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24"/>
  </p:notesMasterIdLst>
  <p:handoutMasterIdLst>
    <p:handoutMasterId r:id="rId25"/>
  </p:handoutMasterIdLst>
  <p:sldIdLst>
    <p:sldId id="1062" r:id="rId3"/>
    <p:sldId id="1061" r:id="rId4"/>
    <p:sldId id="1063" r:id="rId5"/>
    <p:sldId id="1081" r:id="rId6"/>
    <p:sldId id="1067" r:id="rId7"/>
    <p:sldId id="1068" r:id="rId8"/>
    <p:sldId id="1082" r:id="rId9"/>
    <p:sldId id="1083" r:id="rId10"/>
    <p:sldId id="1084" r:id="rId11"/>
    <p:sldId id="1085" r:id="rId12"/>
    <p:sldId id="1087" r:id="rId13"/>
    <p:sldId id="1088" r:id="rId14"/>
    <p:sldId id="1089" r:id="rId15"/>
    <p:sldId id="1086" r:id="rId16"/>
    <p:sldId id="1077" r:id="rId17"/>
    <p:sldId id="1074" r:id="rId18"/>
    <p:sldId id="1075" r:id="rId19"/>
    <p:sldId id="1076" r:id="rId20"/>
    <p:sldId id="1090" r:id="rId21"/>
    <p:sldId id="1079" r:id="rId22"/>
    <p:sldId id="1080" r:id="rId2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74" autoAdjust="0"/>
    <p:restoredTop sz="98280" autoAdjust="0"/>
  </p:normalViewPr>
  <p:slideViewPr>
    <p:cSldViewPr snapToGrid="0">
      <p:cViewPr>
        <p:scale>
          <a:sx n="80" d="100"/>
          <a:sy n="80" d="100"/>
        </p:scale>
        <p:origin x="-804" y="-342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9/16/2013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93117" y="332601"/>
            <a:ext cx="35523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</a:t>
            </a:r>
            <a:r>
              <a:rPr lang="en-US" b="1" i="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Tahoma" pitchFamily="34" charset="0"/>
              </a:rPr>
              <a:t>-13/1127-r0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311111111111111111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59088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Macro-Enabled Template" r:id="rId5" imgW="9033567" imgH="5838015" progId="Word.DocumentMacroEnabled.12">
                  <p:embed/>
                </p:oleObj>
              </mc:Choice>
              <mc:Fallback>
                <p:oleObj name="Macro-Enabled Template" r:id="rId5" imgW="9033567" imgH="5838015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CCA Channelization and Levels for </a:t>
            </a:r>
            <a:r>
              <a:rPr lang="en-US" dirty="0" smtClean="0"/>
              <a:t>11ah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2013-09-16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1472542"/>
            <a:ext cx="4780767" cy="507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Preamble Detect CCA Levels for Type1/Type2 channels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99512" y="1554279"/>
            <a:ext cx="3687288" cy="4870269"/>
          </a:xfrm>
        </p:spPr>
        <p:txBody>
          <a:bodyPr/>
          <a:lstStyle/>
          <a:p>
            <a:r>
              <a:rPr lang="en-US" sz="1800"/>
              <a:t>Type 1 is scaled 11ac </a:t>
            </a:r>
            <a:r>
              <a:rPr lang="en-US" sz="1800" smtClean="0"/>
              <a:t>levels</a:t>
            </a:r>
            <a:endParaRPr lang="en-US" b="1" smtClean="0"/>
          </a:p>
          <a:p>
            <a:pPr marL="342900" lvl="2" indent="-342900"/>
            <a:r>
              <a:rPr lang="en-US" b="1" smtClean="0"/>
              <a:t>Type2 Levels </a:t>
            </a:r>
            <a:r>
              <a:rPr lang="en-US" b="1"/>
              <a:t>@ </a:t>
            </a:r>
            <a:r>
              <a:rPr lang="en-US" b="1">
                <a:solidFill>
                  <a:srgbClr val="FF66FF"/>
                </a:solidFill>
              </a:rPr>
              <a:t>[-89, -89</a:t>
            </a:r>
            <a:r>
              <a:rPr lang="en-US" b="1" smtClean="0">
                <a:solidFill>
                  <a:srgbClr val="FF66FF"/>
                </a:solidFill>
              </a:rPr>
              <a:t>, -</a:t>
            </a:r>
            <a:r>
              <a:rPr lang="en-US" b="1">
                <a:solidFill>
                  <a:srgbClr val="FF66FF"/>
                </a:solidFill>
              </a:rPr>
              <a:t>86</a:t>
            </a:r>
            <a:r>
              <a:rPr lang="en-US" b="1" smtClean="0">
                <a:solidFill>
                  <a:srgbClr val="FF66FF"/>
                </a:solidFill>
              </a:rPr>
              <a:t>, -</a:t>
            </a:r>
            <a:r>
              <a:rPr lang="en-US" b="1">
                <a:solidFill>
                  <a:srgbClr val="FF66FF"/>
                </a:solidFill>
              </a:rPr>
              <a:t>83,-80] </a:t>
            </a:r>
            <a:r>
              <a:rPr lang="en-US" b="1"/>
              <a:t>dBm for 1/2/4/8/16 MHz </a:t>
            </a:r>
            <a:r>
              <a:rPr lang="en-US" b="1" smtClean="0"/>
              <a:t>PPDUs</a:t>
            </a:r>
            <a:endParaRPr lang="en-US" sz="1800" b="1" smtClean="0"/>
          </a:p>
          <a:p>
            <a:pPr lvl="1"/>
            <a:r>
              <a:rPr lang="en-US" sz="1600" smtClean="0"/>
              <a:t>Delta above all Type 1 levels reduces CCA sensitivity to all transmissions</a:t>
            </a:r>
          </a:p>
          <a:p>
            <a:pPr lvl="1"/>
            <a:r>
              <a:rPr lang="en-US" sz="1600" smtClean="0"/>
              <a:t>Sensitivity to 1MHz PPDUs (in Pri 1MHz) is aligned to 2MHz level</a:t>
            </a:r>
          </a:p>
          <a:p>
            <a:pPr lvl="1"/>
            <a:r>
              <a:rPr lang="en-US" sz="1600" smtClean="0"/>
              <a:t>Scaled CCA level </a:t>
            </a:r>
            <a:r>
              <a:rPr lang="en-US" sz="1600" i="1" smtClean="0"/>
              <a:t>within</a:t>
            </a:r>
            <a:r>
              <a:rPr lang="en-US" sz="1600" smtClean="0"/>
              <a:t> Primary 2MHz is constant for PPDUs of &gt;2MHz BW.</a:t>
            </a:r>
          </a:p>
          <a:p>
            <a:pPr lvl="2"/>
            <a:r>
              <a:rPr lang="en-US" sz="1400" smtClean="0"/>
              <a:t>[-89, -89, -89, -89] dBm for 2/4/8/16MHz PPDUs</a:t>
            </a:r>
          </a:p>
          <a:p>
            <a:pPr lvl="2"/>
            <a:r>
              <a:rPr lang="en-US" sz="1400" smtClean="0"/>
              <a:t>Eases implementation slightly as Rx does not need to know BW of &gt;=2MHz PPDUs before checking CCA level on Primary 2MHz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3183" y="5605559"/>
            <a:ext cx="602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1MHz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1259" y="4396107"/>
            <a:ext cx="6168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2MHz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9883" y="3756447"/>
            <a:ext cx="609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4MHz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5108" y="3094514"/>
            <a:ext cx="609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8MHz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56583" y="2430345"/>
            <a:ext cx="6184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16MHz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8905" y="3496309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-89dBm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48505" y="3487418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-89dBm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8105" y="2845843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-86dBm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99483" y="2252678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-83dBm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01837" y="1628901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-80dBm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8470" y="2753833"/>
            <a:ext cx="287079" cy="1105786"/>
          </a:xfrm>
          <a:prstGeom prst="rect">
            <a:avLst/>
          </a:prstGeom>
          <a:solidFill>
            <a:schemeClr val="accent5">
              <a:alpha val="3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6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CCA for High Intended TxBW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/>
              <a:t>higher </a:t>
            </a:r>
            <a:r>
              <a:rPr lang="en-US" smtClean="0"/>
              <a:t>transmit </a:t>
            </a:r>
            <a:r>
              <a:rPr lang="en-US"/>
              <a:t>BWs such as 8MHz and 16MHz, </a:t>
            </a:r>
            <a:r>
              <a:rPr lang="en-US"/>
              <a:t>the </a:t>
            </a:r>
            <a:r>
              <a:rPr lang="en-US" smtClean="0"/>
              <a:t>power density </a:t>
            </a:r>
            <a:r>
              <a:rPr lang="en-US"/>
              <a:t>for the transmission </a:t>
            </a:r>
            <a:r>
              <a:rPr lang="en-US"/>
              <a:t>is </a:t>
            </a:r>
            <a:r>
              <a:rPr lang="en-US" smtClean="0"/>
              <a:t>lower </a:t>
            </a:r>
            <a:r>
              <a:rPr lang="en-US"/>
              <a:t>relative to </a:t>
            </a:r>
            <a:r>
              <a:rPr lang="en-US"/>
              <a:t>lower </a:t>
            </a:r>
            <a:r>
              <a:rPr lang="en-US" smtClean="0"/>
              <a:t>transmit BW transmissions </a:t>
            </a:r>
          </a:p>
          <a:p>
            <a:pPr lvl="1"/>
            <a:r>
              <a:rPr lang="en-US" smtClean="0"/>
              <a:t>For fixed power, scales </a:t>
            </a:r>
            <a:r>
              <a:rPr lang="en-US"/>
              <a:t>inversely according </a:t>
            </a:r>
            <a:r>
              <a:rPr lang="en-US"/>
              <a:t>to </a:t>
            </a:r>
            <a:r>
              <a:rPr lang="en-US" smtClean="0"/>
              <a:t>TxBW</a:t>
            </a:r>
          </a:p>
          <a:p>
            <a:pPr lvl="1"/>
            <a:r>
              <a:rPr lang="en-US" smtClean="0"/>
              <a:t>Interference </a:t>
            </a:r>
            <a:r>
              <a:rPr lang="en-US"/>
              <a:t>to </a:t>
            </a:r>
            <a:r>
              <a:rPr lang="en-US"/>
              <a:t>OBSS </a:t>
            </a:r>
            <a:r>
              <a:rPr lang="en-US" smtClean="0"/>
              <a:t>from wide bandwidth transmissions is </a:t>
            </a:r>
            <a:r>
              <a:rPr lang="en-US"/>
              <a:t>reduced accordingly.</a:t>
            </a:r>
          </a:p>
          <a:p>
            <a:r>
              <a:rPr lang="en-US"/>
              <a:t>D</a:t>
            </a:r>
            <a:r>
              <a:rPr lang="en-US" smtClean="0"/>
              <a:t>esirable </a:t>
            </a:r>
            <a:r>
              <a:rPr lang="en-US"/>
              <a:t>to allow higher CCA levels for wider intended transmission bandwidth PPDUs</a:t>
            </a:r>
          </a:p>
          <a:p>
            <a:r>
              <a:rPr lang="en-US"/>
              <a:t>Propose to use higher CCA Levels for 8/16MHz intended transmit bandwidth </a:t>
            </a:r>
            <a:endParaRPr lang="en-US" sz="20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5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</a:t>
            </a:r>
            <a:r>
              <a:rPr lang="en-US" smtClean="0"/>
              <a:t>Required </a:t>
            </a:r>
            <a:r>
              <a:rPr lang="en-US"/>
              <a:t>Rules </a:t>
            </a:r>
            <a:r>
              <a:rPr lang="en-US" smtClean="0"/>
              <a:t>for Wide Tx </a:t>
            </a:r>
            <a:r>
              <a:rPr lang="en-US"/>
              <a:t>Bandwidth Related CCA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If </a:t>
            </a:r>
            <a:r>
              <a:rPr lang="en-US" sz="2000"/>
              <a:t>a </a:t>
            </a:r>
            <a:r>
              <a:rPr lang="en-US" sz="2000" smtClean="0"/>
              <a:t>backoff countdown </a:t>
            </a:r>
            <a:r>
              <a:rPr lang="en-US" sz="2000"/>
              <a:t>process for BW greater than 2MHz is employed, the actual transmission BW shall be greater or equal to </a:t>
            </a:r>
            <a:r>
              <a:rPr lang="en-US" sz="2000"/>
              <a:t>the </a:t>
            </a:r>
            <a:r>
              <a:rPr lang="en-US" sz="2000" smtClean="0"/>
              <a:t>BW </a:t>
            </a:r>
            <a:r>
              <a:rPr lang="en-US" sz="2000"/>
              <a:t>used for determining the CCA level during the back-off process</a:t>
            </a:r>
          </a:p>
          <a:p>
            <a:pPr lvl="0"/>
            <a:r>
              <a:rPr lang="en-US" sz="2000" smtClean="0"/>
              <a:t>If </a:t>
            </a:r>
            <a:r>
              <a:rPr lang="en-US" sz="2000"/>
              <a:t>a STA detects </a:t>
            </a:r>
            <a:r>
              <a:rPr lang="en-US" sz="2000"/>
              <a:t>a </a:t>
            </a:r>
            <a:r>
              <a:rPr lang="en-US" sz="2000" smtClean="0"/>
              <a:t>transmission and its PAID </a:t>
            </a:r>
            <a:r>
              <a:rPr lang="en-US" sz="2000"/>
              <a:t>or </a:t>
            </a:r>
            <a:r>
              <a:rPr lang="en-US" sz="2000"/>
              <a:t>BSSID </a:t>
            </a:r>
            <a:r>
              <a:rPr lang="en-US" sz="2000" smtClean="0"/>
              <a:t>matches with </a:t>
            </a:r>
            <a:r>
              <a:rPr lang="en-US" sz="2000"/>
              <a:t>its own, it shall maintain PHY-CCA.indication busy for the predicted duration of the transmitted PPDU</a:t>
            </a:r>
          </a:p>
          <a:p>
            <a:pPr lvl="0"/>
            <a:r>
              <a:rPr lang="en-US" sz="2000" smtClean="0"/>
              <a:t>If Tx </a:t>
            </a:r>
            <a:r>
              <a:rPr lang="en-US" sz="2000"/>
              <a:t>BW related CCA levels are applied, a dynamic bandwidth result that is narrower than </a:t>
            </a:r>
            <a:r>
              <a:rPr lang="en-US" sz="2000"/>
              <a:t>the </a:t>
            </a:r>
            <a:r>
              <a:rPr lang="en-US" sz="2000" smtClean="0"/>
              <a:t>BW used for channel access backoff </a:t>
            </a:r>
            <a:r>
              <a:rPr lang="en-US" sz="2000"/>
              <a:t>may be ignored.</a:t>
            </a:r>
          </a:p>
          <a:p>
            <a:pPr lvl="0"/>
            <a:r>
              <a:rPr lang="en-US" sz="2000"/>
              <a:t>Transmit BW related CCA levels </a:t>
            </a:r>
            <a:r>
              <a:rPr lang="en-US" sz="2000"/>
              <a:t>are </a:t>
            </a:r>
            <a:r>
              <a:rPr lang="en-US" sz="2000" smtClean="0"/>
              <a:t>only applicable to Type 2 channels</a:t>
            </a:r>
            <a:endParaRPr lang="en-US" sz="20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5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Preamble Detect CCA </a:t>
            </a:r>
            <a:r>
              <a:rPr lang="en-US"/>
              <a:t>levels </a:t>
            </a:r>
            <a:r>
              <a:rPr lang="en-US"/>
              <a:t>for </a:t>
            </a:r>
            <a:r>
              <a:rPr lang="en-US" smtClean="0"/>
              <a:t>8/16MHz </a:t>
            </a:r>
            <a:r>
              <a:rPr lang="en-US"/>
              <a:t>Intended </a:t>
            </a:r>
            <a:r>
              <a:rPr lang="en-US" smtClean="0"/>
              <a:t>TxBW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Proposed CCA Levels for Type 2 8/16MHz intended BW</a:t>
            </a:r>
          </a:p>
          <a:p>
            <a:pPr lvl="1"/>
            <a:r>
              <a:rPr lang="en-US" smtClean="0"/>
              <a:t>[-</a:t>
            </a:r>
            <a:r>
              <a:rPr lang="en-US"/>
              <a:t>86,-86,-83,-80</a:t>
            </a:r>
            <a:r>
              <a:rPr lang="en-US"/>
              <a:t>,-</a:t>
            </a:r>
            <a:r>
              <a:rPr lang="en-US" smtClean="0"/>
              <a:t>77] dBm </a:t>
            </a:r>
            <a:r>
              <a:rPr lang="en-US"/>
              <a:t>for </a:t>
            </a:r>
            <a:r>
              <a:rPr lang="en-US"/>
              <a:t>1/2/4/8/16MHz </a:t>
            </a:r>
            <a:r>
              <a:rPr lang="en-US" smtClean="0"/>
              <a:t>PPDU</a:t>
            </a:r>
          </a:p>
          <a:p>
            <a:pPr lvl="1"/>
            <a:r>
              <a:rPr lang="en-US" smtClean="0"/>
              <a:t>Delta of 3dB above regular (non-TxBW specific CCA levels)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97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Secondary Channel CCA Levels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smtClean="0"/>
              <a:t>11ac used Midpacket detection for </a:t>
            </a:r>
            <a:r>
              <a:rPr lang="en-US" sz="2000" smtClean="0">
                <a:solidFill>
                  <a:srgbClr val="0070C0"/>
                </a:solidFill>
              </a:rPr>
              <a:t>Secondary</a:t>
            </a:r>
            <a:r>
              <a:rPr lang="en-US" sz="2000" smtClean="0"/>
              <a:t> channel CCA</a:t>
            </a:r>
          </a:p>
          <a:p>
            <a:pPr lvl="1"/>
            <a:r>
              <a:rPr lang="en-US" sz="1800" smtClean="0"/>
              <a:t>Checked for PIFS duration before backoff expiration</a:t>
            </a:r>
          </a:p>
          <a:p>
            <a:pPr lvl="2"/>
            <a:r>
              <a:rPr lang="en-US" sz="1600" smtClean="0"/>
              <a:t>Intended for catching </a:t>
            </a:r>
            <a:r>
              <a:rPr lang="en-US" sz="1600"/>
              <a:t>OBSS transmissions not occupying Primary 20MHz, at levels ~10dB higher than Preamble detect </a:t>
            </a:r>
            <a:r>
              <a:rPr lang="en-US" sz="1600" smtClean="0"/>
              <a:t>levels</a:t>
            </a:r>
          </a:p>
          <a:p>
            <a:r>
              <a:rPr lang="en-US" sz="2000" smtClean="0"/>
              <a:t>Same Secondary channel CCA procedure can be used for 11ah</a:t>
            </a:r>
          </a:p>
          <a:p>
            <a:pPr lvl="1"/>
            <a:r>
              <a:rPr lang="en-US" sz="1800" smtClean="0">
                <a:sym typeface="Wingdings" panose="05000000000000000000" pitchFamily="2" charset="2"/>
              </a:rPr>
              <a:t>Type 2 (Scaled 11ac levels), Type 1 (=Type 2 – 4dB)</a:t>
            </a:r>
            <a:endParaRPr lang="en-US" sz="1600" smtClean="0"/>
          </a:p>
          <a:p>
            <a:pPr lvl="1"/>
            <a:endParaRPr lang="en-US" sz="1800" smtClean="0"/>
          </a:p>
          <a:p>
            <a:pPr lvl="1"/>
            <a:endParaRPr lang="en-US" sz="2000" smtClean="0"/>
          </a:p>
          <a:p>
            <a:pPr lvl="1"/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261754"/>
              </p:ext>
            </p:extLst>
          </p:nvPr>
        </p:nvGraphicFramePr>
        <p:xfrm>
          <a:off x="1295400" y="4002975"/>
          <a:ext cx="6705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</a:tblGrid>
              <a:tr h="5334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smtClean="0"/>
                        <a:t>2MHz PPDU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4MHz</a:t>
                      </a:r>
                      <a:r>
                        <a:rPr lang="en-US" sz="1400" baseline="0" smtClean="0"/>
                        <a:t> PPDU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8MHz PPDU</a:t>
                      </a:r>
                      <a:endParaRPr lang="en-US" sz="140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smtClean="0"/>
                        <a:t>Secondary 2MHz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2)</a:t>
                      </a: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Secondary 4MHz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Secondary 8MHz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-79dBm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-83dBm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5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Detect CCA Levels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11ac uses ED Levels of 20dB higher than Min. Sensitivity levels:</a:t>
            </a:r>
          </a:p>
          <a:p>
            <a:pPr lvl="1"/>
            <a:r>
              <a:rPr lang="en-US" smtClean="0"/>
              <a:t>Can use same gap for 11ah</a:t>
            </a:r>
          </a:p>
          <a:p>
            <a:pPr lvl="1"/>
            <a:r>
              <a:rPr lang="en-US" smtClean="0"/>
              <a:t>Use same levels for Type 1/Type 2</a:t>
            </a:r>
          </a:p>
          <a:p>
            <a:pPr lvl="1"/>
            <a:endParaRPr lang="en-US"/>
          </a:p>
          <a:p>
            <a:pPr>
              <a:buFont typeface="Arial" pitchFamily="34" charset="0"/>
              <a:buChar char="•"/>
            </a:pPr>
            <a:r>
              <a:rPr kumimoji="1" lang="en-US" altLang="ja-JP" sz="2000"/>
              <a:t> The CCA-ED Level for </a:t>
            </a:r>
            <a:r>
              <a:rPr kumimoji="1" lang="en-US" altLang="ja-JP" sz="2000" smtClean="0"/>
              <a:t>Energy Detection </a:t>
            </a:r>
            <a:r>
              <a:rPr kumimoji="1" lang="en-US" altLang="ja-JP" sz="2000"/>
              <a:t>(for Type </a:t>
            </a:r>
            <a:r>
              <a:rPr kumimoji="1" lang="en-US" altLang="ja-JP" sz="2000" smtClean="0"/>
              <a:t>1/Type </a:t>
            </a:r>
            <a:r>
              <a:rPr kumimoji="1" lang="en-US" altLang="ja-JP" sz="2000"/>
              <a:t>2)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/>
              <a:t>-75dBm/1MHz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/>
              <a:t>-72dBm/2MHz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/>
              <a:t> -69dBm/4MHz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/>
              <a:t> -66dBm/8MHz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/>
              <a:t> -63dBm/16MHz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40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Proposed concept of Type 1/Type 2 channelization split for CCA levels</a:t>
            </a:r>
          </a:p>
          <a:p>
            <a:endParaRPr lang="en-US"/>
          </a:p>
          <a:p>
            <a:r>
              <a:rPr lang="en-US" smtClean="0"/>
              <a:t>Proposed CCA levels for Type 1/Type 2 channels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65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with the </a:t>
            </a:r>
            <a:r>
              <a:rPr lang="en-US" smtClean="0"/>
              <a:t>Type1/Type2 classification concept in slide 6 and the </a:t>
            </a:r>
            <a:r>
              <a:rPr lang="en-US"/>
              <a:t>splits for the US and China described in Slides </a:t>
            </a:r>
            <a:r>
              <a:rPr lang="en-US" smtClean="0"/>
              <a:t>7 </a:t>
            </a:r>
            <a:r>
              <a:rPr lang="en-US"/>
              <a:t>and </a:t>
            </a:r>
            <a:r>
              <a:rPr lang="en-US" smtClean="0"/>
              <a:t>8?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 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97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</a:t>
            </a:r>
            <a:r>
              <a:rPr lang="en-US" smtClean="0"/>
              <a:t>agree with the preamble detect CCA </a:t>
            </a:r>
            <a:r>
              <a:rPr lang="en-US"/>
              <a:t>levels for Type1 and Type2 channels as described </a:t>
            </a:r>
            <a:r>
              <a:rPr lang="en-US" smtClean="0"/>
              <a:t>in slide 10?</a:t>
            </a:r>
          </a:p>
          <a:p>
            <a:pPr lvl="1"/>
            <a:r>
              <a:rPr lang="en-US" smtClean="0"/>
              <a:t>Y</a:t>
            </a:r>
          </a:p>
          <a:p>
            <a:pPr lvl="1"/>
            <a:r>
              <a:rPr lang="en-US" smtClean="0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34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with </a:t>
            </a:r>
            <a:r>
              <a:rPr lang="en-US"/>
              <a:t>the </a:t>
            </a:r>
            <a:r>
              <a:rPr lang="en-US" smtClean="0"/>
              <a:t>Wide Intended TxBW specific CCA levels and rules for </a:t>
            </a:r>
            <a:r>
              <a:rPr lang="en-US"/>
              <a:t>Type2 channels as described </a:t>
            </a:r>
            <a:r>
              <a:rPr lang="en-US"/>
              <a:t>in </a:t>
            </a:r>
            <a:r>
              <a:rPr lang="en-US" smtClean="0"/>
              <a:t>slides 11-13?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8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42225"/>
              </p:ext>
            </p:extLst>
          </p:nvPr>
        </p:nvGraphicFramePr>
        <p:xfrm>
          <a:off x="1226499" y="1688111"/>
          <a:ext cx="6880225" cy="418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Macro-Enabled Template" r:id="rId5" imgW="9237641" imgH="5457854" progId="Word.DocumentMacroEnabled.12">
                  <p:embed/>
                </p:oleObj>
              </mc:Choice>
              <mc:Fallback>
                <p:oleObj name="Macro-Enabled Template" r:id="rId5" imgW="9237641" imgH="5457854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499" y="1688111"/>
                        <a:ext cx="6880225" cy="418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</a:t>
            </a:r>
            <a:r>
              <a:rPr lang="en-US" smtClean="0"/>
              <a:t>#4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with the </a:t>
            </a:r>
            <a:r>
              <a:rPr lang="en-US" smtClean="0"/>
              <a:t>Secondary channel CCA </a:t>
            </a:r>
            <a:r>
              <a:rPr lang="en-US"/>
              <a:t>levels for Type1 and Type2 channels as described in slide </a:t>
            </a:r>
            <a:r>
              <a:rPr lang="en-US" smtClean="0"/>
              <a:t>14?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10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</a:t>
            </a:r>
            <a:r>
              <a:rPr lang="en-US" smtClean="0"/>
              <a:t>#5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with the </a:t>
            </a:r>
            <a:r>
              <a:rPr lang="en-US" smtClean="0"/>
              <a:t>Energy Detect CCA </a:t>
            </a:r>
            <a:r>
              <a:rPr lang="en-US"/>
              <a:t>levels for Type1 and Type2 channels as described in slide </a:t>
            </a:r>
            <a:r>
              <a:rPr lang="en-US" smtClean="0"/>
              <a:t>15?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0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4" imgW="8521573" imgH="6713531" progId="">
                  <p:embed/>
                </p:oleObj>
              </mc:Choice>
              <mc:Fallback>
                <p:oleObj name="Document" r:id="rId4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Part 1:</a:t>
            </a:r>
          </a:p>
          <a:p>
            <a:pPr lvl="1"/>
            <a:r>
              <a:rPr lang="en-US" sz="2800"/>
              <a:t>High/Low CCA Levels </a:t>
            </a:r>
            <a:r>
              <a:rPr lang="en-US" sz="2800" smtClean="0"/>
              <a:t>Channelization</a:t>
            </a:r>
          </a:p>
          <a:p>
            <a:pPr lvl="1"/>
            <a:r>
              <a:rPr lang="en-US" sz="2800" smtClean="0"/>
              <a:t>Intended High TxBW Levels</a:t>
            </a:r>
            <a:endParaRPr lang="en-US" sz="2800"/>
          </a:p>
          <a:p>
            <a:pPr lvl="1"/>
            <a:endParaRPr lang="en-US" sz="2800"/>
          </a:p>
          <a:p>
            <a:r>
              <a:rPr lang="en-US" sz="3200"/>
              <a:t>Part 2:</a:t>
            </a:r>
          </a:p>
          <a:p>
            <a:pPr lvl="1"/>
            <a:r>
              <a:rPr lang="en-US" sz="2800"/>
              <a:t>CCA </a:t>
            </a:r>
            <a:r>
              <a:rPr lang="en-US" sz="2800" smtClean="0"/>
              <a:t>Levels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71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1: Two </a:t>
            </a:r>
            <a:r>
              <a:rPr lang="en-US"/>
              <a:t>Use Cases and Different Preferred CCA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Extend range WiFi (e.g. cellular offload)</a:t>
            </a:r>
          </a:p>
          <a:p>
            <a:pPr lvl="1"/>
            <a:r>
              <a:rPr lang="en-US" sz="1400"/>
              <a:t>High Tx power</a:t>
            </a:r>
          </a:p>
          <a:p>
            <a:pPr lvl="1"/>
            <a:r>
              <a:rPr lang="en-US" sz="1400"/>
              <a:t>Generally operates at high data rates  (with high sensitivity level) and wide bandwidth</a:t>
            </a:r>
          </a:p>
          <a:p>
            <a:pPr lvl="1"/>
            <a:r>
              <a:rPr lang="en-US" sz="1400"/>
              <a:t>Can tolerate higher interference level</a:t>
            </a:r>
          </a:p>
          <a:p>
            <a:pPr lvl="1"/>
            <a:r>
              <a:rPr lang="en-US" sz="1400"/>
              <a:t>Prefer higher CCA level to improve the medium utilization rate</a:t>
            </a:r>
          </a:p>
          <a:p>
            <a:r>
              <a:rPr lang="en-US" sz="1800"/>
              <a:t>Sensor </a:t>
            </a:r>
          </a:p>
          <a:p>
            <a:pPr lvl="1"/>
            <a:r>
              <a:rPr lang="en-US" sz="1400"/>
              <a:t>Very low Tx power: no PA  in many cases</a:t>
            </a:r>
          </a:p>
          <a:p>
            <a:pPr lvl="1"/>
            <a:r>
              <a:rPr lang="en-US" sz="1400"/>
              <a:t>But coverage range is still essential: e.g. whole house coverage</a:t>
            </a:r>
          </a:p>
          <a:p>
            <a:pPr lvl="2"/>
            <a:r>
              <a:rPr lang="en-US" sz="1200"/>
              <a:t>Has to rely on very low data  rates (thus very low sensitivity level) to extend range</a:t>
            </a:r>
          </a:p>
          <a:p>
            <a:pPr lvl="1"/>
            <a:r>
              <a:rPr lang="en-US" sz="1400"/>
              <a:t>Sensitive to interference </a:t>
            </a:r>
          </a:p>
          <a:p>
            <a:pPr lvl="2"/>
            <a:r>
              <a:rPr lang="en-US" sz="1200"/>
              <a:t>Low data rates lead to long Tx duration,  which increases the likelihood of being hit with interference</a:t>
            </a:r>
          </a:p>
          <a:p>
            <a:pPr lvl="1"/>
            <a:r>
              <a:rPr lang="en-US" sz="1300"/>
              <a:t>Prefer low CCA level to protect the transmissions from sensor devices </a:t>
            </a:r>
          </a:p>
          <a:p>
            <a:pPr lvl="1"/>
            <a:endParaRPr lang="en-US" sz="1300"/>
          </a:p>
          <a:p>
            <a:r>
              <a:rPr lang="en-US" sz="1700"/>
              <a:t>Very difficult to find optimal CCA levels to satisfy the needs of both use cases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45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1/Type 2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Define CCA levels for 2 </a:t>
            </a:r>
            <a:r>
              <a:rPr lang="en-US" sz="2000"/>
              <a:t>types of channels:</a:t>
            </a:r>
          </a:p>
          <a:p>
            <a:pPr lvl="1"/>
            <a:r>
              <a:rPr lang="en-US" sz="1800" smtClean="0"/>
              <a:t>Type 1 channels with lower </a:t>
            </a:r>
            <a:r>
              <a:rPr lang="en-US" sz="1800"/>
              <a:t>CCA </a:t>
            </a:r>
            <a:r>
              <a:rPr lang="en-US" sz="1800" smtClean="0"/>
              <a:t>levels, </a:t>
            </a:r>
            <a:r>
              <a:rPr lang="en-US" sz="1800"/>
              <a:t>thereby protecting low BW transmissions from sensors</a:t>
            </a:r>
          </a:p>
          <a:p>
            <a:pPr lvl="2"/>
            <a:r>
              <a:rPr lang="en-US" sz="1600"/>
              <a:t>Optimized for coverage </a:t>
            </a:r>
            <a:r>
              <a:rPr lang="en-US" sz="1600" smtClean="0"/>
              <a:t>rage</a:t>
            </a:r>
          </a:p>
          <a:p>
            <a:pPr lvl="1"/>
            <a:r>
              <a:rPr lang="en-US" sz="1800"/>
              <a:t>Type 2 channels with higher CCA </a:t>
            </a:r>
            <a:r>
              <a:rPr lang="en-US" sz="1800" smtClean="0"/>
              <a:t>levels, </a:t>
            </a:r>
            <a:r>
              <a:rPr lang="en-US" sz="1800"/>
              <a:t>thereby giving preference to higher BW devices (e.g. cellular offload use-case)</a:t>
            </a:r>
          </a:p>
          <a:p>
            <a:pPr lvl="2"/>
            <a:r>
              <a:rPr lang="en-US" sz="1600"/>
              <a:t>Optimized for good </a:t>
            </a:r>
            <a:r>
              <a:rPr lang="en-US" sz="1600" smtClean="0"/>
              <a:t>re-use</a:t>
            </a:r>
          </a:p>
          <a:p>
            <a:pPr lvl="2"/>
            <a:endParaRPr lang="en-US" sz="1600"/>
          </a:p>
          <a:p>
            <a:r>
              <a:rPr lang="en-US" sz="2000" smtClean="0"/>
              <a:t>Type 1/Type 2 split to apply </a:t>
            </a:r>
            <a:r>
              <a:rPr lang="en-US" sz="2000"/>
              <a:t>to US, China channelization</a:t>
            </a:r>
            <a:r>
              <a:rPr lang="en-US" sz="2000" smtClean="0"/>
              <a:t>:</a:t>
            </a:r>
          </a:p>
          <a:p>
            <a:pPr lvl="1"/>
            <a:r>
              <a:rPr lang="en-US" sz="1800" smtClean="0"/>
              <a:t>Allowable TxPower levels and availability of channels make high data rate use cases logical </a:t>
            </a:r>
            <a:endParaRPr lang="en-US" sz="1800"/>
          </a:p>
          <a:p>
            <a:pPr lvl="1"/>
            <a:r>
              <a:rPr lang="en-US" sz="1800" smtClean="0"/>
              <a:t>In other regions, all channels use Type 1 levels</a:t>
            </a:r>
            <a:endParaRPr lang="en-US" sz="18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Type1/Type 2 Split </a:t>
            </a:r>
            <a:r>
              <a:rPr lang="en-US"/>
              <a:t>for US Channelization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1922"/>
            <a:ext cx="7772400" cy="4374078"/>
          </a:xfrm>
        </p:spPr>
        <p:txBody>
          <a:bodyPr/>
          <a:lstStyle/>
          <a:p>
            <a:pPr lvl="0"/>
            <a:r>
              <a:rPr lang="en-GB" sz="1800"/>
              <a:t>26 1MHz channels, 13 2MHz channels, 6 4MHz channels, 3 8MHz channels and one 16MHz channel</a:t>
            </a:r>
            <a:endParaRPr lang="en-US" sz="18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432539"/>
            <a:ext cx="4773930" cy="210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755392" y="2813539"/>
            <a:ext cx="2513076" cy="27432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73101" y="6148699"/>
            <a:ext cx="2872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Type 2: Higher CCA channels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438400" y="2813539"/>
            <a:ext cx="304800" cy="27432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80660" y="2813539"/>
            <a:ext cx="1249004" cy="27432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50522" y="6224899"/>
            <a:ext cx="337566" cy="2286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Rectangle 12"/>
          <p:cNvSpPr/>
          <p:nvPr/>
        </p:nvSpPr>
        <p:spPr>
          <a:xfrm>
            <a:off x="5615822" y="5767230"/>
            <a:ext cx="337566" cy="2286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6093038" y="5691499"/>
            <a:ext cx="2872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Type 1: Lower CCA Channels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921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Type 1/Type 2 Split </a:t>
            </a:r>
            <a:r>
              <a:rPr lang="en-US" sz="2800"/>
              <a:t>for China Channelization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2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093" y="1958924"/>
            <a:ext cx="4559322" cy="3177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940691" y="2278376"/>
            <a:ext cx="1249004" cy="1617788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27615" y="2278376"/>
            <a:ext cx="2513076" cy="1617788"/>
          </a:xfrm>
          <a:prstGeom prst="rect">
            <a:avLst/>
          </a:prstGeom>
          <a:solidFill>
            <a:srgbClr val="FFC00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38641" y="5156348"/>
            <a:ext cx="285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2: Higher CCA channels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51940" y="5232548"/>
            <a:ext cx="337566" cy="2286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64132" y="4763156"/>
            <a:ext cx="337566" cy="2286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58578" y="4699148"/>
            <a:ext cx="2833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1: Lower CCA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6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2: CCA Levels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CCA Levels  for 11ah defined as:</a:t>
            </a:r>
          </a:p>
          <a:p>
            <a:pPr lvl="1"/>
            <a:r>
              <a:rPr lang="en-US"/>
              <a:t>11ah signals occupying Primary 2MHz channel</a:t>
            </a:r>
          </a:p>
          <a:p>
            <a:pPr lvl="1"/>
            <a:r>
              <a:rPr lang="en-US"/>
              <a:t>11ah signals not occupying Primary 2MHz channel</a:t>
            </a:r>
          </a:p>
          <a:p>
            <a:pPr lvl="1"/>
            <a:r>
              <a:rPr lang="en-US"/>
              <a:t>Any signal (Energy Detect levels)</a:t>
            </a:r>
          </a:p>
          <a:p>
            <a:endParaRPr lang="en-US"/>
          </a:p>
          <a:p>
            <a:r>
              <a:rPr lang="en-US"/>
              <a:t>Recall that Type 2 channels </a:t>
            </a:r>
            <a:r>
              <a:rPr lang="en-US" smtClean="0"/>
              <a:t>get higher </a:t>
            </a:r>
            <a:r>
              <a:rPr lang="en-US"/>
              <a:t>CCA levels to give advantage to higher BW devices</a:t>
            </a:r>
          </a:p>
          <a:p>
            <a:pPr lvl="1"/>
            <a:r>
              <a:rPr lang="en-US"/>
              <a:t>Type 2 channel CCA levels </a:t>
            </a:r>
            <a:r>
              <a:rPr lang="en-US" smtClean="0"/>
              <a:t>and Type </a:t>
            </a:r>
            <a:r>
              <a:rPr lang="en-US"/>
              <a:t>1 channel CCA levels </a:t>
            </a:r>
            <a:r>
              <a:rPr lang="en-US" smtClean="0"/>
              <a:t>separated by Delta </a:t>
            </a:r>
            <a:r>
              <a:rPr lang="en-US"/>
              <a:t>factor (in dB)</a:t>
            </a:r>
          </a:p>
          <a:p>
            <a:pPr lvl="1"/>
            <a:r>
              <a:rPr lang="en-US"/>
              <a:t>Delta determines the reduction of sensitivity to PPDUs of that bandwidth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52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49201</TotalTime>
  <Words>1178</Words>
  <Application>Microsoft Office PowerPoint</Application>
  <PresentationFormat>On-screen Show (4:3)</PresentationFormat>
  <Paragraphs>225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802-11-Submission</vt:lpstr>
      <vt:lpstr>1_802-11-Submission</vt:lpstr>
      <vt:lpstr>Macro-Enabled Template</vt:lpstr>
      <vt:lpstr>Document</vt:lpstr>
      <vt:lpstr>CCA Channelization and Levels for 11ah</vt:lpstr>
      <vt:lpstr>PowerPoint Presentation</vt:lpstr>
      <vt:lpstr>PowerPoint Presentation</vt:lpstr>
      <vt:lpstr>Outline</vt:lpstr>
      <vt:lpstr>Part 1: Two Use Cases and Different Preferred CCA Levels</vt:lpstr>
      <vt:lpstr>Type 1/Type 2 Solution</vt:lpstr>
      <vt:lpstr>Type1/Type 2 Split for US Channelization</vt:lpstr>
      <vt:lpstr>Type 1/Type 2 Split for China Channelization</vt:lpstr>
      <vt:lpstr>Part 2: CCA Levels</vt:lpstr>
      <vt:lpstr>Preamble Detect CCA Levels for Type1/Type2 channels </vt:lpstr>
      <vt:lpstr>CCA for High Intended TxBW</vt:lpstr>
      <vt:lpstr>Proposed Required Rules for Wide Tx Bandwidth Related CCA</vt:lpstr>
      <vt:lpstr>Preamble Detect CCA levels for 8/16MHz Intended TxBW</vt:lpstr>
      <vt:lpstr>Secondary Channel CCA Levels</vt:lpstr>
      <vt:lpstr>Energy Detect CCA Levels</vt:lpstr>
      <vt:lpstr>Summary</vt:lpstr>
      <vt:lpstr>Strawpoll #1</vt:lpstr>
      <vt:lpstr>Strawpoll #2</vt:lpstr>
      <vt:lpstr>Strawpoll #3</vt:lpstr>
      <vt:lpstr>Strawpoll #4</vt:lpstr>
      <vt:lpstr>Strawpoll #5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Eugene Baik</cp:lastModifiedBy>
  <cp:revision>1536</cp:revision>
  <dcterms:created xsi:type="dcterms:W3CDTF">2008-05-20T23:11:39Z</dcterms:created>
  <dcterms:modified xsi:type="dcterms:W3CDTF">2013-09-16T11:45:48Z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