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257" r:id="rId3"/>
    <p:sldId id="299" r:id="rId4"/>
    <p:sldId id="301" r:id="rId5"/>
    <p:sldId id="300" r:id="rId6"/>
    <p:sldId id="303" r:id="rId7"/>
    <p:sldId id="304" r:id="rId8"/>
    <p:sldId id="305" r:id="rId9"/>
    <p:sldId id="306" r:id="rId10"/>
    <p:sldId id="307" r:id="rId11"/>
    <p:sldId id="308" r:id="rId12"/>
    <p:sldId id="309" r:id="rId13"/>
    <p:sldId id="311" r:id="rId14"/>
    <p:sldId id="310" r:id="rId15"/>
    <p:sldId id="312" r:id="rId16"/>
    <p:sldId id="313" r:id="rId17"/>
    <p:sldId id="271" r:id="rId18"/>
    <p:sldId id="270" r:id="rId19"/>
  </p:sldIdLst>
  <p:sldSz cx="9144000" cy="6858000" type="screen4x3"/>
  <p:notesSz cx="7077075" cy="8955088"/>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8" autoAdjust="0"/>
    <p:restoredTop sz="94629" autoAdjust="0"/>
  </p:normalViewPr>
  <p:slideViewPr>
    <p:cSldViewPr>
      <p:cViewPr>
        <p:scale>
          <a:sx n="90" d="100"/>
          <a:sy n="90" d="100"/>
        </p:scale>
        <p:origin x="-1224" y="-24"/>
      </p:cViewPr>
      <p:guideLst>
        <p:guide orient="horz" pos="2160"/>
        <p:guide pos="2880"/>
      </p:guideLst>
    </p:cSldViewPr>
  </p:slideViewPr>
  <p:outlineViewPr>
    <p:cViewPr>
      <p:scale>
        <a:sx n="33" d="100"/>
        <a:sy n="33" d="100"/>
      </p:scale>
      <p:origin x="48" y="3518"/>
    </p:cViewPr>
  </p:outlineViewPr>
  <p:notesTextViewPr>
    <p:cViewPr>
      <p:scale>
        <a:sx n="1" d="1"/>
        <a:sy n="1" d="1"/>
      </p:scale>
      <p:origin x="0" y="0"/>
    </p:cViewPr>
  </p:notesTextViewPr>
  <p:notesViewPr>
    <p:cSldViewPr>
      <p:cViewPr varScale="1">
        <p:scale>
          <a:sx n="72" d="100"/>
          <a:sy n="72" d="100"/>
        </p:scale>
        <p:origin x="-2995" y="-91"/>
      </p:cViewPr>
      <p:guideLst>
        <p:guide orient="horz" pos="2820"/>
        <p:guide pos="222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71950" y="161925"/>
            <a:ext cx="2195513" cy="21431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709613" y="161925"/>
            <a:ext cx="915987" cy="21431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4797425" y="8667750"/>
            <a:ext cx="1651000" cy="184150"/>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203575" y="8667750"/>
            <a:ext cx="512763" cy="18256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B7227A30-04C4-4CB9-B843-84342DF18BC7}" type="slidenum">
              <a:rPr lang="en-US"/>
              <a:pPr>
                <a:defRPr/>
              </a:pPr>
              <a:t>‹#›</a:t>
            </a:fld>
            <a:endParaRPr lang="en-US"/>
          </a:p>
        </p:txBody>
      </p:sp>
      <p:sp>
        <p:nvSpPr>
          <p:cNvPr id="16390" name="Line 6"/>
          <p:cNvSpPr>
            <a:spLocks noChangeShapeType="1"/>
          </p:cNvSpPr>
          <p:nvPr/>
        </p:nvSpPr>
        <p:spPr bwMode="auto">
          <a:xfrm>
            <a:off x="708025" y="373063"/>
            <a:ext cx="5661025"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
        <p:nvSpPr>
          <p:cNvPr id="16391" name="Rectangle 7"/>
          <p:cNvSpPr>
            <a:spLocks noChangeArrowheads="1"/>
          </p:cNvSpPr>
          <p:nvPr/>
        </p:nvSpPr>
        <p:spPr bwMode="auto">
          <a:xfrm>
            <a:off x="708025" y="8667750"/>
            <a:ext cx="717550" cy="184150"/>
          </a:xfrm>
          <a:prstGeom prst="rect">
            <a:avLst/>
          </a:prstGeom>
          <a:noFill/>
          <a:ln>
            <a:noFill/>
          </a:ln>
          <a:effectLst/>
          <a:extLst>
            <a:ext uri="{909E8E84-426E-40DD-AFC4-6F175D3DCCD1}"/>
            <a:ext uri="{91240B29-F687-4F45-9708-019B960494DF}"/>
            <a:ext uri="{AF507438-7753-43E0-B8FC-AC1667EBCBE1}"/>
          </a:extLst>
        </p:spPr>
        <p:txBody>
          <a:bodyPr wrap="none" lIns="0" tIns="0" rIns="0" bIns="0">
            <a:spAutoFit/>
          </a:bodyPr>
          <a:lstStyle/>
          <a:p>
            <a:pPr defTabSz="933450" eaLnBrk="0" hangingPunct="0">
              <a:defRPr/>
            </a:pPr>
            <a:r>
              <a:rPr lang="en-US">
                <a:cs typeface="+mn-cs"/>
              </a:rPr>
              <a:t>Submission</a:t>
            </a:r>
          </a:p>
        </p:txBody>
      </p:sp>
      <p:sp>
        <p:nvSpPr>
          <p:cNvPr id="16392" name="Line 8"/>
          <p:cNvSpPr>
            <a:spLocks noChangeShapeType="1"/>
          </p:cNvSpPr>
          <p:nvPr/>
        </p:nvSpPr>
        <p:spPr bwMode="auto">
          <a:xfrm>
            <a:off x="708025" y="8656638"/>
            <a:ext cx="5818188"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14813" y="84138"/>
            <a:ext cx="2197100" cy="215900"/>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66750" y="84138"/>
            <a:ext cx="917575" cy="215900"/>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3316" name="Rectangle 4"/>
          <p:cNvSpPr>
            <a:spLocks noGrp="1" noRot="1" noChangeAspect="1" noChangeArrowheads="1" noTextEdit="1"/>
          </p:cNvSpPr>
          <p:nvPr>
            <p:ph type="sldImg" idx="2"/>
          </p:nvPr>
        </p:nvSpPr>
        <p:spPr bwMode="auto">
          <a:xfrm>
            <a:off x="1308100" y="677863"/>
            <a:ext cx="4460875" cy="3346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2975" y="4254500"/>
            <a:ext cx="5191125" cy="4029075"/>
          </a:xfrm>
          <a:prstGeom prst="rect">
            <a:avLst/>
          </a:prstGeom>
          <a:noFill/>
          <a:ln>
            <a:noFill/>
          </a:ln>
          <a:effectLst/>
          <a:extLst>
            <a:ext uri="{909E8E84-426E-40DD-AFC4-6F175D3DCCD1}"/>
            <a:ext uri="{91240B29-F687-4F45-9708-019B960494DF}"/>
            <a:ext uri="{AF507438-7753-43E0-B8FC-AC1667EBCBE1}"/>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98950" y="8670925"/>
            <a:ext cx="2112963" cy="184150"/>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98825" y="8670925"/>
            <a:ext cx="512763" cy="18256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8C484B22-A48D-497A-AE59-F5B78FE55E4A}" type="slidenum">
              <a:rPr lang="en-US"/>
              <a:pPr>
                <a:defRPr/>
              </a:pPr>
              <a:t>‹#›</a:t>
            </a:fld>
            <a:endParaRPr lang="en-US"/>
          </a:p>
        </p:txBody>
      </p:sp>
      <p:sp>
        <p:nvSpPr>
          <p:cNvPr id="11272" name="Rectangle 8"/>
          <p:cNvSpPr>
            <a:spLocks noChangeArrowheads="1"/>
          </p:cNvSpPr>
          <p:nvPr/>
        </p:nvSpPr>
        <p:spPr bwMode="auto">
          <a:xfrm>
            <a:off x="738188" y="8670925"/>
            <a:ext cx="719137" cy="184150"/>
          </a:xfrm>
          <a:prstGeom prst="rect">
            <a:avLst/>
          </a:prstGeom>
          <a:noFill/>
          <a:ln>
            <a:noFill/>
          </a:ln>
          <a:effectLst/>
          <a:extLst>
            <a:ext uri="{909E8E84-426E-40DD-AFC4-6F175D3DCCD1}"/>
            <a:ext uri="{91240B29-F687-4F45-9708-019B960494DF}"/>
            <a:ext uri="{AF507438-7753-43E0-B8FC-AC1667EBCBE1}"/>
          </a:extLst>
        </p:spPr>
        <p:txBody>
          <a:bodyPr wrap="none" lIns="0" tIns="0" rIns="0" bIns="0">
            <a:spAutoFit/>
          </a:bodyPr>
          <a:lstStyle/>
          <a:p>
            <a:pPr eaLnBrk="0" hangingPunct="0">
              <a:defRPr/>
            </a:pPr>
            <a:r>
              <a:rPr lang="en-US">
                <a:cs typeface="+mn-cs"/>
              </a:rPr>
              <a:t>Submission</a:t>
            </a:r>
          </a:p>
        </p:txBody>
      </p:sp>
      <p:sp>
        <p:nvSpPr>
          <p:cNvPr id="11273" name="Line 9"/>
          <p:cNvSpPr>
            <a:spLocks noChangeShapeType="1"/>
          </p:cNvSpPr>
          <p:nvPr/>
        </p:nvSpPr>
        <p:spPr bwMode="auto">
          <a:xfrm>
            <a:off x="738188" y="8669338"/>
            <a:ext cx="5600700"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
        <p:nvSpPr>
          <p:cNvPr id="11274" name="Line 10"/>
          <p:cNvSpPr>
            <a:spLocks noChangeShapeType="1"/>
          </p:cNvSpPr>
          <p:nvPr/>
        </p:nvSpPr>
        <p:spPr bwMode="auto">
          <a:xfrm>
            <a:off x="660400" y="285750"/>
            <a:ext cx="5756275"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hdr" sz="quarter"/>
          </p:nvPr>
        </p:nvSpPr>
        <p:spPr>
          <a:noFill/>
          <a:ln>
            <a:miter lim="800000"/>
            <a:headEnd/>
            <a:tailEnd/>
          </a:ln>
        </p:spPr>
        <p:txBody>
          <a:bodyPr/>
          <a:lstStyle/>
          <a:p>
            <a:r>
              <a:rPr lang="en-US" smtClean="0">
                <a:cs typeface="Arial" charset="0"/>
              </a:rPr>
              <a:t>doc.: IEEE 802.11-yy/xxxxr0</a:t>
            </a:r>
          </a:p>
        </p:txBody>
      </p:sp>
      <p:sp>
        <p:nvSpPr>
          <p:cNvPr id="17410" name="Rectangle 3"/>
          <p:cNvSpPr>
            <a:spLocks noGrp="1" noChangeArrowheads="1"/>
          </p:cNvSpPr>
          <p:nvPr>
            <p:ph type="dt" sz="quarter" idx="1"/>
          </p:nvPr>
        </p:nvSpPr>
        <p:spPr>
          <a:noFill/>
          <a:ln>
            <a:miter lim="800000"/>
            <a:headEnd/>
            <a:tailEnd/>
          </a:ln>
        </p:spPr>
        <p:txBody>
          <a:bodyPr/>
          <a:lstStyle/>
          <a:p>
            <a:r>
              <a:rPr lang="en-US" smtClean="0">
                <a:cs typeface="Arial" charset="0"/>
              </a:rPr>
              <a:t>Month Year</a:t>
            </a:r>
          </a:p>
        </p:txBody>
      </p:sp>
      <p:sp>
        <p:nvSpPr>
          <p:cNvPr id="17411" name="Rectangle 6"/>
          <p:cNvSpPr>
            <a:spLocks noGrp="1" noChangeArrowheads="1"/>
          </p:cNvSpPr>
          <p:nvPr>
            <p:ph type="ftr" sz="quarter" idx="4"/>
          </p:nvPr>
        </p:nvSpPr>
        <p:spPr>
          <a:noFill/>
          <a:ln>
            <a:miter lim="800000"/>
            <a:headEnd/>
            <a:tailEnd/>
          </a:ln>
        </p:spPr>
        <p:txBody>
          <a:bodyPr/>
          <a:lstStyle/>
          <a:p>
            <a:pPr lvl="4"/>
            <a:r>
              <a:rPr lang="en-US" smtClean="0">
                <a:cs typeface="Arial" charset="0"/>
              </a:rPr>
              <a:t>John Doe, Some Company</a:t>
            </a:r>
          </a:p>
        </p:txBody>
      </p:sp>
      <p:sp>
        <p:nvSpPr>
          <p:cNvPr id="17412" name="Rectangle 7"/>
          <p:cNvSpPr>
            <a:spLocks noGrp="1" noChangeArrowheads="1"/>
          </p:cNvSpPr>
          <p:nvPr>
            <p:ph type="sldNum" sz="quarter" idx="5"/>
          </p:nvPr>
        </p:nvSpPr>
        <p:spPr>
          <a:xfrm>
            <a:off x="3397250" y="8670925"/>
            <a:ext cx="414338" cy="184150"/>
          </a:xfrm>
          <a:noFill/>
          <a:ln>
            <a:miter lim="800000"/>
            <a:headEnd/>
            <a:tailEnd/>
          </a:ln>
        </p:spPr>
        <p:txBody>
          <a:bodyPr/>
          <a:lstStyle/>
          <a:p>
            <a:r>
              <a:rPr lang="en-US" smtClean="0">
                <a:cs typeface="Arial" charset="0"/>
              </a:rPr>
              <a:t>Page </a:t>
            </a:r>
            <a:fld id="{2AB6721E-B978-4DD6-99B1-322D6A39C7F9}" type="slidenum">
              <a:rPr lang="en-US" smtClean="0">
                <a:cs typeface="Arial" charset="0"/>
              </a:rPr>
              <a:pPr/>
              <a:t>1</a:t>
            </a:fld>
            <a:endParaRPr lang="en-US" smtClean="0">
              <a:cs typeface="Arial" charset="0"/>
            </a:endParaRPr>
          </a:p>
        </p:txBody>
      </p:sp>
      <p:sp>
        <p:nvSpPr>
          <p:cNvPr id="17413" name="Rectangle 2"/>
          <p:cNvSpPr>
            <a:spLocks noGrp="1" noRot="1" noChangeAspect="1" noChangeArrowheads="1" noTextEdit="1"/>
          </p:cNvSpPr>
          <p:nvPr>
            <p:ph type="sldImg"/>
          </p:nvPr>
        </p:nvSpPr>
        <p:spPr>
          <a:ln/>
        </p:spPr>
      </p:sp>
      <p:sp>
        <p:nvSpPr>
          <p:cNvPr id="17414"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hdr" sz="quarter"/>
          </p:nvPr>
        </p:nvSpPr>
        <p:spPr>
          <a:noFill/>
          <a:ln>
            <a:miter lim="800000"/>
            <a:headEnd/>
            <a:tailEnd/>
          </a:ln>
        </p:spPr>
        <p:txBody>
          <a:bodyPr/>
          <a:lstStyle/>
          <a:p>
            <a:r>
              <a:rPr lang="en-US" smtClean="0">
                <a:cs typeface="Arial" charset="0"/>
              </a:rPr>
              <a:t>doc.: IEEE 802.11-yy/xxxxr0</a:t>
            </a:r>
          </a:p>
        </p:txBody>
      </p:sp>
      <p:sp>
        <p:nvSpPr>
          <p:cNvPr id="19458" name="Rectangle 3"/>
          <p:cNvSpPr>
            <a:spLocks noGrp="1" noChangeArrowheads="1"/>
          </p:cNvSpPr>
          <p:nvPr>
            <p:ph type="dt" sz="quarter" idx="1"/>
          </p:nvPr>
        </p:nvSpPr>
        <p:spPr>
          <a:noFill/>
          <a:ln>
            <a:miter lim="800000"/>
            <a:headEnd/>
            <a:tailEnd/>
          </a:ln>
        </p:spPr>
        <p:txBody>
          <a:bodyPr/>
          <a:lstStyle/>
          <a:p>
            <a:r>
              <a:rPr lang="en-US" smtClean="0">
                <a:cs typeface="Arial" charset="0"/>
              </a:rPr>
              <a:t>Month Year</a:t>
            </a:r>
          </a:p>
        </p:txBody>
      </p:sp>
      <p:sp>
        <p:nvSpPr>
          <p:cNvPr id="19459" name="Rectangle 6"/>
          <p:cNvSpPr>
            <a:spLocks noGrp="1" noChangeArrowheads="1"/>
          </p:cNvSpPr>
          <p:nvPr>
            <p:ph type="ftr" sz="quarter" idx="4"/>
          </p:nvPr>
        </p:nvSpPr>
        <p:spPr>
          <a:noFill/>
          <a:ln>
            <a:miter lim="800000"/>
            <a:headEnd/>
            <a:tailEnd/>
          </a:ln>
        </p:spPr>
        <p:txBody>
          <a:bodyPr/>
          <a:lstStyle/>
          <a:p>
            <a:pPr lvl="4"/>
            <a:r>
              <a:rPr lang="en-US" smtClean="0">
                <a:cs typeface="Arial" charset="0"/>
              </a:rPr>
              <a:t>John Doe, Some Company</a:t>
            </a:r>
          </a:p>
        </p:txBody>
      </p:sp>
      <p:sp>
        <p:nvSpPr>
          <p:cNvPr id="19460" name="Rectangle 7"/>
          <p:cNvSpPr>
            <a:spLocks noGrp="1" noChangeArrowheads="1"/>
          </p:cNvSpPr>
          <p:nvPr>
            <p:ph type="sldNum" sz="quarter" idx="5"/>
          </p:nvPr>
        </p:nvSpPr>
        <p:spPr>
          <a:xfrm>
            <a:off x="3397250" y="8670925"/>
            <a:ext cx="414338" cy="184150"/>
          </a:xfrm>
          <a:noFill/>
          <a:ln>
            <a:miter lim="800000"/>
            <a:headEnd/>
            <a:tailEnd/>
          </a:ln>
        </p:spPr>
        <p:txBody>
          <a:bodyPr/>
          <a:lstStyle/>
          <a:p>
            <a:r>
              <a:rPr lang="en-US" smtClean="0">
                <a:cs typeface="Arial" charset="0"/>
              </a:rPr>
              <a:t>Page </a:t>
            </a:r>
            <a:fld id="{9959A6CE-1F24-4625-B6E5-3B5CAD34F515}" type="slidenum">
              <a:rPr lang="en-US" smtClean="0">
                <a:cs typeface="Arial" charset="0"/>
              </a:rPr>
              <a:pPr/>
              <a:t>2</a:t>
            </a:fld>
            <a:endParaRPr lang="en-US" smtClean="0">
              <a:cs typeface="Arial" charset="0"/>
            </a:endParaRPr>
          </a:p>
        </p:txBody>
      </p:sp>
      <p:sp>
        <p:nvSpPr>
          <p:cNvPr id="19461" name="Rectangle 2"/>
          <p:cNvSpPr>
            <a:spLocks noGrp="1" noRot="1" noChangeAspect="1" noChangeArrowheads="1" noTextEdit="1"/>
          </p:cNvSpPr>
          <p:nvPr>
            <p:ph type="sldImg"/>
          </p:nvPr>
        </p:nvSpPr>
        <p:spPr>
          <a:ln cap="flat"/>
        </p:spPr>
      </p:sp>
      <p:sp>
        <p:nvSpPr>
          <p:cNvPr id="19462" name="Rectangle 3"/>
          <p:cNvSpPr>
            <a:spLocks noGrp="1" noChangeArrowheads="1"/>
          </p:cNvSpPr>
          <p:nvPr>
            <p:ph type="body" idx="1"/>
          </p:nvPr>
        </p:nvSpPr>
        <p:spPr>
          <a:noFill/>
        </p:spPr>
        <p:txBody>
          <a:bodyPr lIns="95250" rIns="95250"/>
          <a:lstStyle/>
          <a:p>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4963"/>
            <a:ext cx="955390" cy="276999"/>
          </a:xfrm>
          <a:ln/>
        </p:spPr>
        <p:txBody>
          <a:bodyPr/>
          <a:lstStyle>
            <a:lvl1pPr>
              <a:defRPr/>
            </a:lvl1pPr>
          </a:lstStyle>
          <a:p>
            <a:pPr>
              <a:defRPr/>
            </a:pPr>
            <a:r>
              <a:rPr lang="en-US" dirty="0" smtClean="0"/>
              <a:t>Sept 2013</a:t>
            </a:r>
            <a:endParaRPr lang="en-US" dirty="0"/>
          </a:p>
        </p:txBody>
      </p:sp>
      <p:sp>
        <p:nvSpPr>
          <p:cNvPr id="5" name="Rectangle 5"/>
          <p:cNvSpPr>
            <a:spLocks noGrp="1" noChangeArrowheads="1"/>
          </p:cNvSpPr>
          <p:nvPr>
            <p:ph type="ftr" sz="quarter" idx="11"/>
          </p:nvPr>
        </p:nvSpPr>
        <p:spPr>
          <a:xfrm>
            <a:off x="7019942" y="6475413"/>
            <a:ext cx="1524007" cy="184666"/>
          </a:xfrm>
          <a:ln/>
        </p:spPr>
        <p:txBody>
          <a:bodyPr/>
          <a:lstStyle>
            <a:lvl1pPr>
              <a:defRPr/>
            </a:lvl1pPr>
          </a:lstStyle>
          <a:p>
            <a:pPr>
              <a:defRPr/>
            </a:pPr>
            <a:r>
              <a:rPr lang="en-US" dirty="0" smtClean="0"/>
              <a:t>Hongyuan Zhang, et. Al.</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27B5733-890D-4E57-A4DB-DD6603570A5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4963"/>
            <a:ext cx="1327351" cy="276999"/>
          </a:xfrm>
          <a:ln/>
        </p:spPr>
        <p:txBody>
          <a:bodyPr/>
          <a:lstStyle>
            <a:lvl1pPr>
              <a:defRPr/>
            </a:lvl1pPr>
          </a:lstStyle>
          <a:p>
            <a:pPr>
              <a:defRPr/>
            </a:pPr>
            <a:r>
              <a:rPr lang="en-US" dirty="0" smtClean="0"/>
              <a:t>January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Raja Banerjea,Marvell Semiconductor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58CF2B-ED5B-4B22-84C1-7B0CB2F4D6B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4963"/>
            <a:ext cx="955390" cy="276999"/>
          </a:xfrm>
          <a:ln/>
        </p:spPr>
        <p:txBody>
          <a:bodyPr/>
          <a:lstStyle>
            <a:lvl1pPr>
              <a:defRPr/>
            </a:lvl1pPr>
          </a:lstStyle>
          <a:p>
            <a:pPr>
              <a:defRPr/>
            </a:pPr>
            <a:r>
              <a:rPr lang="en-US" dirty="0" smtClean="0"/>
              <a:t>Sept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Raja </a:t>
            </a:r>
            <a:r>
              <a:rPr lang="en-US" dirty="0" err="1"/>
              <a:t>Banerjea,Marvell</a:t>
            </a:r>
            <a:r>
              <a:rPr lang="en-US" dirty="0"/>
              <a:t> Semiconductor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1B8B7A3-0C1D-4B2D-AD54-FEDEB18310E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4963"/>
            <a:ext cx="955390" cy="276999"/>
          </a:xfrm>
          <a:ln/>
        </p:spPr>
        <p:txBody>
          <a:bodyPr/>
          <a:lstStyle>
            <a:lvl1pPr>
              <a:defRPr/>
            </a:lvl1pPr>
          </a:lstStyle>
          <a:p>
            <a:pPr>
              <a:defRPr/>
            </a:pPr>
            <a:r>
              <a:rPr lang="en-US" dirty="0" smtClean="0"/>
              <a:t>Sept 2013</a:t>
            </a:r>
            <a:endParaRPr lang="en-US" dirty="0"/>
          </a:p>
        </p:txBody>
      </p:sp>
      <p:sp>
        <p:nvSpPr>
          <p:cNvPr id="5" name="Rectangle 5"/>
          <p:cNvSpPr>
            <a:spLocks noGrp="1" noChangeArrowheads="1"/>
          </p:cNvSpPr>
          <p:nvPr>
            <p:ph type="ftr" sz="quarter" idx="11"/>
          </p:nvPr>
        </p:nvSpPr>
        <p:spPr>
          <a:xfrm>
            <a:off x="7019942" y="6475413"/>
            <a:ext cx="1524007" cy="184666"/>
          </a:xfrm>
          <a:ln/>
        </p:spPr>
        <p:txBody>
          <a:bodyPr/>
          <a:lstStyle>
            <a:lvl1pPr>
              <a:defRPr/>
            </a:lvl1pPr>
          </a:lstStyle>
          <a:p>
            <a:pPr>
              <a:defRPr/>
            </a:pPr>
            <a:r>
              <a:rPr lang="en-US" dirty="0" smtClean="0"/>
              <a:t>Hongyuan Zhang, et. Al.</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F6EABDC-E115-4971-AAD7-AFF4ADFC114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4963"/>
            <a:ext cx="955390" cy="276999"/>
          </a:xfrm>
          <a:ln/>
        </p:spPr>
        <p:txBody>
          <a:bodyPr/>
          <a:lstStyle>
            <a:lvl1pPr>
              <a:defRPr/>
            </a:lvl1pPr>
          </a:lstStyle>
          <a:p>
            <a:pPr>
              <a:defRPr/>
            </a:pPr>
            <a:r>
              <a:rPr lang="en-US" dirty="0" smtClean="0"/>
              <a:t>Sept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Hongyuan Zhang, et. Al.</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EAF5F81-441B-4412-A1A3-4FB1BDD4810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4963"/>
            <a:ext cx="955390" cy="276999"/>
          </a:xfrm>
          <a:ln/>
        </p:spPr>
        <p:txBody>
          <a:bodyPr/>
          <a:lstStyle>
            <a:lvl1pPr>
              <a:defRPr/>
            </a:lvl1pPr>
          </a:lstStyle>
          <a:p>
            <a:pPr>
              <a:defRPr/>
            </a:pPr>
            <a:r>
              <a:rPr lang="en-US" dirty="0" smtClean="0"/>
              <a:t>Sept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Hongyuan Zhang, et. Al.</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570ABE7-D4EF-4E25-BAB0-6A04DE330CF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4963"/>
            <a:ext cx="955390" cy="276999"/>
          </a:xfrm>
          <a:ln/>
        </p:spPr>
        <p:txBody>
          <a:bodyPr/>
          <a:lstStyle>
            <a:lvl1pPr>
              <a:defRPr/>
            </a:lvl1pPr>
          </a:lstStyle>
          <a:p>
            <a:pPr>
              <a:defRPr/>
            </a:pPr>
            <a:r>
              <a:rPr lang="en-US" dirty="0" smtClean="0"/>
              <a:t>Sept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Hongyuan Zhang, et. Al.</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7F84C7B-6481-409C-AE66-1C51D213B69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4" name="Rectangle 5"/>
          <p:cNvSpPr>
            <a:spLocks noGrp="1" noChangeArrowheads="1"/>
          </p:cNvSpPr>
          <p:nvPr>
            <p:ph type="ftr" sz="quarter" idx="11"/>
          </p:nvPr>
        </p:nvSpPr>
        <p:spPr>
          <a:xfrm>
            <a:off x="7091627" y="6475413"/>
            <a:ext cx="1452321" cy="184666"/>
          </a:xfrm>
          <a:ln/>
        </p:spPr>
        <p:txBody>
          <a:bodyPr/>
          <a:lstStyle>
            <a:lvl1pPr>
              <a:defRPr/>
            </a:lvl1pPr>
          </a:lstStyle>
          <a:p>
            <a:pPr>
              <a:defRPr/>
            </a:pPr>
            <a:r>
              <a:rPr lang="en-US" dirty="0" smtClean="0"/>
              <a:t>Hongyuan Zhang, et. al</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2B9614CF-41B1-41BF-AB2B-2C5218219C8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730049" y="334963"/>
            <a:ext cx="955390" cy="276999"/>
          </a:xfrm>
          <a:ln/>
        </p:spPr>
        <p:txBody>
          <a:bodyPr/>
          <a:lstStyle>
            <a:lvl1pPr>
              <a:defRPr/>
            </a:lvl1pPr>
          </a:lstStyle>
          <a:p>
            <a:pPr>
              <a:defRPr/>
            </a:pPr>
            <a:r>
              <a:rPr lang="en-US" dirty="0" smtClean="0"/>
              <a:t>Sept 2013</a:t>
            </a:r>
            <a:endParaRPr lang="en-US" dirty="0"/>
          </a:p>
        </p:txBody>
      </p:sp>
      <p:sp>
        <p:nvSpPr>
          <p:cNvPr id="3" name="Rectangle 5"/>
          <p:cNvSpPr>
            <a:spLocks noGrp="1" noChangeArrowheads="1"/>
          </p:cNvSpPr>
          <p:nvPr>
            <p:ph type="ftr" sz="quarter" idx="11"/>
          </p:nvPr>
        </p:nvSpPr>
        <p:spPr>
          <a:xfrm>
            <a:off x="7091616" y="6475413"/>
            <a:ext cx="1452321" cy="184666"/>
          </a:xfrm>
          <a:ln/>
        </p:spPr>
        <p:txBody>
          <a:bodyPr/>
          <a:lstStyle>
            <a:lvl1pPr>
              <a:defRPr/>
            </a:lvl1pPr>
          </a:lstStyle>
          <a:p>
            <a:pPr>
              <a:defRPr/>
            </a:pPr>
            <a:r>
              <a:rPr lang="en-US" dirty="0" smtClean="0"/>
              <a:t>Hongyuan Zhang, et. al</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68BB3EB-ADCD-4E7A-9C82-B3F0159C7AE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Raja Banerjea,Marvell Semiconductor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0B430AB-6734-4246-A069-1CDA2A6CF08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Raja Banerjea,Marvell Semiconductor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058F4EB-0F7F-40B0-B818-64BEF5669BD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730049" y="334963"/>
            <a:ext cx="955390" cy="276999"/>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 2013</a:t>
            </a:r>
            <a:endParaRPr lang="en-US" dirty="0"/>
          </a:p>
        </p:txBody>
      </p:sp>
      <p:sp>
        <p:nvSpPr>
          <p:cNvPr id="1029" name="Rectangle 5"/>
          <p:cNvSpPr>
            <a:spLocks noGrp="1" noChangeArrowheads="1"/>
          </p:cNvSpPr>
          <p:nvPr>
            <p:ph type="ftr" sz="quarter" idx="3"/>
          </p:nvPr>
        </p:nvSpPr>
        <p:spPr bwMode="auto">
          <a:xfrm>
            <a:off x="6904063" y="6475413"/>
            <a:ext cx="1639873" cy="184666"/>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Hongyuan Zhang, Marvell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0FFB36D2-EF15-4DDC-805B-218F6C5E1285}" type="slidenum">
              <a:rPr lang="en-US"/>
              <a:pPr>
                <a:defRPr/>
              </a:pPr>
              <a:t>‹#›</a:t>
            </a:fld>
            <a:endParaRPr lang="en-US"/>
          </a:p>
        </p:txBody>
      </p:sp>
      <p:sp>
        <p:nvSpPr>
          <p:cNvPr id="1031" name="Rectangle 7"/>
          <p:cNvSpPr>
            <a:spLocks noChangeArrowheads="1"/>
          </p:cNvSpPr>
          <p:nvPr/>
        </p:nvSpPr>
        <p:spPr bwMode="auto">
          <a:xfrm>
            <a:off x="5175257" y="334963"/>
            <a:ext cx="3270254" cy="276999"/>
          </a:xfrm>
          <a:prstGeom prst="rect">
            <a:avLst/>
          </a:prstGeom>
          <a:noFill/>
          <a:ln>
            <a:noFill/>
          </a:ln>
          <a:effectLst/>
          <a:extLst>
            <a:ext uri="{909E8E84-426E-40DD-AFC4-6F175D3DCCD1}"/>
            <a:ext uri="{91240B29-F687-4F45-9708-019B960494DF}"/>
            <a:ext uri="{AF507438-7753-43E0-B8FC-AC1667EBCBE1}"/>
          </a:extLst>
        </p:spPr>
        <p:txBody>
          <a:bodyPr wrap="none" lIns="0" tIns="0" rIns="0" bIns="0" anchor="b">
            <a:spAutoFit/>
          </a:bodyPr>
          <a:lstStyle/>
          <a:p>
            <a:pPr marL="457200" lvl="4" algn="r" eaLnBrk="0" hangingPunct="0"/>
            <a:r>
              <a:rPr lang="en-US" sz="1800" b="1" dirty="0"/>
              <a:t>doc.: IEEE </a:t>
            </a:r>
            <a:r>
              <a:rPr lang="en-US" sz="1800" b="1" dirty="0" smtClean="0"/>
              <a:t>802.11-12/1126r0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ext uri="{91240B29-F687-4F45-9708-019B960494DF}"/>
            <a:ext uri="{AF507438-7753-43E0-B8FC-AC1667EBCBE1}"/>
          </a:ex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2" name="Date Placeholder 3"/>
          <p:cNvSpPr>
            <a:spLocks noGrp="1"/>
          </p:cNvSpPr>
          <p:nvPr>
            <p:ph type="dt" sz="quarter" idx="10"/>
          </p:nvPr>
        </p:nvSpPr>
        <p:spPr>
          <a:xfrm>
            <a:off x="696913" y="333375"/>
            <a:ext cx="955390" cy="276999"/>
          </a:xfrm>
          <a:noFill/>
          <a:ln>
            <a:miter lim="800000"/>
            <a:headEnd/>
            <a:tailEnd/>
          </a:ln>
        </p:spPr>
        <p:txBody>
          <a:bodyPr/>
          <a:lstStyle/>
          <a:p>
            <a:r>
              <a:rPr lang="en-US" dirty="0" smtClean="0">
                <a:cs typeface="Arial" charset="0"/>
              </a:rPr>
              <a:t>Sept 2013</a:t>
            </a:r>
          </a:p>
        </p:txBody>
      </p:sp>
      <p:sp>
        <p:nvSpPr>
          <p:cNvPr id="2103" name="Footer Placeholder 4"/>
          <p:cNvSpPr>
            <a:spLocks noGrp="1"/>
          </p:cNvSpPr>
          <p:nvPr>
            <p:ph type="ftr" sz="quarter" idx="11"/>
          </p:nvPr>
        </p:nvSpPr>
        <p:spPr>
          <a:xfrm>
            <a:off x="7019929" y="6475413"/>
            <a:ext cx="1524007" cy="184666"/>
          </a:xfrm>
          <a:noFill/>
          <a:ln>
            <a:miter lim="800000"/>
            <a:headEnd/>
            <a:tailEnd/>
          </a:ln>
        </p:spPr>
        <p:txBody>
          <a:bodyPr/>
          <a:lstStyle/>
          <a:p>
            <a:r>
              <a:rPr lang="en-US" dirty="0" smtClean="0">
                <a:cs typeface="Arial" charset="0"/>
              </a:rPr>
              <a:t>Hongyuan Zhang, et. Al.</a:t>
            </a:r>
          </a:p>
        </p:txBody>
      </p:sp>
      <p:sp>
        <p:nvSpPr>
          <p:cNvPr id="2104" name="Slide Number Placeholder 5"/>
          <p:cNvSpPr>
            <a:spLocks noGrp="1"/>
          </p:cNvSpPr>
          <p:nvPr>
            <p:ph type="sldNum" sz="quarter" idx="12"/>
          </p:nvPr>
        </p:nvSpPr>
        <p:spPr>
          <a:noFill/>
          <a:ln>
            <a:miter lim="800000"/>
            <a:headEnd/>
            <a:tailEnd/>
          </a:ln>
        </p:spPr>
        <p:txBody>
          <a:bodyPr/>
          <a:lstStyle/>
          <a:p>
            <a:r>
              <a:rPr lang="en-US" smtClean="0">
                <a:cs typeface="Arial" charset="0"/>
              </a:rPr>
              <a:t>Slide </a:t>
            </a:r>
            <a:fld id="{A78FA4BF-601B-4C85-9F97-768BDB1459C9}" type="slidenum">
              <a:rPr lang="en-US" smtClean="0">
                <a:cs typeface="Arial" charset="0"/>
              </a:rPr>
              <a:pPr/>
              <a:t>1</a:t>
            </a:fld>
            <a:endParaRPr lang="en-US" smtClean="0">
              <a:cs typeface="Arial" charset="0"/>
            </a:endParaRPr>
          </a:p>
        </p:txBody>
      </p:sp>
      <p:sp>
        <p:nvSpPr>
          <p:cNvPr id="2105" name="Rectangle 2"/>
          <p:cNvSpPr>
            <a:spLocks noGrp="1" noChangeArrowheads="1"/>
          </p:cNvSpPr>
          <p:nvPr>
            <p:ph type="title"/>
          </p:nvPr>
        </p:nvSpPr>
        <p:spPr>
          <a:xfrm>
            <a:off x="685800" y="685800"/>
            <a:ext cx="8153400" cy="762000"/>
          </a:xfrm>
        </p:spPr>
        <p:txBody>
          <a:bodyPr/>
          <a:lstStyle/>
          <a:p>
            <a:pPr eaLnBrk="1" hangingPunct="1"/>
            <a:r>
              <a:rPr lang="en-US" dirty="0" err="1" smtClean="0"/>
              <a:t>Beamforming</a:t>
            </a:r>
            <a:r>
              <a:rPr lang="en-US" dirty="0" smtClean="0"/>
              <a:t> Under OBSS Interference</a:t>
            </a:r>
          </a:p>
        </p:txBody>
      </p:sp>
      <p:sp>
        <p:nvSpPr>
          <p:cNvPr id="2106" name="Rectangle 6"/>
          <p:cNvSpPr>
            <a:spLocks noGrp="1" noChangeArrowheads="1"/>
          </p:cNvSpPr>
          <p:nvPr>
            <p:ph type="body" idx="1"/>
          </p:nvPr>
        </p:nvSpPr>
        <p:spPr>
          <a:xfrm>
            <a:off x="685800" y="1524000"/>
            <a:ext cx="7772400" cy="381000"/>
          </a:xfrm>
        </p:spPr>
        <p:txBody>
          <a:bodyPr/>
          <a:lstStyle/>
          <a:p>
            <a:pPr algn="ctr" eaLnBrk="1" hangingPunct="1">
              <a:buFontTx/>
              <a:buNone/>
            </a:pPr>
            <a:r>
              <a:rPr lang="en-US" sz="2000" dirty="0" smtClean="0"/>
              <a:t>Date:</a:t>
            </a:r>
            <a:r>
              <a:rPr lang="en-US" sz="2000" b="0" dirty="0" smtClean="0"/>
              <a:t> 2013-09-16</a:t>
            </a:r>
          </a:p>
        </p:txBody>
      </p:sp>
      <p:sp>
        <p:nvSpPr>
          <p:cNvPr id="2107" name="Rectangle 12"/>
          <p:cNvSpPr>
            <a:spLocks noChangeArrowheads="1"/>
          </p:cNvSpPr>
          <p:nvPr/>
        </p:nvSpPr>
        <p:spPr bwMode="auto">
          <a:xfrm>
            <a:off x="609600" y="1752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2" name="Object 3"/>
          <p:cNvGraphicFramePr>
            <a:graphicFrameLocks noChangeAspect="1"/>
          </p:cNvGraphicFramePr>
          <p:nvPr/>
        </p:nvGraphicFramePr>
        <p:xfrm>
          <a:off x="457200" y="2514600"/>
          <a:ext cx="8247063" cy="2108200"/>
        </p:xfrm>
        <a:graphic>
          <a:graphicData uri="http://schemas.openxmlformats.org/presentationml/2006/ole">
            <p:oleObj spid="_x0000_s2102" name="Document" r:id="rId4" imgW="10929038" imgH="27899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0"/>
            <a:ext cx="7772400" cy="457200"/>
          </a:xfrm>
        </p:spPr>
        <p:txBody>
          <a:bodyPr/>
          <a:lstStyle/>
          <a:p>
            <a:r>
              <a:rPr lang="en-US" dirty="0" smtClean="0"/>
              <a:t>AP1 and AP2</a:t>
            </a:r>
            <a:endParaRPr lang="en-US" dirty="0"/>
          </a:p>
        </p:txBody>
      </p:sp>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10</a:t>
            </a:fld>
            <a:endParaRPr lang="en-US"/>
          </a:p>
        </p:txBody>
      </p:sp>
      <p:pic>
        <p:nvPicPr>
          <p:cNvPr id="7" name="Picture 6" descr="AP1.JPG"/>
          <p:cNvPicPr>
            <a:picLocks noChangeAspect="1"/>
          </p:cNvPicPr>
          <p:nvPr/>
        </p:nvPicPr>
        <p:blipFill>
          <a:blip r:embed="rId2" cstate="print"/>
          <a:stretch>
            <a:fillRect/>
          </a:stretch>
        </p:blipFill>
        <p:spPr>
          <a:xfrm>
            <a:off x="304800" y="1219200"/>
            <a:ext cx="4114800" cy="5181600"/>
          </a:xfrm>
          <a:prstGeom prst="rect">
            <a:avLst/>
          </a:prstGeom>
        </p:spPr>
      </p:pic>
      <p:pic>
        <p:nvPicPr>
          <p:cNvPr id="8" name="Picture 7" descr="AP2.JPG"/>
          <p:cNvPicPr>
            <a:picLocks noChangeAspect="1"/>
          </p:cNvPicPr>
          <p:nvPr/>
        </p:nvPicPr>
        <p:blipFill>
          <a:blip r:embed="rId3" cstate="print"/>
          <a:stretch>
            <a:fillRect/>
          </a:stretch>
        </p:blipFill>
        <p:spPr>
          <a:xfrm>
            <a:off x="4572000" y="1219200"/>
            <a:ext cx="4114800" cy="5181600"/>
          </a:xfrm>
          <a:prstGeom prst="rect">
            <a:avLst/>
          </a:prstGeom>
        </p:spPr>
      </p:pic>
      <p:sp>
        <p:nvSpPr>
          <p:cNvPr id="9" name="TextBox 8"/>
          <p:cNvSpPr txBox="1"/>
          <p:nvPr/>
        </p:nvSpPr>
        <p:spPr>
          <a:xfrm>
            <a:off x="1828800" y="1524000"/>
            <a:ext cx="784189" cy="523220"/>
          </a:xfrm>
          <a:prstGeom prst="rect">
            <a:avLst/>
          </a:prstGeom>
          <a:noFill/>
        </p:spPr>
        <p:txBody>
          <a:bodyPr wrap="none" rtlCol="0">
            <a:spAutoFit/>
          </a:bodyPr>
          <a:lstStyle/>
          <a:p>
            <a:r>
              <a:rPr lang="en-US" sz="2800" b="1" dirty="0" smtClean="0">
                <a:solidFill>
                  <a:srgbClr val="FF0000"/>
                </a:solidFill>
              </a:rPr>
              <a:t>AP1</a:t>
            </a:r>
            <a:endParaRPr lang="en-US" sz="2800" b="1" dirty="0">
              <a:solidFill>
                <a:srgbClr val="FF0000"/>
              </a:solidFill>
            </a:endParaRPr>
          </a:p>
        </p:txBody>
      </p:sp>
      <p:sp>
        <p:nvSpPr>
          <p:cNvPr id="10" name="TextBox 9"/>
          <p:cNvSpPr txBox="1"/>
          <p:nvPr/>
        </p:nvSpPr>
        <p:spPr>
          <a:xfrm>
            <a:off x="6172200" y="1524000"/>
            <a:ext cx="809837" cy="523220"/>
          </a:xfrm>
          <a:prstGeom prst="rect">
            <a:avLst/>
          </a:prstGeom>
          <a:noFill/>
        </p:spPr>
        <p:txBody>
          <a:bodyPr wrap="none" rtlCol="0">
            <a:spAutoFit/>
          </a:bodyPr>
          <a:lstStyle/>
          <a:p>
            <a:r>
              <a:rPr lang="en-US" sz="2800" b="1" dirty="0" smtClean="0">
                <a:solidFill>
                  <a:srgbClr val="00B050"/>
                </a:solidFill>
              </a:rPr>
              <a:t>AP2</a:t>
            </a:r>
            <a:endParaRPr lang="en-US" sz="2800" b="1" dirty="0">
              <a:solidFill>
                <a:srgbClr val="00B05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57200"/>
          </a:xfrm>
        </p:spPr>
        <p:txBody>
          <a:bodyPr/>
          <a:lstStyle/>
          <a:p>
            <a:r>
              <a:rPr lang="en-US" b="0" dirty="0" smtClean="0"/>
              <a:t>Case-1: STA2 is close to AP2</a:t>
            </a:r>
            <a:endParaRPr lang="en-US" b="0" dirty="0"/>
          </a:p>
        </p:txBody>
      </p:sp>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11</a:t>
            </a:fld>
            <a:endParaRPr lang="en-US"/>
          </a:p>
        </p:txBody>
      </p:sp>
      <p:pic>
        <p:nvPicPr>
          <p:cNvPr id="7" name="Picture 6" descr="B6_FloorPlan.png"/>
          <p:cNvPicPr>
            <a:picLocks noChangeAspect="1"/>
          </p:cNvPicPr>
          <p:nvPr/>
        </p:nvPicPr>
        <p:blipFill>
          <a:blip r:embed="rId2" cstate="print"/>
          <a:stretch>
            <a:fillRect/>
          </a:stretch>
        </p:blipFill>
        <p:spPr>
          <a:xfrm>
            <a:off x="990600" y="1143000"/>
            <a:ext cx="6428704" cy="5186796"/>
          </a:xfrm>
          <a:prstGeom prst="rect">
            <a:avLst/>
          </a:prstGeom>
        </p:spPr>
      </p:pic>
      <p:sp>
        <p:nvSpPr>
          <p:cNvPr id="8" name="TextBox 7"/>
          <p:cNvSpPr txBox="1"/>
          <p:nvPr/>
        </p:nvSpPr>
        <p:spPr>
          <a:xfrm>
            <a:off x="1603090" y="3548018"/>
            <a:ext cx="606710" cy="307777"/>
          </a:xfrm>
          <a:prstGeom prst="rect">
            <a:avLst/>
          </a:prstGeom>
          <a:noFill/>
        </p:spPr>
        <p:txBody>
          <a:bodyPr wrap="square" rtlCol="0">
            <a:spAutoFit/>
          </a:bodyPr>
          <a:lstStyle/>
          <a:p>
            <a:r>
              <a:rPr lang="en-US" sz="1400" b="1" dirty="0" smtClean="0">
                <a:solidFill>
                  <a:srgbClr val="FF0000"/>
                </a:solidFill>
              </a:rPr>
              <a:t>AP1</a:t>
            </a:r>
            <a:endParaRPr lang="en-US" sz="1400" b="1" dirty="0">
              <a:solidFill>
                <a:srgbClr val="FF0000"/>
              </a:solidFill>
            </a:endParaRPr>
          </a:p>
        </p:txBody>
      </p:sp>
      <p:sp>
        <p:nvSpPr>
          <p:cNvPr id="9" name="Oval 8"/>
          <p:cNvSpPr/>
          <p:nvPr/>
        </p:nvSpPr>
        <p:spPr bwMode="auto">
          <a:xfrm flipH="1" flipV="1">
            <a:off x="1828800" y="3352800"/>
            <a:ext cx="127518" cy="131198"/>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0" name="TextBox 9"/>
          <p:cNvSpPr txBox="1"/>
          <p:nvPr/>
        </p:nvSpPr>
        <p:spPr>
          <a:xfrm>
            <a:off x="5334000" y="2359223"/>
            <a:ext cx="680554" cy="307777"/>
          </a:xfrm>
          <a:prstGeom prst="rect">
            <a:avLst/>
          </a:prstGeom>
          <a:noFill/>
        </p:spPr>
        <p:txBody>
          <a:bodyPr wrap="square" rtlCol="0">
            <a:spAutoFit/>
          </a:bodyPr>
          <a:lstStyle/>
          <a:p>
            <a:r>
              <a:rPr lang="en-US" sz="1400" b="1" dirty="0" smtClean="0">
                <a:solidFill>
                  <a:srgbClr val="00B050"/>
                </a:solidFill>
              </a:rPr>
              <a:t>AP2</a:t>
            </a:r>
            <a:endParaRPr lang="en-US" sz="1400" b="1" dirty="0">
              <a:solidFill>
                <a:srgbClr val="00B050"/>
              </a:solidFill>
            </a:endParaRPr>
          </a:p>
        </p:txBody>
      </p:sp>
      <p:sp>
        <p:nvSpPr>
          <p:cNvPr id="11" name="Oval 10"/>
          <p:cNvSpPr/>
          <p:nvPr/>
        </p:nvSpPr>
        <p:spPr bwMode="auto">
          <a:xfrm flipH="1" flipV="1">
            <a:off x="5816082" y="2383402"/>
            <a:ext cx="127518" cy="131198"/>
          </a:xfrm>
          <a:prstGeom prst="ellips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2" name="TextBox 11"/>
          <p:cNvSpPr txBox="1"/>
          <p:nvPr/>
        </p:nvSpPr>
        <p:spPr>
          <a:xfrm>
            <a:off x="3599124" y="3045023"/>
            <a:ext cx="668076" cy="307777"/>
          </a:xfrm>
          <a:prstGeom prst="rect">
            <a:avLst/>
          </a:prstGeom>
          <a:noFill/>
        </p:spPr>
        <p:txBody>
          <a:bodyPr wrap="square" rtlCol="0">
            <a:spAutoFit/>
          </a:bodyPr>
          <a:lstStyle/>
          <a:p>
            <a:r>
              <a:rPr lang="en-US" sz="1400" b="1" dirty="0" smtClean="0">
                <a:solidFill>
                  <a:srgbClr val="FF0000"/>
                </a:solidFill>
              </a:rPr>
              <a:t>STA1</a:t>
            </a:r>
            <a:endParaRPr lang="en-US" sz="1400" b="1" dirty="0">
              <a:solidFill>
                <a:srgbClr val="FF0000"/>
              </a:solidFill>
            </a:endParaRPr>
          </a:p>
        </p:txBody>
      </p:sp>
      <p:sp>
        <p:nvSpPr>
          <p:cNvPr id="13" name="Oval 12"/>
          <p:cNvSpPr/>
          <p:nvPr/>
        </p:nvSpPr>
        <p:spPr bwMode="auto">
          <a:xfrm flipH="1" flipV="1">
            <a:off x="3453882" y="2993002"/>
            <a:ext cx="127518" cy="131198"/>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4" name="TextBox 13"/>
          <p:cNvSpPr txBox="1"/>
          <p:nvPr/>
        </p:nvSpPr>
        <p:spPr>
          <a:xfrm>
            <a:off x="6096000" y="2740223"/>
            <a:ext cx="645833" cy="307777"/>
          </a:xfrm>
          <a:prstGeom prst="rect">
            <a:avLst/>
          </a:prstGeom>
          <a:noFill/>
        </p:spPr>
        <p:txBody>
          <a:bodyPr wrap="square" rtlCol="0">
            <a:spAutoFit/>
          </a:bodyPr>
          <a:lstStyle/>
          <a:p>
            <a:r>
              <a:rPr lang="en-US" sz="1400" b="1" dirty="0" smtClean="0">
                <a:solidFill>
                  <a:srgbClr val="00B050"/>
                </a:solidFill>
              </a:rPr>
              <a:t>STA2</a:t>
            </a:r>
            <a:endParaRPr lang="en-US" sz="1400" b="1" dirty="0">
              <a:solidFill>
                <a:srgbClr val="00B050"/>
              </a:solidFill>
            </a:endParaRPr>
          </a:p>
        </p:txBody>
      </p:sp>
      <p:sp>
        <p:nvSpPr>
          <p:cNvPr id="15" name="Oval 14"/>
          <p:cNvSpPr/>
          <p:nvPr/>
        </p:nvSpPr>
        <p:spPr bwMode="auto">
          <a:xfrm flipH="1" flipV="1">
            <a:off x="5892282" y="2612002"/>
            <a:ext cx="127518" cy="131198"/>
          </a:xfrm>
          <a:prstGeom prst="ellips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57200"/>
          </a:xfrm>
        </p:spPr>
        <p:txBody>
          <a:bodyPr/>
          <a:lstStyle/>
          <a:p>
            <a:r>
              <a:rPr lang="en-US" dirty="0" smtClean="0"/>
              <a:t>Case-1 Results</a:t>
            </a:r>
            <a:endParaRPr lang="en-US" dirty="0"/>
          </a:p>
        </p:txBody>
      </p:sp>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12</a:t>
            </a:fld>
            <a:endParaRPr lang="en-US"/>
          </a:p>
        </p:txBody>
      </p:sp>
      <p:graphicFrame>
        <p:nvGraphicFramePr>
          <p:cNvPr id="7" name="Table 6"/>
          <p:cNvGraphicFramePr>
            <a:graphicFrameLocks noGrp="1"/>
          </p:cNvGraphicFramePr>
          <p:nvPr/>
        </p:nvGraphicFramePr>
        <p:xfrm>
          <a:off x="914400" y="2209800"/>
          <a:ext cx="7467600" cy="2560320"/>
        </p:xfrm>
        <a:graphic>
          <a:graphicData uri="http://schemas.openxmlformats.org/drawingml/2006/table">
            <a:tbl>
              <a:tblPr/>
              <a:tblGrid>
                <a:gridCol w="1866900"/>
                <a:gridCol w="1866900"/>
                <a:gridCol w="1866900"/>
                <a:gridCol w="1866900"/>
              </a:tblGrid>
              <a:tr h="457200">
                <a:tc>
                  <a:txBody>
                    <a:bodyPr/>
                    <a:lstStyle/>
                    <a:p>
                      <a:pPr marL="0" marR="0">
                        <a:spcBef>
                          <a:spcPts val="0"/>
                        </a:spcBef>
                        <a:spcAft>
                          <a:spcPts val="0"/>
                        </a:spcAft>
                      </a:pPr>
                      <a:endParaRPr lang="en-US" sz="18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smtClean="0">
                          <a:latin typeface="Calibri"/>
                          <a:ea typeface="SimSun"/>
                          <a:cs typeface="Times New Roman"/>
                        </a:rPr>
                        <a:t>AP2 BF OFF (UDP)</a:t>
                      </a:r>
                      <a:endParaRPr lang="en-US" sz="18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smtClean="0">
                          <a:latin typeface="Calibri"/>
                          <a:ea typeface="SimSun"/>
                          <a:cs typeface="Times New Roman"/>
                        </a:rPr>
                        <a:t>AP2 BF ON (UDP)</a:t>
                      </a:r>
                      <a:endParaRPr lang="en-US" sz="18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smtClean="0">
                          <a:latin typeface="Calibri"/>
                          <a:ea typeface="SimSun"/>
                          <a:cs typeface="Times New Roman"/>
                        </a:rPr>
                        <a:t>AP2 Traffic OFF</a:t>
                      </a:r>
                      <a:endParaRPr lang="en-US" sz="18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200">
                <a:tc>
                  <a:txBody>
                    <a:bodyPr/>
                    <a:lstStyle/>
                    <a:p>
                      <a:pPr marL="0" marR="0">
                        <a:spcBef>
                          <a:spcPts val="0"/>
                        </a:spcBef>
                        <a:spcAft>
                          <a:spcPts val="0"/>
                        </a:spcAft>
                      </a:pPr>
                      <a:r>
                        <a:rPr lang="en-US" sz="1800" dirty="0" smtClean="0">
                          <a:latin typeface="Calibri"/>
                          <a:ea typeface="SimSun"/>
                          <a:cs typeface="Times New Roman"/>
                        </a:rPr>
                        <a:t>AP1 BF OFF (UDP)</a:t>
                      </a:r>
                      <a:endParaRPr lang="en-US" sz="18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smtClean="0">
                          <a:solidFill>
                            <a:srgbClr val="FF0000"/>
                          </a:solidFill>
                          <a:latin typeface="Calibri"/>
                          <a:ea typeface="SimSun"/>
                          <a:cs typeface="Times New Roman"/>
                        </a:rPr>
                        <a:t>TP1=8.62</a:t>
                      </a:r>
                      <a:r>
                        <a:rPr lang="en-US" sz="1800" dirty="0" smtClean="0">
                          <a:latin typeface="Calibri"/>
                          <a:ea typeface="SimSun"/>
                          <a:cs typeface="Times New Roman"/>
                        </a:rPr>
                        <a:t>,</a:t>
                      </a:r>
                      <a:r>
                        <a:rPr lang="en-US" sz="1800" baseline="0" dirty="0" smtClean="0">
                          <a:latin typeface="Calibri"/>
                          <a:ea typeface="SimSun"/>
                          <a:cs typeface="Times New Roman"/>
                        </a:rPr>
                        <a:t> </a:t>
                      </a:r>
                      <a:r>
                        <a:rPr lang="en-US" sz="1800" baseline="0" dirty="0" smtClean="0">
                          <a:solidFill>
                            <a:srgbClr val="00B050"/>
                          </a:solidFill>
                          <a:latin typeface="Calibri"/>
                          <a:ea typeface="SimSun"/>
                          <a:cs typeface="Times New Roman"/>
                        </a:rPr>
                        <a:t>TP2=</a:t>
                      </a:r>
                      <a:r>
                        <a:rPr lang="en-US" sz="1800" dirty="0" smtClean="0">
                          <a:solidFill>
                            <a:srgbClr val="00B050"/>
                          </a:solidFill>
                          <a:latin typeface="Calibri"/>
                          <a:ea typeface="SimSun"/>
                          <a:cs typeface="Times New Roman"/>
                        </a:rPr>
                        <a:t>100</a:t>
                      </a:r>
                    </a:p>
                    <a:p>
                      <a:pPr marL="0" marR="0">
                        <a:spcBef>
                          <a:spcPts val="0"/>
                        </a:spcBef>
                        <a:spcAft>
                          <a:spcPts val="0"/>
                        </a:spcAft>
                      </a:pPr>
                      <a:r>
                        <a:rPr lang="en-US" sz="1800" dirty="0" err="1" smtClean="0">
                          <a:solidFill>
                            <a:schemeClr val="accent2"/>
                          </a:solidFill>
                          <a:latin typeface="Calibri"/>
                          <a:ea typeface="SimSun"/>
                          <a:cs typeface="Times New Roman"/>
                        </a:rPr>
                        <a:t>TPsum</a:t>
                      </a:r>
                      <a:r>
                        <a:rPr lang="en-US" sz="1800" dirty="0" smtClean="0">
                          <a:solidFill>
                            <a:schemeClr val="accent2"/>
                          </a:solidFill>
                          <a:latin typeface="Calibri"/>
                          <a:ea typeface="SimSun"/>
                          <a:cs typeface="Times New Roman"/>
                        </a:rPr>
                        <a:t> = 108.62</a:t>
                      </a:r>
                      <a:endParaRPr lang="en-US" sz="1800" dirty="0">
                        <a:solidFill>
                          <a:schemeClr val="accent2"/>
                        </a:solidFill>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smtClean="0">
                          <a:solidFill>
                            <a:srgbClr val="FF0000"/>
                          </a:solidFill>
                          <a:latin typeface="Calibri"/>
                          <a:ea typeface="SimSun"/>
                          <a:cs typeface="Times New Roman"/>
                        </a:rPr>
                        <a:t>TP1=9.64</a:t>
                      </a:r>
                      <a:r>
                        <a:rPr lang="en-US" sz="1800" dirty="0" smtClean="0">
                          <a:latin typeface="Calibri"/>
                          <a:ea typeface="SimSun"/>
                          <a:cs typeface="Times New Roman"/>
                        </a:rPr>
                        <a:t>,</a:t>
                      </a:r>
                      <a:r>
                        <a:rPr lang="en-US" sz="1800" baseline="0" dirty="0" smtClean="0">
                          <a:latin typeface="Calibri"/>
                          <a:ea typeface="SimSun"/>
                          <a:cs typeface="Times New Roman"/>
                        </a:rPr>
                        <a:t> </a:t>
                      </a:r>
                      <a:r>
                        <a:rPr lang="en-US" sz="1800" baseline="0" dirty="0" smtClean="0">
                          <a:solidFill>
                            <a:srgbClr val="00B050"/>
                          </a:solidFill>
                          <a:latin typeface="Calibri"/>
                          <a:ea typeface="SimSun"/>
                          <a:cs typeface="Times New Roman"/>
                        </a:rPr>
                        <a:t>TP2=</a:t>
                      </a:r>
                      <a:r>
                        <a:rPr lang="en-US" sz="1800" dirty="0" smtClean="0">
                          <a:solidFill>
                            <a:srgbClr val="00B050"/>
                          </a:solidFill>
                          <a:latin typeface="Calibri"/>
                          <a:ea typeface="SimSun"/>
                          <a:cs typeface="Times New Roman"/>
                        </a:rPr>
                        <a:t>97.4</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err="1" smtClean="0">
                          <a:solidFill>
                            <a:schemeClr val="accent2"/>
                          </a:solidFill>
                          <a:latin typeface="Calibri"/>
                          <a:ea typeface="SimSun"/>
                          <a:cs typeface="Times New Roman"/>
                        </a:rPr>
                        <a:t>TPsum</a:t>
                      </a:r>
                      <a:r>
                        <a:rPr lang="en-US" sz="1800" dirty="0" smtClean="0">
                          <a:solidFill>
                            <a:schemeClr val="accent2"/>
                          </a:solidFill>
                          <a:latin typeface="Calibri"/>
                          <a:ea typeface="SimSun"/>
                          <a:cs typeface="Times New Roman"/>
                        </a:rPr>
                        <a:t> = 107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rgbClr val="FF0000"/>
                          </a:solidFill>
                          <a:latin typeface="Calibri"/>
                          <a:ea typeface="SimSun"/>
                          <a:cs typeface="Times New Roman"/>
                        </a:rPr>
                        <a:t>TP1=56.8</a:t>
                      </a:r>
                      <a:endParaRPr lang="en-US" sz="1800" dirty="0" smtClean="0">
                        <a:solidFill>
                          <a:schemeClr val="accent2"/>
                        </a:solidFill>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200">
                <a:tc>
                  <a:txBody>
                    <a:bodyPr/>
                    <a:lstStyle/>
                    <a:p>
                      <a:pPr marL="0" marR="0">
                        <a:spcBef>
                          <a:spcPts val="0"/>
                        </a:spcBef>
                        <a:spcAft>
                          <a:spcPts val="0"/>
                        </a:spcAft>
                      </a:pPr>
                      <a:r>
                        <a:rPr lang="en-US" sz="1800" dirty="0" smtClean="0">
                          <a:latin typeface="Calibri"/>
                          <a:ea typeface="SimSun"/>
                          <a:cs typeface="Times New Roman"/>
                        </a:rPr>
                        <a:t>AP1 BF ON (UDP)</a:t>
                      </a:r>
                      <a:endParaRPr lang="en-US" sz="18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smtClean="0">
                          <a:solidFill>
                            <a:srgbClr val="FF0000"/>
                          </a:solidFill>
                          <a:latin typeface="Calibri"/>
                          <a:ea typeface="SimSun"/>
                          <a:cs typeface="Times New Roman"/>
                        </a:rPr>
                        <a:t>TP1=39.6</a:t>
                      </a:r>
                      <a:r>
                        <a:rPr lang="en-US" sz="1800" dirty="0" smtClean="0">
                          <a:latin typeface="Calibri"/>
                          <a:ea typeface="SimSun"/>
                          <a:cs typeface="Times New Roman"/>
                        </a:rPr>
                        <a:t>,</a:t>
                      </a:r>
                      <a:r>
                        <a:rPr lang="en-US" sz="1800" baseline="0" dirty="0" smtClean="0">
                          <a:latin typeface="Calibri"/>
                          <a:ea typeface="SimSun"/>
                          <a:cs typeface="Times New Roman"/>
                        </a:rPr>
                        <a:t> </a:t>
                      </a:r>
                    </a:p>
                    <a:p>
                      <a:pPr marL="0" marR="0">
                        <a:spcBef>
                          <a:spcPts val="0"/>
                        </a:spcBef>
                        <a:spcAft>
                          <a:spcPts val="0"/>
                        </a:spcAft>
                      </a:pPr>
                      <a:r>
                        <a:rPr lang="en-US" sz="1800" baseline="0" dirty="0" smtClean="0">
                          <a:solidFill>
                            <a:srgbClr val="00B050"/>
                          </a:solidFill>
                          <a:latin typeface="Calibri"/>
                          <a:ea typeface="SimSun"/>
                          <a:cs typeface="Times New Roman"/>
                        </a:rPr>
                        <a:t>TP2=</a:t>
                      </a:r>
                      <a:r>
                        <a:rPr lang="en-US" sz="1800" dirty="0" smtClean="0">
                          <a:solidFill>
                            <a:srgbClr val="00B050"/>
                          </a:solidFill>
                          <a:latin typeface="Calibri"/>
                          <a:ea typeface="SimSun"/>
                          <a:cs typeface="Times New Roman"/>
                        </a:rPr>
                        <a:t>81</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err="1" smtClean="0">
                          <a:solidFill>
                            <a:schemeClr val="accent2"/>
                          </a:solidFill>
                          <a:latin typeface="Calibri"/>
                          <a:ea typeface="SimSun"/>
                          <a:cs typeface="Times New Roman"/>
                        </a:rPr>
                        <a:t>TPsum</a:t>
                      </a:r>
                      <a:r>
                        <a:rPr lang="en-US" sz="1800" dirty="0" smtClean="0">
                          <a:solidFill>
                            <a:schemeClr val="accent2"/>
                          </a:solidFill>
                          <a:latin typeface="Calibri"/>
                          <a:ea typeface="SimSun"/>
                          <a:cs typeface="Times New Roman"/>
                        </a:rPr>
                        <a:t> = 120.6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smtClean="0">
                          <a:solidFill>
                            <a:srgbClr val="FF0000"/>
                          </a:solidFill>
                          <a:latin typeface="Calibri"/>
                          <a:ea typeface="SimSun"/>
                          <a:cs typeface="Times New Roman"/>
                        </a:rPr>
                        <a:t>TP1=37.2</a:t>
                      </a:r>
                      <a:r>
                        <a:rPr lang="en-US" sz="1800" dirty="0" smtClean="0">
                          <a:latin typeface="Calibri"/>
                          <a:ea typeface="SimSun"/>
                          <a:cs typeface="Times New Roman"/>
                        </a:rPr>
                        <a:t>,</a:t>
                      </a:r>
                      <a:r>
                        <a:rPr lang="en-US" sz="1800" baseline="0" dirty="0" smtClean="0">
                          <a:latin typeface="Calibri"/>
                          <a:ea typeface="SimSun"/>
                          <a:cs typeface="Times New Roman"/>
                        </a:rPr>
                        <a:t> </a:t>
                      </a:r>
                      <a:r>
                        <a:rPr lang="en-US" sz="1800" baseline="0" dirty="0" smtClean="0">
                          <a:solidFill>
                            <a:srgbClr val="00B050"/>
                          </a:solidFill>
                          <a:latin typeface="Calibri"/>
                          <a:ea typeface="SimSun"/>
                          <a:cs typeface="Times New Roman"/>
                        </a:rPr>
                        <a:t>TP2=</a:t>
                      </a:r>
                      <a:r>
                        <a:rPr lang="en-US" sz="1800" dirty="0" smtClean="0">
                          <a:solidFill>
                            <a:srgbClr val="00B050"/>
                          </a:solidFill>
                          <a:latin typeface="Calibri"/>
                          <a:ea typeface="SimSun"/>
                          <a:cs typeface="Times New Roman"/>
                        </a:rPr>
                        <a:t>90.4</a:t>
                      </a:r>
                    </a:p>
                    <a:p>
                      <a:pPr marL="0" marR="0">
                        <a:spcBef>
                          <a:spcPts val="0"/>
                        </a:spcBef>
                        <a:spcAft>
                          <a:spcPts val="0"/>
                        </a:spcAft>
                      </a:pPr>
                      <a:r>
                        <a:rPr lang="en-US" sz="1800" dirty="0" err="1" smtClean="0">
                          <a:solidFill>
                            <a:schemeClr val="accent2"/>
                          </a:solidFill>
                          <a:latin typeface="Calibri"/>
                          <a:ea typeface="SimSun"/>
                          <a:cs typeface="Times New Roman"/>
                        </a:rPr>
                        <a:t>TPsum</a:t>
                      </a:r>
                      <a:r>
                        <a:rPr lang="en-US" sz="1800" dirty="0" smtClean="0">
                          <a:solidFill>
                            <a:schemeClr val="accent2"/>
                          </a:solidFill>
                          <a:latin typeface="Calibri"/>
                          <a:ea typeface="SimSun"/>
                          <a:cs typeface="Times New Roman"/>
                        </a:rPr>
                        <a:t> = 127.6</a:t>
                      </a:r>
                      <a:endParaRPr lang="en-US" sz="1800" dirty="0">
                        <a:solidFill>
                          <a:schemeClr val="accent2"/>
                        </a:solidFill>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rgbClr val="FF0000"/>
                          </a:solidFill>
                          <a:latin typeface="Calibri"/>
                          <a:ea typeface="SimSun"/>
                          <a:cs typeface="Times New Roman"/>
                        </a:rPr>
                        <a:t>TP1=96</a:t>
                      </a:r>
                      <a:endParaRPr lang="en-US" sz="1800" dirty="0" smtClean="0">
                        <a:solidFill>
                          <a:schemeClr val="accent2"/>
                        </a:solidFill>
                        <a:latin typeface="Calibri"/>
                        <a:ea typeface="SimSun"/>
                        <a:cs typeface="Times New Roman"/>
                      </a:endParaRPr>
                    </a:p>
                    <a:p>
                      <a:pPr marL="0" marR="0">
                        <a:spcBef>
                          <a:spcPts val="0"/>
                        </a:spcBef>
                        <a:spcAft>
                          <a:spcPts val="0"/>
                        </a:spcAft>
                      </a:pPr>
                      <a:endParaRPr lang="en-US" sz="1800" dirty="0">
                        <a:solidFill>
                          <a:schemeClr val="accent2"/>
                        </a:solidFill>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200">
                <a:tc>
                  <a:txBody>
                    <a:bodyPr/>
                    <a:lstStyle/>
                    <a:p>
                      <a:pPr marL="0" marR="0">
                        <a:spcBef>
                          <a:spcPts val="0"/>
                        </a:spcBef>
                        <a:spcAft>
                          <a:spcPts val="0"/>
                        </a:spcAft>
                      </a:pPr>
                      <a:r>
                        <a:rPr lang="en-US" sz="1800" dirty="0" smtClean="0">
                          <a:latin typeface="Calibri"/>
                          <a:ea typeface="SimSun"/>
                          <a:cs typeface="Times New Roman"/>
                        </a:rPr>
                        <a:t>AP1 Traffic OFF</a:t>
                      </a:r>
                      <a:endParaRPr lang="en-US" sz="18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solidFill>
                            <a:srgbClr val="00B050"/>
                          </a:solidFill>
                          <a:latin typeface="Calibri"/>
                          <a:ea typeface="SimSun"/>
                          <a:cs typeface="Times New Roman"/>
                        </a:rPr>
                        <a:t>TP2=120</a:t>
                      </a:r>
                      <a:endParaRPr lang="en-US" sz="1800" dirty="0" smtClean="0">
                        <a:solidFill>
                          <a:schemeClr val="accent2"/>
                        </a:solidFill>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aseline="0" dirty="0" smtClean="0">
                          <a:solidFill>
                            <a:srgbClr val="00B050"/>
                          </a:solidFill>
                          <a:latin typeface="Calibri"/>
                          <a:ea typeface="SimSun"/>
                          <a:cs typeface="Times New Roman"/>
                        </a:rPr>
                        <a:t>TP2=120</a:t>
                      </a:r>
                      <a:endParaRPr lang="en-US" sz="1800" dirty="0">
                        <a:solidFill>
                          <a:schemeClr val="accent2"/>
                        </a:solidFill>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800" dirty="0">
                        <a:solidFill>
                          <a:schemeClr val="accent2"/>
                        </a:solidFill>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TextBox 7"/>
          <p:cNvSpPr txBox="1"/>
          <p:nvPr/>
        </p:nvSpPr>
        <p:spPr>
          <a:xfrm>
            <a:off x="838200" y="1752600"/>
            <a:ext cx="2438400" cy="338554"/>
          </a:xfrm>
          <a:prstGeom prst="rect">
            <a:avLst/>
          </a:prstGeom>
          <a:noFill/>
        </p:spPr>
        <p:txBody>
          <a:bodyPr wrap="square" rtlCol="0">
            <a:spAutoFit/>
          </a:bodyPr>
          <a:lstStyle/>
          <a:p>
            <a:r>
              <a:rPr lang="en-US" sz="1600" dirty="0" smtClean="0"/>
              <a:t>Throughputs in Mbps:</a:t>
            </a:r>
            <a:endParaRPr lang="en-US" dirty="0"/>
          </a:p>
        </p:txBody>
      </p:sp>
      <p:sp>
        <p:nvSpPr>
          <p:cNvPr id="9" name="TextBox 8"/>
          <p:cNvSpPr txBox="1"/>
          <p:nvPr/>
        </p:nvSpPr>
        <p:spPr>
          <a:xfrm>
            <a:off x="1219200" y="5105400"/>
            <a:ext cx="7025449" cy="954107"/>
          </a:xfrm>
          <a:prstGeom prst="rect">
            <a:avLst/>
          </a:prstGeom>
          <a:noFill/>
        </p:spPr>
        <p:txBody>
          <a:bodyPr wrap="none" rtlCol="0">
            <a:spAutoFit/>
          </a:bodyPr>
          <a:lstStyle/>
          <a:p>
            <a:r>
              <a:rPr lang="en-US" sz="1600" b="1" dirty="0" smtClean="0"/>
              <a:t>ON/ON </a:t>
            </a:r>
            <a:r>
              <a:rPr lang="en-US" sz="1600" b="1" dirty="0" err="1" smtClean="0"/>
              <a:t>vs</a:t>
            </a:r>
            <a:r>
              <a:rPr lang="en-US" sz="1600" b="1" dirty="0" smtClean="0"/>
              <a:t> OFF/OFF:</a:t>
            </a:r>
          </a:p>
          <a:p>
            <a:r>
              <a:rPr lang="en-US" dirty="0" smtClean="0"/>
              <a:t>     </a:t>
            </a:r>
            <a:r>
              <a:rPr lang="en-US" sz="2000" b="1" dirty="0" smtClean="0"/>
              <a:t>4x throughput gain for STA1, and 17% sum throughput gain</a:t>
            </a:r>
          </a:p>
          <a:p>
            <a:r>
              <a:rPr lang="en-US" sz="2000" b="1" dirty="0" smtClean="0"/>
              <a:t>     (STA1 has catastrophic impact from CCI without BF)</a:t>
            </a:r>
            <a:endParaRPr lang="en-US" sz="20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1000" cy="457200"/>
          </a:xfrm>
        </p:spPr>
        <p:txBody>
          <a:bodyPr/>
          <a:lstStyle/>
          <a:p>
            <a:r>
              <a:rPr lang="en-US" sz="2400" b="0" dirty="0" smtClean="0"/>
              <a:t>Case-2: STA2 is close to cell boundary toward direction of AP1</a:t>
            </a:r>
            <a:endParaRPr lang="en-US" sz="2400" b="0" dirty="0"/>
          </a:p>
        </p:txBody>
      </p:sp>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13</a:t>
            </a:fld>
            <a:endParaRPr lang="en-US"/>
          </a:p>
        </p:txBody>
      </p:sp>
      <p:pic>
        <p:nvPicPr>
          <p:cNvPr id="7" name="Picture 6" descr="B6_FloorPlan.png"/>
          <p:cNvPicPr>
            <a:picLocks noChangeAspect="1"/>
          </p:cNvPicPr>
          <p:nvPr/>
        </p:nvPicPr>
        <p:blipFill>
          <a:blip r:embed="rId2" cstate="print"/>
          <a:stretch>
            <a:fillRect/>
          </a:stretch>
        </p:blipFill>
        <p:spPr>
          <a:xfrm>
            <a:off x="990600" y="1143000"/>
            <a:ext cx="6428704" cy="5186796"/>
          </a:xfrm>
          <a:prstGeom prst="rect">
            <a:avLst/>
          </a:prstGeom>
        </p:spPr>
      </p:pic>
      <p:sp>
        <p:nvSpPr>
          <p:cNvPr id="8" name="TextBox 7"/>
          <p:cNvSpPr txBox="1"/>
          <p:nvPr/>
        </p:nvSpPr>
        <p:spPr>
          <a:xfrm>
            <a:off x="1603090" y="3548018"/>
            <a:ext cx="606710" cy="307777"/>
          </a:xfrm>
          <a:prstGeom prst="rect">
            <a:avLst/>
          </a:prstGeom>
          <a:noFill/>
        </p:spPr>
        <p:txBody>
          <a:bodyPr wrap="square" rtlCol="0">
            <a:spAutoFit/>
          </a:bodyPr>
          <a:lstStyle/>
          <a:p>
            <a:r>
              <a:rPr lang="en-US" sz="1400" b="1" dirty="0" smtClean="0">
                <a:solidFill>
                  <a:srgbClr val="FF0000"/>
                </a:solidFill>
              </a:rPr>
              <a:t>AP1</a:t>
            </a:r>
            <a:endParaRPr lang="en-US" sz="1400" b="1" dirty="0">
              <a:solidFill>
                <a:srgbClr val="FF0000"/>
              </a:solidFill>
            </a:endParaRPr>
          </a:p>
        </p:txBody>
      </p:sp>
      <p:sp>
        <p:nvSpPr>
          <p:cNvPr id="9" name="Oval 8"/>
          <p:cNvSpPr/>
          <p:nvPr/>
        </p:nvSpPr>
        <p:spPr bwMode="auto">
          <a:xfrm flipH="1" flipV="1">
            <a:off x="1828800" y="3352800"/>
            <a:ext cx="127518" cy="131198"/>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0" name="TextBox 9"/>
          <p:cNvSpPr txBox="1"/>
          <p:nvPr/>
        </p:nvSpPr>
        <p:spPr>
          <a:xfrm>
            <a:off x="5334000" y="2359223"/>
            <a:ext cx="680554" cy="307777"/>
          </a:xfrm>
          <a:prstGeom prst="rect">
            <a:avLst/>
          </a:prstGeom>
          <a:noFill/>
        </p:spPr>
        <p:txBody>
          <a:bodyPr wrap="square" rtlCol="0">
            <a:spAutoFit/>
          </a:bodyPr>
          <a:lstStyle/>
          <a:p>
            <a:r>
              <a:rPr lang="en-US" sz="1400" b="1" dirty="0" smtClean="0">
                <a:solidFill>
                  <a:srgbClr val="00B050"/>
                </a:solidFill>
              </a:rPr>
              <a:t>AP2</a:t>
            </a:r>
            <a:endParaRPr lang="en-US" sz="1400" b="1" dirty="0">
              <a:solidFill>
                <a:srgbClr val="00B050"/>
              </a:solidFill>
            </a:endParaRPr>
          </a:p>
        </p:txBody>
      </p:sp>
      <p:sp>
        <p:nvSpPr>
          <p:cNvPr id="11" name="Oval 10"/>
          <p:cNvSpPr/>
          <p:nvPr/>
        </p:nvSpPr>
        <p:spPr bwMode="auto">
          <a:xfrm flipH="1" flipV="1">
            <a:off x="5816082" y="2383402"/>
            <a:ext cx="127518" cy="131198"/>
          </a:xfrm>
          <a:prstGeom prst="ellips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2" name="TextBox 11"/>
          <p:cNvSpPr txBox="1"/>
          <p:nvPr/>
        </p:nvSpPr>
        <p:spPr>
          <a:xfrm>
            <a:off x="3599124" y="3045023"/>
            <a:ext cx="668076" cy="307777"/>
          </a:xfrm>
          <a:prstGeom prst="rect">
            <a:avLst/>
          </a:prstGeom>
          <a:noFill/>
        </p:spPr>
        <p:txBody>
          <a:bodyPr wrap="square" rtlCol="0">
            <a:spAutoFit/>
          </a:bodyPr>
          <a:lstStyle/>
          <a:p>
            <a:r>
              <a:rPr lang="en-US" sz="1400" b="1" dirty="0" smtClean="0">
                <a:solidFill>
                  <a:srgbClr val="FF0000"/>
                </a:solidFill>
              </a:rPr>
              <a:t>STA1</a:t>
            </a:r>
            <a:endParaRPr lang="en-US" sz="1400" b="1" dirty="0">
              <a:solidFill>
                <a:srgbClr val="FF0000"/>
              </a:solidFill>
            </a:endParaRPr>
          </a:p>
        </p:txBody>
      </p:sp>
      <p:sp>
        <p:nvSpPr>
          <p:cNvPr id="13" name="Oval 12"/>
          <p:cNvSpPr/>
          <p:nvPr/>
        </p:nvSpPr>
        <p:spPr bwMode="auto">
          <a:xfrm flipH="1" flipV="1">
            <a:off x="3453882" y="2993002"/>
            <a:ext cx="127518" cy="131198"/>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4" name="TextBox 13"/>
          <p:cNvSpPr txBox="1"/>
          <p:nvPr/>
        </p:nvSpPr>
        <p:spPr>
          <a:xfrm>
            <a:off x="4078567" y="3200400"/>
            <a:ext cx="645833" cy="307777"/>
          </a:xfrm>
          <a:prstGeom prst="rect">
            <a:avLst/>
          </a:prstGeom>
          <a:noFill/>
        </p:spPr>
        <p:txBody>
          <a:bodyPr wrap="square" rtlCol="0">
            <a:spAutoFit/>
          </a:bodyPr>
          <a:lstStyle/>
          <a:p>
            <a:r>
              <a:rPr lang="en-US" sz="1400" b="1" dirty="0" smtClean="0">
                <a:solidFill>
                  <a:srgbClr val="00B050"/>
                </a:solidFill>
              </a:rPr>
              <a:t>STA2</a:t>
            </a:r>
            <a:endParaRPr lang="en-US" sz="1400" b="1" dirty="0">
              <a:solidFill>
                <a:srgbClr val="00B050"/>
              </a:solidFill>
            </a:endParaRPr>
          </a:p>
        </p:txBody>
      </p:sp>
      <p:sp>
        <p:nvSpPr>
          <p:cNvPr id="15" name="Oval 14"/>
          <p:cNvSpPr/>
          <p:nvPr/>
        </p:nvSpPr>
        <p:spPr bwMode="auto">
          <a:xfrm flipH="1" flipV="1">
            <a:off x="4408249" y="3145402"/>
            <a:ext cx="127518" cy="131198"/>
          </a:xfrm>
          <a:prstGeom prst="ellips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14</a:t>
            </a:fld>
            <a:endParaRPr lang="en-US"/>
          </a:p>
        </p:txBody>
      </p:sp>
      <p:graphicFrame>
        <p:nvGraphicFramePr>
          <p:cNvPr id="7" name="Table 6"/>
          <p:cNvGraphicFramePr>
            <a:graphicFrameLocks noGrp="1"/>
          </p:cNvGraphicFramePr>
          <p:nvPr/>
        </p:nvGraphicFramePr>
        <p:xfrm>
          <a:off x="685800" y="1676400"/>
          <a:ext cx="7467600" cy="2484120"/>
        </p:xfrm>
        <a:graphic>
          <a:graphicData uri="http://schemas.openxmlformats.org/drawingml/2006/table">
            <a:tbl>
              <a:tblPr/>
              <a:tblGrid>
                <a:gridCol w="1866900"/>
                <a:gridCol w="1866900"/>
                <a:gridCol w="1866900"/>
                <a:gridCol w="1866900"/>
              </a:tblGrid>
              <a:tr h="381000">
                <a:tc>
                  <a:txBody>
                    <a:bodyPr/>
                    <a:lstStyle/>
                    <a:p>
                      <a:pPr marL="0" marR="0">
                        <a:spcBef>
                          <a:spcPts val="0"/>
                        </a:spcBef>
                        <a:spcAft>
                          <a:spcPts val="0"/>
                        </a:spcAft>
                      </a:pPr>
                      <a:endParaRPr lang="en-US" sz="18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smtClean="0">
                          <a:latin typeface="Calibri"/>
                          <a:ea typeface="SimSun"/>
                          <a:cs typeface="Times New Roman"/>
                        </a:rPr>
                        <a:t>AP2 BF OFF (UDP)</a:t>
                      </a:r>
                      <a:endParaRPr lang="en-US" sz="18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smtClean="0">
                          <a:latin typeface="Calibri"/>
                          <a:ea typeface="SimSun"/>
                          <a:cs typeface="Times New Roman"/>
                        </a:rPr>
                        <a:t>AP2 BF ON (UDP)</a:t>
                      </a:r>
                      <a:endParaRPr lang="en-US" sz="18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smtClean="0">
                          <a:latin typeface="Calibri"/>
                          <a:ea typeface="SimSun"/>
                          <a:cs typeface="Times New Roman"/>
                        </a:rPr>
                        <a:t>AP2 Traffic OFF</a:t>
                      </a:r>
                      <a:endParaRPr lang="en-US" sz="18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200">
                <a:tc>
                  <a:txBody>
                    <a:bodyPr/>
                    <a:lstStyle/>
                    <a:p>
                      <a:pPr marL="0" marR="0">
                        <a:spcBef>
                          <a:spcPts val="0"/>
                        </a:spcBef>
                        <a:spcAft>
                          <a:spcPts val="0"/>
                        </a:spcAft>
                      </a:pPr>
                      <a:r>
                        <a:rPr lang="en-US" sz="1800" dirty="0" smtClean="0">
                          <a:latin typeface="Calibri"/>
                          <a:ea typeface="SimSun"/>
                          <a:cs typeface="Times New Roman"/>
                        </a:rPr>
                        <a:t>AP1 BF OFF (UDP)</a:t>
                      </a:r>
                      <a:endParaRPr lang="en-US" sz="18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smtClean="0">
                          <a:solidFill>
                            <a:srgbClr val="FF0000"/>
                          </a:solidFill>
                          <a:latin typeface="Calibri"/>
                          <a:ea typeface="SimSun"/>
                          <a:cs typeface="Times New Roman"/>
                        </a:rPr>
                        <a:t>TP1=7.34</a:t>
                      </a:r>
                      <a:r>
                        <a:rPr lang="en-US" sz="1800" dirty="0" smtClean="0">
                          <a:latin typeface="Calibri"/>
                          <a:ea typeface="SimSun"/>
                          <a:cs typeface="Times New Roman"/>
                        </a:rPr>
                        <a:t>,</a:t>
                      </a:r>
                      <a:r>
                        <a:rPr lang="en-US" sz="1800" baseline="0" dirty="0" smtClean="0">
                          <a:latin typeface="Calibri"/>
                          <a:ea typeface="SimSun"/>
                          <a:cs typeface="Times New Roman"/>
                        </a:rPr>
                        <a:t> </a:t>
                      </a:r>
                      <a:r>
                        <a:rPr lang="en-US" sz="1800" baseline="0" dirty="0" smtClean="0">
                          <a:solidFill>
                            <a:srgbClr val="00B050"/>
                          </a:solidFill>
                          <a:latin typeface="Calibri"/>
                          <a:ea typeface="SimSun"/>
                          <a:cs typeface="Times New Roman"/>
                        </a:rPr>
                        <a:t>TP2=</a:t>
                      </a:r>
                      <a:r>
                        <a:rPr lang="en-US" sz="1800" dirty="0" smtClean="0">
                          <a:solidFill>
                            <a:srgbClr val="00B050"/>
                          </a:solidFill>
                          <a:latin typeface="Calibri"/>
                          <a:ea typeface="SimSun"/>
                          <a:cs typeface="Times New Roman"/>
                        </a:rPr>
                        <a:t>11.3</a:t>
                      </a:r>
                    </a:p>
                    <a:p>
                      <a:pPr marL="0" marR="0">
                        <a:spcBef>
                          <a:spcPts val="0"/>
                        </a:spcBef>
                        <a:spcAft>
                          <a:spcPts val="0"/>
                        </a:spcAft>
                      </a:pPr>
                      <a:r>
                        <a:rPr lang="en-US" sz="1800" dirty="0" err="1" smtClean="0">
                          <a:solidFill>
                            <a:schemeClr val="accent2"/>
                          </a:solidFill>
                          <a:latin typeface="Calibri"/>
                          <a:ea typeface="SimSun"/>
                          <a:cs typeface="Times New Roman"/>
                        </a:rPr>
                        <a:t>TPsum</a:t>
                      </a:r>
                      <a:r>
                        <a:rPr lang="en-US" sz="1800" dirty="0" smtClean="0">
                          <a:solidFill>
                            <a:schemeClr val="accent2"/>
                          </a:solidFill>
                          <a:latin typeface="Calibri"/>
                          <a:ea typeface="SimSun"/>
                          <a:cs typeface="Times New Roman"/>
                        </a:rPr>
                        <a:t> = 18.64</a:t>
                      </a:r>
                      <a:endParaRPr lang="en-US" sz="1800" dirty="0">
                        <a:solidFill>
                          <a:srgbClr val="00B050"/>
                        </a:solidFill>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smtClean="0">
                          <a:solidFill>
                            <a:srgbClr val="FF0000"/>
                          </a:solidFill>
                          <a:latin typeface="Calibri"/>
                          <a:ea typeface="SimSun"/>
                          <a:cs typeface="Times New Roman"/>
                        </a:rPr>
                        <a:t>TP1=5.74</a:t>
                      </a:r>
                      <a:r>
                        <a:rPr lang="en-US" sz="1800" dirty="0" smtClean="0">
                          <a:latin typeface="Calibri"/>
                          <a:ea typeface="SimSun"/>
                          <a:cs typeface="Times New Roman"/>
                        </a:rPr>
                        <a:t>,</a:t>
                      </a:r>
                      <a:r>
                        <a:rPr lang="en-US" sz="1800" baseline="0" dirty="0" smtClean="0">
                          <a:latin typeface="Calibri"/>
                          <a:ea typeface="SimSun"/>
                          <a:cs typeface="Times New Roman"/>
                        </a:rPr>
                        <a:t> </a:t>
                      </a:r>
                      <a:r>
                        <a:rPr lang="en-US" sz="1800" baseline="0" dirty="0" smtClean="0">
                          <a:solidFill>
                            <a:srgbClr val="00B050"/>
                          </a:solidFill>
                          <a:latin typeface="Calibri"/>
                          <a:ea typeface="SimSun"/>
                          <a:cs typeface="Times New Roman"/>
                        </a:rPr>
                        <a:t>TP2=</a:t>
                      </a:r>
                      <a:r>
                        <a:rPr lang="en-US" sz="1800" dirty="0" smtClean="0">
                          <a:solidFill>
                            <a:srgbClr val="00B050"/>
                          </a:solidFill>
                          <a:latin typeface="Calibri"/>
                          <a:ea typeface="SimSun"/>
                          <a:cs typeface="Times New Roman"/>
                        </a:rPr>
                        <a:t>45.9</a:t>
                      </a:r>
                    </a:p>
                    <a:p>
                      <a:pPr marL="0" marR="0">
                        <a:spcBef>
                          <a:spcPts val="0"/>
                        </a:spcBef>
                        <a:spcAft>
                          <a:spcPts val="0"/>
                        </a:spcAft>
                      </a:pPr>
                      <a:r>
                        <a:rPr lang="en-US" sz="1800" dirty="0" err="1" smtClean="0">
                          <a:solidFill>
                            <a:schemeClr val="accent2"/>
                          </a:solidFill>
                          <a:latin typeface="Calibri"/>
                          <a:ea typeface="SimSun"/>
                          <a:cs typeface="Times New Roman"/>
                        </a:rPr>
                        <a:t>TPsum</a:t>
                      </a:r>
                      <a:r>
                        <a:rPr lang="en-US" sz="1800" dirty="0" smtClean="0">
                          <a:solidFill>
                            <a:schemeClr val="accent2"/>
                          </a:solidFill>
                          <a:latin typeface="Calibri"/>
                          <a:ea typeface="SimSun"/>
                          <a:cs typeface="Times New Roman"/>
                        </a:rPr>
                        <a:t> = 51.64</a:t>
                      </a:r>
                      <a:endParaRPr lang="en-US" sz="1800" dirty="0">
                        <a:solidFill>
                          <a:srgbClr val="00B050"/>
                        </a:solidFill>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smtClean="0">
                          <a:solidFill>
                            <a:srgbClr val="FF0000"/>
                          </a:solidFill>
                          <a:latin typeface="Calibri"/>
                          <a:ea typeface="SimSun"/>
                          <a:cs typeface="Times New Roman"/>
                        </a:rPr>
                        <a:t>TP1=56.8</a:t>
                      </a:r>
                      <a:endParaRPr lang="en-US" sz="1800" dirty="0">
                        <a:solidFill>
                          <a:srgbClr val="00B050"/>
                        </a:solidFill>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200">
                <a:tc>
                  <a:txBody>
                    <a:bodyPr/>
                    <a:lstStyle/>
                    <a:p>
                      <a:pPr marL="0" marR="0">
                        <a:spcBef>
                          <a:spcPts val="0"/>
                        </a:spcBef>
                        <a:spcAft>
                          <a:spcPts val="0"/>
                        </a:spcAft>
                      </a:pPr>
                      <a:r>
                        <a:rPr lang="en-US" sz="1800" dirty="0" smtClean="0">
                          <a:latin typeface="Calibri"/>
                          <a:ea typeface="SimSun"/>
                          <a:cs typeface="Times New Roman"/>
                        </a:rPr>
                        <a:t>AP1 BF ON (UDP)</a:t>
                      </a:r>
                      <a:endParaRPr lang="en-US" sz="18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smtClean="0">
                          <a:solidFill>
                            <a:srgbClr val="FF0000"/>
                          </a:solidFill>
                          <a:latin typeface="Calibri"/>
                          <a:ea typeface="SimSun"/>
                          <a:cs typeface="Times New Roman"/>
                        </a:rPr>
                        <a:t>TP1=29.2</a:t>
                      </a:r>
                      <a:r>
                        <a:rPr lang="en-US" sz="1800" dirty="0" smtClean="0">
                          <a:latin typeface="Calibri"/>
                          <a:ea typeface="SimSun"/>
                          <a:cs typeface="Times New Roman"/>
                        </a:rPr>
                        <a:t>,</a:t>
                      </a:r>
                      <a:r>
                        <a:rPr lang="en-US" sz="1800" baseline="0" dirty="0" smtClean="0">
                          <a:latin typeface="Calibri"/>
                          <a:ea typeface="SimSun"/>
                          <a:cs typeface="Times New Roman"/>
                        </a:rPr>
                        <a:t> </a:t>
                      </a:r>
                      <a:r>
                        <a:rPr lang="en-US" sz="1800" baseline="0" dirty="0" smtClean="0">
                          <a:solidFill>
                            <a:srgbClr val="00B050"/>
                          </a:solidFill>
                          <a:latin typeface="Calibri"/>
                          <a:ea typeface="SimSun"/>
                          <a:cs typeface="Times New Roman"/>
                        </a:rPr>
                        <a:t>TP2=</a:t>
                      </a:r>
                      <a:r>
                        <a:rPr lang="en-US" sz="1800" dirty="0" smtClean="0">
                          <a:solidFill>
                            <a:srgbClr val="00B050"/>
                          </a:solidFill>
                          <a:latin typeface="Calibri"/>
                          <a:ea typeface="SimSun"/>
                          <a:cs typeface="Times New Roman"/>
                        </a:rPr>
                        <a:t>22.1</a:t>
                      </a:r>
                    </a:p>
                    <a:p>
                      <a:pPr marL="0" marR="0">
                        <a:spcBef>
                          <a:spcPts val="0"/>
                        </a:spcBef>
                        <a:spcAft>
                          <a:spcPts val="0"/>
                        </a:spcAft>
                      </a:pPr>
                      <a:r>
                        <a:rPr lang="en-US" sz="1800" dirty="0" err="1" smtClean="0">
                          <a:solidFill>
                            <a:schemeClr val="accent2"/>
                          </a:solidFill>
                          <a:latin typeface="Calibri"/>
                          <a:ea typeface="SimSun"/>
                          <a:cs typeface="Times New Roman"/>
                        </a:rPr>
                        <a:t>TPsum</a:t>
                      </a:r>
                      <a:r>
                        <a:rPr lang="en-US" sz="1800" dirty="0" smtClean="0">
                          <a:solidFill>
                            <a:schemeClr val="accent2"/>
                          </a:solidFill>
                          <a:latin typeface="Calibri"/>
                          <a:ea typeface="SimSun"/>
                          <a:cs typeface="Times New Roman"/>
                        </a:rPr>
                        <a:t> = 51.3</a:t>
                      </a:r>
                      <a:endParaRPr lang="en-US" sz="1800" dirty="0">
                        <a:solidFill>
                          <a:srgbClr val="00B050"/>
                        </a:solidFill>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smtClean="0">
                          <a:solidFill>
                            <a:srgbClr val="FF0000"/>
                          </a:solidFill>
                          <a:latin typeface="Calibri"/>
                          <a:ea typeface="SimSun"/>
                          <a:cs typeface="Times New Roman"/>
                        </a:rPr>
                        <a:t>TP1=26.3</a:t>
                      </a:r>
                      <a:r>
                        <a:rPr lang="en-US" sz="1800" dirty="0" smtClean="0">
                          <a:latin typeface="Calibri"/>
                          <a:ea typeface="SimSun"/>
                          <a:cs typeface="Times New Roman"/>
                        </a:rPr>
                        <a:t>,</a:t>
                      </a:r>
                      <a:r>
                        <a:rPr lang="en-US" sz="1800" baseline="0" dirty="0" smtClean="0">
                          <a:latin typeface="Calibri"/>
                          <a:ea typeface="SimSun"/>
                          <a:cs typeface="Times New Roman"/>
                        </a:rPr>
                        <a:t> </a:t>
                      </a:r>
                      <a:r>
                        <a:rPr lang="en-US" sz="1800" baseline="0" dirty="0" smtClean="0">
                          <a:solidFill>
                            <a:srgbClr val="00B050"/>
                          </a:solidFill>
                          <a:latin typeface="Calibri"/>
                          <a:ea typeface="SimSun"/>
                          <a:cs typeface="Times New Roman"/>
                        </a:rPr>
                        <a:t>TP2=</a:t>
                      </a:r>
                      <a:r>
                        <a:rPr lang="en-US" sz="1800" dirty="0" smtClean="0">
                          <a:solidFill>
                            <a:srgbClr val="00B050"/>
                          </a:solidFill>
                          <a:latin typeface="Calibri"/>
                          <a:ea typeface="SimSun"/>
                          <a:cs typeface="Times New Roman"/>
                        </a:rPr>
                        <a:t>42.8</a:t>
                      </a:r>
                    </a:p>
                    <a:p>
                      <a:pPr marL="0" marR="0">
                        <a:spcBef>
                          <a:spcPts val="0"/>
                        </a:spcBef>
                        <a:spcAft>
                          <a:spcPts val="0"/>
                        </a:spcAft>
                      </a:pPr>
                      <a:r>
                        <a:rPr lang="en-US" sz="1800" dirty="0" err="1" smtClean="0">
                          <a:solidFill>
                            <a:schemeClr val="accent2"/>
                          </a:solidFill>
                          <a:latin typeface="Calibri"/>
                          <a:ea typeface="SimSun"/>
                          <a:cs typeface="Times New Roman"/>
                        </a:rPr>
                        <a:t>TPsum</a:t>
                      </a:r>
                      <a:r>
                        <a:rPr lang="en-US" sz="1800" dirty="0" smtClean="0">
                          <a:solidFill>
                            <a:schemeClr val="accent2"/>
                          </a:solidFill>
                          <a:latin typeface="Calibri"/>
                          <a:ea typeface="SimSun"/>
                          <a:cs typeface="Times New Roman"/>
                        </a:rPr>
                        <a:t> = 69.1</a:t>
                      </a:r>
                      <a:endParaRPr lang="en-US" sz="1800" dirty="0">
                        <a:solidFill>
                          <a:srgbClr val="00B050"/>
                        </a:solidFill>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rgbClr val="FF0000"/>
                          </a:solidFill>
                          <a:latin typeface="Calibri"/>
                          <a:ea typeface="SimSun"/>
                          <a:cs typeface="Times New Roman"/>
                        </a:rPr>
                        <a:t>TP1=96</a:t>
                      </a:r>
                      <a:endParaRPr lang="en-US" sz="1800" dirty="0" smtClean="0">
                        <a:solidFill>
                          <a:srgbClr val="00B050"/>
                        </a:solidFill>
                        <a:latin typeface="Calibri"/>
                        <a:ea typeface="SimSun"/>
                        <a:cs typeface="Times New Roman"/>
                      </a:endParaRPr>
                    </a:p>
                    <a:p>
                      <a:pPr marL="0" marR="0">
                        <a:spcBef>
                          <a:spcPts val="0"/>
                        </a:spcBef>
                        <a:spcAft>
                          <a:spcPts val="0"/>
                        </a:spcAft>
                      </a:pPr>
                      <a:endParaRPr lang="en-US" sz="1800" dirty="0">
                        <a:solidFill>
                          <a:srgbClr val="00B050"/>
                        </a:solidFill>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200">
                <a:tc>
                  <a:txBody>
                    <a:bodyPr/>
                    <a:lstStyle/>
                    <a:p>
                      <a:pPr marL="0" marR="0">
                        <a:spcBef>
                          <a:spcPts val="0"/>
                        </a:spcBef>
                        <a:spcAft>
                          <a:spcPts val="0"/>
                        </a:spcAft>
                      </a:pPr>
                      <a:r>
                        <a:rPr lang="en-US" sz="1800" dirty="0" smtClean="0">
                          <a:latin typeface="Calibri"/>
                          <a:ea typeface="SimSun"/>
                          <a:cs typeface="Times New Roman"/>
                        </a:rPr>
                        <a:t>AP1 Traffic OFF</a:t>
                      </a:r>
                      <a:endParaRPr lang="en-US" sz="18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aseline="0" dirty="0" smtClean="0">
                          <a:solidFill>
                            <a:srgbClr val="00B050"/>
                          </a:solidFill>
                          <a:latin typeface="Calibri"/>
                          <a:ea typeface="SimSun"/>
                          <a:cs typeface="Times New Roman"/>
                        </a:rPr>
                        <a:t>TP2=</a:t>
                      </a:r>
                      <a:r>
                        <a:rPr lang="en-US" sz="1800" dirty="0" smtClean="0">
                          <a:solidFill>
                            <a:srgbClr val="00B050"/>
                          </a:solidFill>
                          <a:latin typeface="Calibri"/>
                          <a:ea typeface="SimSun"/>
                          <a:cs typeface="Times New Roman"/>
                        </a:rPr>
                        <a:t>70</a:t>
                      </a:r>
                      <a:endParaRPr lang="en-US" sz="1800" dirty="0">
                        <a:solidFill>
                          <a:srgbClr val="00B050"/>
                        </a:solidFill>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aseline="0" dirty="0" smtClean="0">
                          <a:solidFill>
                            <a:srgbClr val="00B050"/>
                          </a:solidFill>
                          <a:latin typeface="Calibri"/>
                          <a:ea typeface="SimSun"/>
                          <a:cs typeface="Times New Roman"/>
                        </a:rPr>
                        <a:t>TP2=</a:t>
                      </a:r>
                      <a:r>
                        <a:rPr lang="en-US" sz="1800" dirty="0" smtClean="0">
                          <a:solidFill>
                            <a:srgbClr val="00B050"/>
                          </a:solidFill>
                          <a:latin typeface="Calibri"/>
                          <a:ea typeface="SimSun"/>
                          <a:cs typeface="Times New Roman"/>
                        </a:rPr>
                        <a:t>96</a:t>
                      </a:r>
                      <a:endParaRPr lang="en-US" sz="1800" dirty="0">
                        <a:solidFill>
                          <a:srgbClr val="00B050"/>
                        </a:solidFill>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800" dirty="0">
                        <a:solidFill>
                          <a:srgbClr val="00B050"/>
                        </a:solidFill>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Title 1"/>
          <p:cNvSpPr>
            <a:spLocks noGrp="1"/>
          </p:cNvSpPr>
          <p:nvPr>
            <p:ph type="title"/>
          </p:nvPr>
        </p:nvSpPr>
        <p:spPr>
          <a:xfrm>
            <a:off x="685800" y="685800"/>
            <a:ext cx="7772400" cy="457200"/>
          </a:xfrm>
        </p:spPr>
        <p:txBody>
          <a:bodyPr/>
          <a:lstStyle/>
          <a:p>
            <a:r>
              <a:rPr lang="en-US" dirty="0" smtClean="0"/>
              <a:t>Case-2 Results</a:t>
            </a:r>
            <a:endParaRPr lang="en-US" dirty="0"/>
          </a:p>
        </p:txBody>
      </p:sp>
      <p:sp>
        <p:nvSpPr>
          <p:cNvPr id="10" name="TextBox 9"/>
          <p:cNvSpPr txBox="1"/>
          <p:nvPr/>
        </p:nvSpPr>
        <p:spPr>
          <a:xfrm>
            <a:off x="533400" y="4724400"/>
            <a:ext cx="8458200" cy="892552"/>
          </a:xfrm>
          <a:prstGeom prst="rect">
            <a:avLst/>
          </a:prstGeom>
          <a:noFill/>
        </p:spPr>
        <p:txBody>
          <a:bodyPr wrap="square" rtlCol="0">
            <a:spAutoFit/>
          </a:bodyPr>
          <a:lstStyle/>
          <a:p>
            <a:r>
              <a:rPr lang="en-US" sz="1600" b="1" dirty="0" smtClean="0"/>
              <a:t>ON/ON </a:t>
            </a:r>
            <a:r>
              <a:rPr lang="en-US" sz="1600" b="1" dirty="0" err="1" smtClean="0"/>
              <a:t>vs</a:t>
            </a:r>
            <a:r>
              <a:rPr lang="en-US" sz="1600" b="1" dirty="0" smtClean="0"/>
              <a:t> OFF/OFF:</a:t>
            </a:r>
          </a:p>
          <a:p>
            <a:r>
              <a:rPr lang="en-US" sz="1800" b="1" dirty="0" smtClean="0"/>
              <a:t>4x throughput gain for STA1 and STA2 respectively,  and 4x sum throughput gain</a:t>
            </a:r>
          </a:p>
          <a:p>
            <a:r>
              <a:rPr lang="en-US" sz="1800" b="1" dirty="0" smtClean="0"/>
              <a:t>(STA1 and STA2 have catastrophic impact from CCI without BF)</a:t>
            </a:r>
            <a:endParaRPr lang="en-US" sz="1800" b="1" dirty="0"/>
          </a:p>
        </p:txBody>
      </p:sp>
      <p:sp>
        <p:nvSpPr>
          <p:cNvPr id="11" name="TextBox 10"/>
          <p:cNvSpPr txBox="1"/>
          <p:nvPr/>
        </p:nvSpPr>
        <p:spPr>
          <a:xfrm>
            <a:off x="685800" y="1295400"/>
            <a:ext cx="2438400" cy="338554"/>
          </a:xfrm>
          <a:prstGeom prst="rect">
            <a:avLst/>
          </a:prstGeom>
          <a:noFill/>
        </p:spPr>
        <p:txBody>
          <a:bodyPr wrap="square" rtlCol="0">
            <a:spAutoFit/>
          </a:bodyPr>
          <a:lstStyle/>
          <a:p>
            <a:r>
              <a:rPr lang="en-US" sz="1600" dirty="0" smtClean="0"/>
              <a:t>Throughputs in Mbps: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001000" cy="381000"/>
          </a:xfrm>
        </p:spPr>
        <p:txBody>
          <a:bodyPr/>
          <a:lstStyle/>
          <a:p>
            <a:r>
              <a:rPr lang="en-US" sz="2400" b="0" dirty="0" smtClean="0"/>
              <a:t>Case-3: STA2 is in opposite direction of AP1</a:t>
            </a:r>
            <a:endParaRPr lang="en-US" sz="2400" b="0" dirty="0"/>
          </a:p>
        </p:txBody>
      </p:sp>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15</a:t>
            </a:fld>
            <a:endParaRPr lang="en-US"/>
          </a:p>
        </p:txBody>
      </p:sp>
      <p:pic>
        <p:nvPicPr>
          <p:cNvPr id="7" name="Picture 6" descr="B6_FloorPlan.png"/>
          <p:cNvPicPr>
            <a:picLocks noChangeAspect="1"/>
          </p:cNvPicPr>
          <p:nvPr/>
        </p:nvPicPr>
        <p:blipFill>
          <a:blip r:embed="rId2" cstate="print"/>
          <a:stretch>
            <a:fillRect/>
          </a:stretch>
        </p:blipFill>
        <p:spPr>
          <a:xfrm>
            <a:off x="990600" y="1143000"/>
            <a:ext cx="6428704" cy="5186796"/>
          </a:xfrm>
          <a:prstGeom prst="rect">
            <a:avLst/>
          </a:prstGeom>
        </p:spPr>
      </p:pic>
      <p:sp>
        <p:nvSpPr>
          <p:cNvPr id="8" name="TextBox 7"/>
          <p:cNvSpPr txBox="1"/>
          <p:nvPr/>
        </p:nvSpPr>
        <p:spPr>
          <a:xfrm>
            <a:off x="1603090" y="3548018"/>
            <a:ext cx="606710" cy="307777"/>
          </a:xfrm>
          <a:prstGeom prst="rect">
            <a:avLst/>
          </a:prstGeom>
          <a:noFill/>
        </p:spPr>
        <p:txBody>
          <a:bodyPr wrap="square" rtlCol="0">
            <a:spAutoFit/>
          </a:bodyPr>
          <a:lstStyle/>
          <a:p>
            <a:r>
              <a:rPr lang="en-US" sz="1400" b="1" dirty="0" smtClean="0">
                <a:solidFill>
                  <a:srgbClr val="FF0000"/>
                </a:solidFill>
              </a:rPr>
              <a:t>AP1</a:t>
            </a:r>
            <a:endParaRPr lang="en-US" sz="1400" b="1" dirty="0">
              <a:solidFill>
                <a:srgbClr val="FF0000"/>
              </a:solidFill>
            </a:endParaRPr>
          </a:p>
        </p:txBody>
      </p:sp>
      <p:sp>
        <p:nvSpPr>
          <p:cNvPr id="9" name="Oval 8"/>
          <p:cNvSpPr/>
          <p:nvPr/>
        </p:nvSpPr>
        <p:spPr bwMode="auto">
          <a:xfrm flipH="1" flipV="1">
            <a:off x="1828800" y="3352800"/>
            <a:ext cx="127518" cy="131198"/>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0" name="TextBox 9"/>
          <p:cNvSpPr txBox="1"/>
          <p:nvPr/>
        </p:nvSpPr>
        <p:spPr>
          <a:xfrm>
            <a:off x="5334000" y="2359223"/>
            <a:ext cx="680554" cy="307777"/>
          </a:xfrm>
          <a:prstGeom prst="rect">
            <a:avLst/>
          </a:prstGeom>
          <a:noFill/>
        </p:spPr>
        <p:txBody>
          <a:bodyPr wrap="square" rtlCol="0">
            <a:spAutoFit/>
          </a:bodyPr>
          <a:lstStyle/>
          <a:p>
            <a:r>
              <a:rPr lang="en-US" sz="1400" b="1" dirty="0" smtClean="0">
                <a:solidFill>
                  <a:srgbClr val="00B050"/>
                </a:solidFill>
              </a:rPr>
              <a:t>AP2</a:t>
            </a:r>
            <a:endParaRPr lang="en-US" sz="1400" b="1" dirty="0">
              <a:solidFill>
                <a:srgbClr val="00B050"/>
              </a:solidFill>
            </a:endParaRPr>
          </a:p>
        </p:txBody>
      </p:sp>
      <p:sp>
        <p:nvSpPr>
          <p:cNvPr id="11" name="Oval 10"/>
          <p:cNvSpPr/>
          <p:nvPr/>
        </p:nvSpPr>
        <p:spPr bwMode="auto">
          <a:xfrm flipH="1" flipV="1">
            <a:off x="5816082" y="2383402"/>
            <a:ext cx="127518" cy="131198"/>
          </a:xfrm>
          <a:prstGeom prst="ellips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2" name="TextBox 11"/>
          <p:cNvSpPr txBox="1"/>
          <p:nvPr/>
        </p:nvSpPr>
        <p:spPr>
          <a:xfrm>
            <a:off x="3599124" y="3045023"/>
            <a:ext cx="668076" cy="307777"/>
          </a:xfrm>
          <a:prstGeom prst="rect">
            <a:avLst/>
          </a:prstGeom>
          <a:noFill/>
        </p:spPr>
        <p:txBody>
          <a:bodyPr wrap="square" rtlCol="0">
            <a:spAutoFit/>
          </a:bodyPr>
          <a:lstStyle/>
          <a:p>
            <a:r>
              <a:rPr lang="en-US" sz="1400" b="1" dirty="0" smtClean="0">
                <a:solidFill>
                  <a:srgbClr val="FF0000"/>
                </a:solidFill>
              </a:rPr>
              <a:t>STA1</a:t>
            </a:r>
            <a:endParaRPr lang="en-US" sz="1400" b="1" dirty="0">
              <a:solidFill>
                <a:srgbClr val="FF0000"/>
              </a:solidFill>
            </a:endParaRPr>
          </a:p>
        </p:txBody>
      </p:sp>
      <p:sp>
        <p:nvSpPr>
          <p:cNvPr id="13" name="Oval 12"/>
          <p:cNvSpPr/>
          <p:nvPr/>
        </p:nvSpPr>
        <p:spPr bwMode="auto">
          <a:xfrm flipH="1" flipV="1">
            <a:off x="3453882" y="2993002"/>
            <a:ext cx="127518" cy="131198"/>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4" name="TextBox 13"/>
          <p:cNvSpPr txBox="1"/>
          <p:nvPr/>
        </p:nvSpPr>
        <p:spPr>
          <a:xfrm>
            <a:off x="4535767" y="1749623"/>
            <a:ext cx="645833" cy="307777"/>
          </a:xfrm>
          <a:prstGeom prst="rect">
            <a:avLst/>
          </a:prstGeom>
          <a:noFill/>
        </p:spPr>
        <p:txBody>
          <a:bodyPr wrap="square" rtlCol="0">
            <a:spAutoFit/>
          </a:bodyPr>
          <a:lstStyle/>
          <a:p>
            <a:r>
              <a:rPr lang="en-US" sz="1400" b="1" dirty="0" smtClean="0">
                <a:solidFill>
                  <a:srgbClr val="00B050"/>
                </a:solidFill>
              </a:rPr>
              <a:t>STA2</a:t>
            </a:r>
            <a:endParaRPr lang="en-US" sz="1400" b="1" dirty="0">
              <a:solidFill>
                <a:srgbClr val="00B050"/>
              </a:solidFill>
            </a:endParaRPr>
          </a:p>
        </p:txBody>
      </p:sp>
      <p:sp>
        <p:nvSpPr>
          <p:cNvPr id="15" name="Oval 14"/>
          <p:cNvSpPr/>
          <p:nvPr/>
        </p:nvSpPr>
        <p:spPr bwMode="auto">
          <a:xfrm flipH="1" flipV="1">
            <a:off x="4520682" y="1621402"/>
            <a:ext cx="127518" cy="131198"/>
          </a:xfrm>
          <a:prstGeom prst="ellips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16</a:t>
            </a:fld>
            <a:endParaRPr lang="en-US"/>
          </a:p>
        </p:txBody>
      </p:sp>
      <p:graphicFrame>
        <p:nvGraphicFramePr>
          <p:cNvPr id="7" name="Table 6"/>
          <p:cNvGraphicFramePr>
            <a:graphicFrameLocks noGrp="1"/>
          </p:cNvGraphicFramePr>
          <p:nvPr/>
        </p:nvGraphicFramePr>
        <p:xfrm>
          <a:off x="685800" y="1676400"/>
          <a:ext cx="7467600" cy="2484120"/>
        </p:xfrm>
        <a:graphic>
          <a:graphicData uri="http://schemas.openxmlformats.org/drawingml/2006/table">
            <a:tbl>
              <a:tblPr/>
              <a:tblGrid>
                <a:gridCol w="1866900"/>
                <a:gridCol w="1866900"/>
                <a:gridCol w="1866900"/>
                <a:gridCol w="1866900"/>
              </a:tblGrid>
              <a:tr h="381000">
                <a:tc>
                  <a:txBody>
                    <a:bodyPr/>
                    <a:lstStyle/>
                    <a:p>
                      <a:pPr marL="0" marR="0">
                        <a:spcBef>
                          <a:spcPts val="0"/>
                        </a:spcBef>
                        <a:spcAft>
                          <a:spcPts val="0"/>
                        </a:spcAft>
                      </a:pPr>
                      <a:endParaRPr lang="en-US" sz="18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smtClean="0">
                          <a:latin typeface="Calibri"/>
                          <a:ea typeface="SimSun"/>
                          <a:cs typeface="Times New Roman"/>
                        </a:rPr>
                        <a:t>AP2 BF OFF (UDP)</a:t>
                      </a:r>
                      <a:endParaRPr lang="en-US" sz="18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smtClean="0">
                          <a:latin typeface="Calibri"/>
                          <a:ea typeface="SimSun"/>
                          <a:cs typeface="Times New Roman"/>
                        </a:rPr>
                        <a:t>AP2 BF ON (UDP)</a:t>
                      </a:r>
                      <a:endParaRPr lang="en-US" sz="18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smtClean="0">
                          <a:latin typeface="Calibri"/>
                          <a:ea typeface="SimSun"/>
                          <a:cs typeface="Times New Roman"/>
                        </a:rPr>
                        <a:t>AP2 Traffic OFF</a:t>
                      </a:r>
                      <a:endParaRPr lang="en-US" sz="18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200">
                <a:tc>
                  <a:txBody>
                    <a:bodyPr/>
                    <a:lstStyle/>
                    <a:p>
                      <a:pPr marL="0" marR="0">
                        <a:spcBef>
                          <a:spcPts val="0"/>
                        </a:spcBef>
                        <a:spcAft>
                          <a:spcPts val="0"/>
                        </a:spcAft>
                      </a:pPr>
                      <a:r>
                        <a:rPr lang="en-US" sz="1800" dirty="0" smtClean="0">
                          <a:latin typeface="Calibri"/>
                          <a:ea typeface="SimSun"/>
                          <a:cs typeface="Times New Roman"/>
                        </a:rPr>
                        <a:t>AP1 BF OFF (UDP)</a:t>
                      </a:r>
                      <a:endParaRPr lang="en-US" sz="18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smtClean="0">
                          <a:solidFill>
                            <a:srgbClr val="FF0000"/>
                          </a:solidFill>
                          <a:latin typeface="Calibri"/>
                          <a:ea typeface="SimSun"/>
                          <a:cs typeface="Times New Roman"/>
                        </a:rPr>
                        <a:t>TP1=15.25</a:t>
                      </a:r>
                      <a:r>
                        <a:rPr lang="en-US" sz="1800" dirty="0" smtClean="0">
                          <a:latin typeface="Calibri"/>
                          <a:ea typeface="SimSun"/>
                          <a:cs typeface="Times New Roman"/>
                        </a:rPr>
                        <a:t> ,</a:t>
                      </a:r>
                      <a:r>
                        <a:rPr lang="en-US" sz="1800" baseline="0" dirty="0" smtClean="0">
                          <a:latin typeface="Calibri"/>
                          <a:ea typeface="SimSun"/>
                          <a:cs typeface="Times New Roman"/>
                        </a:rPr>
                        <a:t> </a:t>
                      </a:r>
                    </a:p>
                    <a:p>
                      <a:pPr marL="0" marR="0">
                        <a:spcBef>
                          <a:spcPts val="0"/>
                        </a:spcBef>
                        <a:spcAft>
                          <a:spcPts val="0"/>
                        </a:spcAft>
                      </a:pPr>
                      <a:r>
                        <a:rPr lang="en-US" sz="1800" baseline="0" dirty="0" smtClean="0">
                          <a:solidFill>
                            <a:srgbClr val="00B050"/>
                          </a:solidFill>
                          <a:latin typeface="Calibri"/>
                          <a:ea typeface="SimSun"/>
                          <a:cs typeface="Times New Roman"/>
                        </a:rPr>
                        <a:t>TP2=</a:t>
                      </a:r>
                      <a:r>
                        <a:rPr lang="en-US" sz="1800" dirty="0" smtClean="0">
                          <a:solidFill>
                            <a:srgbClr val="00B050"/>
                          </a:solidFill>
                          <a:latin typeface="Calibri"/>
                          <a:ea typeface="SimSun"/>
                          <a:cs typeface="Times New Roman"/>
                        </a:rPr>
                        <a:t> 34.4</a:t>
                      </a:r>
                    </a:p>
                    <a:p>
                      <a:pPr marL="0" marR="0">
                        <a:spcBef>
                          <a:spcPts val="0"/>
                        </a:spcBef>
                        <a:spcAft>
                          <a:spcPts val="0"/>
                        </a:spcAft>
                      </a:pPr>
                      <a:r>
                        <a:rPr lang="en-US" sz="1800" dirty="0" err="1" smtClean="0">
                          <a:solidFill>
                            <a:schemeClr val="accent2"/>
                          </a:solidFill>
                          <a:latin typeface="Calibri"/>
                          <a:ea typeface="SimSun"/>
                          <a:cs typeface="Times New Roman"/>
                        </a:rPr>
                        <a:t>TPsum</a:t>
                      </a:r>
                      <a:r>
                        <a:rPr lang="en-US" sz="1800" dirty="0" smtClean="0">
                          <a:solidFill>
                            <a:schemeClr val="accent2"/>
                          </a:solidFill>
                          <a:latin typeface="Calibri"/>
                          <a:ea typeface="SimSun"/>
                          <a:cs typeface="Times New Roman"/>
                        </a:rPr>
                        <a:t> = 49.65</a:t>
                      </a:r>
                      <a:endParaRPr lang="en-US" sz="1800" dirty="0">
                        <a:solidFill>
                          <a:srgbClr val="00B050"/>
                        </a:solidFill>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smtClean="0">
                          <a:solidFill>
                            <a:srgbClr val="FF0000"/>
                          </a:solidFill>
                          <a:latin typeface="Calibri"/>
                          <a:ea typeface="SimSun"/>
                          <a:cs typeface="Times New Roman"/>
                        </a:rPr>
                        <a:t>TP1=7.2</a:t>
                      </a:r>
                      <a:r>
                        <a:rPr lang="en-US" sz="1800" dirty="0" smtClean="0">
                          <a:latin typeface="Calibri"/>
                          <a:ea typeface="SimSun"/>
                          <a:cs typeface="Times New Roman"/>
                        </a:rPr>
                        <a:t>,</a:t>
                      </a:r>
                      <a:r>
                        <a:rPr lang="en-US" sz="1800" baseline="0" dirty="0" smtClean="0">
                          <a:latin typeface="Calibri"/>
                          <a:ea typeface="SimSun"/>
                          <a:cs typeface="Times New Roman"/>
                        </a:rPr>
                        <a:t> </a:t>
                      </a:r>
                    </a:p>
                    <a:p>
                      <a:pPr marL="0" marR="0">
                        <a:spcBef>
                          <a:spcPts val="0"/>
                        </a:spcBef>
                        <a:spcAft>
                          <a:spcPts val="0"/>
                        </a:spcAft>
                      </a:pPr>
                      <a:r>
                        <a:rPr lang="en-US" sz="1800" baseline="0" dirty="0" smtClean="0">
                          <a:solidFill>
                            <a:srgbClr val="00B050"/>
                          </a:solidFill>
                          <a:latin typeface="Calibri"/>
                          <a:ea typeface="SimSun"/>
                          <a:cs typeface="Times New Roman"/>
                        </a:rPr>
                        <a:t>TP2=</a:t>
                      </a:r>
                      <a:r>
                        <a:rPr lang="en-US" sz="1800" dirty="0" smtClean="0">
                          <a:solidFill>
                            <a:srgbClr val="00B050"/>
                          </a:solidFill>
                          <a:latin typeface="Calibri"/>
                          <a:ea typeface="SimSun"/>
                          <a:cs typeface="Times New Roman"/>
                        </a:rPr>
                        <a:t>88.3</a:t>
                      </a:r>
                    </a:p>
                    <a:p>
                      <a:pPr marL="0" marR="0">
                        <a:spcBef>
                          <a:spcPts val="0"/>
                        </a:spcBef>
                        <a:spcAft>
                          <a:spcPts val="0"/>
                        </a:spcAft>
                      </a:pPr>
                      <a:r>
                        <a:rPr lang="en-US" sz="1800" dirty="0" err="1" smtClean="0">
                          <a:solidFill>
                            <a:schemeClr val="accent2"/>
                          </a:solidFill>
                          <a:latin typeface="Calibri"/>
                          <a:ea typeface="SimSun"/>
                          <a:cs typeface="Times New Roman"/>
                        </a:rPr>
                        <a:t>TPsum</a:t>
                      </a:r>
                      <a:r>
                        <a:rPr lang="en-US" sz="1800" dirty="0" smtClean="0">
                          <a:solidFill>
                            <a:schemeClr val="accent2"/>
                          </a:solidFill>
                          <a:latin typeface="Calibri"/>
                          <a:ea typeface="SimSun"/>
                          <a:cs typeface="Times New Roman"/>
                        </a:rPr>
                        <a:t> = 95.5</a:t>
                      </a:r>
                      <a:endParaRPr lang="en-US" sz="1800" dirty="0">
                        <a:solidFill>
                          <a:srgbClr val="00B050"/>
                        </a:solidFill>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smtClean="0">
                          <a:solidFill>
                            <a:srgbClr val="FF0000"/>
                          </a:solidFill>
                          <a:latin typeface="Calibri"/>
                          <a:ea typeface="SimSun"/>
                          <a:cs typeface="Times New Roman"/>
                        </a:rPr>
                        <a:t>TP1=56.8</a:t>
                      </a:r>
                      <a:endParaRPr lang="en-US" sz="1800" dirty="0">
                        <a:solidFill>
                          <a:srgbClr val="00B050"/>
                        </a:solidFill>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200">
                <a:tc>
                  <a:txBody>
                    <a:bodyPr/>
                    <a:lstStyle/>
                    <a:p>
                      <a:pPr marL="0" marR="0">
                        <a:spcBef>
                          <a:spcPts val="0"/>
                        </a:spcBef>
                        <a:spcAft>
                          <a:spcPts val="0"/>
                        </a:spcAft>
                      </a:pPr>
                      <a:r>
                        <a:rPr lang="en-US" sz="1800" dirty="0" smtClean="0">
                          <a:latin typeface="Calibri"/>
                          <a:ea typeface="SimSun"/>
                          <a:cs typeface="Times New Roman"/>
                        </a:rPr>
                        <a:t>AP1 BF ON (UDP)</a:t>
                      </a:r>
                      <a:endParaRPr lang="en-US" sz="18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smtClean="0">
                          <a:solidFill>
                            <a:srgbClr val="FF0000"/>
                          </a:solidFill>
                          <a:latin typeface="Calibri"/>
                          <a:ea typeface="SimSun"/>
                          <a:cs typeface="Times New Roman"/>
                        </a:rPr>
                        <a:t>TP1=38.2</a:t>
                      </a:r>
                      <a:r>
                        <a:rPr lang="en-US" sz="1800" dirty="0" smtClean="0">
                          <a:latin typeface="Calibri"/>
                          <a:ea typeface="SimSun"/>
                          <a:cs typeface="Times New Roman"/>
                        </a:rPr>
                        <a:t>,</a:t>
                      </a:r>
                      <a:r>
                        <a:rPr lang="en-US" sz="1800" baseline="0" dirty="0" smtClean="0">
                          <a:latin typeface="Calibri"/>
                          <a:ea typeface="SimSun"/>
                          <a:cs typeface="Times New Roman"/>
                        </a:rPr>
                        <a:t> </a:t>
                      </a:r>
                      <a:r>
                        <a:rPr lang="en-US" sz="1800" baseline="0" dirty="0" smtClean="0">
                          <a:solidFill>
                            <a:srgbClr val="00B050"/>
                          </a:solidFill>
                          <a:latin typeface="Calibri"/>
                          <a:ea typeface="SimSun"/>
                          <a:cs typeface="Times New Roman"/>
                        </a:rPr>
                        <a:t>TP2=32</a:t>
                      </a:r>
                      <a:r>
                        <a:rPr lang="en-US" sz="1800" dirty="0" smtClean="0">
                          <a:solidFill>
                            <a:srgbClr val="00B050"/>
                          </a:solidFill>
                          <a:latin typeface="Calibri"/>
                          <a:ea typeface="SimSun"/>
                          <a:cs typeface="Times New Roman"/>
                        </a:rPr>
                        <a:t>.7</a:t>
                      </a:r>
                    </a:p>
                    <a:p>
                      <a:pPr marL="0" marR="0">
                        <a:spcBef>
                          <a:spcPts val="0"/>
                        </a:spcBef>
                        <a:spcAft>
                          <a:spcPts val="0"/>
                        </a:spcAft>
                      </a:pPr>
                      <a:r>
                        <a:rPr lang="en-US" sz="1800" dirty="0" err="1" smtClean="0">
                          <a:solidFill>
                            <a:schemeClr val="accent2"/>
                          </a:solidFill>
                          <a:latin typeface="Calibri"/>
                          <a:ea typeface="SimSun"/>
                          <a:cs typeface="Times New Roman"/>
                        </a:rPr>
                        <a:t>TPsum</a:t>
                      </a:r>
                      <a:r>
                        <a:rPr lang="en-US" sz="1800" dirty="0" smtClean="0">
                          <a:solidFill>
                            <a:schemeClr val="accent2"/>
                          </a:solidFill>
                          <a:latin typeface="Calibri"/>
                          <a:ea typeface="SimSun"/>
                          <a:cs typeface="Times New Roman"/>
                        </a:rPr>
                        <a:t> = 70.9</a:t>
                      </a:r>
                      <a:endParaRPr lang="en-US" sz="1800" dirty="0">
                        <a:solidFill>
                          <a:srgbClr val="00B050"/>
                        </a:solidFill>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smtClean="0">
                          <a:solidFill>
                            <a:srgbClr val="FF0000"/>
                          </a:solidFill>
                          <a:latin typeface="Calibri"/>
                          <a:ea typeface="SimSun"/>
                          <a:cs typeface="Times New Roman"/>
                        </a:rPr>
                        <a:t>TP1=23. 7</a:t>
                      </a:r>
                      <a:r>
                        <a:rPr lang="en-US" sz="1800" dirty="0" smtClean="0">
                          <a:latin typeface="Calibri"/>
                          <a:ea typeface="SimSun"/>
                          <a:cs typeface="Times New Roman"/>
                        </a:rPr>
                        <a:t>,</a:t>
                      </a:r>
                      <a:r>
                        <a:rPr lang="en-US" sz="1800" baseline="0" dirty="0" smtClean="0">
                          <a:latin typeface="Calibri"/>
                          <a:ea typeface="SimSun"/>
                          <a:cs typeface="Times New Roman"/>
                        </a:rPr>
                        <a:t> </a:t>
                      </a:r>
                    </a:p>
                    <a:p>
                      <a:pPr marL="0" marR="0">
                        <a:spcBef>
                          <a:spcPts val="0"/>
                        </a:spcBef>
                        <a:spcAft>
                          <a:spcPts val="0"/>
                        </a:spcAft>
                      </a:pPr>
                      <a:r>
                        <a:rPr lang="en-US" sz="1800" baseline="0" dirty="0" smtClean="0">
                          <a:solidFill>
                            <a:srgbClr val="00B050"/>
                          </a:solidFill>
                          <a:latin typeface="Calibri"/>
                          <a:ea typeface="SimSun"/>
                          <a:cs typeface="Times New Roman"/>
                        </a:rPr>
                        <a:t>TP2=</a:t>
                      </a:r>
                      <a:r>
                        <a:rPr lang="en-US" sz="1800" dirty="0" smtClean="0">
                          <a:solidFill>
                            <a:srgbClr val="00B050"/>
                          </a:solidFill>
                          <a:latin typeface="Calibri"/>
                          <a:ea typeface="SimSun"/>
                          <a:cs typeface="Times New Roman"/>
                        </a:rPr>
                        <a:t>85</a:t>
                      </a:r>
                    </a:p>
                    <a:p>
                      <a:pPr marL="0" marR="0">
                        <a:spcBef>
                          <a:spcPts val="0"/>
                        </a:spcBef>
                        <a:spcAft>
                          <a:spcPts val="0"/>
                        </a:spcAft>
                      </a:pPr>
                      <a:r>
                        <a:rPr lang="en-US" sz="1800" dirty="0" err="1" smtClean="0">
                          <a:solidFill>
                            <a:schemeClr val="accent2"/>
                          </a:solidFill>
                          <a:latin typeface="Calibri"/>
                          <a:ea typeface="SimSun"/>
                          <a:cs typeface="Times New Roman"/>
                        </a:rPr>
                        <a:t>TPsum</a:t>
                      </a:r>
                      <a:r>
                        <a:rPr lang="en-US" sz="1800" dirty="0" smtClean="0">
                          <a:solidFill>
                            <a:schemeClr val="accent2"/>
                          </a:solidFill>
                          <a:latin typeface="Calibri"/>
                          <a:ea typeface="SimSun"/>
                          <a:cs typeface="Times New Roman"/>
                        </a:rPr>
                        <a:t> = 108.7</a:t>
                      </a:r>
                      <a:endParaRPr lang="en-US" sz="1800" dirty="0">
                        <a:solidFill>
                          <a:srgbClr val="00B050"/>
                        </a:solidFill>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rgbClr val="FF0000"/>
                          </a:solidFill>
                          <a:latin typeface="Calibri"/>
                          <a:ea typeface="SimSun"/>
                          <a:cs typeface="Times New Roman"/>
                        </a:rPr>
                        <a:t>TP1=96</a:t>
                      </a:r>
                      <a:endParaRPr lang="en-US" sz="1800" dirty="0" smtClean="0">
                        <a:solidFill>
                          <a:srgbClr val="00B050"/>
                        </a:solidFill>
                        <a:latin typeface="Calibri"/>
                        <a:ea typeface="SimSun"/>
                        <a:cs typeface="Times New Roman"/>
                      </a:endParaRPr>
                    </a:p>
                    <a:p>
                      <a:pPr marL="0" marR="0">
                        <a:spcBef>
                          <a:spcPts val="0"/>
                        </a:spcBef>
                        <a:spcAft>
                          <a:spcPts val="0"/>
                        </a:spcAft>
                      </a:pPr>
                      <a:endParaRPr lang="en-US" sz="1800" dirty="0">
                        <a:solidFill>
                          <a:srgbClr val="00B050"/>
                        </a:solidFill>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200">
                <a:tc>
                  <a:txBody>
                    <a:bodyPr/>
                    <a:lstStyle/>
                    <a:p>
                      <a:pPr marL="0" marR="0">
                        <a:spcBef>
                          <a:spcPts val="0"/>
                        </a:spcBef>
                        <a:spcAft>
                          <a:spcPts val="0"/>
                        </a:spcAft>
                      </a:pPr>
                      <a:r>
                        <a:rPr lang="en-US" sz="1800" dirty="0" smtClean="0">
                          <a:latin typeface="Calibri"/>
                          <a:ea typeface="SimSun"/>
                          <a:cs typeface="Times New Roman"/>
                        </a:rPr>
                        <a:t>AP1 Traffic OFF</a:t>
                      </a:r>
                      <a:endParaRPr lang="en-US" sz="18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aseline="0" dirty="0" smtClean="0">
                          <a:solidFill>
                            <a:srgbClr val="00B050"/>
                          </a:solidFill>
                          <a:latin typeface="Calibri"/>
                          <a:ea typeface="SimSun"/>
                          <a:cs typeface="Times New Roman"/>
                        </a:rPr>
                        <a:t>TP2=53</a:t>
                      </a:r>
                      <a:endParaRPr lang="en-US" sz="1800" dirty="0">
                        <a:solidFill>
                          <a:srgbClr val="00B050"/>
                        </a:solidFill>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aseline="0" dirty="0" smtClean="0">
                          <a:solidFill>
                            <a:srgbClr val="00B050"/>
                          </a:solidFill>
                          <a:latin typeface="Calibri"/>
                          <a:ea typeface="SimSun"/>
                          <a:cs typeface="Times New Roman"/>
                        </a:rPr>
                        <a:t>TP2=</a:t>
                      </a:r>
                      <a:r>
                        <a:rPr lang="en-US" sz="1800" dirty="0" smtClean="0">
                          <a:solidFill>
                            <a:srgbClr val="00B050"/>
                          </a:solidFill>
                          <a:latin typeface="Calibri"/>
                          <a:ea typeface="SimSun"/>
                          <a:cs typeface="Times New Roman"/>
                        </a:rPr>
                        <a:t>107</a:t>
                      </a:r>
                      <a:endParaRPr lang="en-US" sz="1800" dirty="0">
                        <a:solidFill>
                          <a:srgbClr val="00B050"/>
                        </a:solidFill>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800" dirty="0">
                        <a:solidFill>
                          <a:srgbClr val="00B050"/>
                        </a:solidFill>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Title 1"/>
          <p:cNvSpPr>
            <a:spLocks noGrp="1"/>
          </p:cNvSpPr>
          <p:nvPr>
            <p:ph type="title"/>
          </p:nvPr>
        </p:nvSpPr>
        <p:spPr>
          <a:xfrm>
            <a:off x="685800" y="685800"/>
            <a:ext cx="7772400" cy="457200"/>
          </a:xfrm>
        </p:spPr>
        <p:txBody>
          <a:bodyPr/>
          <a:lstStyle/>
          <a:p>
            <a:r>
              <a:rPr lang="en-US" dirty="0" smtClean="0"/>
              <a:t>Case-3 Results</a:t>
            </a:r>
            <a:endParaRPr lang="en-US" dirty="0"/>
          </a:p>
        </p:txBody>
      </p:sp>
      <p:sp>
        <p:nvSpPr>
          <p:cNvPr id="10" name="TextBox 9"/>
          <p:cNvSpPr txBox="1"/>
          <p:nvPr/>
        </p:nvSpPr>
        <p:spPr>
          <a:xfrm>
            <a:off x="533400" y="4724400"/>
            <a:ext cx="8458200" cy="1138773"/>
          </a:xfrm>
          <a:prstGeom prst="rect">
            <a:avLst/>
          </a:prstGeom>
          <a:noFill/>
        </p:spPr>
        <p:txBody>
          <a:bodyPr wrap="square" rtlCol="0">
            <a:spAutoFit/>
          </a:bodyPr>
          <a:lstStyle/>
          <a:p>
            <a:r>
              <a:rPr lang="en-US" sz="1600" b="1" dirty="0" smtClean="0"/>
              <a:t>ON/ON </a:t>
            </a:r>
            <a:r>
              <a:rPr lang="en-US" sz="1600" b="1" dirty="0" err="1" smtClean="0"/>
              <a:t>vs</a:t>
            </a:r>
            <a:r>
              <a:rPr lang="en-US" sz="1600" b="1" dirty="0" smtClean="0"/>
              <a:t> OFF/OFF:</a:t>
            </a:r>
          </a:p>
          <a:p>
            <a:endParaRPr lang="en-US" sz="1600" b="1" dirty="0" smtClean="0"/>
          </a:p>
          <a:p>
            <a:r>
              <a:rPr lang="en-US" sz="1800" b="1" dirty="0" smtClean="0"/>
              <a:t>50% throughput gain for STA1, 2.5x throughput gain for STA2, and 2x sum throughput gain</a:t>
            </a:r>
            <a:endParaRPr lang="en-US" sz="1800" b="1" dirty="0"/>
          </a:p>
        </p:txBody>
      </p:sp>
      <p:sp>
        <p:nvSpPr>
          <p:cNvPr id="11" name="TextBox 10"/>
          <p:cNvSpPr txBox="1"/>
          <p:nvPr/>
        </p:nvSpPr>
        <p:spPr>
          <a:xfrm>
            <a:off x="685800" y="1295400"/>
            <a:ext cx="2438400" cy="338554"/>
          </a:xfrm>
          <a:prstGeom prst="rect">
            <a:avLst/>
          </a:prstGeom>
          <a:noFill/>
        </p:spPr>
        <p:txBody>
          <a:bodyPr wrap="square" rtlCol="0">
            <a:spAutoFit/>
          </a:bodyPr>
          <a:lstStyle/>
          <a:p>
            <a:r>
              <a:rPr lang="en-US" sz="1600" dirty="0" smtClean="0"/>
              <a:t>Throughputs in Mbps: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81000"/>
          </a:xfrm>
        </p:spPr>
        <p:txBody>
          <a:bodyPr/>
          <a:lstStyle/>
          <a:p>
            <a:r>
              <a:rPr lang="en-US" dirty="0" smtClean="0"/>
              <a:t>Discussions</a:t>
            </a:r>
            <a:endParaRPr lang="en-US" dirty="0"/>
          </a:p>
        </p:txBody>
      </p:sp>
      <p:sp>
        <p:nvSpPr>
          <p:cNvPr id="3" name="Content Placeholder 2"/>
          <p:cNvSpPr>
            <a:spLocks noGrp="1"/>
          </p:cNvSpPr>
          <p:nvPr>
            <p:ph idx="1"/>
          </p:nvPr>
        </p:nvSpPr>
        <p:spPr>
          <a:xfrm>
            <a:off x="762000" y="1066800"/>
            <a:ext cx="7772400" cy="4114800"/>
          </a:xfrm>
        </p:spPr>
        <p:txBody>
          <a:bodyPr/>
          <a:lstStyle/>
          <a:p>
            <a:r>
              <a:rPr lang="en-US" sz="1800" b="0" dirty="0" smtClean="0"/>
              <a:t>We evaluated the performance benefit of </a:t>
            </a:r>
            <a:r>
              <a:rPr lang="en-US" sz="1800" b="0" dirty="0" err="1" smtClean="0"/>
              <a:t>TxBF</a:t>
            </a:r>
            <a:r>
              <a:rPr lang="en-US" sz="1800" b="0" dirty="0" smtClean="0"/>
              <a:t> in OBSS environment by OTA measurements: the baseline </a:t>
            </a:r>
            <a:r>
              <a:rPr lang="en-US" sz="1800" b="0" dirty="0" err="1" smtClean="0"/>
              <a:t>TxBF</a:t>
            </a:r>
            <a:r>
              <a:rPr lang="en-US" sz="1800" b="0" dirty="0" smtClean="0"/>
              <a:t>, even without any new improvements, shows great performance gain against CCI/collisions.</a:t>
            </a:r>
          </a:p>
          <a:p>
            <a:pPr lvl="1"/>
            <a:r>
              <a:rPr lang="en-US" sz="1400" dirty="0" smtClean="0"/>
              <a:t>Great throughput gain to intended STA.</a:t>
            </a:r>
          </a:p>
          <a:p>
            <a:pPr lvl="1"/>
            <a:r>
              <a:rPr lang="en-US" sz="1400" dirty="0" smtClean="0"/>
              <a:t>The effect of leakage to other users (discussed in [2]) is not as obvious from the test results—highly location-dependent.</a:t>
            </a:r>
          </a:p>
          <a:p>
            <a:pPr lvl="1"/>
            <a:endParaRPr lang="en-US" sz="1400" b="0" dirty="0" smtClean="0"/>
          </a:p>
          <a:p>
            <a:r>
              <a:rPr lang="en-US" sz="1800" b="0" dirty="0" smtClean="0"/>
              <a:t>HEW may consider fully explore baseline 11ac </a:t>
            </a:r>
            <a:r>
              <a:rPr lang="en-US" sz="1800" b="0" dirty="0" err="1" smtClean="0"/>
              <a:t>TxBF</a:t>
            </a:r>
            <a:r>
              <a:rPr lang="en-US" sz="1800" b="0" dirty="0" smtClean="0"/>
              <a:t> as a mandatory </a:t>
            </a:r>
            <a:r>
              <a:rPr lang="en-US" sz="1800" b="0" dirty="0" smtClean="0"/>
              <a:t>baseline feature </a:t>
            </a:r>
            <a:r>
              <a:rPr lang="en-US" sz="1800" b="0" dirty="0" smtClean="0"/>
              <a:t>for APs. </a:t>
            </a:r>
          </a:p>
          <a:p>
            <a:pPr lvl="1"/>
            <a:r>
              <a:rPr lang="en-US" sz="1600" dirty="0" smtClean="0"/>
              <a:t>As discussed in [3], “HEW should fully explore all features in old standards”.</a:t>
            </a:r>
            <a:endParaRPr lang="en-US" sz="1600" b="0" dirty="0" smtClean="0"/>
          </a:p>
          <a:p>
            <a:endParaRPr lang="en-US" sz="1800" b="0" dirty="0" smtClean="0"/>
          </a:p>
          <a:p>
            <a:r>
              <a:rPr lang="en-US" sz="1800" b="0" dirty="0" smtClean="0"/>
              <a:t>To </a:t>
            </a:r>
            <a:r>
              <a:rPr lang="en-US" sz="1800" b="0" dirty="0" smtClean="0"/>
              <a:t>evaluate any new scheme, the evaluation methodology should assume 11ac </a:t>
            </a:r>
            <a:r>
              <a:rPr lang="en-US" sz="1800" b="0" dirty="0" err="1" smtClean="0"/>
              <a:t>TxBF</a:t>
            </a:r>
            <a:r>
              <a:rPr lang="en-US" sz="1800" b="0" dirty="0" smtClean="0"/>
              <a:t> as the baseline performance </a:t>
            </a:r>
            <a:r>
              <a:rPr lang="en-US" sz="1800" b="0" dirty="0" smtClean="0"/>
              <a:t>metric, for comparison.</a:t>
            </a:r>
            <a:endParaRPr lang="en-US" sz="1800" b="0" dirty="0" smtClean="0"/>
          </a:p>
          <a:p>
            <a:endParaRPr lang="en-US" sz="1800" b="0" dirty="0" smtClean="0"/>
          </a:p>
          <a:p>
            <a:r>
              <a:rPr lang="en-US" sz="1800" b="0" dirty="0" smtClean="0"/>
              <a:t>Possible </a:t>
            </a:r>
            <a:r>
              <a:rPr lang="en-US" sz="1800" b="0" dirty="0" smtClean="0"/>
              <a:t>HEW improvements:</a:t>
            </a:r>
          </a:p>
          <a:p>
            <a:pPr lvl="1"/>
            <a:r>
              <a:rPr lang="en-US" sz="1600" dirty="0" err="1" smtClean="0"/>
              <a:t>Tx</a:t>
            </a:r>
            <a:r>
              <a:rPr lang="en-US" sz="1600" dirty="0" smtClean="0"/>
              <a:t>: BF enhancements for CCI mitigation/avoidance.</a:t>
            </a:r>
          </a:p>
          <a:p>
            <a:pPr lvl="1"/>
            <a:r>
              <a:rPr lang="en-US" sz="1600" b="0" dirty="0" smtClean="0"/>
              <a:t>Rx: Interferenc</a:t>
            </a:r>
            <a:r>
              <a:rPr lang="en-US" sz="1600" dirty="0" smtClean="0"/>
              <a:t>e </a:t>
            </a:r>
            <a:r>
              <a:rPr lang="en-US" sz="1600" dirty="0" smtClean="0"/>
              <a:t>cancellation/mitigation.</a:t>
            </a:r>
            <a:endParaRPr lang="en-US" sz="1600" dirty="0" smtClean="0"/>
          </a:p>
          <a:p>
            <a:pPr lvl="1"/>
            <a:r>
              <a:rPr lang="en-US" sz="1600" dirty="0" smtClean="0"/>
              <a:t>AP </a:t>
            </a:r>
            <a:r>
              <a:rPr lang="en-US" sz="1600" dirty="0" err="1" smtClean="0"/>
              <a:t>coordinations</a:t>
            </a:r>
            <a:r>
              <a:rPr lang="en-US" sz="1600" dirty="0" smtClean="0"/>
              <a:t>.</a:t>
            </a:r>
            <a:endParaRPr lang="en-US" sz="1600" b="0" dirty="0" smtClean="0"/>
          </a:p>
          <a:p>
            <a:pPr lvl="1"/>
            <a:endParaRPr lang="en-US" b="0" dirty="0"/>
          </a:p>
        </p:txBody>
      </p:sp>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sz="2800" b="0" dirty="0" smtClean="0"/>
              <a:t>References</a:t>
            </a:r>
            <a:endParaRPr lang="en-US" sz="2800" b="0" dirty="0"/>
          </a:p>
        </p:txBody>
      </p:sp>
      <p:sp>
        <p:nvSpPr>
          <p:cNvPr id="3" name="Content Placeholder 2"/>
          <p:cNvSpPr>
            <a:spLocks noGrp="1"/>
          </p:cNvSpPr>
          <p:nvPr>
            <p:ph idx="1"/>
          </p:nvPr>
        </p:nvSpPr>
        <p:spPr>
          <a:xfrm>
            <a:off x="609600" y="1447800"/>
            <a:ext cx="7772400" cy="4114800"/>
          </a:xfrm>
        </p:spPr>
        <p:txBody>
          <a:bodyPr/>
          <a:lstStyle/>
          <a:p>
            <a:pPr>
              <a:buNone/>
            </a:pPr>
            <a:r>
              <a:rPr lang="en-US" sz="2000" b="0" dirty="0" smtClean="0"/>
              <a:t>[1] 11-13-0657-04-0hew-hew-sg-usage-models-and-requirements-liaison-with-wfa, Laurent </a:t>
            </a:r>
            <a:r>
              <a:rPr lang="en-US" sz="2000" b="0" dirty="0" err="1" smtClean="0"/>
              <a:t>Cariou</a:t>
            </a:r>
            <a:r>
              <a:rPr lang="en-US" sz="2000" b="0" dirty="0" smtClean="0"/>
              <a:t>, et. al.</a:t>
            </a:r>
          </a:p>
          <a:p>
            <a:pPr>
              <a:buNone/>
            </a:pPr>
            <a:r>
              <a:rPr lang="en-US" sz="2000" b="0" dirty="0" smtClean="0"/>
              <a:t>[2] 11-13-0877-01-0hew-hew-beamforming-enhancements, James Wang, et. al.</a:t>
            </a:r>
          </a:p>
          <a:p>
            <a:pPr>
              <a:buNone/>
            </a:pPr>
            <a:r>
              <a:rPr lang="en-US" sz="2000" b="0" dirty="0" smtClean="0"/>
              <a:t>[3] 11-13-0549-00-0hew-a-perspective-on-what-any-high-efficiency-wireless-tg-should-and-should-not-do, Brian Hart, et. al.</a:t>
            </a:r>
          </a:p>
          <a:p>
            <a:pPr>
              <a:buNone/>
            </a:pPr>
            <a:r>
              <a:rPr lang="en-US" sz="2000" b="0" dirty="0" smtClean="0"/>
              <a:t>[4] S. </a:t>
            </a:r>
            <a:r>
              <a:rPr lang="en-US" sz="2000" b="0" dirty="0" err="1" smtClean="0"/>
              <a:t>Catreux</a:t>
            </a:r>
            <a:r>
              <a:rPr lang="en-US" sz="2000" b="0" dirty="0" smtClean="0"/>
              <a:t>, P. F. </a:t>
            </a:r>
            <a:r>
              <a:rPr lang="en-US" sz="2000" b="0" dirty="0" err="1" smtClean="0"/>
              <a:t>Driessen</a:t>
            </a:r>
            <a:r>
              <a:rPr lang="en-US" sz="2000" b="0" dirty="0" smtClean="0"/>
              <a:t>, and L. J. Greenstein, “Attainable throughput of an interference-limited multiple-input multiple-output (MIMO) cellular system,” </a:t>
            </a:r>
            <a:r>
              <a:rPr lang="en-US" sz="2000" b="0" i="1" dirty="0" smtClean="0"/>
              <a:t>IEEE Trans. Communications, vol. 49, no. 8, pp. 479-493, Aug 2001.</a:t>
            </a:r>
            <a:endParaRPr lang="en-US" sz="2000" b="0" dirty="0" smtClean="0"/>
          </a:p>
          <a:p>
            <a:pPr>
              <a:buNone/>
            </a:pPr>
            <a:r>
              <a:rPr lang="en-US" dirty="0" smtClean="0"/>
              <a:t> </a:t>
            </a:r>
            <a:endParaRPr lang="en-US" dirty="0"/>
          </a:p>
        </p:txBody>
      </p:sp>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18</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4"/>
          <p:cNvSpPr>
            <a:spLocks noGrp="1"/>
          </p:cNvSpPr>
          <p:nvPr>
            <p:ph type="ftr" sz="quarter" idx="11"/>
          </p:nvPr>
        </p:nvSpPr>
        <p:spPr>
          <a:xfrm>
            <a:off x="6904063" y="6475413"/>
            <a:ext cx="1639873" cy="184666"/>
          </a:xfrm>
          <a:noFill/>
          <a:ln>
            <a:miter lim="800000"/>
            <a:headEnd/>
            <a:tailEnd/>
          </a:ln>
        </p:spPr>
        <p:txBody>
          <a:bodyPr/>
          <a:lstStyle/>
          <a:p>
            <a:r>
              <a:rPr lang="en-US" dirty="0" smtClean="0">
                <a:cs typeface="Arial" charset="0"/>
              </a:rPr>
              <a:t>Hongyuan Zhang, Marvell</a:t>
            </a:r>
          </a:p>
        </p:txBody>
      </p:sp>
      <p:sp>
        <p:nvSpPr>
          <p:cNvPr id="18435" name="Slide Number Placeholder 5"/>
          <p:cNvSpPr>
            <a:spLocks noGrp="1"/>
          </p:cNvSpPr>
          <p:nvPr>
            <p:ph type="sldNum" sz="quarter" idx="12"/>
          </p:nvPr>
        </p:nvSpPr>
        <p:spPr>
          <a:noFill/>
          <a:ln>
            <a:miter lim="800000"/>
            <a:headEnd/>
            <a:tailEnd/>
          </a:ln>
        </p:spPr>
        <p:txBody>
          <a:bodyPr/>
          <a:lstStyle/>
          <a:p>
            <a:r>
              <a:rPr lang="en-US" smtClean="0">
                <a:cs typeface="Arial" charset="0"/>
              </a:rPr>
              <a:t>Slide </a:t>
            </a:r>
            <a:fld id="{767D688C-5B5E-4AF5-87E0-0BA42A00D1D8}" type="slidenum">
              <a:rPr lang="en-US" smtClean="0">
                <a:cs typeface="Arial" charset="0"/>
              </a:rPr>
              <a:pPr/>
              <a:t>2</a:t>
            </a:fld>
            <a:endParaRPr lang="en-US" smtClean="0">
              <a:cs typeface="Arial" charset="0"/>
            </a:endParaRPr>
          </a:p>
        </p:txBody>
      </p:sp>
      <p:sp>
        <p:nvSpPr>
          <p:cNvPr id="18436" name="Rectangle 2"/>
          <p:cNvSpPr>
            <a:spLocks noGrp="1" noChangeArrowheads="1"/>
          </p:cNvSpPr>
          <p:nvPr>
            <p:ph type="title"/>
          </p:nvPr>
        </p:nvSpPr>
        <p:spPr>
          <a:xfrm>
            <a:off x="762000" y="685800"/>
            <a:ext cx="7772400" cy="381000"/>
          </a:xfrm>
        </p:spPr>
        <p:txBody>
          <a:bodyPr/>
          <a:lstStyle/>
          <a:p>
            <a:pPr eaLnBrk="1" hangingPunct="1"/>
            <a:r>
              <a:rPr lang="en-US" dirty="0" smtClean="0"/>
              <a:t>Introduction</a:t>
            </a:r>
          </a:p>
        </p:txBody>
      </p:sp>
      <p:sp>
        <p:nvSpPr>
          <p:cNvPr id="18437" name="Rectangle 3"/>
          <p:cNvSpPr>
            <a:spLocks noGrp="1" noChangeArrowheads="1"/>
          </p:cNvSpPr>
          <p:nvPr>
            <p:ph type="body" idx="1"/>
          </p:nvPr>
        </p:nvSpPr>
        <p:spPr>
          <a:xfrm>
            <a:off x="609600" y="1143000"/>
            <a:ext cx="7772400" cy="4114800"/>
          </a:xfrm>
        </p:spPr>
        <p:txBody>
          <a:bodyPr/>
          <a:lstStyle/>
          <a:p>
            <a:pPr eaLnBrk="1" hangingPunct="1"/>
            <a:r>
              <a:rPr lang="en-US" sz="2000" b="0" dirty="0" smtClean="0"/>
              <a:t>As shown in [1], dense deployment is one of the major use cases considered in HEW.</a:t>
            </a:r>
          </a:p>
          <a:p>
            <a:pPr eaLnBrk="1" hangingPunct="1"/>
            <a:r>
              <a:rPr lang="en-US" sz="2000" b="0" dirty="0" smtClean="0"/>
              <a:t>In dense 11abgn/ac deployments, co-channel interference (CCI) or collision from OBSS is </a:t>
            </a:r>
            <a:r>
              <a:rPr lang="en-US" sz="2000" b="0" dirty="0" smtClean="0"/>
              <a:t>unavoidable using </a:t>
            </a:r>
            <a:r>
              <a:rPr lang="en-US" sz="2000" b="0" dirty="0" smtClean="0"/>
              <a:t>current WLAN channel access methods. In [2], some </a:t>
            </a:r>
            <a:r>
              <a:rPr lang="en-US" sz="2000" b="0" dirty="0" err="1" smtClean="0"/>
              <a:t>beamforming</a:t>
            </a:r>
            <a:r>
              <a:rPr lang="en-US" sz="2000" b="0" dirty="0" smtClean="0"/>
              <a:t> enhancement ideas were discussed to reduce collision, in particular at cell edges. </a:t>
            </a:r>
          </a:p>
          <a:p>
            <a:pPr eaLnBrk="1" hangingPunct="1"/>
            <a:endParaRPr lang="en-US" sz="2000" b="0" dirty="0" smtClean="0"/>
          </a:p>
          <a:p>
            <a:pPr eaLnBrk="1" hangingPunct="1"/>
            <a:r>
              <a:rPr lang="en-US" sz="2000" b="0" dirty="0" smtClean="0"/>
              <a:t>[2] lists some major benefits of </a:t>
            </a:r>
            <a:r>
              <a:rPr lang="en-US" sz="2000" b="0" dirty="0" err="1" smtClean="0"/>
              <a:t>TxBF</a:t>
            </a:r>
            <a:r>
              <a:rPr lang="en-US" sz="2000" b="0" dirty="0" smtClean="0"/>
              <a:t> for reducing CCI:</a:t>
            </a:r>
          </a:p>
          <a:p>
            <a:pPr marL="800100" lvl="1" indent="-342900">
              <a:buFont typeface="+mj-lt"/>
              <a:buAutoNum type="arabicPeriod"/>
              <a:defRPr/>
            </a:pPr>
            <a:r>
              <a:rPr lang="en-US" sz="1600" dirty="0" smtClean="0"/>
              <a:t>Reduced interference to OBSS (</a:t>
            </a:r>
            <a:r>
              <a:rPr lang="en-US" sz="1600" dirty="0" err="1" smtClean="0"/>
              <a:t>beamformed</a:t>
            </a:r>
            <a:r>
              <a:rPr lang="en-US" sz="1600" dirty="0" smtClean="0"/>
              <a:t> transmission)</a:t>
            </a:r>
          </a:p>
          <a:p>
            <a:pPr marL="800100" lvl="1" indent="-342900">
              <a:buFont typeface="+mj-lt"/>
              <a:buAutoNum type="arabicPeriod"/>
              <a:defRPr/>
            </a:pPr>
            <a:r>
              <a:rPr lang="en-US" sz="1600" dirty="0" smtClean="0"/>
              <a:t>Reduced interference from OBSS interference (</a:t>
            </a:r>
            <a:r>
              <a:rPr lang="en-US" sz="1600" dirty="0" err="1" smtClean="0"/>
              <a:t>beamformed</a:t>
            </a:r>
            <a:r>
              <a:rPr lang="en-US" sz="1600" dirty="0" smtClean="0"/>
              <a:t> reception)</a:t>
            </a:r>
          </a:p>
          <a:p>
            <a:pPr eaLnBrk="1" hangingPunct="1"/>
            <a:endParaRPr lang="en-US" sz="2000" b="0" dirty="0" smtClean="0"/>
          </a:p>
          <a:p>
            <a:pPr eaLnBrk="1" hangingPunct="1"/>
            <a:r>
              <a:rPr lang="en-US" sz="2000" b="0" dirty="0" smtClean="0"/>
              <a:t>This presentation tries to evaluate the performance of </a:t>
            </a:r>
            <a:r>
              <a:rPr lang="en-US" sz="2000" b="0" dirty="0" err="1" smtClean="0"/>
              <a:t>TxBF</a:t>
            </a:r>
            <a:r>
              <a:rPr lang="en-US" sz="2000" b="0" dirty="0" smtClean="0"/>
              <a:t> under CCI by true measurements.</a:t>
            </a:r>
          </a:p>
          <a:p>
            <a:pPr lvl="1" eaLnBrk="1" hangingPunct="1"/>
            <a:r>
              <a:rPr lang="en-US" sz="1600" dirty="0" smtClean="0"/>
              <a:t>Different from [2], here we do not discuss any new scheme, but </a:t>
            </a:r>
            <a:r>
              <a:rPr lang="en-US" sz="1600" dirty="0" smtClean="0"/>
              <a:t>evaluate </a:t>
            </a:r>
            <a:r>
              <a:rPr lang="en-US" sz="1600" dirty="0" smtClean="0"/>
              <a:t>the baseline performance using existing SU-</a:t>
            </a:r>
            <a:r>
              <a:rPr lang="en-US" sz="1600" dirty="0" err="1" smtClean="0"/>
              <a:t>TxBF</a:t>
            </a:r>
            <a:r>
              <a:rPr lang="en-US" sz="1600" dirty="0" smtClean="0"/>
              <a:t> method in </a:t>
            </a:r>
            <a:r>
              <a:rPr lang="en-US" sz="1600" dirty="0" smtClean="0"/>
              <a:t>11n/11ac.</a:t>
            </a:r>
          </a:p>
          <a:p>
            <a:pPr lvl="1" eaLnBrk="1" hangingPunct="1"/>
            <a:r>
              <a:rPr lang="en-US" sz="1600" b="0" dirty="0" smtClean="0"/>
              <a:t>Benefit #2 from [2] (</a:t>
            </a:r>
            <a:r>
              <a:rPr lang="en-US" sz="1600" b="0" dirty="0" err="1" smtClean="0"/>
              <a:t>beamformed</a:t>
            </a:r>
            <a:r>
              <a:rPr lang="en-US" sz="1600" b="0" dirty="0" smtClean="0"/>
              <a:t> reception) is verified by the results. </a:t>
            </a:r>
            <a:endParaRPr lang="en-US" sz="1600" b="0" dirty="0" smtClean="0"/>
          </a:p>
        </p:txBody>
      </p:sp>
      <p:sp>
        <p:nvSpPr>
          <p:cNvPr id="8" name="Date Placeholder 3"/>
          <p:cNvSpPr>
            <a:spLocks noGrp="1"/>
          </p:cNvSpPr>
          <p:nvPr>
            <p:ph type="dt" sz="quarter" idx="10"/>
          </p:nvPr>
        </p:nvSpPr>
        <p:spPr>
          <a:xfrm>
            <a:off x="696913" y="333375"/>
            <a:ext cx="955390" cy="276999"/>
          </a:xfrm>
          <a:noFill/>
          <a:ln>
            <a:miter lim="800000"/>
            <a:headEnd/>
            <a:tailEnd/>
          </a:ln>
        </p:spPr>
        <p:txBody>
          <a:bodyPr/>
          <a:lstStyle/>
          <a:p>
            <a:r>
              <a:rPr lang="en-US" dirty="0" smtClean="0">
                <a:cs typeface="Arial" charset="0"/>
              </a:rPr>
              <a:t>Sept 2013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3</a:t>
            </a:fld>
            <a:endParaRPr lang="en-US"/>
          </a:p>
        </p:txBody>
      </p:sp>
      <p:sp>
        <p:nvSpPr>
          <p:cNvPr id="7" name="Title 1"/>
          <p:cNvSpPr>
            <a:spLocks noGrp="1"/>
          </p:cNvSpPr>
          <p:nvPr>
            <p:ph type="title"/>
          </p:nvPr>
        </p:nvSpPr>
        <p:spPr>
          <a:xfrm>
            <a:off x="685800" y="685800"/>
            <a:ext cx="7772400" cy="457200"/>
          </a:xfrm>
        </p:spPr>
        <p:txBody>
          <a:bodyPr/>
          <a:lstStyle/>
          <a:p>
            <a:r>
              <a:rPr lang="en-US" dirty="0" smtClean="0"/>
              <a:t>CCI Impacts</a:t>
            </a:r>
            <a:endParaRPr lang="en-US" dirty="0"/>
          </a:p>
        </p:txBody>
      </p:sp>
      <p:sp>
        <p:nvSpPr>
          <p:cNvPr id="8" name="Content Placeholder 2"/>
          <p:cNvSpPr>
            <a:spLocks noGrp="1"/>
          </p:cNvSpPr>
          <p:nvPr>
            <p:ph idx="1"/>
          </p:nvPr>
        </p:nvSpPr>
        <p:spPr>
          <a:xfrm>
            <a:off x="533400" y="1524000"/>
            <a:ext cx="7772400" cy="3657600"/>
          </a:xfrm>
        </p:spPr>
        <p:txBody>
          <a:bodyPr/>
          <a:lstStyle/>
          <a:p>
            <a:pPr marL="457200"/>
            <a:r>
              <a:rPr lang="en-US" sz="2000" b="0" dirty="0" smtClean="0"/>
              <a:t>Perfect “time sharing” among OBSS is not catastrophic: </a:t>
            </a:r>
          </a:p>
          <a:p>
            <a:pPr marL="857250" lvl="1"/>
            <a:r>
              <a:rPr lang="en-US" sz="1800" b="0" dirty="0" smtClean="0"/>
              <a:t>In this </a:t>
            </a:r>
            <a:r>
              <a:rPr lang="en-US" sz="1800" b="0" dirty="0" smtClean="0"/>
              <a:t>“TDMA-like” case</a:t>
            </a:r>
            <a:r>
              <a:rPr lang="en-US" sz="1800" b="0" dirty="0" smtClean="0"/>
              <a:t>, all traffic are protected by </a:t>
            </a:r>
            <a:r>
              <a:rPr lang="en-US" sz="1800" b="0" dirty="0" smtClean="0"/>
              <a:t>RTS/CTS/CTS-to-self, </a:t>
            </a:r>
            <a:r>
              <a:rPr lang="en-US" sz="1800" b="0" dirty="0" smtClean="0"/>
              <a:t>which can be heard by all devices in the OBSSs, no collision happens. </a:t>
            </a:r>
          </a:p>
          <a:p>
            <a:pPr marL="857250" lvl="1"/>
            <a:r>
              <a:rPr lang="en-US" sz="1800" b="0" dirty="0" smtClean="0"/>
              <a:t>In this case the sum throughput should be averaged single-link throughput—which is not catastrophic.</a:t>
            </a:r>
          </a:p>
          <a:p>
            <a:pPr marL="457200"/>
            <a:endParaRPr lang="en-US" sz="2000" b="0" dirty="0" smtClean="0"/>
          </a:p>
          <a:p>
            <a:pPr marL="457200"/>
            <a:r>
              <a:rPr lang="en-US" sz="2000" b="0" dirty="0" smtClean="0"/>
              <a:t>However, in reality, different APs are not coordinated, therefore perfect time sharing is almost not possible. Collisions among OBSS will happen and significantly affect sum throughput and for some users it could be catastrophic (near zero throughput). </a:t>
            </a:r>
          </a:p>
          <a:p>
            <a:pPr marL="857250" lvl="1"/>
            <a:r>
              <a:rPr lang="en-US" sz="1800" b="0" dirty="0" smtClean="0"/>
              <a:t>E.g. RTS/CTS/CTS-to-self frames themselves could be under collision or not decodable by hidden nodes.</a:t>
            </a:r>
          </a:p>
          <a:p>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4</a:t>
            </a:fld>
            <a:endParaRPr lang="en-US"/>
          </a:p>
        </p:txBody>
      </p:sp>
      <p:sp>
        <p:nvSpPr>
          <p:cNvPr id="7" name="Title 1"/>
          <p:cNvSpPr>
            <a:spLocks noGrp="1"/>
          </p:cNvSpPr>
          <p:nvPr>
            <p:ph type="title"/>
          </p:nvPr>
        </p:nvSpPr>
        <p:spPr>
          <a:xfrm>
            <a:off x="685800" y="685800"/>
            <a:ext cx="7772400" cy="381000"/>
          </a:xfrm>
        </p:spPr>
        <p:txBody>
          <a:bodyPr/>
          <a:lstStyle/>
          <a:p>
            <a:r>
              <a:rPr lang="en-US" b="0" dirty="0" err="1" smtClean="0"/>
              <a:t>Beamforming</a:t>
            </a:r>
            <a:r>
              <a:rPr lang="en-US" b="0" dirty="0" smtClean="0"/>
              <a:t> Effect on CCI (1)</a:t>
            </a:r>
            <a:endParaRPr lang="en-US" b="0" dirty="0"/>
          </a:p>
        </p:txBody>
      </p:sp>
      <p:sp>
        <p:nvSpPr>
          <p:cNvPr id="8" name="Content Placeholder 2"/>
          <p:cNvSpPr>
            <a:spLocks noGrp="1"/>
          </p:cNvSpPr>
          <p:nvPr>
            <p:ph idx="1"/>
          </p:nvPr>
        </p:nvSpPr>
        <p:spPr>
          <a:xfrm>
            <a:off x="685800" y="1066800"/>
            <a:ext cx="7772400" cy="3657600"/>
          </a:xfrm>
        </p:spPr>
        <p:txBody>
          <a:bodyPr/>
          <a:lstStyle/>
          <a:p>
            <a:r>
              <a:rPr lang="en-US" b="0" dirty="0" err="1" smtClean="0"/>
              <a:t>Beamforming</a:t>
            </a:r>
            <a:r>
              <a:rPr lang="en-US" b="0" dirty="0" smtClean="0"/>
              <a:t> increases the robustness against CCI:</a:t>
            </a:r>
          </a:p>
          <a:p>
            <a:pPr lvl="1"/>
            <a:r>
              <a:rPr lang="en-US" sz="1600" b="0" dirty="0" smtClean="0"/>
              <a:t>The CCI is not white at Rx, it fluctuates significantly across different tones-shaped by wireless channels. Some tone could have a very low SINR. </a:t>
            </a:r>
            <a:r>
              <a:rPr lang="en-US" sz="1600" b="0" dirty="0" err="1" smtClean="0"/>
              <a:t>WiFi</a:t>
            </a:r>
            <a:r>
              <a:rPr lang="en-US" sz="1600" b="0" dirty="0" smtClean="0"/>
              <a:t> is a BICM-OFDM system where performance is mainly determined by the few weakest </a:t>
            </a:r>
            <a:r>
              <a:rPr lang="en-US" sz="1600" b="0" dirty="0" smtClean="0"/>
              <a:t>tones (equivalently, geometric mean of per-tone SINRs). </a:t>
            </a:r>
            <a:r>
              <a:rPr lang="en-US" sz="1600" b="0" dirty="0" smtClean="0"/>
              <a:t>As a result, </a:t>
            </a:r>
            <a:r>
              <a:rPr lang="en-US" sz="1600" b="0" u="sng" dirty="0" smtClean="0"/>
              <a:t>an X dB reduction in time domain average SINR may cause TP-</a:t>
            </a:r>
            <a:r>
              <a:rPr lang="en-US" sz="1600" b="0" u="sng" dirty="0" err="1" smtClean="0"/>
              <a:t>vs</a:t>
            </a:r>
            <a:r>
              <a:rPr lang="en-US" sz="1600" b="0" u="sng" dirty="0" smtClean="0"/>
              <a:t>-</a:t>
            </a:r>
            <a:r>
              <a:rPr lang="en-US" sz="1600" b="0" u="sng" dirty="0" err="1" smtClean="0"/>
              <a:t>dBm</a:t>
            </a:r>
            <a:r>
              <a:rPr lang="en-US" sz="1600" b="0" u="sng" dirty="0" smtClean="0"/>
              <a:t> performance drop for much more than X dB</a:t>
            </a:r>
            <a:r>
              <a:rPr lang="en-US" sz="1600" b="0" dirty="0" smtClean="0"/>
              <a:t>.</a:t>
            </a:r>
          </a:p>
          <a:p>
            <a:pPr lvl="1"/>
            <a:endParaRPr lang="en-US" sz="1600" b="0" dirty="0" smtClean="0"/>
          </a:p>
          <a:p>
            <a:pPr lvl="1"/>
            <a:r>
              <a:rPr lang="en-US" sz="1600" b="0" dirty="0" err="1" smtClean="0"/>
              <a:t>TxBF</a:t>
            </a:r>
            <a:r>
              <a:rPr lang="en-US" sz="1600" b="0" dirty="0" smtClean="0"/>
              <a:t> leverages array gain plus diversity </a:t>
            </a:r>
            <a:r>
              <a:rPr lang="en-US" sz="1600" b="0" dirty="0" err="1" smtClean="0"/>
              <a:t>gain,and</a:t>
            </a:r>
            <a:r>
              <a:rPr lang="en-US" sz="1600" b="0" dirty="0" smtClean="0"/>
              <a:t> may </a:t>
            </a:r>
            <a:r>
              <a:rPr lang="en-US" sz="1600" b="0" dirty="0" smtClean="0"/>
              <a:t>“save” the few bad tones and turn the performance back under strong CCI!</a:t>
            </a:r>
          </a:p>
          <a:p>
            <a:pPr lvl="1"/>
            <a:endParaRPr lang="en-US" sz="1600" b="0" dirty="0" smtClean="0"/>
          </a:p>
          <a:p>
            <a:pPr lvl="1"/>
            <a:r>
              <a:rPr lang="en-US" sz="1600" b="0" dirty="0" smtClean="0"/>
              <a:t>Compared with non-</a:t>
            </a:r>
            <a:r>
              <a:rPr lang="en-US" sz="1600" b="0" dirty="0" err="1" smtClean="0"/>
              <a:t>beamforming</a:t>
            </a:r>
            <a:r>
              <a:rPr lang="en-US" sz="1600" b="0" dirty="0" smtClean="0"/>
              <a:t> (</a:t>
            </a:r>
            <a:r>
              <a:rPr lang="en-US" sz="1600" b="0" dirty="0" err="1" smtClean="0"/>
              <a:t>omni</a:t>
            </a:r>
            <a:r>
              <a:rPr lang="en-US" sz="1600" b="0" dirty="0" smtClean="0"/>
              <a:t>) case, in theory more energy is “focused” to the “direction” of the intended client, hence on average the energy leakage to other unintended devices may also reduce (also mentioned in [2])</a:t>
            </a:r>
          </a:p>
          <a:p>
            <a:pPr lvl="2"/>
            <a:r>
              <a:rPr lang="en-US" sz="1400" dirty="0" smtClean="0"/>
              <a:t>Depending on geometrical locations.</a:t>
            </a:r>
          </a:p>
          <a:p>
            <a:pPr lvl="2"/>
            <a:endParaRPr lang="en-US" sz="1400" dirty="0" smtClean="0"/>
          </a:p>
          <a:p>
            <a:pPr lvl="1"/>
            <a:r>
              <a:rPr lang="en-US" sz="1600" b="0" dirty="0" smtClean="0"/>
              <a:t>When all adjacent APs do SU </a:t>
            </a:r>
            <a:r>
              <a:rPr lang="en-US" sz="1600" b="0" dirty="0" err="1" smtClean="0"/>
              <a:t>TxBF</a:t>
            </a:r>
            <a:r>
              <a:rPr lang="en-US" sz="1600" b="0" dirty="0" smtClean="0"/>
              <a:t> to their own clients, the overall SINR at each client and AP in the whole area can be greatly improved, so as the network throughput.</a:t>
            </a:r>
          </a:p>
          <a:p>
            <a:pPr lvl="2"/>
            <a:r>
              <a:rPr lang="en-US" sz="1400" dirty="0" smtClean="0"/>
              <a:t>Similar conclusion was made in [4] based on system simulations.</a:t>
            </a:r>
            <a:endParaRPr lang="en-US" sz="1400" b="0" dirty="0" smtClean="0"/>
          </a:p>
          <a:p>
            <a:pPr lvl="1"/>
            <a:endParaRPr lang="en-US" b="0" dirty="0" smtClean="0"/>
          </a:p>
          <a:p>
            <a:pPr lvl="1"/>
            <a:endParaRPr lang="en-US" sz="1600" b="0" dirty="0" smtClean="0"/>
          </a:p>
          <a:p>
            <a:pPr lvl="1"/>
            <a:endParaRPr lang="en-US" sz="1600" b="0" dirty="0" smtClean="0"/>
          </a:p>
          <a:p>
            <a:pPr lvl="1"/>
            <a:endParaRPr lang="en-US" b="0" dirty="0" smtClean="0"/>
          </a:p>
          <a:p>
            <a:pPr lvl="1"/>
            <a:endParaRPr lang="en-US" b="0" dirty="0" smtClean="0"/>
          </a:p>
          <a:p>
            <a:pPr lvl="1"/>
            <a:endParaRPr lang="en-US" b="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5</a:t>
            </a:fld>
            <a:endParaRPr lang="en-US"/>
          </a:p>
        </p:txBody>
      </p:sp>
      <p:sp>
        <p:nvSpPr>
          <p:cNvPr id="7" name="Title 1"/>
          <p:cNvSpPr>
            <a:spLocks noGrp="1"/>
          </p:cNvSpPr>
          <p:nvPr>
            <p:ph type="title"/>
          </p:nvPr>
        </p:nvSpPr>
        <p:spPr>
          <a:xfrm>
            <a:off x="685800" y="685800"/>
            <a:ext cx="7772400" cy="533400"/>
          </a:xfrm>
        </p:spPr>
        <p:txBody>
          <a:bodyPr/>
          <a:lstStyle/>
          <a:p>
            <a:r>
              <a:rPr lang="en-US" b="0" dirty="0" err="1" smtClean="0"/>
              <a:t>Beamforming</a:t>
            </a:r>
            <a:r>
              <a:rPr lang="en-US" b="0" dirty="0" smtClean="0"/>
              <a:t> Effect on CCI (2)</a:t>
            </a:r>
            <a:endParaRPr lang="en-US" b="0" dirty="0"/>
          </a:p>
        </p:txBody>
      </p:sp>
      <p:sp>
        <p:nvSpPr>
          <p:cNvPr id="8" name="Content Placeholder 2"/>
          <p:cNvSpPr>
            <a:spLocks noGrp="1"/>
          </p:cNvSpPr>
          <p:nvPr>
            <p:ph idx="1"/>
          </p:nvPr>
        </p:nvSpPr>
        <p:spPr>
          <a:xfrm>
            <a:off x="228600" y="1143000"/>
            <a:ext cx="8763000" cy="838200"/>
          </a:xfrm>
        </p:spPr>
        <p:txBody>
          <a:bodyPr/>
          <a:lstStyle/>
          <a:p>
            <a:r>
              <a:rPr lang="en-US" sz="1600" b="0" dirty="0" smtClean="0"/>
              <a:t>SIR Illustration: assume CCI is 20dB lower than signal on average, signal and CCI travel through independent 11n 40MHz DNLOS channels, </a:t>
            </a:r>
            <a:r>
              <a:rPr lang="en-US" sz="1600" b="0" u="sng" dirty="0" smtClean="0"/>
              <a:t>worst per-tone SIR is less than 10dB.</a:t>
            </a:r>
            <a:endParaRPr lang="en-US" sz="1600" b="0" dirty="0"/>
          </a:p>
        </p:txBody>
      </p:sp>
      <p:pic>
        <p:nvPicPr>
          <p:cNvPr id="9" name="Picture 8" descr="Signal_Strength.png"/>
          <p:cNvPicPr>
            <a:picLocks noChangeAspect="1"/>
          </p:cNvPicPr>
          <p:nvPr/>
        </p:nvPicPr>
        <p:blipFill>
          <a:blip r:embed="rId2" cstate="print"/>
          <a:stretch>
            <a:fillRect/>
          </a:stretch>
        </p:blipFill>
        <p:spPr>
          <a:xfrm>
            <a:off x="228599" y="1676400"/>
            <a:ext cx="3886201" cy="2348526"/>
          </a:xfrm>
          <a:prstGeom prst="rect">
            <a:avLst/>
          </a:prstGeom>
        </p:spPr>
      </p:pic>
      <p:pic>
        <p:nvPicPr>
          <p:cNvPr id="10" name="Picture 9" descr="Intf_Strength.png"/>
          <p:cNvPicPr>
            <a:picLocks noChangeAspect="1"/>
          </p:cNvPicPr>
          <p:nvPr/>
        </p:nvPicPr>
        <p:blipFill>
          <a:blip r:embed="rId3" cstate="print"/>
          <a:stretch>
            <a:fillRect/>
          </a:stretch>
        </p:blipFill>
        <p:spPr>
          <a:xfrm>
            <a:off x="4724400" y="1676400"/>
            <a:ext cx="3962401" cy="2352537"/>
          </a:xfrm>
          <a:prstGeom prst="rect">
            <a:avLst/>
          </a:prstGeom>
        </p:spPr>
      </p:pic>
      <p:pic>
        <p:nvPicPr>
          <p:cNvPr id="11" name="Picture 10" descr="SIR.png"/>
          <p:cNvPicPr>
            <a:picLocks noChangeAspect="1"/>
          </p:cNvPicPr>
          <p:nvPr/>
        </p:nvPicPr>
        <p:blipFill>
          <a:blip r:embed="rId4" cstate="print"/>
          <a:stretch>
            <a:fillRect/>
          </a:stretch>
        </p:blipFill>
        <p:spPr>
          <a:xfrm>
            <a:off x="1828800" y="3962400"/>
            <a:ext cx="4875595" cy="2895600"/>
          </a:xfrm>
          <a:prstGeom prst="rect">
            <a:avLst/>
          </a:prstGeom>
        </p:spPr>
      </p:pic>
      <p:sp>
        <p:nvSpPr>
          <p:cNvPr id="12" name="Oval 11"/>
          <p:cNvSpPr/>
          <p:nvPr/>
        </p:nvSpPr>
        <p:spPr bwMode="auto">
          <a:xfrm>
            <a:off x="2895600" y="6019800"/>
            <a:ext cx="304800" cy="304800"/>
          </a:xfrm>
          <a:prstGeom prst="ellipse">
            <a:avLst/>
          </a:prstGeom>
          <a:noFill/>
          <a:ln w="158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3" name="Oval 12"/>
          <p:cNvSpPr/>
          <p:nvPr/>
        </p:nvSpPr>
        <p:spPr bwMode="auto">
          <a:xfrm>
            <a:off x="3429000" y="5943600"/>
            <a:ext cx="304800" cy="304800"/>
          </a:xfrm>
          <a:prstGeom prst="ellipse">
            <a:avLst/>
          </a:prstGeom>
          <a:noFill/>
          <a:ln w="158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4" name="Oval 13"/>
          <p:cNvSpPr/>
          <p:nvPr/>
        </p:nvSpPr>
        <p:spPr bwMode="auto">
          <a:xfrm>
            <a:off x="5410200" y="6248400"/>
            <a:ext cx="304800" cy="304800"/>
          </a:xfrm>
          <a:prstGeom prst="ellipse">
            <a:avLst/>
          </a:prstGeom>
          <a:noFill/>
          <a:ln w="158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6</a:t>
            </a:fld>
            <a:endParaRPr lang="en-US"/>
          </a:p>
        </p:txBody>
      </p:sp>
      <p:sp>
        <p:nvSpPr>
          <p:cNvPr id="7" name="Title 1"/>
          <p:cNvSpPr>
            <a:spLocks noGrp="1"/>
          </p:cNvSpPr>
          <p:nvPr>
            <p:ph type="title"/>
          </p:nvPr>
        </p:nvSpPr>
        <p:spPr>
          <a:xfrm>
            <a:off x="685800" y="609600"/>
            <a:ext cx="7772400" cy="685800"/>
          </a:xfrm>
        </p:spPr>
        <p:txBody>
          <a:bodyPr/>
          <a:lstStyle/>
          <a:p>
            <a:r>
              <a:rPr lang="en-US" b="0" dirty="0" err="1" smtClean="0"/>
              <a:t>Beamforming</a:t>
            </a:r>
            <a:r>
              <a:rPr lang="en-US" b="0" dirty="0" smtClean="0"/>
              <a:t> Effect on CCI (3)</a:t>
            </a:r>
            <a:endParaRPr lang="en-US" b="0" dirty="0"/>
          </a:p>
        </p:txBody>
      </p:sp>
      <p:sp>
        <p:nvSpPr>
          <p:cNvPr id="8" name="Content Placeholder 2"/>
          <p:cNvSpPr>
            <a:spLocks noGrp="1"/>
          </p:cNvSpPr>
          <p:nvPr>
            <p:ph idx="1"/>
          </p:nvPr>
        </p:nvSpPr>
        <p:spPr>
          <a:xfrm>
            <a:off x="533400" y="1295400"/>
            <a:ext cx="7772400" cy="3657600"/>
          </a:xfrm>
        </p:spPr>
        <p:txBody>
          <a:bodyPr/>
          <a:lstStyle/>
          <a:p>
            <a:r>
              <a:rPr lang="en-US" b="0" dirty="0" err="1" smtClean="0"/>
              <a:t>Beamforming</a:t>
            </a:r>
            <a:r>
              <a:rPr lang="en-US" b="0" dirty="0" smtClean="0"/>
              <a:t> improves per-client throughput, hence reducing the airtime for fixed quantity of data for each client.</a:t>
            </a:r>
          </a:p>
          <a:p>
            <a:pPr lvl="1"/>
            <a:endParaRPr lang="en-US" b="0" dirty="0" smtClean="0"/>
          </a:p>
          <a:p>
            <a:pPr lvl="1"/>
            <a:r>
              <a:rPr lang="en-US" b="0" dirty="0" smtClean="0"/>
              <a:t>The most common usage case in public hotspot is internet browsing, or texting, etc—with fixed data amount (e.g. load a webpage).</a:t>
            </a:r>
          </a:p>
          <a:p>
            <a:pPr lvl="1"/>
            <a:endParaRPr lang="en-US" b="0" dirty="0" smtClean="0"/>
          </a:p>
          <a:p>
            <a:pPr lvl="1"/>
            <a:r>
              <a:rPr lang="en-US" b="0" dirty="0" smtClean="0"/>
              <a:t>Airtime for the fixed-amount service data is reduced proportionally to throughput increase brought by </a:t>
            </a:r>
            <a:r>
              <a:rPr lang="en-US" b="0" dirty="0" err="1" smtClean="0"/>
              <a:t>TxBF</a:t>
            </a:r>
            <a:r>
              <a:rPr lang="en-US" b="0" dirty="0" smtClean="0"/>
              <a:t>.</a:t>
            </a:r>
          </a:p>
          <a:p>
            <a:pPr lvl="1"/>
            <a:endParaRPr lang="en-US" b="0" dirty="0" smtClean="0"/>
          </a:p>
          <a:p>
            <a:pPr lvl="1"/>
            <a:r>
              <a:rPr lang="en-US" b="0" dirty="0" smtClean="0"/>
              <a:t>Shorter airtime further reduces the chance of OBSS collisions (interference) to adjacent BSSs, and it also reduces required </a:t>
            </a:r>
            <a:r>
              <a:rPr lang="en-US" b="0" dirty="0" err="1" smtClean="0"/>
              <a:t>TxOP</a:t>
            </a:r>
            <a:r>
              <a:rPr lang="en-US" b="0" dirty="0" smtClean="0"/>
              <a:t> durations.</a:t>
            </a:r>
          </a:p>
          <a:p>
            <a:pPr lvl="1"/>
            <a:endParaRPr lang="en-US" b="0" dirty="0" smtClean="0"/>
          </a:p>
          <a:p>
            <a:pPr lvl="1"/>
            <a:endParaRPr lang="en-US" b="0" dirty="0" smtClean="0"/>
          </a:p>
          <a:p>
            <a:pPr lvl="1"/>
            <a:endParaRPr lang="en-US" b="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7</a:t>
            </a:fld>
            <a:endParaRPr lang="en-US"/>
          </a:p>
        </p:txBody>
      </p:sp>
      <p:sp>
        <p:nvSpPr>
          <p:cNvPr id="7" name="Title 1"/>
          <p:cNvSpPr>
            <a:spLocks noGrp="1"/>
          </p:cNvSpPr>
          <p:nvPr>
            <p:ph type="title"/>
          </p:nvPr>
        </p:nvSpPr>
        <p:spPr>
          <a:xfrm>
            <a:off x="685800" y="685800"/>
            <a:ext cx="7772400" cy="533400"/>
          </a:xfrm>
        </p:spPr>
        <p:txBody>
          <a:bodyPr/>
          <a:lstStyle/>
          <a:p>
            <a:r>
              <a:rPr lang="en-US" b="0" dirty="0" err="1" smtClean="0"/>
              <a:t>Beamforming</a:t>
            </a:r>
            <a:r>
              <a:rPr lang="en-US" b="0" dirty="0" smtClean="0"/>
              <a:t> Effect on CCI (4)</a:t>
            </a:r>
            <a:endParaRPr lang="en-US" b="0" dirty="0"/>
          </a:p>
        </p:txBody>
      </p:sp>
      <p:sp>
        <p:nvSpPr>
          <p:cNvPr id="8" name="Content Placeholder 2"/>
          <p:cNvSpPr>
            <a:spLocks noGrp="1"/>
          </p:cNvSpPr>
          <p:nvPr>
            <p:ph idx="1"/>
          </p:nvPr>
        </p:nvSpPr>
        <p:spPr>
          <a:xfrm>
            <a:off x="609600" y="1524000"/>
            <a:ext cx="7772400" cy="3657600"/>
          </a:xfrm>
        </p:spPr>
        <p:txBody>
          <a:bodyPr/>
          <a:lstStyle/>
          <a:p>
            <a:r>
              <a:rPr lang="en-US" sz="2000" b="0" dirty="0" smtClean="0"/>
              <a:t>When CCI/OBSS happens, for perfect time sharing (unrealistic assumption): the throughput gain from </a:t>
            </a:r>
            <a:r>
              <a:rPr lang="en-US" sz="2000" b="0" dirty="0" err="1" smtClean="0"/>
              <a:t>TxBF</a:t>
            </a:r>
            <a:r>
              <a:rPr lang="en-US" sz="2000" b="0" dirty="0" smtClean="0"/>
              <a:t> should be just the averaged </a:t>
            </a:r>
            <a:r>
              <a:rPr lang="en-US" sz="2000" b="0" dirty="0" err="1" smtClean="0"/>
              <a:t>TxBF</a:t>
            </a:r>
            <a:r>
              <a:rPr lang="en-US" sz="2000" b="0" dirty="0" smtClean="0"/>
              <a:t> gain in link level.</a:t>
            </a:r>
          </a:p>
          <a:p>
            <a:endParaRPr lang="en-US" sz="2000" b="0" dirty="0" smtClean="0"/>
          </a:p>
          <a:p>
            <a:r>
              <a:rPr lang="en-US" sz="2000" b="0" dirty="0" smtClean="0"/>
              <a:t>For collision scenarios (realistic cases), </a:t>
            </a:r>
            <a:r>
              <a:rPr lang="en-US" sz="2000" b="0" dirty="0" err="1" smtClean="0"/>
              <a:t>TxBF</a:t>
            </a:r>
            <a:r>
              <a:rPr lang="en-US" sz="2000" b="0" dirty="0" smtClean="0"/>
              <a:t> could lead to much larger % gain in throughput, especially for clients with catastrophic impacts from OBSS collisions without BF (see earlier slides).</a:t>
            </a:r>
          </a:p>
          <a:p>
            <a:endParaRPr lang="en-US" sz="2000" b="0" dirty="0" smtClean="0"/>
          </a:p>
          <a:p>
            <a:endParaRPr lang="en-US" b="0" dirty="0" smtClean="0"/>
          </a:p>
          <a:p>
            <a:pPr>
              <a:buNone/>
            </a:pPr>
            <a:r>
              <a:rPr lang="en-US" b="0" dirty="0" smtClean="0"/>
              <a:t>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8</a:t>
            </a:fld>
            <a:endParaRPr lang="en-US"/>
          </a:p>
        </p:txBody>
      </p:sp>
      <p:sp>
        <p:nvSpPr>
          <p:cNvPr id="7" name="Content Placeholder 2"/>
          <p:cNvSpPr>
            <a:spLocks noGrp="1"/>
          </p:cNvSpPr>
          <p:nvPr>
            <p:ph idx="1"/>
          </p:nvPr>
        </p:nvSpPr>
        <p:spPr>
          <a:xfrm>
            <a:off x="1981200" y="2895600"/>
            <a:ext cx="5638800" cy="914400"/>
          </a:xfrm>
        </p:spPr>
        <p:txBody>
          <a:bodyPr/>
          <a:lstStyle/>
          <a:p>
            <a:pPr>
              <a:buNone/>
            </a:pPr>
            <a:r>
              <a:rPr lang="en-US" sz="4800" dirty="0" smtClean="0"/>
              <a:t>OTA Measurements</a:t>
            </a:r>
            <a:endParaRPr lang="en-US" sz="4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9</a:t>
            </a:fld>
            <a:endParaRPr lang="en-US"/>
          </a:p>
        </p:txBody>
      </p:sp>
      <p:sp>
        <p:nvSpPr>
          <p:cNvPr id="7" name="Title 1"/>
          <p:cNvSpPr>
            <a:spLocks noGrp="1"/>
          </p:cNvSpPr>
          <p:nvPr>
            <p:ph type="title"/>
          </p:nvPr>
        </p:nvSpPr>
        <p:spPr>
          <a:xfrm>
            <a:off x="685800" y="685800"/>
            <a:ext cx="7772400" cy="685800"/>
          </a:xfrm>
        </p:spPr>
        <p:txBody>
          <a:bodyPr/>
          <a:lstStyle/>
          <a:p>
            <a:r>
              <a:rPr lang="en-US" dirty="0" smtClean="0"/>
              <a:t>Test Setup</a:t>
            </a:r>
            <a:endParaRPr lang="en-US" dirty="0"/>
          </a:p>
        </p:txBody>
      </p:sp>
      <p:sp>
        <p:nvSpPr>
          <p:cNvPr id="8" name="Content Placeholder 2"/>
          <p:cNvSpPr txBox="1">
            <a:spLocks/>
          </p:cNvSpPr>
          <p:nvPr/>
        </p:nvSpPr>
        <p:spPr bwMode="auto">
          <a:xfrm>
            <a:off x="304800" y="1447800"/>
            <a:ext cx="8610600" cy="3657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
                <a:srgbClr val="D7381B"/>
              </a:buClr>
              <a:buSzTx/>
              <a:buFontTx/>
              <a:buChar char="•"/>
              <a:tabLst/>
              <a:defRPr/>
            </a:pPr>
            <a:r>
              <a:rPr kumimoji="0" lang="en-US" sz="1800" b="0" i="0" u="none" strike="noStrike" kern="0" cap="none" spc="0" normalizeH="0" baseline="0" noProof="0" dirty="0" smtClean="0">
                <a:ln>
                  <a:noFill/>
                </a:ln>
                <a:solidFill>
                  <a:schemeClr val="tx1"/>
                </a:solidFill>
                <a:effectLst/>
                <a:uLnTx/>
                <a:uFillTx/>
                <a:latin typeface="+mn-lt"/>
                <a:ea typeface="+mn-ea"/>
                <a:cs typeface="+mn-cs"/>
              </a:rPr>
              <a:t>In office hallway,</a:t>
            </a:r>
            <a:r>
              <a:rPr kumimoji="0" lang="en-US" sz="1800" b="0" i="0" u="none" strike="noStrike" kern="0" cap="none" spc="0" normalizeH="0" noProof="0" dirty="0" smtClean="0">
                <a:ln>
                  <a:noFill/>
                </a:ln>
                <a:solidFill>
                  <a:schemeClr val="tx1"/>
                </a:solidFill>
                <a:effectLst/>
                <a:uLnTx/>
                <a:uFillTx/>
                <a:latin typeface="+mn-lt"/>
                <a:ea typeface="+mn-ea"/>
                <a:cs typeface="+mn-cs"/>
              </a:rPr>
              <a:t> </a:t>
            </a:r>
            <a:r>
              <a:rPr kumimoji="0" lang="en-US" sz="1800" b="0" i="0" u="none" strike="noStrike" kern="0" cap="none" spc="0" normalizeH="0" baseline="0" noProof="0" dirty="0" smtClean="0">
                <a:ln>
                  <a:noFill/>
                </a:ln>
                <a:solidFill>
                  <a:schemeClr val="tx1"/>
                </a:solidFill>
                <a:effectLst/>
                <a:uLnTx/>
                <a:uFillTx/>
                <a:latin typeface="+mn-lt"/>
                <a:ea typeface="+mn-ea"/>
                <a:cs typeface="+mn-cs"/>
              </a:rPr>
              <a:t>place two APs</a:t>
            </a:r>
            <a:r>
              <a:rPr kumimoji="0" lang="en-US" sz="1800" b="0" i="0" u="none" strike="noStrike" kern="0" cap="none" spc="0" normalizeH="0" noProof="0" dirty="0" smtClean="0">
                <a:ln>
                  <a:noFill/>
                </a:ln>
                <a:solidFill>
                  <a:schemeClr val="tx1"/>
                </a:solidFill>
                <a:effectLst/>
                <a:uLnTx/>
                <a:uFillTx/>
                <a:latin typeface="+mn-lt"/>
                <a:ea typeface="+mn-ea"/>
                <a:cs typeface="+mn-cs"/>
              </a:rPr>
              <a:t> ~80m apart NLOS, place STA1 close to </a:t>
            </a:r>
            <a:r>
              <a:rPr lang="en-US" sz="1800" kern="0" dirty="0" smtClean="0">
                <a:latin typeface="+mn-lt"/>
                <a:cs typeface="+mn-cs"/>
              </a:rPr>
              <a:t>middle point</a:t>
            </a:r>
            <a:r>
              <a:rPr kumimoji="0" lang="en-US" sz="1800" b="0" i="0" u="none" strike="noStrike" kern="0" cap="none" spc="0" normalizeH="0" noProof="0" dirty="0" smtClean="0">
                <a:ln>
                  <a:noFill/>
                </a:ln>
                <a:solidFill>
                  <a:schemeClr val="tx1"/>
                </a:solidFill>
                <a:effectLst/>
                <a:uLnTx/>
                <a:uFillTx/>
                <a:latin typeface="+mn-lt"/>
                <a:ea typeface="+mn-ea"/>
                <a:cs typeface="+mn-cs"/>
              </a:rPr>
              <a:t>, change different locations of STA2. </a:t>
            </a:r>
          </a:p>
          <a:p>
            <a:pPr marL="342900" marR="0" lvl="0" indent="-342900" algn="l" defTabSz="914400" rtl="0" eaLnBrk="0" fontAlgn="base" latinLnBrk="0" hangingPunct="0">
              <a:lnSpc>
                <a:spcPct val="100000"/>
              </a:lnSpc>
              <a:spcBef>
                <a:spcPct val="20000"/>
              </a:spcBef>
              <a:spcAft>
                <a:spcPct val="0"/>
              </a:spcAft>
              <a:buClr>
                <a:srgbClr val="D7381B"/>
              </a:buClr>
              <a:buSzTx/>
              <a:buFontTx/>
              <a:buChar char="•"/>
              <a:tabLst/>
              <a:defRPr/>
            </a:pPr>
            <a:endParaRPr lang="en-US" sz="1800" kern="0" dirty="0" smtClean="0">
              <a:latin typeface="+mn-lt"/>
              <a:cs typeface="+mn-cs"/>
            </a:endParaRPr>
          </a:p>
          <a:p>
            <a:pPr marL="342900" marR="0" lvl="0" indent="-342900" algn="l" defTabSz="914400" rtl="0" eaLnBrk="0" fontAlgn="base" latinLnBrk="0" hangingPunct="0">
              <a:lnSpc>
                <a:spcPct val="100000"/>
              </a:lnSpc>
              <a:spcBef>
                <a:spcPct val="20000"/>
              </a:spcBef>
              <a:spcAft>
                <a:spcPct val="0"/>
              </a:spcAft>
              <a:buClr>
                <a:srgbClr val="D7381B"/>
              </a:buClr>
              <a:buSzTx/>
              <a:buFontTx/>
              <a:buChar char="•"/>
              <a:tabLst/>
              <a:defRPr/>
            </a:pPr>
            <a:r>
              <a:rPr kumimoji="0" lang="en-US" sz="1800" b="0" i="0" u="none" strike="noStrike" kern="0" cap="none" spc="0" normalizeH="0" noProof="0" dirty="0" smtClean="0">
                <a:ln>
                  <a:noFill/>
                </a:ln>
                <a:solidFill>
                  <a:schemeClr val="tx1"/>
                </a:solidFill>
                <a:effectLst/>
                <a:uLnTx/>
                <a:uFillTx/>
                <a:latin typeface="+mn-lt"/>
                <a:ea typeface="+mn-ea"/>
                <a:cs typeface="+mn-cs"/>
              </a:rPr>
              <a:t>STA1 associated/pinged with AP1, STA2 associated/pinged with AP2, respectively.</a:t>
            </a:r>
          </a:p>
          <a:p>
            <a:pPr marL="342900" marR="0" lvl="0" indent="-342900" algn="l" defTabSz="914400" rtl="0" eaLnBrk="0" fontAlgn="base" latinLnBrk="0" hangingPunct="0">
              <a:lnSpc>
                <a:spcPct val="100000"/>
              </a:lnSpc>
              <a:spcBef>
                <a:spcPct val="20000"/>
              </a:spcBef>
              <a:spcAft>
                <a:spcPct val="0"/>
              </a:spcAft>
              <a:buClr>
                <a:srgbClr val="D7381B"/>
              </a:buClr>
              <a:buSzTx/>
              <a:buFontTx/>
              <a:buChar char="•"/>
              <a:tabLst/>
              <a:defRPr/>
            </a:pPr>
            <a:endParaRPr lang="en-US" sz="1800" kern="0" dirty="0" smtClean="0">
              <a:latin typeface="+mn-lt"/>
            </a:endParaRPr>
          </a:p>
          <a:p>
            <a:pPr marL="342900" indent="-342900" eaLnBrk="0" hangingPunct="0">
              <a:spcBef>
                <a:spcPct val="20000"/>
              </a:spcBef>
              <a:buClr>
                <a:srgbClr val="D7381B"/>
              </a:buClr>
              <a:buFontTx/>
              <a:buChar char="•"/>
              <a:defRPr/>
            </a:pPr>
            <a:r>
              <a:rPr lang="en-US" sz="1800" kern="0" dirty="0" smtClean="0"/>
              <a:t>5GHz, CH36, 40MHz, for both APs.</a:t>
            </a:r>
          </a:p>
          <a:p>
            <a:pPr marL="342900" marR="0" lvl="0" indent="-342900" algn="l" defTabSz="914400" rtl="0" eaLnBrk="0" fontAlgn="base" latinLnBrk="0" hangingPunct="0">
              <a:lnSpc>
                <a:spcPct val="100000"/>
              </a:lnSpc>
              <a:spcBef>
                <a:spcPct val="20000"/>
              </a:spcBef>
              <a:spcAft>
                <a:spcPct val="0"/>
              </a:spcAft>
              <a:buClr>
                <a:srgbClr val="D7381B"/>
              </a:buClr>
              <a:buSzTx/>
              <a:buFontTx/>
              <a:buChar char="•"/>
              <a:tabLst/>
              <a:defRPr/>
            </a:pPr>
            <a:endParaRPr lang="en-US" sz="1800" kern="0" dirty="0" smtClean="0">
              <a:latin typeface="+mn-lt"/>
            </a:endParaRPr>
          </a:p>
          <a:p>
            <a:pPr marL="342900" indent="-342900" eaLnBrk="0" hangingPunct="0">
              <a:spcBef>
                <a:spcPct val="20000"/>
              </a:spcBef>
              <a:buClr>
                <a:srgbClr val="D7381B"/>
              </a:buClr>
              <a:buFontTx/>
              <a:buChar char="•"/>
              <a:defRPr/>
            </a:pPr>
            <a:r>
              <a:rPr lang="en-US" sz="1800" kern="0" dirty="0" smtClean="0"/>
              <a:t>AP1 and AP2 are both 4x4, with </a:t>
            </a:r>
            <a:r>
              <a:rPr lang="en-US" sz="1800" kern="0" dirty="0" err="1" smtClean="0"/>
              <a:t>beamformer</a:t>
            </a:r>
            <a:r>
              <a:rPr lang="en-US" sz="1800" kern="0" dirty="0" smtClean="0"/>
              <a:t> capability; STA1 and STA2 are both 1x1, with </a:t>
            </a:r>
            <a:r>
              <a:rPr lang="en-US" sz="1800" kern="0" dirty="0" err="1" smtClean="0"/>
              <a:t>beamformee</a:t>
            </a:r>
            <a:r>
              <a:rPr lang="en-US" sz="1800" kern="0" dirty="0" smtClean="0"/>
              <a:t> capability.</a:t>
            </a:r>
          </a:p>
          <a:p>
            <a:pPr marL="342900" marR="0" lvl="0" indent="-342900" algn="l" defTabSz="914400" rtl="0" eaLnBrk="0" fontAlgn="base" latinLnBrk="0" hangingPunct="0">
              <a:lnSpc>
                <a:spcPct val="100000"/>
              </a:lnSpc>
              <a:spcBef>
                <a:spcPct val="20000"/>
              </a:spcBef>
              <a:spcAft>
                <a:spcPct val="0"/>
              </a:spcAft>
              <a:buClr>
                <a:srgbClr val="D7381B"/>
              </a:buClr>
              <a:buSzTx/>
              <a:buFontTx/>
              <a:buChar char="•"/>
              <a:tabLst/>
              <a:defRPr/>
            </a:pPr>
            <a:endParaRPr lang="en-US" sz="1800" kern="0" dirty="0" smtClean="0">
              <a:latin typeface="+mn-lt"/>
            </a:endParaRPr>
          </a:p>
          <a:p>
            <a:pPr marL="342900" lvl="0" indent="-342900">
              <a:spcBef>
                <a:spcPct val="20000"/>
              </a:spcBef>
              <a:buClr>
                <a:srgbClr val="D7381B"/>
              </a:buClr>
              <a:buFontTx/>
              <a:buChar char="•"/>
            </a:pPr>
            <a:r>
              <a:rPr kumimoji="0" lang="en-US" sz="1800" b="0" i="0" u="none" strike="noStrike" kern="0" cap="none" spc="0" normalizeH="0" noProof="0" dirty="0" smtClean="0">
                <a:ln>
                  <a:noFill/>
                </a:ln>
                <a:solidFill>
                  <a:schemeClr val="tx1"/>
                </a:solidFill>
                <a:effectLst/>
                <a:uLnTx/>
                <a:uFillTx/>
                <a:latin typeface="+mn-lt"/>
                <a:ea typeface="+mn-ea"/>
                <a:cs typeface="+mn-cs"/>
              </a:rPr>
              <a:t>AP1 </a:t>
            </a:r>
            <a:r>
              <a:rPr lang="en-US" sz="1800" kern="0" dirty="0" smtClean="0">
                <a:latin typeface="+mn-lt"/>
                <a:cs typeface="+mn-cs"/>
              </a:rPr>
              <a:t>is placed</a:t>
            </a:r>
            <a:r>
              <a:rPr kumimoji="0" lang="en-US" sz="1800" b="0" i="0" u="none" strike="noStrike" kern="0" cap="none" spc="0" normalizeH="0" noProof="0" dirty="0" smtClean="0">
                <a:ln>
                  <a:noFill/>
                </a:ln>
                <a:solidFill>
                  <a:schemeClr val="tx1"/>
                </a:solidFill>
                <a:effectLst/>
                <a:uLnTx/>
                <a:uFillTx/>
                <a:latin typeface="+mn-lt"/>
                <a:ea typeface="+mn-ea"/>
                <a:cs typeface="+mn-cs"/>
              </a:rPr>
              <a:t> </a:t>
            </a:r>
            <a:r>
              <a:rPr kumimoji="0" lang="en-US" sz="1800" b="0" i="0" u="none" strike="noStrike" kern="0" cap="none" spc="0" normalizeH="0" noProof="0" dirty="0" smtClean="0">
                <a:ln>
                  <a:noFill/>
                </a:ln>
                <a:solidFill>
                  <a:schemeClr val="tx1"/>
                </a:solidFill>
                <a:effectLst/>
                <a:uLnTx/>
                <a:uFillTx/>
                <a:latin typeface="+mn-lt"/>
                <a:ea typeface="+mn-ea"/>
                <a:cs typeface="+mn-cs"/>
              </a:rPr>
              <a:t>with </a:t>
            </a:r>
            <a:r>
              <a:rPr kumimoji="0" lang="en-US" sz="1800" b="0" i="0" u="none" strike="noStrike" kern="0" cap="none" spc="0" normalizeH="0" noProof="0" dirty="0" smtClean="0">
                <a:ln>
                  <a:noFill/>
                </a:ln>
                <a:solidFill>
                  <a:schemeClr val="tx1"/>
                </a:solidFill>
                <a:effectLst/>
                <a:uLnTx/>
                <a:uFillTx/>
                <a:latin typeface="+mn-lt"/>
                <a:ea typeface="+mn-ea"/>
                <a:cs typeface="+mn-cs"/>
              </a:rPr>
              <a:t>fixed direction, </a:t>
            </a:r>
            <a:r>
              <a:rPr kumimoji="0" lang="en-US" sz="1800" b="0" i="0" u="none" strike="noStrike" kern="0" cap="none" spc="0" normalizeH="0" noProof="0" dirty="0" smtClean="0">
                <a:ln>
                  <a:noFill/>
                </a:ln>
                <a:solidFill>
                  <a:schemeClr val="tx1"/>
                </a:solidFill>
                <a:effectLst/>
                <a:uLnTx/>
                <a:uFillTx/>
                <a:latin typeface="+mn-lt"/>
                <a:ea typeface="+mn-ea"/>
                <a:cs typeface="+mn-cs"/>
              </a:rPr>
              <a:t>AP2 is placed on a turn-table with speed1rpm. </a:t>
            </a:r>
            <a:r>
              <a:rPr lang="en-US" sz="1800" kern="0" dirty="0" smtClean="0">
                <a:latin typeface="+mn-lt"/>
              </a:rPr>
              <a:t>Averaged throughputs were measured over one rotation (1 min) of AP2’s turn table.</a:t>
            </a:r>
            <a:endParaRPr kumimoji="0" lang="en-US" sz="1800" b="0" i="0" u="none" strike="noStrike" kern="0" cap="none" spc="0" normalizeH="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D7381B"/>
              </a:buClr>
              <a:buSzTx/>
              <a:buFontTx/>
              <a:buChar char="•"/>
              <a:tabLst/>
              <a:defRPr/>
            </a:pPr>
            <a:endParaRPr lang="en-US" sz="1800" kern="0" dirty="0" smtClean="0">
              <a:latin typeface="+mn-lt"/>
            </a:endParaRPr>
          </a:p>
          <a:p>
            <a:pPr marL="342900" marR="0" lvl="0" indent="-342900" algn="l" defTabSz="914400" rtl="0" eaLnBrk="0" fontAlgn="base" latinLnBrk="0" hangingPunct="0">
              <a:lnSpc>
                <a:spcPct val="100000"/>
              </a:lnSpc>
              <a:spcBef>
                <a:spcPct val="20000"/>
              </a:spcBef>
              <a:spcAft>
                <a:spcPct val="0"/>
              </a:spcAft>
              <a:buClr>
                <a:srgbClr val="D7381B"/>
              </a:buClr>
              <a:buSzTx/>
              <a:buFontTx/>
              <a:buChar char="•"/>
              <a:tabLst/>
              <a:defRPr/>
            </a:pPr>
            <a:r>
              <a:rPr lang="en-US" sz="1800" kern="0" dirty="0" smtClean="0">
                <a:latin typeface="+mn-lt"/>
              </a:rPr>
              <a:t>Both APs start UDP traffic simultaneously in different test cases.</a:t>
            </a:r>
          </a:p>
          <a:p>
            <a:pPr marL="342900" marR="0" lvl="0" indent="-342900" algn="l" defTabSz="914400" rtl="0" eaLnBrk="0" fontAlgn="base" latinLnBrk="0" hangingPunct="0">
              <a:lnSpc>
                <a:spcPct val="100000"/>
              </a:lnSpc>
              <a:spcBef>
                <a:spcPct val="20000"/>
              </a:spcBef>
              <a:spcAft>
                <a:spcPct val="0"/>
              </a:spcAft>
              <a:buClr>
                <a:srgbClr val="D7381B"/>
              </a:buClr>
              <a:buSzTx/>
              <a:buFontTx/>
              <a:buChar char="•"/>
              <a:tabLst/>
              <a:defRPr/>
            </a:pPr>
            <a:endParaRPr kumimoji="0" lang="en-US" sz="18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theme/theme1.xml><?xml version="1.0" encoding="utf-8"?>
<a:theme xmlns:a="http://schemas.openxmlformats.org/drawingml/2006/main" name="place presentation subject title text her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place presentation subject title text here]</Template>
  <TotalTime>13961</TotalTime>
  <Words>1575</Words>
  <Application>Microsoft Office PowerPoint</Application>
  <PresentationFormat>On-screen Show (4:3)</PresentationFormat>
  <Paragraphs>240</Paragraphs>
  <Slides>18</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place presentation subject title text here]</vt:lpstr>
      <vt:lpstr>Document</vt:lpstr>
      <vt:lpstr>Beamforming Under OBSS Interference</vt:lpstr>
      <vt:lpstr>Introduction</vt:lpstr>
      <vt:lpstr>CCI Impacts</vt:lpstr>
      <vt:lpstr>Beamforming Effect on CCI (1)</vt:lpstr>
      <vt:lpstr>Beamforming Effect on CCI (2)</vt:lpstr>
      <vt:lpstr>Beamforming Effect on CCI (3)</vt:lpstr>
      <vt:lpstr>Beamforming Effect on CCI (4)</vt:lpstr>
      <vt:lpstr>Slide 8</vt:lpstr>
      <vt:lpstr>Test Setup</vt:lpstr>
      <vt:lpstr>AP1 and AP2</vt:lpstr>
      <vt:lpstr>Case-1: STA2 is close to AP2</vt:lpstr>
      <vt:lpstr>Case-1 Results</vt:lpstr>
      <vt:lpstr>Case-2: STA2 is close to cell boundary toward direction of AP1</vt:lpstr>
      <vt:lpstr>Case-2 Results</vt:lpstr>
      <vt:lpstr>Case-3: STA2 is in opposite direction of AP1</vt:lpstr>
      <vt:lpstr>Case-3 Results</vt:lpstr>
      <vt:lpstr>Discussions</vt:lpstr>
      <vt:lpstr>References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Raja Banerjea</dc:creator>
  <cp:lastModifiedBy>hongyuan</cp:lastModifiedBy>
  <cp:revision>456</cp:revision>
  <cp:lastPrinted>2010-12-20T20:45:24Z</cp:lastPrinted>
  <dcterms:created xsi:type="dcterms:W3CDTF">2010-12-20T20:39:38Z</dcterms:created>
  <dcterms:modified xsi:type="dcterms:W3CDTF">2013-09-18T08:12:36Z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-879943810</vt:i4>
  </property>
  <property fmtid="{D5CDD505-2E9C-101B-9397-08002B2CF9AE}" pid="3" name="_NewReviewCycle">
    <vt:lpwstr/>
  </property>
  <property fmtid="{D5CDD505-2E9C-101B-9397-08002B2CF9AE}" pid="4" name="_EmailSubject">
    <vt:lpwstr>ah presentations</vt:lpwstr>
  </property>
  <property fmtid="{D5CDD505-2E9C-101B-9397-08002B2CF9AE}" pid="5" name="_AuthorEmail">
    <vt:lpwstr>svverman@qualcomm.com</vt:lpwstr>
  </property>
  <property fmtid="{D5CDD505-2E9C-101B-9397-08002B2CF9AE}" pid="6" name="_AuthorEmailDisplayName">
    <vt:lpwstr>Vermani, Sameer</vt:lpwstr>
  </property>
</Properties>
</file>