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71" r:id="rId4"/>
    <p:sldId id="273" r:id="rId5"/>
    <p:sldId id="272" r:id="rId6"/>
    <p:sldId id="274" r:id="rId7"/>
    <p:sldId id="275" r:id="rId8"/>
    <p:sldId id="276" r:id="rId9"/>
    <p:sldId id="277" r:id="rId10"/>
    <p:sldId id="279" r:id="rId11"/>
    <p:sldId id="280" r:id="rId12"/>
    <p:sldId id="270" r:id="rId13"/>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29" autoAdjust="0"/>
  </p:normalViewPr>
  <p:slideViewPr>
    <p:cSldViewPr>
      <p:cViewPr>
        <p:scale>
          <a:sx n="90" d="100"/>
          <a:sy n="90" d="100"/>
        </p:scale>
        <p:origin x="-1224" y="-58"/>
      </p:cViewPr>
      <p:guideLst>
        <p:guide orient="horz" pos="2160"/>
        <p:guide pos="2880"/>
      </p:guideLst>
    </p:cSldViewPr>
  </p:slideViewPr>
  <p:outlineViewPr>
    <p:cViewPr>
      <p:scale>
        <a:sx n="33" d="100"/>
        <a:sy n="33" d="100"/>
      </p:scale>
      <p:origin x="53" y="4128"/>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9458"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9460"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9959A6CE-1F24-4625-B6E5-3B5CAD34F515}" type="slidenum">
              <a:rPr lang="en-US" smtClean="0">
                <a:cs typeface="Arial" charset="0"/>
              </a:rPr>
              <a:pPr/>
              <a:t>2</a:t>
            </a:fld>
            <a:endParaRPr lang="en-US" smtClean="0">
              <a:cs typeface="Arial" charset="0"/>
            </a:endParaRPr>
          </a:p>
        </p:txBody>
      </p:sp>
      <p:sp>
        <p:nvSpPr>
          <p:cNvPr id="19461" name="Rectangle 2"/>
          <p:cNvSpPr>
            <a:spLocks noGrp="1" noRot="1" noChangeAspect="1" noChangeArrowheads="1" noTextEdit="1"/>
          </p:cNvSpPr>
          <p:nvPr>
            <p:ph type="sldImg"/>
          </p:nvPr>
        </p:nvSpPr>
        <p:spPr>
          <a:ln cap="flat"/>
        </p:spPr>
      </p:sp>
      <p:sp>
        <p:nvSpPr>
          <p:cNvPr id="19462" name="Rectangle 3"/>
          <p:cNvSpPr>
            <a:spLocks noGrp="1" noChangeArrowheads="1"/>
          </p:cNvSpPr>
          <p:nvPr>
            <p:ph type="body" idx="1"/>
          </p:nvPr>
        </p:nvSpPr>
        <p:spPr>
          <a:noFill/>
        </p:spPr>
        <p:txBody>
          <a:bodyPr lIns="95250" rIns="95250"/>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dirty="0" smtClean="0"/>
              <a:t>January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dirty="0" smtClean="0"/>
              <a:t>January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dirty="0"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dirty="0" smtClean="0"/>
              <a:t>March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dirty="0" smtClean="0"/>
              <a:t>March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4" name="Rectangle 5"/>
          <p:cNvSpPr>
            <a:spLocks noGrp="1" noChangeArrowheads="1"/>
          </p:cNvSpPr>
          <p:nvPr>
            <p:ph type="ftr" sz="quarter" idx="11"/>
          </p:nvPr>
        </p:nvSpPr>
        <p:spPr>
          <a:xfrm>
            <a:off x="7091627" y="6475413"/>
            <a:ext cx="1452321" cy="184666"/>
          </a:xfrm>
          <a:ln/>
        </p:spPr>
        <p:txBody>
          <a:bodyPr/>
          <a:lstStyle>
            <a:lvl1pPr>
              <a:defRPr/>
            </a:lvl1pPr>
          </a:lstStyle>
          <a:p>
            <a:pPr>
              <a:defRPr/>
            </a:pPr>
            <a:r>
              <a:rPr lang="en-US" dirty="0" smtClean="0"/>
              <a:t>Hongyuan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3" name="Rectangle 5"/>
          <p:cNvSpPr>
            <a:spLocks noGrp="1" noChangeArrowheads="1"/>
          </p:cNvSpPr>
          <p:nvPr>
            <p:ph type="ftr" sz="quarter" idx="11"/>
          </p:nvPr>
        </p:nvSpPr>
        <p:spPr>
          <a:xfrm>
            <a:off x="7091616" y="6475413"/>
            <a:ext cx="1452321" cy="184666"/>
          </a:xfrm>
          <a:ln/>
        </p:spPr>
        <p:txBody>
          <a:bodyPr/>
          <a:lstStyle>
            <a:lvl1pPr>
              <a:defRPr/>
            </a:lvl1pPr>
          </a:lstStyle>
          <a:p>
            <a:pPr>
              <a:defRPr/>
            </a:pPr>
            <a:r>
              <a:rPr lang="en-US" dirty="0" smtClean="0"/>
              <a:t>Hongyuan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30049" y="334963"/>
            <a:ext cx="955390" cy="276999"/>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6904063" y="6475413"/>
            <a:ext cx="1639873"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Hongyuan Zhang,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75257" y="334963"/>
            <a:ext cx="3270254"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r>
              <a:rPr lang="en-US" sz="1800" b="1" dirty="0"/>
              <a:t>doc.: IEEE </a:t>
            </a:r>
            <a:r>
              <a:rPr lang="en-US" sz="1800" b="1" dirty="0" smtClean="0"/>
              <a:t>802.11-12/1125r3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n.bo1@zte.com.c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yfang@ztetx.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55390" cy="276999"/>
          </a:xfrm>
          <a:noFill/>
          <a:ln>
            <a:miter lim="800000"/>
            <a:headEnd/>
            <a:tailEnd/>
          </a:ln>
        </p:spPr>
        <p:txBody>
          <a:bodyPr/>
          <a:lstStyle/>
          <a:p>
            <a:r>
              <a:rPr lang="en-US" dirty="0" smtClean="0">
                <a:cs typeface="Arial" charset="0"/>
              </a:rPr>
              <a:t>Sept 2013</a:t>
            </a:r>
          </a:p>
        </p:txBody>
      </p:sp>
      <p:sp>
        <p:nvSpPr>
          <p:cNvPr id="2103" name="Footer Placeholder 4"/>
          <p:cNvSpPr>
            <a:spLocks noGrp="1"/>
          </p:cNvSpPr>
          <p:nvPr>
            <p:ph type="ftr" sz="quarter" idx="11"/>
          </p:nvPr>
        </p:nvSpPr>
        <p:spPr>
          <a:xfrm>
            <a:off x="7019929" y="6475413"/>
            <a:ext cx="1524007" cy="184666"/>
          </a:xfrm>
          <a:noFill/>
          <a:ln>
            <a:miter lim="800000"/>
            <a:headEnd/>
            <a:tailEnd/>
          </a:ln>
        </p:spPr>
        <p:txBody>
          <a:bodyPr/>
          <a:lstStyle/>
          <a:p>
            <a:r>
              <a:rPr lang="en-US" dirty="0" smtClean="0">
                <a:cs typeface="Arial" charset="0"/>
              </a:rPr>
              <a:t>Hongyuan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7772400" cy="762000"/>
          </a:xfrm>
        </p:spPr>
        <p:txBody>
          <a:bodyPr/>
          <a:lstStyle/>
          <a:p>
            <a:pPr eaLnBrk="1" hangingPunct="1"/>
            <a:r>
              <a:rPr lang="en-US" dirty="0" smtClean="0"/>
              <a:t>HEW Outdoor Channel Model Discussions</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2013-09-16</a:t>
            </a:r>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nvGraphicFramePr>
        <p:xfrm>
          <a:off x="762000" y="2743200"/>
          <a:ext cx="7772401" cy="2940564"/>
        </p:xfrm>
        <a:graphic>
          <a:graphicData uri="http://schemas.openxmlformats.org/drawingml/2006/table">
            <a:tbl>
              <a:tblPr/>
              <a:tblGrid>
                <a:gridCol w="1608466"/>
                <a:gridCol w="1333444"/>
                <a:gridCol w="2006185"/>
                <a:gridCol w="993600"/>
                <a:gridCol w="1830706"/>
              </a:tblGrid>
              <a:tr h="430938">
                <a:tc>
                  <a:txBody>
                    <a:bodyPr/>
                    <a:lstStyle/>
                    <a:p>
                      <a:pPr marL="0" marR="0" algn="ctr">
                        <a:spcBef>
                          <a:spcPts val="0"/>
                        </a:spcBef>
                        <a:spcAft>
                          <a:spcPts val="0"/>
                        </a:spcAft>
                      </a:pPr>
                      <a:r>
                        <a:rPr lang="en-US" sz="2000" b="1" kern="0" dirty="0">
                          <a:latin typeface="Times New Roman"/>
                        </a:rPr>
                        <a:t>Name</a:t>
                      </a: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Affiliations</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Address</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Phone</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email</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Hongyuan Zhang</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900">
                          <a:latin typeface="Times New Roman"/>
                          <a:ea typeface="Times New Roman"/>
                        </a:rPr>
                        <a:t>5488 Marvell Ln, Santa Clara, CA 95054</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900">
                          <a:latin typeface="Times New Roman"/>
                          <a:ea typeface="Times New Roman"/>
                        </a:rPr>
                        <a:t>1-408-222-1837</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900">
                          <a:latin typeface="Times New Roman"/>
                          <a:ea typeface="Times New Roman"/>
                        </a:rPr>
                        <a:t>hongyuan@marvell.com</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dirty="0">
                          <a:latin typeface="Times New Roman"/>
                          <a:ea typeface="Times New Roman"/>
                        </a:rPr>
                        <a:t>Yan Zhang</a:t>
                      </a:r>
                      <a:endParaRPr lang="en-US" sz="6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Hui-Ling Lou</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Yakun Sun</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dirty="0">
                          <a:latin typeface="Times New Roman"/>
                          <a:ea typeface="Times New Roman"/>
                        </a:rPr>
                        <a:t>Mingguang Xu</a:t>
                      </a:r>
                      <a:endParaRPr lang="en-US" sz="6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kern="1200" dirty="0" smtClean="0">
                          <a:solidFill>
                            <a:schemeClr val="tx1"/>
                          </a:solidFill>
                          <a:latin typeface="+mn-lt"/>
                          <a:ea typeface="+mn-ea"/>
                          <a:cs typeface="+mn-cs"/>
                        </a:rPr>
                        <a:t>Bo Sun</a:t>
                      </a: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kern="1200" dirty="0" smtClean="0">
                          <a:solidFill>
                            <a:schemeClr val="tx1"/>
                          </a:solidFill>
                          <a:latin typeface="+mn-lt"/>
                          <a:ea typeface="+mn-ea"/>
                          <a:cs typeface="+mn-cs"/>
                        </a:rPr>
                        <a:t>ZTE Corporation</a:t>
                      </a: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u="sng" kern="1200" dirty="0" smtClean="0">
                          <a:solidFill>
                            <a:schemeClr val="tx1"/>
                          </a:solidFill>
                          <a:latin typeface="+mn-lt"/>
                          <a:ea typeface="+mn-ea"/>
                          <a:cs typeface="+mn-cs"/>
                          <a:hlinkClick r:id="rId3"/>
                        </a:rPr>
                        <a:t>sun.bo1@zte.com.cn</a:t>
                      </a: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kern="1200" dirty="0" err="1" smtClean="0">
                          <a:solidFill>
                            <a:schemeClr val="tx1"/>
                          </a:solidFill>
                          <a:latin typeface="+mn-lt"/>
                          <a:ea typeface="+mn-ea"/>
                          <a:cs typeface="+mn-cs"/>
                        </a:rPr>
                        <a:t>Yonggang</a:t>
                      </a:r>
                      <a:r>
                        <a:rPr lang="en-US" sz="900" kern="1200" dirty="0" smtClean="0">
                          <a:solidFill>
                            <a:schemeClr val="tx1"/>
                          </a:solidFill>
                          <a:latin typeface="+mn-lt"/>
                          <a:ea typeface="+mn-ea"/>
                          <a:cs typeface="+mn-cs"/>
                        </a:rPr>
                        <a:t> Fang</a:t>
                      </a: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kern="1200" dirty="0" smtClean="0">
                          <a:solidFill>
                            <a:schemeClr val="tx1"/>
                          </a:solidFill>
                          <a:latin typeface="+mn-lt"/>
                          <a:ea typeface="+mn-ea"/>
                          <a:cs typeface="+mn-cs"/>
                        </a:rPr>
                        <a:t>ZTETX</a:t>
                      </a: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u="sng" kern="1200" dirty="0" smtClean="0">
                          <a:solidFill>
                            <a:schemeClr val="tx1"/>
                          </a:solidFill>
                          <a:latin typeface="+mn-lt"/>
                          <a:ea typeface="+mn-ea"/>
                          <a:cs typeface="+mn-cs"/>
                          <a:hlinkClick r:id="rId4"/>
                        </a:rPr>
                        <a:t>yfang@ztetx.com</a:t>
                      </a:r>
                      <a:endParaRPr lang="en-US" sz="900" dirty="0">
                        <a:latin typeface="+mn-lt"/>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sz="2800" b="0" dirty="0" smtClean="0"/>
              <a:t>Discussions (2)</a:t>
            </a:r>
            <a:endParaRPr lang="en-US" sz="2800" b="0" dirty="0"/>
          </a:p>
        </p:txBody>
      </p:sp>
      <p:sp>
        <p:nvSpPr>
          <p:cNvPr id="3" name="Content Placeholder 2"/>
          <p:cNvSpPr>
            <a:spLocks noGrp="1"/>
          </p:cNvSpPr>
          <p:nvPr>
            <p:ph idx="1"/>
          </p:nvPr>
        </p:nvSpPr>
        <p:spPr>
          <a:xfrm>
            <a:off x="609600" y="1066800"/>
            <a:ext cx="7772400" cy="4114800"/>
          </a:xfrm>
        </p:spPr>
        <p:txBody>
          <a:bodyPr/>
          <a:lstStyle/>
          <a:p>
            <a:r>
              <a:rPr lang="en-US" sz="2000" b="0" dirty="0" smtClean="0"/>
              <a:t>For </a:t>
            </a:r>
            <a:r>
              <a:rPr lang="en-US" sz="2000" b="0" dirty="0" err="1" smtClean="0"/>
              <a:t>UMi</a:t>
            </a:r>
            <a:r>
              <a:rPr lang="en-US" sz="2000" b="0" dirty="0" smtClean="0"/>
              <a:t>-NLOS, </a:t>
            </a:r>
            <a:r>
              <a:rPr lang="en-US" sz="2000" b="0" dirty="0" err="1" smtClean="0"/>
              <a:t>rms</a:t>
            </a:r>
            <a:r>
              <a:rPr lang="en-US" sz="2000" b="0" dirty="0" smtClean="0"/>
              <a:t> delay is ~250</a:t>
            </a:r>
            <a:r>
              <a:rPr lang="en-US" sz="2000" b="0" i="1" dirty="0" smtClean="0"/>
              <a:t>ns</a:t>
            </a:r>
            <a:r>
              <a:rPr lang="en-US" sz="2000" b="0" dirty="0" smtClean="0"/>
              <a:t>, longest tap might be ≥1</a:t>
            </a:r>
            <a:r>
              <a:rPr lang="en-US" sz="2000" b="0" i="1" dirty="0" smtClean="0"/>
              <a:t>us</a:t>
            </a:r>
            <a:r>
              <a:rPr lang="en-US" sz="2000" b="0" dirty="0" smtClean="0"/>
              <a:t>. </a:t>
            </a:r>
          </a:p>
          <a:p>
            <a:pPr lvl="1"/>
            <a:endParaRPr lang="en-US" sz="1200" b="0" dirty="0" smtClean="0"/>
          </a:p>
          <a:p>
            <a:r>
              <a:rPr lang="en-US" sz="1800" b="0" dirty="0" smtClean="0"/>
              <a:t>This DS value might be reasonable for long distance, but not for shorter distance (high MCS</a:t>
            </a:r>
            <a:r>
              <a:rPr lang="en-US" sz="1800" b="0" dirty="0" smtClean="0"/>
              <a:t>).</a:t>
            </a:r>
          </a:p>
          <a:p>
            <a:pPr lvl="1"/>
            <a:r>
              <a:rPr lang="en-US" sz="1400" b="0" dirty="0" smtClean="0"/>
              <a:t>For </a:t>
            </a:r>
            <a:r>
              <a:rPr lang="en-US" sz="1400" b="0" dirty="0" smtClean="0"/>
              <a:t>example, average distance for MCS7 is 54m the best (assume max output power and antenna gain), and actual range of MCS7 could be much shorter.</a:t>
            </a:r>
          </a:p>
          <a:p>
            <a:endParaRPr lang="en-US" sz="1800" b="0" dirty="0" smtClean="0"/>
          </a:p>
          <a:p>
            <a:r>
              <a:rPr lang="en-US" sz="1800" b="0" dirty="0" smtClean="0"/>
              <a:t>A </a:t>
            </a:r>
            <a:r>
              <a:rPr lang="en-US" sz="1800" b="0" dirty="0" smtClean="0"/>
              <a:t>counterpart is 11n/11ac </a:t>
            </a:r>
            <a:r>
              <a:rPr lang="en-US" sz="1800" b="0" dirty="0" smtClean="0"/>
              <a:t>link-level</a:t>
            </a:r>
            <a:r>
              <a:rPr lang="en-US" sz="1800" b="0" dirty="0" smtClean="0"/>
              <a:t> </a:t>
            </a:r>
            <a:r>
              <a:rPr lang="en-US" sz="1800" b="0" dirty="0" smtClean="0"/>
              <a:t>simulations, where people may simply use channel model DNLOS to simulate 64QAM or 256QAM.</a:t>
            </a:r>
          </a:p>
          <a:p>
            <a:pPr lvl="1"/>
            <a:r>
              <a:rPr lang="en-US" sz="1400" dirty="0" smtClean="0"/>
              <a:t>Although DNLOS channel won’t break high MCS, our measurements showed that the actual indoor channel within the range of 256QAM and 64QAM is usually of much shorter DS than what model D defined.</a:t>
            </a:r>
          </a:p>
          <a:p>
            <a:pPr lvl="1"/>
            <a:r>
              <a:rPr lang="en-US" sz="1400" b="0" dirty="0" smtClean="0"/>
              <a:t>For </a:t>
            </a:r>
            <a:r>
              <a:rPr lang="en-US" sz="1400" dirty="0" smtClean="0"/>
              <a:t> outdoor HEW, w</a:t>
            </a:r>
            <a:r>
              <a:rPr lang="en-US" sz="1400" b="0" dirty="0" smtClean="0"/>
              <a:t>e should be more careful for models used for </a:t>
            </a:r>
            <a:r>
              <a:rPr lang="en-US" sz="1400" dirty="0" smtClean="0"/>
              <a:t>64QAM/256QAM.</a:t>
            </a:r>
            <a:r>
              <a:rPr lang="en-US" sz="1400" b="0" dirty="0" smtClean="0"/>
              <a:t> </a:t>
            </a:r>
          </a:p>
          <a:p>
            <a:endParaRPr lang="en-US" sz="1800" b="0" dirty="0" smtClean="0">
              <a:solidFill>
                <a:srgbClr val="FF0000"/>
              </a:solidFill>
            </a:endParaRPr>
          </a:p>
          <a:p>
            <a:r>
              <a:rPr lang="en-US" sz="1800" b="0" dirty="0" smtClean="0">
                <a:solidFill>
                  <a:srgbClr val="FF0000"/>
                </a:solidFill>
              </a:rPr>
              <a:t>We </a:t>
            </a:r>
            <a:r>
              <a:rPr lang="en-US" sz="1800" b="0" dirty="0" smtClean="0">
                <a:solidFill>
                  <a:srgbClr val="FF0000"/>
                </a:solidFill>
              </a:rPr>
              <a:t>cannot assume </a:t>
            </a:r>
            <a:r>
              <a:rPr lang="en-US" sz="1800" b="0" dirty="0" err="1" smtClean="0">
                <a:solidFill>
                  <a:srgbClr val="FF0000"/>
                </a:solidFill>
              </a:rPr>
              <a:t>UMi</a:t>
            </a:r>
            <a:r>
              <a:rPr lang="en-US" sz="1800" b="0" dirty="0" smtClean="0">
                <a:solidFill>
                  <a:srgbClr val="FF0000"/>
                </a:solidFill>
              </a:rPr>
              <a:t>-NLOS for all MCSs in link-level </a:t>
            </a:r>
            <a:r>
              <a:rPr lang="en-US" sz="1800" b="0" dirty="0" err="1" smtClean="0">
                <a:solidFill>
                  <a:srgbClr val="FF0000"/>
                </a:solidFill>
              </a:rPr>
              <a:t>sims</a:t>
            </a:r>
            <a:r>
              <a:rPr lang="en-US" sz="1800" b="0" dirty="0" smtClean="0">
                <a:solidFill>
                  <a:srgbClr val="FF0000"/>
                </a:solidFill>
              </a:rPr>
              <a:t>, suggest to use </a:t>
            </a:r>
            <a:r>
              <a:rPr lang="en-US" sz="1800" b="0" dirty="0" smtClean="0">
                <a:solidFill>
                  <a:srgbClr val="FF0000"/>
                </a:solidFill>
              </a:rPr>
              <a:t>distance-dependent </a:t>
            </a:r>
            <a:r>
              <a:rPr lang="en-US" sz="1800" b="0" dirty="0" smtClean="0">
                <a:solidFill>
                  <a:srgbClr val="FF0000"/>
                </a:solidFill>
              </a:rPr>
              <a:t>channel model</a:t>
            </a:r>
            <a:r>
              <a:rPr lang="en-US" sz="1800" b="0" dirty="0" smtClean="0"/>
              <a:t>.</a:t>
            </a:r>
          </a:p>
          <a:p>
            <a:pPr lvl="1"/>
            <a:r>
              <a:rPr lang="en-US" sz="1400" dirty="0" smtClean="0"/>
              <a:t>We may use ITU </a:t>
            </a:r>
            <a:r>
              <a:rPr lang="en-US" sz="1400" dirty="0" err="1" smtClean="0"/>
              <a:t>UMi</a:t>
            </a:r>
            <a:r>
              <a:rPr lang="en-US" sz="1400" dirty="0" smtClean="0"/>
              <a:t> with variant LOS component based on effective distance of </a:t>
            </a:r>
            <a:r>
              <a:rPr lang="en-US" sz="1400" dirty="0" err="1" smtClean="0"/>
              <a:t>UMi</a:t>
            </a:r>
            <a:r>
              <a:rPr lang="en-US" sz="1400" dirty="0" smtClean="0"/>
              <a:t> model.</a:t>
            </a:r>
          </a:p>
          <a:p>
            <a:pPr lvl="1"/>
            <a:r>
              <a:rPr lang="en-US" sz="1400" dirty="0" smtClean="0"/>
              <a:t>Different MCSs assume different effective distances based on their SNR ranges.</a:t>
            </a:r>
          </a:p>
          <a:p>
            <a:pPr lvl="1"/>
            <a:endParaRPr lang="en-US" sz="1400" b="0" dirty="0" smtClean="0"/>
          </a:p>
          <a:p>
            <a:endParaRPr lang="en-US" sz="2000" b="0" dirty="0" smtClean="0"/>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Conclusions</a:t>
            </a:r>
            <a:endParaRPr lang="en-US" dirty="0"/>
          </a:p>
        </p:txBody>
      </p:sp>
      <p:sp>
        <p:nvSpPr>
          <p:cNvPr id="3" name="Content Placeholder 2"/>
          <p:cNvSpPr>
            <a:spLocks noGrp="1"/>
          </p:cNvSpPr>
          <p:nvPr>
            <p:ph idx="1"/>
          </p:nvPr>
        </p:nvSpPr>
        <p:spPr>
          <a:xfrm>
            <a:off x="609600" y="1295400"/>
            <a:ext cx="7772400" cy="4114800"/>
          </a:xfrm>
        </p:spPr>
        <p:txBody>
          <a:bodyPr/>
          <a:lstStyle/>
          <a:p>
            <a:r>
              <a:rPr lang="en-US" sz="2000" b="0" dirty="0" smtClean="0"/>
              <a:t>We studied the effective distance of </a:t>
            </a:r>
            <a:r>
              <a:rPr lang="en-US" sz="2000" b="0" dirty="0" err="1" smtClean="0"/>
              <a:t>WiFi</a:t>
            </a:r>
            <a:r>
              <a:rPr lang="en-US" sz="2000" b="0" dirty="0" smtClean="0"/>
              <a:t> signals using link budget analysis, and concluded that </a:t>
            </a:r>
            <a:r>
              <a:rPr lang="en-US" sz="2000" b="0" dirty="0" err="1" smtClean="0"/>
              <a:t>UMi</a:t>
            </a:r>
            <a:r>
              <a:rPr lang="en-US" sz="2000" b="0" dirty="0" smtClean="0"/>
              <a:t> should be the baseline HEW outdoor channel model.</a:t>
            </a:r>
          </a:p>
          <a:p>
            <a:pPr lvl="1"/>
            <a:r>
              <a:rPr lang="en-US" sz="1600" dirty="0" err="1" smtClean="0"/>
              <a:t>UMa</a:t>
            </a:r>
            <a:r>
              <a:rPr lang="en-US" sz="1600" dirty="0" smtClean="0"/>
              <a:t> may be considered for some cases.</a:t>
            </a:r>
            <a:endParaRPr lang="en-US" sz="1600" b="0" dirty="0" smtClean="0"/>
          </a:p>
          <a:p>
            <a:endParaRPr lang="en-US" sz="2000" b="0" dirty="0" smtClean="0"/>
          </a:p>
          <a:p>
            <a:r>
              <a:rPr lang="en-US" sz="2000" b="0" dirty="0" smtClean="0"/>
              <a:t>Simulations show that SCM </a:t>
            </a:r>
            <a:r>
              <a:rPr lang="en-US" sz="2000" b="0" dirty="0" err="1" smtClean="0"/>
              <a:t>UMi</a:t>
            </a:r>
            <a:r>
              <a:rPr lang="en-US" sz="2000" b="0" dirty="0" smtClean="0"/>
              <a:t>-NLOS channel is ok for low MCSs conforming to 11n/ac PHY format, but is tough with ≥16QAM.</a:t>
            </a:r>
          </a:p>
          <a:p>
            <a:pPr lvl="1"/>
            <a:r>
              <a:rPr lang="en-US" sz="1600" dirty="0" err="1" smtClean="0"/>
              <a:t>Beamforming</a:t>
            </a:r>
            <a:r>
              <a:rPr lang="en-US" sz="1600" dirty="0" smtClean="0"/>
              <a:t> makes freq domain channel flatter, hence shortening effective time domain channel delays. </a:t>
            </a:r>
          </a:p>
          <a:p>
            <a:pPr lvl="1"/>
            <a:endParaRPr lang="en-US" sz="1600" b="0" dirty="0" smtClean="0"/>
          </a:p>
          <a:p>
            <a:r>
              <a:rPr lang="en-US" sz="2000" b="0" dirty="0" smtClean="0"/>
              <a:t>We suggest to consider distance-dependent outdoor channel model for link level simulations.</a:t>
            </a:r>
          </a:p>
          <a:p>
            <a:endParaRPr lang="en-US" sz="2000" b="0" dirty="0" smtClean="0"/>
          </a:p>
          <a:p>
            <a:r>
              <a:rPr lang="en-US" sz="2000" b="0" dirty="0" smtClean="0"/>
              <a:t>Future works: </a:t>
            </a:r>
          </a:p>
          <a:p>
            <a:pPr lvl="1"/>
            <a:r>
              <a:rPr lang="en-US" sz="1600" dirty="0" smtClean="0"/>
              <a:t>Cross check results using ITU models (UMI and UMA).</a:t>
            </a:r>
          </a:p>
          <a:p>
            <a:pPr lvl="1"/>
            <a:r>
              <a:rPr lang="en-US" sz="1600" dirty="0" smtClean="0"/>
              <a:t>True 11n/ac device outdoor measurement if feasible.</a:t>
            </a:r>
          </a:p>
          <a:p>
            <a:pPr lvl="1"/>
            <a:endParaRPr lang="en-US" sz="1600" dirty="0" smtClean="0"/>
          </a:p>
          <a:p>
            <a:pPr lvl="1"/>
            <a:endParaRPr lang="en-US" sz="1600" b="0" dirty="0" smtClean="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7772400" cy="4114800"/>
          </a:xfrm>
        </p:spPr>
        <p:txBody>
          <a:bodyPr/>
          <a:lstStyle/>
          <a:p>
            <a:pPr>
              <a:buNone/>
            </a:pPr>
            <a:r>
              <a:rPr lang="en-US" sz="1800" b="0" dirty="0" smtClean="0"/>
              <a:t>[1] 11-13-0536-00-0hew-hew-sg-phy-considerations-for-outdoor-environment, </a:t>
            </a:r>
            <a:r>
              <a:rPr lang="en-US" sz="1800" b="0" dirty="0" err="1" smtClean="0"/>
              <a:t>Wookbong</a:t>
            </a:r>
            <a:r>
              <a:rPr lang="en-US" sz="1800" b="0" dirty="0" smtClean="0"/>
              <a:t> Lee, et. al.</a:t>
            </a:r>
          </a:p>
          <a:p>
            <a:pPr>
              <a:buNone/>
            </a:pPr>
            <a:r>
              <a:rPr lang="en-US" sz="1800" b="0" dirty="0" smtClean="0"/>
              <a:t>[2] 11-13-0756-01-0hew-channel-model, Ron Porat et. al.</a:t>
            </a:r>
          </a:p>
          <a:p>
            <a:pPr>
              <a:buNone/>
            </a:pPr>
            <a:r>
              <a:rPr lang="en-US" sz="1800" b="0" dirty="0" smtClean="0"/>
              <a:t>[3] 11-13-0858-00-0hew-hew-channel-model, Shahrnaz Azizi et. al.</a:t>
            </a:r>
          </a:p>
          <a:p>
            <a:pPr>
              <a:buNone/>
            </a:pPr>
            <a:r>
              <a:rPr lang="en-US" sz="1800" b="0" dirty="0" smtClean="0"/>
              <a:t>[4] </a:t>
            </a:r>
            <a:r>
              <a:rPr lang="en-GB" sz="1800" b="0" dirty="0" smtClean="0"/>
              <a:t>Report ITU-R  M.2135-1 (12/2009) Guidelines for evaluation of radio interface technologies for IMT Advanced</a:t>
            </a:r>
          </a:p>
          <a:p>
            <a:pPr>
              <a:buNone/>
            </a:pPr>
            <a:r>
              <a:rPr lang="en-GB" sz="1800" b="0" dirty="0" smtClean="0"/>
              <a:t>[5] 3rd Generation Partnership Project; Technical Specification Group Radio Access Network; Spatial channel model for  Multiple Input Multiple Output (MIMO) simulations (Release 10), 3GPP TR 25.996 V10.0.0 (2011-03)</a:t>
            </a:r>
          </a:p>
          <a:p>
            <a:pPr>
              <a:buNone/>
            </a:pPr>
            <a:r>
              <a:rPr lang="en-GB" sz="1800" b="0" dirty="0" smtClean="0"/>
              <a:t>[6] 11-13-0872-01-0hew-clarifications-on-outdoor-deployments, </a:t>
            </a:r>
            <a:r>
              <a:rPr lang="en-US" sz="1800" b="0" dirty="0" smtClean="0"/>
              <a:t>Laurent </a:t>
            </a:r>
            <a:r>
              <a:rPr lang="en-US" sz="1800" b="0" dirty="0" err="1" smtClean="0"/>
              <a:t>Cariou</a:t>
            </a:r>
            <a:r>
              <a:rPr lang="en-US" sz="1800" b="0" dirty="0" smtClean="0"/>
              <a:t>, et. al.</a:t>
            </a:r>
          </a:p>
          <a:p>
            <a:pPr>
              <a:buNone/>
            </a:pPr>
            <a:endParaRPr lang="en-US" sz="18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xfrm>
            <a:off x="6904063" y="6475413"/>
            <a:ext cx="1639873" cy="184666"/>
          </a:xfrm>
          <a:noFill/>
          <a:ln>
            <a:miter lim="800000"/>
            <a:headEnd/>
            <a:tailEnd/>
          </a:ln>
        </p:spPr>
        <p:txBody>
          <a:bodyPr/>
          <a:lstStyle/>
          <a:p>
            <a:r>
              <a:rPr lang="en-US" dirty="0" smtClean="0">
                <a:cs typeface="Arial" charset="0"/>
              </a:rPr>
              <a:t>Hongyuan Zhang, Marvell</a:t>
            </a:r>
          </a:p>
        </p:txBody>
      </p:sp>
      <p:sp>
        <p:nvSpPr>
          <p:cNvPr id="18435"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767D688C-5B5E-4AF5-87E0-0BA42A00D1D8}" type="slidenum">
              <a:rPr lang="en-US" smtClean="0">
                <a:cs typeface="Arial" charset="0"/>
              </a:rPr>
              <a:pPr/>
              <a:t>2</a:t>
            </a:fld>
            <a:endParaRPr lang="en-US" smtClean="0">
              <a:cs typeface="Arial" charset="0"/>
            </a:endParaRPr>
          </a:p>
        </p:txBody>
      </p:sp>
      <p:sp>
        <p:nvSpPr>
          <p:cNvPr id="18436" name="Rectangle 2"/>
          <p:cNvSpPr>
            <a:spLocks noGrp="1" noChangeArrowheads="1"/>
          </p:cNvSpPr>
          <p:nvPr>
            <p:ph type="title"/>
          </p:nvPr>
        </p:nvSpPr>
        <p:spPr>
          <a:xfrm>
            <a:off x="685800" y="685800"/>
            <a:ext cx="7772400" cy="533400"/>
          </a:xfrm>
        </p:spPr>
        <p:txBody>
          <a:bodyPr/>
          <a:lstStyle/>
          <a:p>
            <a:pPr eaLnBrk="1" hangingPunct="1"/>
            <a:r>
              <a:rPr lang="en-US" dirty="0" smtClean="0"/>
              <a:t>Introduction</a:t>
            </a:r>
          </a:p>
        </p:txBody>
      </p:sp>
      <p:sp>
        <p:nvSpPr>
          <p:cNvPr id="18437" name="Rectangle 3"/>
          <p:cNvSpPr>
            <a:spLocks noGrp="1" noChangeArrowheads="1"/>
          </p:cNvSpPr>
          <p:nvPr>
            <p:ph type="body" idx="1"/>
          </p:nvPr>
        </p:nvSpPr>
        <p:spPr>
          <a:xfrm>
            <a:off x="685800" y="1447800"/>
            <a:ext cx="7772400" cy="4114800"/>
          </a:xfrm>
        </p:spPr>
        <p:txBody>
          <a:bodyPr/>
          <a:lstStyle/>
          <a:p>
            <a:pPr eaLnBrk="1" hangingPunct="1"/>
            <a:r>
              <a:rPr lang="en-US" sz="2000" b="0" dirty="0" smtClean="0"/>
              <a:t>HEW outdoor channels were discussed in [1]~[3].</a:t>
            </a:r>
          </a:p>
          <a:p>
            <a:pPr eaLnBrk="1" hangingPunct="1"/>
            <a:endParaRPr lang="en-US" b="0" dirty="0" smtClean="0"/>
          </a:p>
          <a:p>
            <a:pPr eaLnBrk="1" hangingPunct="1"/>
            <a:r>
              <a:rPr lang="en-US" sz="2000" b="0" dirty="0" smtClean="0"/>
              <a:t>In this presentation, we study the effective range of outdoor </a:t>
            </a:r>
            <a:r>
              <a:rPr lang="en-US" sz="2000" b="0" dirty="0" err="1" smtClean="0"/>
              <a:t>WiFi</a:t>
            </a:r>
            <a:r>
              <a:rPr lang="en-US" sz="2000" b="0" dirty="0" smtClean="0"/>
              <a:t>, based on which choose the right model. PER performances is also studied.</a:t>
            </a:r>
          </a:p>
          <a:p>
            <a:pPr lvl="1" eaLnBrk="1" hangingPunct="1"/>
            <a:r>
              <a:rPr lang="en-US" sz="1600" dirty="0" smtClean="0"/>
              <a:t>Link budget analysis conducted across different MCSs.</a:t>
            </a:r>
          </a:p>
          <a:p>
            <a:pPr lvl="1" eaLnBrk="1" hangingPunct="1"/>
            <a:r>
              <a:rPr lang="en-US" sz="1600" b="0" dirty="0" smtClean="0"/>
              <a:t>PER simulations conducted across different MCSs.  </a:t>
            </a:r>
          </a:p>
          <a:p>
            <a:pPr eaLnBrk="1" hangingPunct="1"/>
            <a:endParaRPr lang="en-US" sz="2000" b="0" dirty="0" smtClean="0"/>
          </a:p>
          <a:p>
            <a:pPr eaLnBrk="1" hangingPunct="1"/>
            <a:endParaRPr lang="en-US" b="0" dirty="0" smtClean="0"/>
          </a:p>
        </p:txBody>
      </p:sp>
      <p:sp>
        <p:nvSpPr>
          <p:cNvPr id="8" name="Date Placeholder 3"/>
          <p:cNvSpPr>
            <a:spLocks noGrp="1"/>
          </p:cNvSpPr>
          <p:nvPr>
            <p:ph type="dt" sz="quarter" idx="10"/>
          </p:nvPr>
        </p:nvSpPr>
        <p:spPr>
          <a:xfrm>
            <a:off x="696913" y="333375"/>
            <a:ext cx="955390" cy="276999"/>
          </a:xfrm>
          <a:noFill/>
          <a:ln>
            <a:miter lim="800000"/>
            <a:headEnd/>
            <a:tailEnd/>
          </a:ln>
        </p:spPr>
        <p:txBody>
          <a:bodyPr/>
          <a:lstStyle/>
          <a:p>
            <a:r>
              <a:rPr lang="en-US" dirty="0" smtClean="0">
                <a:cs typeface="Arial" charset="0"/>
              </a:rPr>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sz="2400" b="0" dirty="0" smtClean="0"/>
              <a:t>I. Link Budget Analysis</a:t>
            </a:r>
            <a:endParaRPr lang="en-US" sz="2400" b="0" dirty="0"/>
          </a:p>
        </p:txBody>
      </p:sp>
      <p:graphicFrame>
        <p:nvGraphicFramePr>
          <p:cNvPr id="7" name="Content Placeholder 6"/>
          <p:cNvGraphicFramePr>
            <a:graphicFrameLocks noGrp="1"/>
          </p:cNvGraphicFramePr>
          <p:nvPr>
            <p:ph idx="1"/>
          </p:nvPr>
        </p:nvGraphicFramePr>
        <p:xfrm>
          <a:off x="152400" y="1600200"/>
          <a:ext cx="8839198" cy="2412804"/>
        </p:xfrm>
        <a:graphic>
          <a:graphicData uri="http://schemas.openxmlformats.org/drawingml/2006/table">
            <a:tbl>
              <a:tblPr firstRow="1" bandRow="1">
                <a:tableStyleId>{5C22544A-7EE6-4342-B048-85BDC9FD1C3A}</a:tableStyleId>
              </a:tblPr>
              <a:tblGrid>
                <a:gridCol w="724524"/>
                <a:gridCol w="951876"/>
                <a:gridCol w="1004341"/>
                <a:gridCol w="893580"/>
                <a:gridCol w="796977"/>
                <a:gridCol w="941881"/>
                <a:gridCol w="845279"/>
                <a:gridCol w="893580"/>
                <a:gridCol w="893580"/>
                <a:gridCol w="893580"/>
              </a:tblGrid>
              <a:tr h="738672">
                <a:tc>
                  <a:txBody>
                    <a:bodyPr/>
                    <a:lstStyle/>
                    <a:p>
                      <a:endParaRPr lang="en-US" sz="1200" b="0" dirty="0"/>
                    </a:p>
                  </a:txBody>
                  <a:tcPr/>
                </a:tc>
                <a:tc>
                  <a:txBody>
                    <a:bodyPr/>
                    <a:lstStyle/>
                    <a:p>
                      <a:r>
                        <a:rPr lang="en-US" sz="1200" b="0" dirty="0" err="1" smtClean="0"/>
                        <a:t>TxPwr</a:t>
                      </a:r>
                      <a:r>
                        <a:rPr lang="en-US" sz="1200" b="0" dirty="0" smtClean="0"/>
                        <a:t> (</a:t>
                      </a:r>
                      <a:r>
                        <a:rPr lang="en-US" sz="1200" b="0" dirty="0" err="1" smtClean="0"/>
                        <a:t>dBm</a:t>
                      </a:r>
                      <a:r>
                        <a:rPr lang="en-US" sz="1200" b="0" dirty="0" smtClean="0"/>
                        <a:t>)</a:t>
                      </a:r>
                      <a:endParaRPr lang="en-US" sz="1200" b="0" dirty="0"/>
                    </a:p>
                  </a:txBody>
                  <a:tcPr/>
                </a:tc>
                <a:tc>
                  <a:txBody>
                    <a:bodyPr/>
                    <a:lstStyle/>
                    <a:p>
                      <a:r>
                        <a:rPr lang="en-US" sz="1200" b="0" dirty="0" err="1" smtClean="0"/>
                        <a:t>Tx</a:t>
                      </a:r>
                      <a:r>
                        <a:rPr lang="en-US" sz="1200" b="0" dirty="0" smtClean="0"/>
                        <a:t> Ant Gain (</a:t>
                      </a:r>
                      <a:r>
                        <a:rPr lang="en-US" sz="1200" b="0" dirty="0" err="1" smtClean="0"/>
                        <a:t>dBi</a:t>
                      </a:r>
                      <a:r>
                        <a:rPr lang="en-US" sz="1200" b="0" dirty="0" smtClean="0"/>
                        <a:t>)</a:t>
                      </a:r>
                      <a:endParaRPr lang="en-US" sz="12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Rx Ant Gain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a:t>
                      </a:r>
                      <a:r>
                        <a:rPr lang="en-US" sz="1200" b="0" dirty="0" err="1" smtClean="0"/>
                        <a:t>dBi</a:t>
                      </a:r>
                      <a:r>
                        <a:rPr lang="en-US" sz="1200" b="0" dirty="0" smtClean="0"/>
                        <a:t>)</a:t>
                      </a:r>
                    </a:p>
                  </a:txBody>
                  <a:tcPr/>
                </a:tc>
                <a:tc>
                  <a:txBody>
                    <a:bodyPr/>
                    <a:lstStyle/>
                    <a:p>
                      <a:r>
                        <a:rPr lang="en-US" sz="1200" b="0" dirty="0" smtClean="0"/>
                        <a:t>Fading Margin</a:t>
                      </a:r>
                    </a:p>
                    <a:p>
                      <a:r>
                        <a:rPr lang="en-US" sz="1200" b="0" dirty="0" smtClean="0"/>
                        <a:t>(dB)</a:t>
                      </a:r>
                      <a:endParaRPr lang="en-US" sz="1200" b="0" dirty="0"/>
                    </a:p>
                  </a:txBody>
                  <a:tcPr/>
                </a:tc>
                <a:tc>
                  <a:txBody>
                    <a:bodyPr/>
                    <a:lstStyle/>
                    <a:p>
                      <a:r>
                        <a:rPr lang="en-US" sz="1200" b="0" dirty="0" smtClean="0"/>
                        <a:t>Rx Sensitivity (</a:t>
                      </a:r>
                      <a:r>
                        <a:rPr lang="en-US" sz="1200" b="0" dirty="0" err="1" smtClean="0"/>
                        <a:t>dBm</a:t>
                      </a:r>
                      <a:r>
                        <a:rPr lang="en-US" sz="1200" b="0" dirty="0" smtClean="0"/>
                        <a:t>)</a:t>
                      </a:r>
                      <a:endParaRPr lang="en-US" sz="1200" b="0" dirty="0"/>
                    </a:p>
                  </a:txBody>
                  <a:tcPr/>
                </a:tc>
                <a:tc>
                  <a:txBody>
                    <a:bodyPr/>
                    <a:lstStyle/>
                    <a:p>
                      <a:r>
                        <a:rPr lang="en-US" sz="1200" b="0" dirty="0" smtClean="0">
                          <a:solidFill>
                            <a:srgbClr val="FF0000"/>
                          </a:solidFill>
                        </a:rPr>
                        <a:t>Distance for </a:t>
                      </a:r>
                      <a:r>
                        <a:rPr lang="en-US" sz="1200" b="0" dirty="0" err="1" smtClean="0">
                          <a:solidFill>
                            <a:srgbClr val="FF0000"/>
                          </a:solidFill>
                        </a:rPr>
                        <a:t>UMi</a:t>
                      </a:r>
                      <a:r>
                        <a:rPr lang="en-US" sz="1200" b="0" dirty="0" smtClean="0">
                          <a:solidFill>
                            <a:srgbClr val="FF0000"/>
                          </a:solidFill>
                        </a:rPr>
                        <a:t> LOS (m)</a:t>
                      </a:r>
                      <a:endParaRPr lang="en-US" sz="1200" b="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rPr>
                        <a:t>Distance for </a:t>
                      </a:r>
                      <a:r>
                        <a:rPr lang="en-US" sz="1200" b="0" dirty="0" err="1" smtClean="0">
                          <a:solidFill>
                            <a:srgbClr val="FF0000"/>
                          </a:solidFill>
                        </a:rPr>
                        <a:t>UMi</a:t>
                      </a:r>
                      <a:r>
                        <a:rPr lang="en-US" sz="1200" b="0" dirty="0" smtClean="0">
                          <a:solidFill>
                            <a:srgbClr val="FF0000"/>
                          </a:solidFill>
                        </a:rPr>
                        <a:t> NLOS (m)</a:t>
                      </a:r>
                      <a:endParaRPr lang="en-US" sz="1200" b="0" dirty="0">
                        <a:solidFill>
                          <a:srgbClr val="FF0000"/>
                        </a:solidFill>
                      </a:endParaRPr>
                    </a:p>
                  </a:txBody>
                  <a:tcPr/>
                </a:tc>
                <a:tc>
                  <a:txBody>
                    <a:bodyPr/>
                    <a:lstStyle/>
                    <a:p>
                      <a:r>
                        <a:rPr lang="en-US" sz="1200" b="0" dirty="0" smtClean="0">
                          <a:solidFill>
                            <a:srgbClr val="FF0000"/>
                          </a:solidFill>
                        </a:rPr>
                        <a:t>Distance for </a:t>
                      </a:r>
                      <a:r>
                        <a:rPr lang="en-US" sz="1200" b="0" dirty="0" err="1" smtClean="0">
                          <a:solidFill>
                            <a:srgbClr val="FF0000"/>
                          </a:solidFill>
                        </a:rPr>
                        <a:t>UMa</a:t>
                      </a:r>
                      <a:r>
                        <a:rPr lang="en-US" sz="1200" b="0" dirty="0" smtClean="0">
                          <a:solidFill>
                            <a:srgbClr val="FF0000"/>
                          </a:solidFill>
                        </a:rPr>
                        <a:t> LOS (m)</a:t>
                      </a:r>
                      <a:endParaRPr lang="en-US" sz="1200" b="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rPr>
                        <a:t>Distance for </a:t>
                      </a:r>
                      <a:r>
                        <a:rPr lang="en-US" sz="1200" b="0" dirty="0" err="1" smtClean="0">
                          <a:solidFill>
                            <a:srgbClr val="FF0000"/>
                          </a:solidFill>
                        </a:rPr>
                        <a:t>UMa</a:t>
                      </a:r>
                      <a:r>
                        <a:rPr lang="en-US" sz="1200" b="0" dirty="0" smtClean="0">
                          <a:solidFill>
                            <a:srgbClr val="FF0000"/>
                          </a:solidFill>
                        </a:rPr>
                        <a:t> NLOS (m)</a:t>
                      </a:r>
                      <a:endParaRPr lang="en-US" sz="1200" b="0" dirty="0">
                        <a:solidFill>
                          <a:srgbClr val="FF0000"/>
                        </a:solidFill>
                      </a:endParaRPr>
                    </a:p>
                  </a:txBody>
                  <a:tcPr/>
                </a:tc>
              </a:tr>
              <a:tr h="418533">
                <a:tc>
                  <a:txBody>
                    <a:bodyPr/>
                    <a:lstStyle/>
                    <a:p>
                      <a:pPr algn="l"/>
                      <a:r>
                        <a:rPr lang="en-US" sz="1200" dirty="0" smtClean="0"/>
                        <a:t>MCS0</a:t>
                      </a:r>
                      <a:endParaRPr lang="en-US" sz="1200" dirty="0"/>
                    </a:p>
                  </a:txBody>
                  <a:tcPr/>
                </a:tc>
                <a:tc>
                  <a:txBody>
                    <a:bodyPr/>
                    <a:lstStyle/>
                    <a:p>
                      <a:r>
                        <a:rPr lang="en-US" sz="1200" dirty="0" smtClean="0"/>
                        <a:t>30</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-82</a:t>
                      </a:r>
                      <a:endParaRPr lang="en-US" sz="1200" dirty="0"/>
                    </a:p>
                  </a:txBody>
                  <a:tcPr/>
                </a:tc>
                <a:tc>
                  <a:txBody>
                    <a:bodyPr/>
                    <a:lstStyle/>
                    <a:p>
                      <a:r>
                        <a:rPr lang="en-US" sz="1200" b="1" dirty="0" smtClean="0">
                          <a:solidFill>
                            <a:srgbClr val="FF0000"/>
                          </a:solidFill>
                        </a:rPr>
                        <a:t>758</a:t>
                      </a:r>
                      <a:endParaRPr lang="en-US" sz="1200" b="1" dirty="0">
                        <a:solidFill>
                          <a:srgbClr val="FF0000"/>
                        </a:solidFill>
                      </a:endParaRPr>
                    </a:p>
                  </a:txBody>
                  <a:tcPr/>
                </a:tc>
                <a:tc>
                  <a:txBody>
                    <a:bodyPr/>
                    <a:lstStyle/>
                    <a:p>
                      <a:r>
                        <a:rPr lang="en-US" sz="1200" b="1" dirty="0" smtClean="0">
                          <a:solidFill>
                            <a:srgbClr val="FF0000"/>
                          </a:solidFill>
                        </a:rPr>
                        <a:t>137</a:t>
                      </a:r>
                      <a:endParaRPr lang="en-US" sz="1200" b="1" dirty="0">
                        <a:solidFill>
                          <a:srgbClr val="FF0000"/>
                        </a:solidFill>
                      </a:endParaRPr>
                    </a:p>
                  </a:txBody>
                  <a:tcPr/>
                </a:tc>
                <a:tc>
                  <a:txBody>
                    <a:bodyPr/>
                    <a:lstStyle/>
                    <a:p>
                      <a:r>
                        <a:rPr lang="en-US" sz="1200" b="1" dirty="0" smtClean="0">
                          <a:solidFill>
                            <a:srgbClr val="FF0000"/>
                          </a:solidFill>
                        </a:rPr>
                        <a:t>1113</a:t>
                      </a:r>
                      <a:endParaRPr lang="en-US" sz="1200" b="1" dirty="0">
                        <a:solidFill>
                          <a:srgbClr val="FF0000"/>
                        </a:solidFill>
                      </a:endParaRPr>
                    </a:p>
                  </a:txBody>
                  <a:tcPr/>
                </a:tc>
                <a:tc>
                  <a:txBody>
                    <a:bodyPr/>
                    <a:lstStyle/>
                    <a:p>
                      <a:r>
                        <a:rPr lang="en-US" sz="1200" b="1" dirty="0" smtClean="0">
                          <a:solidFill>
                            <a:srgbClr val="FF0000"/>
                          </a:solidFill>
                        </a:rPr>
                        <a:t>191</a:t>
                      </a:r>
                      <a:endParaRPr lang="en-US" sz="1200" b="1" dirty="0">
                        <a:solidFill>
                          <a:srgbClr val="FF0000"/>
                        </a:solidFill>
                      </a:endParaRPr>
                    </a:p>
                  </a:txBody>
                  <a:tcPr/>
                </a:tc>
              </a:tr>
              <a:tr h="41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MCS2</a:t>
                      </a:r>
                    </a:p>
                  </a:txBody>
                  <a:tcPr/>
                </a:tc>
                <a:tc>
                  <a:txBody>
                    <a:bodyPr/>
                    <a:lstStyle/>
                    <a:p>
                      <a:r>
                        <a:rPr lang="en-US" sz="1200" dirty="0" smtClean="0"/>
                        <a:t>30</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-77</a:t>
                      </a:r>
                      <a:endParaRPr lang="en-US" sz="1200" dirty="0"/>
                    </a:p>
                  </a:txBody>
                  <a:tcPr/>
                </a:tc>
                <a:tc>
                  <a:txBody>
                    <a:bodyPr/>
                    <a:lstStyle/>
                    <a:p>
                      <a:r>
                        <a:rPr lang="en-US" sz="1200" b="1" dirty="0" smtClean="0">
                          <a:solidFill>
                            <a:srgbClr val="FF0000"/>
                          </a:solidFill>
                        </a:rPr>
                        <a:t>569</a:t>
                      </a:r>
                      <a:endParaRPr lang="en-US" sz="1200" b="1" dirty="0">
                        <a:solidFill>
                          <a:srgbClr val="FF0000"/>
                        </a:solidFill>
                      </a:endParaRPr>
                    </a:p>
                  </a:txBody>
                  <a:tcPr/>
                </a:tc>
                <a:tc>
                  <a:txBody>
                    <a:bodyPr/>
                    <a:lstStyle/>
                    <a:p>
                      <a:r>
                        <a:rPr lang="en-US" sz="1200" b="1" dirty="0" smtClean="0">
                          <a:solidFill>
                            <a:srgbClr val="FF0000"/>
                          </a:solidFill>
                        </a:rPr>
                        <a:t>100</a:t>
                      </a:r>
                      <a:endParaRPr lang="en-US" sz="1200" b="1" dirty="0">
                        <a:solidFill>
                          <a:srgbClr val="FF0000"/>
                        </a:solidFill>
                      </a:endParaRPr>
                    </a:p>
                  </a:txBody>
                  <a:tcPr/>
                </a:tc>
                <a:tc>
                  <a:txBody>
                    <a:bodyPr/>
                    <a:lstStyle/>
                    <a:p>
                      <a:r>
                        <a:rPr lang="en-US" sz="1200" b="1" dirty="0" smtClean="0">
                          <a:solidFill>
                            <a:srgbClr val="FF0000"/>
                          </a:solidFill>
                        </a:rPr>
                        <a:t>835</a:t>
                      </a:r>
                      <a:endParaRPr lang="en-US" sz="1200" b="1" dirty="0">
                        <a:solidFill>
                          <a:srgbClr val="FF0000"/>
                        </a:solidFill>
                      </a:endParaRPr>
                    </a:p>
                  </a:txBody>
                  <a:tcPr/>
                </a:tc>
                <a:tc>
                  <a:txBody>
                    <a:bodyPr/>
                    <a:lstStyle/>
                    <a:p>
                      <a:r>
                        <a:rPr lang="en-US" sz="1200" b="1" dirty="0" smtClean="0">
                          <a:solidFill>
                            <a:srgbClr val="FF0000"/>
                          </a:solidFill>
                        </a:rPr>
                        <a:t>142</a:t>
                      </a:r>
                      <a:endParaRPr lang="en-US" sz="1200" b="1" dirty="0">
                        <a:solidFill>
                          <a:srgbClr val="FF0000"/>
                        </a:solidFill>
                      </a:endParaRPr>
                    </a:p>
                  </a:txBody>
                  <a:tcPr/>
                </a:tc>
              </a:tr>
              <a:tr h="41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MCS4</a:t>
                      </a:r>
                    </a:p>
                  </a:txBody>
                  <a:tcPr/>
                </a:tc>
                <a:tc>
                  <a:txBody>
                    <a:bodyPr/>
                    <a:lstStyle/>
                    <a:p>
                      <a:r>
                        <a:rPr lang="en-US" sz="1200" dirty="0" smtClean="0"/>
                        <a:t>28</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-70</a:t>
                      </a:r>
                      <a:endParaRPr lang="en-US" sz="1200" dirty="0"/>
                    </a:p>
                  </a:txBody>
                  <a:tcPr/>
                </a:tc>
                <a:tc>
                  <a:txBody>
                    <a:bodyPr/>
                    <a:lstStyle/>
                    <a:p>
                      <a:r>
                        <a:rPr lang="en-US" sz="1200" b="1" dirty="0" smtClean="0">
                          <a:solidFill>
                            <a:srgbClr val="FF0000"/>
                          </a:solidFill>
                        </a:rPr>
                        <a:t>339</a:t>
                      </a:r>
                      <a:endParaRPr lang="en-US" sz="1200" b="1" dirty="0">
                        <a:solidFill>
                          <a:srgbClr val="FF0000"/>
                        </a:solidFill>
                      </a:endParaRPr>
                    </a:p>
                  </a:txBody>
                  <a:tcPr/>
                </a:tc>
                <a:tc>
                  <a:txBody>
                    <a:bodyPr/>
                    <a:lstStyle/>
                    <a:p>
                      <a:r>
                        <a:rPr lang="en-US" sz="1200" b="1" dirty="0" smtClean="0">
                          <a:solidFill>
                            <a:srgbClr val="FF0000"/>
                          </a:solidFill>
                        </a:rPr>
                        <a:t>57</a:t>
                      </a:r>
                      <a:endParaRPr lang="en-US" sz="1200" b="1" dirty="0">
                        <a:solidFill>
                          <a:srgbClr val="FF0000"/>
                        </a:solidFill>
                      </a:endParaRPr>
                    </a:p>
                  </a:txBody>
                  <a:tcPr/>
                </a:tc>
                <a:tc>
                  <a:txBody>
                    <a:bodyPr/>
                    <a:lstStyle/>
                    <a:p>
                      <a:r>
                        <a:rPr lang="en-US" sz="1200" b="1" dirty="0" smtClean="0">
                          <a:solidFill>
                            <a:srgbClr val="FF0000"/>
                          </a:solidFill>
                        </a:rPr>
                        <a:t>497</a:t>
                      </a:r>
                      <a:endParaRPr lang="en-US" sz="1200" b="1" dirty="0">
                        <a:solidFill>
                          <a:srgbClr val="FF0000"/>
                        </a:solidFill>
                      </a:endParaRPr>
                    </a:p>
                  </a:txBody>
                  <a:tcPr/>
                </a:tc>
                <a:tc>
                  <a:txBody>
                    <a:bodyPr/>
                    <a:lstStyle/>
                    <a:p>
                      <a:r>
                        <a:rPr lang="en-US" sz="1200" b="1" dirty="0" smtClean="0">
                          <a:solidFill>
                            <a:srgbClr val="FF0000"/>
                          </a:solidFill>
                        </a:rPr>
                        <a:t>84</a:t>
                      </a:r>
                      <a:endParaRPr lang="en-US" sz="1200" b="1" dirty="0">
                        <a:solidFill>
                          <a:srgbClr val="FF0000"/>
                        </a:solidFill>
                      </a:endParaRPr>
                    </a:p>
                  </a:txBody>
                  <a:tcPr/>
                </a:tc>
              </a:tr>
              <a:tr h="41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MCS7</a:t>
                      </a:r>
                    </a:p>
                  </a:txBody>
                  <a:tcPr/>
                </a:tc>
                <a:tc>
                  <a:txBody>
                    <a:bodyPr/>
                    <a:lstStyle/>
                    <a:p>
                      <a:r>
                        <a:rPr lang="en-US" sz="1200" dirty="0" smtClean="0"/>
                        <a:t>28</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-64</a:t>
                      </a:r>
                      <a:endParaRPr lang="en-US" sz="1200" dirty="0"/>
                    </a:p>
                  </a:txBody>
                  <a:tcPr/>
                </a:tc>
                <a:tc>
                  <a:txBody>
                    <a:bodyPr/>
                    <a:lstStyle/>
                    <a:p>
                      <a:r>
                        <a:rPr lang="en-US" sz="1200" b="1" dirty="0" smtClean="0">
                          <a:solidFill>
                            <a:srgbClr val="FF0000"/>
                          </a:solidFill>
                        </a:rPr>
                        <a:t>238</a:t>
                      </a:r>
                      <a:endParaRPr lang="en-US" sz="1200" b="1" dirty="0">
                        <a:solidFill>
                          <a:srgbClr val="FF0000"/>
                        </a:solidFill>
                      </a:endParaRPr>
                    </a:p>
                  </a:txBody>
                  <a:tcPr/>
                </a:tc>
                <a:tc>
                  <a:txBody>
                    <a:bodyPr/>
                    <a:lstStyle/>
                    <a:p>
                      <a:r>
                        <a:rPr lang="en-US" sz="1200" b="1" dirty="0" smtClean="0">
                          <a:solidFill>
                            <a:srgbClr val="FF0000"/>
                          </a:solidFill>
                        </a:rPr>
                        <a:t>39</a:t>
                      </a:r>
                      <a:endParaRPr lang="en-US" sz="1200" b="1" dirty="0">
                        <a:solidFill>
                          <a:srgbClr val="FF0000"/>
                        </a:solidFill>
                      </a:endParaRPr>
                    </a:p>
                  </a:txBody>
                  <a:tcPr/>
                </a:tc>
                <a:tc>
                  <a:txBody>
                    <a:bodyPr/>
                    <a:lstStyle/>
                    <a:p>
                      <a:r>
                        <a:rPr lang="en-US" sz="1200" b="1" dirty="0" smtClean="0">
                          <a:solidFill>
                            <a:srgbClr val="FF0000"/>
                          </a:solidFill>
                        </a:rPr>
                        <a:t>352</a:t>
                      </a:r>
                      <a:endParaRPr lang="en-US" sz="1200" b="1" dirty="0">
                        <a:solidFill>
                          <a:srgbClr val="FF0000"/>
                        </a:solidFill>
                      </a:endParaRPr>
                    </a:p>
                  </a:txBody>
                  <a:tcPr/>
                </a:tc>
                <a:tc>
                  <a:txBody>
                    <a:bodyPr/>
                    <a:lstStyle/>
                    <a:p>
                      <a:r>
                        <a:rPr lang="en-US" sz="1200" b="1" dirty="0" smtClean="0">
                          <a:solidFill>
                            <a:srgbClr val="FF0000"/>
                          </a:solidFill>
                        </a:rPr>
                        <a:t>59</a:t>
                      </a:r>
                      <a:endParaRPr lang="en-US" sz="1200" b="1" dirty="0">
                        <a:solidFill>
                          <a:srgbClr val="FF0000"/>
                        </a:solidFill>
                      </a:endParaRPr>
                    </a:p>
                  </a:txBody>
                  <a:tcPr/>
                </a:tc>
              </a:tr>
            </a:tbl>
          </a:graphicData>
        </a:graphic>
      </p:graphicFrame>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3</a:t>
            </a:fld>
            <a:endParaRPr lang="en-US"/>
          </a:p>
        </p:txBody>
      </p:sp>
      <p:sp>
        <p:nvSpPr>
          <p:cNvPr id="9" name="Content Placeholder 2"/>
          <p:cNvSpPr txBox="1">
            <a:spLocks/>
          </p:cNvSpPr>
          <p:nvPr/>
        </p:nvSpPr>
        <p:spPr bwMode="auto">
          <a:xfrm>
            <a:off x="304800" y="1066800"/>
            <a:ext cx="8686800" cy="45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i="0" u="none" strike="noStrike" kern="0" cap="none" spc="0" normalizeH="0" baseline="0" noProof="0" dirty="0" smtClean="0">
                <a:ln>
                  <a:noFill/>
                </a:ln>
                <a:effectLst/>
                <a:uLnTx/>
                <a:uFillTx/>
                <a:latin typeface="+mn-lt"/>
                <a:ea typeface="+mn-ea"/>
                <a:cs typeface="+mn-cs"/>
              </a:rPr>
              <a:t>2.4GHz, BW=20MHz, 1SS, for longest possible distance.</a:t>
            </a:r>
            <a:endParaRPr kumimoji="0" lang="en-US" sz="1800" i="0" u="none" strike="noStrike" kern="0" cap="none" spc="0" normalizeH="0" baseline="0" noProof="0" dirty="0">
              <a:ln>
                <a:noFill/>
              </a:ln>
              <a:effectLst/>
              <a:uLnTx/>
              <a:uFillTx/>
              <a:latin typeface="+mn-lt"/>
              <a:ea typeface="+mn-ea"/>
              <a:cs typeface="+mn-cs"/>
            </a:endParaRPr>
          </a:p>
        </p:txBody>
      </p:sp>
      <p:sp>
        <p:nvSpPr>
          <p:cNvPr id="13" name="TextBox 12"/>
          <p:cNvSpPr txBox="1"/>
          <p:nvPr/>
        </p:nvSpPr>
        <p:spPr>
          <a:xfrm>
            <a:off x="762000" y="4191000"/>
            <a:ext cx="7776424" cy="2062103"/>
          </a:xfrm>
          <a:prstGeom prst="rect">
            <a:avLst/>
          </a:prstGeom>
          <a:noFill/>
        </p:spPr>
        <p:txBody>
          <a:bodyPr wrap="none" rtlCol="0">
            <a:spAutoFit/>
          </a:bodyPr>
          <a:lstStyle/>
          <a:p>
            <a:r>
              <a:rPr lang="en-US" sz="1600" dirty="0" smtClean="0"/>
              <a:t>* Path Loss model and parameters for </a:t>
            </a:r>
            <a:r>
              <a:rPr lang="en-US" sz="1600" dirty="0" err="1" smtClean="0"/>
              <a:t>UMi</a:t>
            </a:r>
            <a:r>
              <a:rPr lang="en-US" sz="1600" dirty="0" smtClean="0"/>
              <a:t> and </a:t>
            </a:r>
            <a:r>
              <a:rPr lang="en-US" sz="1600" dirty="0" err="1" smtClean="0"/>
              <a:t>UMa</a:t>
            </a:r>
            <a:r>
              <a:rPr lang="en-US" sz="1600" dirty="0" smtClean="0"/>
              <a:t> uses Table A1-2 in reference [4].</a:t>
            </a:r>
          </a:p>
          <a:p>
            <a:pPr lvl="1">
              <a:buFont typeface="Arial" pitchFamily="34" charset="0"/>
              <a:buChar char="•"/>
            </a:pPr>
            <a:r>
              <a:rPr lang="en-US" sz="1600" dirty="0" smtClean="0"/>
              <a:t> NLOS Path Loss using Hexagonal layout.</a:t>
            </a:r>
          </a:p>
          <a:p>
            <a:r>
              <a:rPr lang="en-US" sz="1600" dirty="0" smtClean="0"/>
              <a:t>* Shadow fading is added for different cases according to Table A1-2 in reference [4].</a:t>
            </a:r>
          </a:p>
          <a:p>
            <a:pPr lvl="1">
              <a:buFont typeface="Arial" charset="0"/>
              <a:buChar char="•"/>
            </a:pPr>
            <a:r>
              <a:rPr lang="en-US" sz="1600" dirty="0" smtClean="0"/>
              <a:t> </a:t>
            </a:r>
            <a:r>
              <a:rPr lang="en-US" sz="1600" dirty="0" err="1" smtClean="0"/>
              <a:t>UMi</a:t>
            </a:r>
            <a:r>
              <a:rPr lang="en-US" sz="1600" dirty="0" smtClean="0"/>
              <a:t>-LOS, </a:t>
            </a:r>
            <a:r>
              <a:rPr lang="el-GR" sz="1600" dirty="0" smtClean="0"/>
              <a:t>σ</a:t>
            </a:r>
            <a:r>
              <a:rPr lang="en-US" sz="1600" dirty="0" smtClean="0"/>
              <a:t> = 3dB; </a:t>
            </a:r>
            <a:r>
              <a:rPr lang="en-US" sz="1600" dirty="0" err="1" smtClean="0"/>
              <a:t>UMi</a:t>
            </a:r>
            <a:r>
              <a:rPr lang="en-US" sz="1600" dirty="0" smtClean="0"/>
              <a:t>-NLOS, </a:t>
            </a:r>
            <a:r>
              <a:rPr lang="el-GR" sz="1600" dirty="0" smtClean="0"/>
              <a:t>σ</a:t>
            </a:r>
            <a:r>
              <a:rPr lang="en-US" sz="1600" dirty="0" smtClean="0"/>
              <a:t> = 4dB</a:t>
            </a:r>
          </a:p>
          <a:p>
            <a:pPr lvl="1">
              <a:buFont typeface="Arial" charset="0"/>
              <a:buChar char="•"/>
            </a:pPr>
            <a:r>
              <a:rPr lang="en-US" sz="1600" dirty="0" smtClean="0"/>
              <a:t> </a:t>
            </a:r>
            <a:r>
              <a:rPr lang="en-US" sz="1600" dirty="0" err="1" smtClean="0"/>
              <a:t>UMa</a:t>
            </a:r>
            <a:r>
              <a:rPr lang="en-US" sz="1600" dirty="0" smtClean="0"/>
              <a:t>-LOS, </a:t>
            </a:r>
            <a:r>
              <a:rPr lang="el-GR" sz="1600" dirty="0" smtClean="0"/>
              <a:t>σ</a:t>
            </a:r>
            <a:r>
              <a:rPr lang="en-US" sz="1600" dirty="0" smtClean="0"/>
              <a:t> = 4dB; </a:t>
            </a:r>
            <a:r>
              <a:rPr lang="en-US" sz="1600" dirty="0" err="1" smtClean="0"/>
              <a:t>UMa</a:t>
            </a:r>
            <a:r>
              <a:rPr lang="en-US" sz="1600" dirty="0" smtClean="0"/>
              <a:t>-NLOS, </a:t>
            </a:r>
            <a:r>
              <a:rPr lang="el-GR" sz="1600" dirty="0" smtClean="0"/>
              <a:t>σ</a:t>
            </a:r>
            <a:r>
              <a:rPr lang="en-US" sz="1600" dirty="0" smtClean="0"/>
              <a:t> = 6dB</a:t>
            </a:r>
          </a:p>
          <a:p>
            <a:r>
              <a:rPr lang="en-US" sz="1600" dirty="0" smtClean="0"/>
              <a:t>* The large </a:t>
            </a:r>
            <a:r>
              <a:rPr lang="en-US" sz="1600" dirty="0" err="1" smtClean="0"/>
              <a:t>Tx</a:t>
            </a:r>
            <a:r>
              <a:rPr lang="en-US" sz="1600" dirty="0" smtClean="0"/>
              <a:t> Power may be achieved by high-end PA, and multiple antennas; </a:t>
            </a:r>
            <a:r>
              <a:rPr lang="en-US" sz="1600" dirty="0" err="1" smtClean="0"/>
              <a:t>Tx</a:t>
            </a:r>
            <a:r>
              <a:rPr lang="en-US" sz="1600" dirty="0" smtClean="0"/>
              <a:t> power is </a:t>
            </a:r>
          </a:p>
          <a:p>
            <a:r>
              <a:rPr lang="en-US" sz="1600" dirty="0" smtClean="0"/>
              <a:t>    backed off for higher MCSs for better </a:t>
            </a:r>
            <a:r>
              <a:rPr lang="en-US" sz="1600" dirty="0" err="1" smtClean="0"/>
              <a:t>TxEVM</a:t>
            </a:r>
            <a:r>
              <a:rPr lang="en-US" sz="1600" dirty="0" smtClean="0"/>
              <a:t>.</a:t>
            </a:r>
          </a:p>
          <a:p>
            <a:pPr lvl="1">
              <a:buFont typeface="Arial" charset="0"/>
              <a:buChar char="•"/>
            </a:pP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800" b="0" dirty="0" smtClean="0"/>
              <a:t>Link Budget Analysis (2)</a:t>
            </a:r>
            <a:endParaRPr lang="en-US" sz="2800" dirty="0"/>
          </a:p>
        </p:txBody>
      </p:sp>
      <p:sp>
        <p:nvSpPr>
          <p:cNvPr id="3" name="Content Placeholder 2"/>
          <p:cNvSpPr>
            <a:spLocks noGrp="1"/>
          </p:cNvSpPr>
          <p:nvPr>
            <p:ph idx="1"/>
          </p:nvPr>
        </p:nvSpPr>
        <p:spPr>
          <a:xfrm>
            <a:off x="533400" y="1295400"/>
            <a:ext cx="7772400" cy="1143000"/>
          </a:xfrm>
        </p:spPr>
        <p:txBody>
          <a:bodyPr/>
          <a:lstStyle/>
          <a:p>
            <a:r>
              <a:rPr lang="en-US" sz="1600" b="0" dirty="0" smtClean="0"/>
              <a:t>The probability of LOS channel is a function of distance, specified by Table A1-3 in [4].</a:t>
            </a:r>
          </a:p>
          <a:p>
            <a:endParaRPr lang="en-US" sz="1600" b="0" dirty="0" smtClean="0"/>
          </a:p>
          <a:p>
            <a:endParaRPr lang="en-US" sz="1600" b="0" dirty="0" smtClean="0"/>
          </a:p>
          <a:p>
            <a:endParaRPr lang="en-US" sz="1600" b="0" dirty="0" smtClean="0"/>
          </a:p>
          <a:p>
            <a:endParaRPr lang="en-US" sz="1600" b="0" dirty="0" smtClean="0"/>
          </a:p>
          <a:p>
            <a:r>
              <a:rPr lang="en-US" sz="1600" b="0" dirty="0" smtClean="0"/>
              <a:t>The average distance for each MCS in </a:t>
            </a:r>
            <a:r>
              <a:rPr lang="en-US" sz="1600" b="0" dirty="0" err="1" smtClean="0"/>
              <a:t>UMi</a:t>
            </a:r>
            <a:r>
              <a:rPr lang="en-US" sz="1600" b="0" dirty="0" smtClean="0"/>
              <a:t> and </a:t>
            </a:r>
            <a:r>
              <a:rPr lang="en-US" sz="1600" b="0" dirty="0" err="1" smtClean="0"/>
              <a:t>UMa</a:t>
            </a:r>
            <a:r>
              <a:rPr lang="en-US" sz="1600" b="0" dirty="0" smtClean="0"/>
              <a:t> is then</a:t>
            </a:r>
            <a:endParaRPr lang="en-US" sz="16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4</a:t>
            </a:fld>
            <a:endParaRPr lang="en-US"/>
          </a:p>
        </p:txBody>
      </p:sp>
      <p:graphicFrame>
        <p:nvGraphicFramePr>
          <p:cNvPr id="7" name="Content Placeholder 6"/>
          <p:cNvGraphicFramePr>
            <a:graphicFrameLocks/>
          </p:cNvGraphicFramePr>
          <p:nvPr/>
        </p:nvGraphicFramePr>
        <p:xfrm>
          <a:off x="1752600" y="4038600"/>
          <a:ext cx="5334000" cy="1450210"/>
        </p:xfrm>
        <a:graphic>
          <a:graphicData uri="http://schemas.openxmlformats.org/drawingml/2006/table">
            <a:tbl>
              <a:tblPr firstRow="1" bandRow="1">
                <a:tableStyleId>{5C22544A-7EE6-4342-B048-85BDC9FD1C3A}</a:tableStyleId>
              </a:tblPr>
              <a:tblGrid>
                <a:gridCol w="1191816"/>
                <a:gridCol w="2008584"/>
                <a:gridCol w="2133600"/>
              </a:tblGrid>
              <a:tr h="304798">
                <a:tc>
                  <a:txBody>
                    <a:bodyPr/>
                    <a:lstStyle/>
                    <a:p>
                      <a:endParaRPr lang="en-US" sz="1200" b="0" dirty="0"/>
                    </a:p>
                  </a:txBody>
                  <a:tcPr/>
                </a:tc>
                <a:tc>
                  <a:txBody>
                    <a:bodyPr/>
                    <a:lstStyle/>
                    <a:p>
                      <a:r>
                        <a:rPr lang="en-US" sz="1200" b="1" dirty="0" smtClean="0">
                          <a:solidFill>
                            <a:srgbClr val="FF0000"/>
                          </a:solidFill>
                        </a:rPr>
                        <a:t>Average Distance </a:t>
                      </a:r>
                      <a:r>
                        <a:rPr lang="en-US" sz="1200" b="1" dirty="0" err="1" smtClean="0">
                          <a:solidFill>
                            <a:srgbClr val="FF0000"/>
                          </a:solidFill>
                        </a:rPr>
                        <a:t>UMi</a:t>
                      </a:r>
                      <a:r>
                        <a:rPr lang="en-US" sz="1200" b="1" dirty="0" smtClean="0">
                          <a:solidFill>
                            <a:srgbClr val="FF0000"/>
                          </a:solidFill>
                        </a:rPr>
                        <a:t>  (m)</a:t>
                      </a:r>
                      <a:endParaRPr lang="en-US" sz="1200"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Average Distance </a:t>
                      </a:r>
                      <a:r>
                        <a:rPr lang="en-US" sz="1200" b="1" dirty="0" err="1" smtClean="0">
                          <a:solidFill>
                            <a:schemeClr val="tx1"/>
                          </a:solidFill>
                        </a:rPr>
                        <a:t>UMa</a:t>
                      </a:r>
                      <a:r>
                        <a:rPr lang="en-US" sz="1200" b="1" dirty="0" smtClean="0">
                          <a:solidFill>
                            <a:schemeClr val="tx1"/>
                          </a:solidFill>
                        </a:rPr>
                        <a:t> (m)</a:t>
                      </a:r>
                      <a:endParaRPr lang="en-US" sz="1200" b="1" dirty="0">
                        <a:solidFill>
                          <a:schemeClr val="tx1"/>
                        </a:solidFill>
                      </a:endParaRPr>
                    </a:p>
                  </a:txBody>
                  <a:tcPr/>
                </a:tc>
              </a:tr>
              <a:tr h="286353">
                <a:tc>
                  <a:txBody>
                    <a:bodyPr/>
                    <a:lstStyle/>
                    <a:p>
                      <a:pPr algn="l"/>
                      <a:r>
                        <a:rPr lang="en-US" sz="1200" dirty="0" smtClean="0"/>
                        <a:t>MCS0</a:t>
                      </a:r>
                      <a:endParaRPr lang="en-US" sz="1200" dirty="0"/>
                    </a:p>
                  </a:txBody>
                  <a:tcPr/>
                </a:tc>
                <a:tc>
                  <a:txBody>
                    <a:bodyPr/>
                    <a:lstStyle/>
                    <a:p>
                      <a:r>
                        <a:rPr lang="en-US" sz="1200" b="1" dirty="0" smtClean="0">
                          <a:solidFill>
                            <a:srgbClr val="FF0000"/>
                          </a:solidFill>
                        </a:rPr>
                        <a:t>152</a:t>
                      </a:r>
                      <a:endParaRPr lang="en-US" sz="1200" b="1" dirty="0">
                        <a:solidFill>
                          <a:srgbClr val="FF0000"/>
                        </a:solidFill>
                      </a:endParaRPr>
                    </a:p>
                  </a:txBody>
                  <a:tcPr/>
                </a:tc>
                <a:tc>
                  <a:txBody>
                    <a:bodyPr/>
                    <a:lstStyle/>
                    <a:p>
                      <a:r>
                        <a:rPr lang="en-US" sz="1200" b="1" dirty="0" smtClean="0">
                          <a:solidFill>
                            <a:schemeClr val="tx1"/>
                          </a:solidFill>
                        </a:rPr>
                        <a:t>206</a:t>
                      </a:r>
                      <a:endParaRPr lang="en-US" sz="1200" b="1" dirty="0">
                        <a:solidFill>
                          <a:schemeClr val="tx1"/>
                        </a:solidFill>
                      </a:endParaRPr>
                    </a:p>
                  </a:txBody>
                  <a:tcPr/>
                </a:tc>
              </a:tr>
              <a:tr h="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MCS2</a:t>
                      </a:r>
                    </a:p>
                  </a:txBody>
                  <a:tcPr/>
                </a:tc>
                <a:tc>
                  <a:txBody>
                    <a:bodyPr/>
                    <a:lstStyle/>
                    <a:p>
                      <a:r>
                        <a:rPr lang="en-US" sz="1200" b="1" dirty="0" smtClean="0">
                          <a:solidFill>
                            <a:srgbClr val="FF0000"/>
                          </a:solidFill>
                        </a:rPr>
                        <a:t>115</a:t>
                      </a:r>
                      <a:endParaRPr lang="en-US" sz="1200" b="1" dirty="0">
                        <a:solidFill>
                          <a:srgbClr val="FF0000"/>
                        </a:solidFill>
                      </a:endParaRPr>
                    </a:p>
                  </a:txBody>
                  <a:tcPr/>
                </a:tc>
                <a:tc>
                  <a:txBody>
                    <a:bodyPr/>
                    <a:lstStyle/>
                    <a:p>
                      <a:r>
                        <a:rPr lang="en-US" sz="1200" b="1" dirty="0" smtClean="0">
                          <a:solidFill>
                            <a:schemeClr val="tx1"/>
                          </a:solidFill>
                        </a:rPr>
                        <a:t>157</a:t>
                      </a:r>
                      <a:endParaRPr lang="en-US" sz="1200" b="1" dirty="0">
                        <a:solidFill>
                          <a:schemeClr val="tx1"/>
                        </a:solidFill>
                      </a:endParaRPr>
                    </a:p>
                  </a:txBody>
                  <a:tcPr/>
                </a:tc>
              </a:tr>
              <a:tr h="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MCS4</a:t>
                      </a:r>
                    </a:p>
                  </a:txBody>
                  <a:tcPr/>
                </a:tc>
                <a:tc>
                  <a:txBody>
                    <a:bodyPr/>
                    <a:lstStyle/>
                    <a:p>
                      <a:r>
                        <a:rPr lang="en-US" sz="1200" b="1" dirty="0" smtClean="0">
                          <a:solidFill>
                            <a:srgbClr val="FF0000"/>
                          </a:solidFill>
                        </a:rPr>
                        <a:t>72</a:t>
                      </a:r>
                      <a:endParaRPr lang="en-US" sz="1200" b="1" dirty="0">
                        <a:solidFill>
                          <a:srgbClr val="FF0000"/>
                        </a:solidFill>
                      </a:endParaRPr>
                    </a:p>
                  </a:txBody>
                  <a:tcPr/>
                </a:tc>
                <a:tc>
                  <a:txBody>
                    <a:bodyPr/>
                    <a:lstStyle/>
                    <a:p>
                      <a:r>
                        <a:rPr lang="en-US" sz="1200" b="1" dirty="0" smtClean="0">
                          <a:solidFill>
                            <a:schemeClr val="tx1"/>
                          </a:solidFill>
                        </a:rPr>
                        <a:t>99</a:t>
                      </a:r>
                      <a:endParaRPr lang="en-US" sz="1200" b="1" dirty="0">
                        <a:solidFill>
                          <a:schemeClr val="tx1"/>
                        </a:solidFill>
                      </a:endParaRPr>
                    </a:p>
                  </a:txBody>
                  <a:tcPr/>
                </a:tc>
              </a:tr>
              <a:tr h="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MCS7</a:t>
                      </a:r>
                    </a:p>
                  </a:txBody>
                  <a:tcPr/>
                </a:tc>
                <a:tc>
                  <a:txBody>
                    <a:bodyPr/>
                    <a:lstStyle/>
                    <a:p>
                      <a:r>
                        <a:rPr lang="en-US" sz="1200" b="1" dirty="0" smtClean="0">
                          <a:solidFill>
                            <a:srgbClr val="FF0000"/>
                          </a:solidFill>
                        </a:rPr>
                        <a:t>54</a:t>
                      </a:r>
                      <a:endParaRPr lang="en-US" sz="1200" b="1" dirty="0">
                        <a:solidFill>
                          <a:srgbClr val="FF0000"/>
                        </a:solidFill>
                      </a:endParaRPr>
                    </a:p>
                  </a:txBody>
                  <a:tcPr/>
                </a:tc>
                <a:tc>
                  <a:txBody>
                    <a:bodyPr/>
                    <a:lstStyle/>
                    <a:p>
                      <a:r>
                        <a:rPr lang="en-US" sz="1200" b="1" dirty="0" smtClean="0">
                          <a:solidFill>
                            <a:schemeClr val="tx1"/>
                          </a:solidFill>
                        </a:rPr>
                        <a:t>75</a:t>
                      </a:r>
                      <a:endParaRPr lang="en-US" sz="1200" b="1" dirty="0">
                        <a:solidFill>
                          <a:schemeClr val="tx1"/>
                        </a:solidFill>
                      </a:endParaRPr>
                    </a:p>
                  </a:txBody>
                  <a:tcPr/>
                </a:tc>
              </a:tr>
            </a:tbl>
          </a:graphicData>
        </a:graphic>
      </p:graphicFrame>
      <p:graphicFrame>
        <p:nvGraphicFramePr>
          <p:cNvPr id="8" name="Table 7"/>
          <p:cNvGraphicFramePr>
            <a:graphicFrameLocks noGrp="1"/>
          </p:cNvGraphicFramePr>
          <p:nvPr/>
        </p:nvGraphicFramePr>
        <p:xfrm>
          <a:off x="2057400" y="1752600"/>
          <a:ext cx="4648200" cy="838200"/>
        </p:xfrm>
        <a:graphic>
          <a:graphicData uri="http://schemas.openxmlformats.org/drawingml/2006/table">
            <a:tbl>
              <a:tblPr/>
              <a:tblGrid>
                <a:gridCol w="845127"/>
                <a:gridCol w="3803073"/>
              </a:tblGrid>
              <a:tr h="523875">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err="1">
                          <a:latin typeface="Times New Roman"/>
                          <a:ea typeface="MS Mincho"/>
                          <a:cs typeface="Arial"/>
                        </a:rPr>
                        <a:t>UMi</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i="1" dirty="0">
                          <a:latin typeface="Times New Roman"/>
                          <a:ea typeface="MS Mincho"/>
                          <a:cs typeface="Arial"/>
                        </a:rPr>
                        <a:t>P</a:t>
                      </a:r>
                      <a:r>
                        <a:rPr lang="fr-FR" sz="1000" i="1" baseline="-25000" dirty="0">
                          <a:latin typeface="Times New Roman"/>
                          <a:ea typeface="MS Mincho"/>
                          <a:cs typeface="Arial"/>
                        </a:rPr>
                        <a:t>LOS</a:t>
                      </a:r>
                      <a:r>
                        <a:rPr lang="fr-FR" sz="1000" dirty="0">
                          <a:latin typeface="Times New Roman"/>
                          <a:ea typeface="MS Mincho"/>
                          <a:cs typeface="Arial"/>
                        </a:rPr>
                        <a:t> = min (18/</a:t>
                      </a:r>
                      <a:r>
                        <a:rPr lang="fr-FR" sz="1000" i="1" dirty="0">
                          <a:latin typeface="Times New Roman"/>
                          <a:ea typeface="MS Mincho"/>
                          <a:cs typeface="Arial"/>
                        </a:rPr>
                        <a:t>d</a:t>
                      </a:r>
                      <a:r>
                        <a:rPr lang="fr-FR" sz="1000" dirty="0">
                          <a:latin typeface="Times New Roman"/>
                          <a:ea typeface="MS Mincho"/>
                          <a:cs typeface="Arial"/>
                        </a:rPr>
                        <a:t>,1) </a:t>
                      </a:r>
                      <a:r>
                        <a:rPr lang="fr-FR" sz="1000" dirty="0">
                          <a:latin typeface="Times New Roman"/>
                          <a:ea typeface="MS Mincho"/>
                          <a:cs typeface="Arial"/>
                          <a:sym typeface="Symbol"/>
                        </a:rPr>
                        <a:t></a:t>
                      </a:r>
                      <a:r>
                        <a:rPr lang="fr-FR" sz="1000" dirty="0">
                          <a:latin typeface="Times New Roman"/>
                          <a:ea typeface="MS Mincho"/>
                          <a:cs typeface="Arial"/>
                        </a:rPr>
                        <a:t> (1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36))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36)</a:t>
                      </a:r>
                      <a:endParaRPr lang="en-US" sz="1100" dirty="0">
                        <a:latin typeface="Times New Roman"/>
                        <a:ea typeface="Times New Roman"/>
                        <a:cs typeface="Arial"/>
                      </a:endParaRPr>
                    </a:p>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a:latin typeface="Times New Roman"/>
                          <a:ea typeface="MS Mincho"/>
                          <a:cs typeface="Arial"/>
                        </a:rPr>
                        <a:t>(for </a:t>
                      </a:r>
                      <a:r>
                        <a:rPr lang="fr-FR" sz="1000" dirty="0" err="1">
                          <a:latin typeface="Times New Roman"/>
                          <a:ea typeface="MS Mincho"/>
                          <a:cs typeface="Arial"/>
                        </a:rPr>
                        <a:t>outdoor</a:t>
                      </a:r>
                      <a:r>
                        <a:rPr lang="fr-FR" sz="1000" dirty="0">
                          <a:latin typeface="Times New Roman"/>
                          <a:ea typeface="MS Mincho"/>
                          <a:cs typeface="Arial"/>
                        </a:rPr>
                        <a:t> </a:t>
                      </a:r>
                      <a:r>
                        <a:rPr lang="fr-FR" sz="1000" dirty="0" err="1">
                          <a:latin typeface="Times New Roman"/>
                          <a:ea typeface="MS Mincho"/>
                          <a:cs typeface="Arial"/>
                        </a:rPr>
                        <a:t>users</a:t>
                      </a:r>
                      <a:r>
                        <a:rPr lang="fr-FR" sz="1000" dirty="0">
                          <a:latin typeface="Times New Roman"/>
                          <a:ea typeface="MS Mincho"/>
                          <a:cs typeface="Arial"/>
                        </a:rPr>
                        <a:t> </a:t>
                      </a:r>
                      <a:r>
                        <a:rPr lang="fr-FR" sz="1000" dirty="0" err="1">
                          <a:latin typeface="Times New Roman"/>
                          <a:ea typeface="MS Mincho"/>
                          <a:cs typeface="Arial"/>
                        </a:rPr>
                        <a:t>only</a:t>
                      </a:r>
                      <a:r>
                        <a:rPr lang="fr-FR" sz="1000" dirty="0">
                          <a:latin typeface="Times New Roman"/>
                          <a:ea typeface="MS Mincho"/>
                          <a:cs typeface="Arial"/>
                        </a:rPr>
                        <a:t>)</a:t>
                      </a:r>
                      <a:endParaRPr lang="en-US" sz="11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325">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err="1">
                          <a:latin typeface="Times New Roman"/>
                          <a:ea typeface="MS Mincho"/>
                          <a:cs typeface="Arial"/>
                        </a:rPr>
                        <a:t>UMa</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i="1" dirty="0">
                          <a:latin typeface="Times New Roman"/>
                          <a:ea typeface="MS Mincho"/>
                          <a:cs typeface="Arial"/>
                        </a:rPr>
                        <a:t>P</a:t>
                      </a:r>
                      <a:r>
                        <a:rPr lang="fr-FR" sz="1000" i="1" baseline="-25000" dirty="0">
                          <a:latin typeface="Times New Roman"/>
                          <a:ea typeface="MS Mincho"/>
                          <a:cs typeface="Arial"/>
                        </a:rPr>
                        <a:t>LOS</a:t>
                      </a:r>
                      <a:r>
                        <a:rPr lang="fr-FR" sz="1000" dirty="0">
                          <a:latin typeface="Times New Roman"/>
                          <a:ea typeface="MS Mincho"/>
                          <a:cs typeface="Arial"/>
                        </a:rPr>
                        <a:t> = min (18/</a:t>
                      </a:r>
                      <a:r>
                        <a:rPr lang="fr-FR" sz="1000" i="1" dirty="0">
                          <a:latin typeface="Times New Roman"/>
                          <a:ea typeface="MS Mincho"/>
                          <a:cs typeface="Arial"/>
                        </a:rPr>
                        <a:t>d</a:t>
                      </a:r>
                      <a:r>
                        <a:rPr lang="fr-FR" sz="1000" dirty="0">
                          <a:latin typeface="Times New Roman"/>
                          <a:ea typeface="MS Mincho"/>
                          <a:cs typeface="Arial"/>
                        </a:rPr>
                        <a:t>,1) </a:t>
                      </a:r>
                      <a:r>
                        <a:rPr lang="fr-FR" sz="1000" dirty="0">
                          <a:latin typeface="Times New Roman"/>
                          <a:ea typeface="MS Mincho"/>
                          <a:cs typeface="Arial"/>
                          <a:sym typeface="Symbol"/>
                        </a:rPr>
                        <a:t></a:t>
                      </a:r>
                      <a:r>
                        <a:rPr lang="fr-FR" sz="1000" dirty="0">
                          <a:latin typeface="Times New Roman"/>
                          <a:ea typeface="MS Mincho"/>
                          <a:cs typeface="Arial"/>
                        </a:rPr>
                        <a:t> (1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63))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63)</a:t>
                      </a:r>
                      <a:endParaRPr lang="en-US" sz="11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Object 8"/>
          <p:cNvGraphicFramePr>
            <a:graphicFrameLocks noChangeAspect="1"/>
          </p:cNvGraphicFramePr>
          <p:nvPr/>
        </p:nvGraphicFramePr>
        <p:xfrm>
          <a:off x="2200275" y="3352800"/>
          <a:ext cx="4152900" cy="381000"/>
        </p:xfrm>
        <a:graphic>
          <a:graphicData uri="http://schemas.openxmlformats.org/presentationml/2006/ole">
            <p:oleObj spid="_x0000_s16385" name="Equation" r:id="rId3" imgW="2768400" imgH="25380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772400" cy="381000"/>
          </a:xfrm>
        </p:spPr>
        <p:txBody>
          <a:bodyPr/>
          <a:lstStyle/>
          <a:p>
            <a:r>
              <a:rPr lang="en-US" sz="2800" b="0" dirty="0" smtClean="0"/>
              <a:t>Link Budget and Channel Model Discussions</a:t>
            </a:r>
            <a:endParaRPr lang="en-US" sz="2800" b="0" dirty="0"/>
          </a:p>
        </p:txBody>
      </p:sp>
      <p:sp>
        <p:nvSpPr>
          <p:cNvPr id="3" name="Content Placeholder 2"/>
          <p:cNvSpPr>
            <a:spLocks noGrp="1"/>
          </p:cNvSpPr>
          <p:nvPr>
            <p:ph idx="1"/>
          </p:nvPr>
        </p:nvSpPr>
        <p:spPr>
          <a:xfrm>
            <a:off x="762000" y="1295400"/>
            <a:ext cx="7772400" cy="4114800"/>
          </a:xfrm>
        </p:spPr>
        <p:txBody>
          <a:bodyPr/>
          <a:lstStyle/>
          <a:p>
            <a:r>
              <a:rPr lang="en-US" sz="1800" b="0" dirty="0" smtClean="0"/>
              <a:t>No matter assuming </a:t>
            </a:r>
            <a:r>
              <a:rPr lang="en-US" sz="1800" b="0" dirty="0" err="1" smtClean="0"/>
              <a:t>UMa</a:t>
            </a:r>
            <a:r>
              <a:rPr lang="en-US" sz="1800" b="0" dirty="0" smtClean="0"/>
              <a:t> or </a:t>
            </a:r>
            <a:r>
              <a:rPr lang="en-US" sz="1800" b="0" dirty="0" err="1" smtClean="0"/>
              <a:t>UMi</a:t>
            </a:r>
            <a:r>
              <a:rPr lang="en-US" sz="1800" b="0" dirty="0" smtClean="0"/>
              <a:t>, the above link budget analysis indicates a longest distance (MCS0) ~200m.</a:t>
            </a:r>
          </a:p>
          <a:p>
            <a:pPr lvl="1"/>
            <a:r>
              <a:rPr lang="en-US" sz="1400" b="0" dirty="0" smtClean="0"/>
              <a:t>Considering the idealized output power and antenna gain </a:t>
            </a:r>
            <a:r>
              <a:rPr lang="en-US" sz="1400" b="0" dirty="0" smtClean="0"/>
              <a:t>assumptions, </a:t>
            </a:r>
            <a:r>
              <a:rPr lang="en-US" sz="1400" b="0" dirty="0" smtClean="0"/>
              <a:t>the actual distance could be shorter</a:t>
            </a:r>
            <a:r>
              <a:rPr lang="en-US" sz="1400" b="0" dirty="0" smtClean="0"/>
              <a:t>.</a:t>
            </a:r>
          </a:p>
          <a:p>
            <a:pPr lvl="1"/>
            <a:r>
              <a:rPr lang="en-US" sz="1400" dirty="0" smtClean="0"/>
              <a:t>Uplink </a:t>
            </a:r>
            <a:r>
              <a:rPr lang="en-US" sz="1400" dirty="0" err="1" smtClean="0"/>
              <a:t>TxPower</a:t>
            </a:r>
            <a:r>
              <a:rPr lang="en-US" sz="1400" dirty="0" smtClean="0"/>
              <a:t> could &gt;10dBm lower, hard to close the loop, hence shorter distances.</a:t>
            </a:r>
            <a:endParaRPr lang="en-US" sz="1400" b="0" dirty="0" smtClean="0"/>
          </a:p>
          <a:p>
            <a:pPr lvl="1"/>
            <a:r>
              <a:rPr lang="en-US" sz="1400" dirty="0" smtClean="0"/>
              <a:t>5GHz also has shorter distances due to FCC limit, larger PL, etc.</a:t>
            </a:r>
            <a:endParaRPr lang="en-US" sz="1400" b="0" dirty="0" smtClean="0"/>
          </a:p>
          <a:p>
            <a:endParaRPr lang="en-US" sz="1800" b="0" dirty="0" smtClean="0"/>
          </a:p>
          <a:p>
            <a:r>
              <a:rPr lang="en-US" sz="1800" b="0" dirty="0" smtClean="0"/>
              <a:t>According to [4][5], this distance is more suitable for small-cell channel—</a:t>
            </a:r>
            <a:r>
              <a:rPr lang="en-US" sz="1800" b="0" dirty="0" err="1" smtClean="0"/>
              <a:t>UMi</a:t>
            </a:r>
            <a:r>
              <a:rPr lang="en-US" sz="1800" b="0" dirty="0" smtClean="0"/>
              <a:t>.</a:t>
            </a:r>
          </a:p>
          <a:p>
            <a:pPr lvl="1"/>
            <a:r>
              <a:rPr lang="en-US" sz="1400" b="0" dirty="0" smtClean="0"/>
              <a:t>As also indicated in [6], “outdoor </a:t>
            </a:r>
            <a:r>
              <a:rPr lang="en-US" sz="1400" b="0" dirty="0" err="1" smtClean="0"/>
              <a:t>WiFi</a:t>
            </a:r>
            <a:r>
              <a:rPr lang="en-US" sz="1400" b="0" dirty="0" smtClean="0"/>
              <a:t> is by nature a small-cell deployment”.</a:t>
            </a:r>
          </a:p>
          <a:p>
            <a:endParaRPr lang="en-US" sz="2000" dirty="0" smtClean="0"/>
          </a:p>
          <a:p>
            <a:r>
              <a:rPr lang="en-US" sz="1800" b="0" dirty="0" smtClean="0"/>
              <a:t>Therefore</a:t>
            </a:r>
            <a:r>
              <a:rPr lang="en-US" sz="2000" b="0" dirty="0" smtClean="0"/>
              <a:t> we believe </a:t>
            </a:r>
            <a:r>
              <a:rPr lang="en-US" sz="2000" b="0" dirty="0" err="1" smtClean="0">
                <a:solidFill>
                  <a:srgbClr val="FF0000"/>
                </a:solidFill>
              </a:rPr>
              <a:t>UMi</a:t>
            </a:r>
            <a:r>
              <a:rPr lang="en-US" sz="2000" b="0" dirty="0" smtClean="0">
                <a:solidFill>
                  <a:srgbClr val="FF0000"/>
                </a:solidFill>
              </a:rPr>
              <a:t> should be used for baseline HEW outdoor channel model</a:t>
            </a:r>
            <a:r>
              <a:rPr lang="en-US" sz="2000" b="0" dirty="0" smtClean="0"/>
              <a:t>.</a:t>
            </a:r>
          </a:p>
          <a:p>
            <a:pPr lvl="1"/>
            <a:r>
              <a:rPr lang="en-US" sz="1400" b="0" dirty="0" err="1" smtClean="0"/>
              <a:t>UMa</a:t>
            </a:r>
            <a:r>
              <a:rPr lang="en-US" sz="1400" b="0" dirty="0" smtClean="0"/>
              <a:t> may be considered for some special far-distance scenarios, but may allow some performance degradation, </a:t>
            </a:r>
            <a:r>
              <a:rPr lang="en-US" sz="1400" dirty="0" smtClean="0"/>
              <a:t>and/or may be </a:t>
            </a:r>
            <a:r>
              <a:rPr lang="en-US" sz="1400" b="0" dirty="0" smtClean="0"/>
              <a:t>limited to low MCS in low SNR regime.</a:t>
            </a:r>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772400" cy="381000"/>
          </a:xfrm>
        </p:spPr>
        <p:txBody>
          <a:bodyPr/>
          <a:lstStyle/>
          <a:p>
            <a:r>
              <a:rPr lang="en-US" b="0" dirty="0" smtClean="0"/>
              <a:t>II. Link Level Simulations for </a:t>
            </a:r>
            <a:r>
              <a:rPr lang="en-US" b="0" dirty="0" err="1" smtClean="0"/>
              <a:t>UMi</a:t>
            </a:r>
            <a:endParaRPr lang="en-US" b="0" dirty="0"/>
          </a:p>
        </p:txBody>
      </p:sp>
      <p:sp>
        <p:nvSpPr>
          <p:cNvPr id="3" name="Content Placeholder 2"/>
          <p:cNvSpPr>
            <a:spLocks noGrp="1"/>
          </p:cNvSpPr>
          <p:nvPr>
            <p:ph idx="1"/>
          </p:nvPr>
        </p:nvSpPr>
        <p:spPr>
          <a:xfrm>
            <a:off x="609600" y="1600200"/>
            <a:ext cx="7772400" cy="4114800"/>
          </a:xfrm>
        </p:spPr>
        <p:txBody>
          <a:bodyPr/>
          <a:lstStyle/>
          <a:p>
            <a:r>
              <a:rPr lang="en-US" sz="2000" b="0" dirty="0" smtClean="0"/>
              <a:t>Use SCM </a:t>
            </a:r>
            <a:r>
              <a:rPr lang="en-US" sz="2000" b="0" dirty="0" err="1" smtClean="0"/>
              <a:t>UMi</a:t>
            </a:r>
            <a:r>
              <a:rPr lang="en-US" sz="2000" b="0" dirty="0" smtClean="0"/>
              <a:t>-NLOS and </a:t>
            </a:r>
            <a:r>
              <a:rPr lang="en-US" sz="2000" b="0" dirty="0" err="1" smtClean="0"/>
              <a:t>UMi</a:t>
            </a:r>
            <a:r>
              <a:rPr lang="en-US" sz="2000" b="0" dirty="0" smtClean="0"/>
              <a:t>-LOS channel model as defined in [5].</a:t>
            </a:r>
          </a:p>
          <a:p>
            <a:pPr lvl="1"/>
            <a:r>
              <a:rPr lang="en-US" sz="1600" dirty="0" err="1" smtClean="0"/>
              <a:t>UMi</a:t>
            </a:r>
            <a:r>
              <a:rPr lang="en-US" sz="1600" dirty="0" smtClean="0"/>
              <a:t>-LOS channel assumes </a:t>
            </a:r>
            <a:r>
              <a:rPr lang="en-US" sz="1600" i="1" dirty="0" smtClean="0"/>
              <a:t>K=10dB.</a:t>
            </a:r>
          </a:p>
          <a:p>
            <a:pPr lvl="1"/>
            <a:r>
              <a:rPr lang="en-US" sz="1600" b="0" u="sng" dirty="0" smtClean="0"/>
              <a:t>Here we just use SCM as an example, not stressing on the exact SCM model for HEW.</a:t>
            </a:r>
            <a:r>
              <a:rPr lang="en-US" sz="1600" b="0" dirty="0" smtClean="0"/>
              <a:t> </a:t>
            </a:r>
          </a:p>
          <a:p>
            <a:endParaRPr lang="en-US" sz="2000" b="0" dirty="0" smtClean="0"/>
          </a:p>
          <a:p>
            <a:r>
              <a:rPr lang="en-US" sz="2000" b="0" dirty="0" smtClean="0"/>
              <a:t>11ac 20MHz, 1x1, MCS0, 2, 4, 7 representing BPSK, QPSK, 16QAM and 64QAM, try different channels.</a:t>
            </a:r>
          </a:p>
          <a:p>
            <a:pPr>
              <a:buNone/>
            </a:pPr>
            <a:endParaRPr lang="en-US" sz="2000" b="0" dirty="0" smtClean="0"/>
          </a:p>
          <a:p>
            <a:r>
              <a:rPr lang="en-US" sz="2000" b="0" dirty="0" smtClean="0"/>
              <a:t>11ac 20MHz, 4x1, MCS 4, 7, </a:t>
            </a:r>
            <a:r>
              <a:rPr lang="en-US" sz="2000" b="0" dirty="0" err="1" smtClean="0"/>
              <a:t>TxBF</a:t>
            </a:r>
            <a:r>
              <a:rPr lang="en-US" sz="2000" b="0" dirty="0" smtClean="0"/>
              <a:t> </a:t>
            </a:r>
            <a:r>
              <a:rPr lang="en-US" sz="2000" b="0" dirty="0" err="1" smtClean="0"/>
              <a:t>v.s</a:t>
            </a:r>
            <a:r>
              <a:rPr lang="en-US" sz="2000" b="0" dirty="0" smtClean="0"/>
              <a:t>. Open-Loop.</a:t>
            </a:r>
          </a:p>
          <a:p>
            <a:endParaRPr lang="en-US" sz="2000" b="0" dirty="0" smtClean="0"/>
          </a:p>
          <a:p>
            <a:r>
              <a:rPr lang="en-US" sz="2000" b="0" dirty="0" smtClean="0"/>
              <a:t>All assuming normal GI (0.8</a:t>
            </a:r>
            <a:r>
              <a:rPr lang="en-US" sz="2000" b="0" i="1" dirty="0" smtClean="0"/>
              <a:t>us</a:t>
            </a:r>
            <a:r>
              <a:rPr lang="en-US" sz="2000" b="0" dirty="0" smtClean="0"/>
              <a:t>).</a:t>
            </a:r>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800" b="0" dirty="0" smtClean="0"/>
              <a:t>1x1, 20MHz, Different Channels</a:t>
            </a:r>
            <a:endParaRPr lang="en-US" sz="28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pic>
        <p:nvPicPr>
          <p:cNvPr id="7" name="Picture 6" descr="HEW_1x1_UMi_vs_D.png"/>
          <p:cNvPicPr>
            <a:picLocks noChangeAspect="1"/>
          </p:cNvPicPr>
          <p:nvPr/>
        </p:nvPicPr>
        <p:blipFill>
          <a:blip r:embed="rId2" cstate="print"/>
          <a:stretch>
            <a:fillRect/>
          </a:stretch>
        </p:blipFill>
        <p:spPr>
          <a:xfrm>
            <a:off x="457200" y="1143000"/>
            <a:ext cx="8077200" cy="533399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b="0" dirty="0" smtClean="0"/>
              <a:t>4x1, 20MHz, </a:t>
            </a:r>
            <a:r>
              <a:rPr lang="en-US" sz="2800" b="0" dirty="0" err="1" smtClean="0"/>
              <a:t>UMi</a:t>
            </a:r>
            <a:r>
              <a:rPr lang="en-US" sz="2800" b="0" dirty="0" smtClean="0"/>
              <a:t>, </a:t>
            </a:r>
            <a:r>
              <a:rPr lang="en-US" sz="2800" b="0" dirty="0" err="1" smtClean="0"/>
              <a:t>TxBF</a:t>
            </a:r>
            <a:r>
              <a:rPr lang="en-US" sz="2800" b="0" dirty="0" smtClean="0"/>
              <a:t> </a:t>
            </a:r>
            <a:r>
              <a:rPr lang="en-US" sz="2800" b="0" dirty="0" err="1" smtClean="0"/>
              <a:t>v.s</a:t>
            </a:r>
            <a:r>
              <a:rPr lang="en-US" sz="2800" b="0" dirty="0" smtClean="0"/>
              <a:t>. Open-Loop</a:t>
            </a:r>
            <a:endParaRPr lang="en-US" sz="28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8</a:t>
            </a:fld>
            <a:endParaRPr lang="en-US"/>
          </a:p>
        </p:txBody>
      </p:sp>
      <p:pic>
        <p:nvPicPr>
          <p:cNvPr id="7" name="Picture 6" descr="HEW_4x1_BF_vs_OL.png"/>
          <p:cNvPicPr>
            <a:picLocks noChangeAspect="1"/>
          </p:cNvPicPr>
          <p:nvPr/>
        </p:nvPicPr>
        <p:blipFill>
          <a:blip r:embed="rId2" cstate="print"/>
          <a:stretch>
            <a:fillRect/>
          </a:stretch>
        </p:blipFill>
        <p:spPr>
          <a:xfrm>
            <a:off x="762000" y="1143000"/>
            <a:ext cx="7772400" cy="532295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800" b="0" dirty="0" smtClean="0"/>
              <a:t>Discussions (1)</a:t>
            </a:r>
            <a:endParaRPr lang="en-US" sz="2800" b="0" dirty="0"/>
          </a:p>
        </p:txBody>
      </p:sp>
      <p:sp>
        <p:nvSpPr>
          <p:cNvPr id="3" name="Content Placeholder 2"/>
          <p:cNvSpPr>
            <a:spLocks noGrp="1"/>
          </p:cNvSpPr>
          <p:nvPr>
            <p:ph idx="1"/>
          </p:nvPr>
        </p:nvSpPr>
        <p:spPr>
          <a:xfrm>
            <a:off x="685800" y="1066800"/>
            <a:ext cx="7772400" cy="4114800"/>
          </a:xfrm>
        </p:spPr>
        <p:txBody>
          <a:bodyPr/>
          <a:lstStyle/>
          <a:p>
            <a:r>
              <a:rPr lang="en-US" sz="2000" b="0" dirty="0" err="1" smtClean="0"/>
              <a:t>UMi</a:t>
            </a:r>
            <a:r>
              <a:rPr lang="en-US" sz="2000" b="0" dirty="0" smtClean="0"/>
              <a:t>-NLOS channel using SCM model has little/no impact on low data rate BPSK and QPSK, but impacts 16-QAM and beyond.</a:t>
            </a:r>
          </a:p>
          <a:p>
            <a:pPr lvl="1"/>
            <a:r>
              <a:rPr lang="en-US" sz="1600" dirty="0" err="1" smtClean="0"/>
              <a:t>UMi</a:t>
            </a:r>
            <a:r>
              <a:rPr lang="en-US" sz="1600" dirty="0" smtClean="0"/>
              <a:t>-NLOS channel does not prevent a backward-compatible preamble design, which is essentially modulated by MCS0.</a:t>
            </a:r>
          </a:p>
          <a:p>
            <a:endParaRPr lang="en-US" b="0" dirty="0" smtClean="0"/>
          </a:p>
          <a:p>
            <a:r>
              <a:rPr lang="en-US" sz="2000" b="0" dirty="0" err="1" smtClean="0"/>
              <a:t>UMi</a:t>
            </a:r>
            <a:r>
              <a:rPr lang="en-US" sz="2000" b="0" dirty="0" smtClean="0"/>
              <a:t>-LOS at closer range has more chance to support high MCSs.</a:t>
            </a:r>
          </a:p>
          <a:p>
            <a:pPr lvl="1"/>
            <a:r>
              <a:rPr lang="en-US" sz="1600" dirty="0" smtClean="0"/>
              <a:t>MCS7 is still tough without BF, but may get better for larger K-factor and/or LDPC (not simulated)</a:t>
            </a:r>
          </a:p>
          <a:p>
            <a:pPr lvl="1"/>
            <a:endParaRPr lang="en-US" sz="1400" b="0" dirty="0" smtClean="0"/>
          </a:p>
          <a:p>
            <a:r>
              <a:rPr lang="en-US" sz="2000" b="0" dirty="0" err="1" smtClean="0"/>
              <a:t>Beamforming</a:t>
            </a:r>
            <a:r>
              <a:rPr lang="en-US" sz="2000" b="0" dirty="0" smtClean="0"/>
              <a:t> flattens the freq domain channel, hence shortening </a:t>
            </a:r>
            <a:r>
              <a:rPr lang="en-US" sz="2000" b="0" dirty="0" smtClean="0"/>
              <a:t>the effective </a:t>
            </a:r>
            <a:r>
              <a:rPr lang="en-US" sz="2000" b="0" dirty="0" smtClean="0"/>
              <a:t>time-domain channel delay-spread.</a:t>
            </a:r>
            <a:endParaRPr lang="en-US" sz="2000" b="0" dirty="0" smtClean="0"/>
          </a:p>
          <a:p>
            <a:pPr lvl="1"/>
            <a:r>
              <a:rPr lang="en-US" sz="1600" dirty="0" smtClean="0"/>
              <a:t>16QAM with </a:t>
            </a:r>
            <a:r>
              <a:rPr lang="en-US" sz="1600" dirty="0" err="1" smtClean="0"/>
              <a:t>TxBF</a:t>
            </a:r>
            <a:r>
              <a:rPr lang="en-US" sz="1600" dirty="0" smtClean="0"/>
              <a:t> may get through </a:t>
            </a:r>
            <a:r>
              <a:rPr lang="en-US" sz="1600" dirty="0" err="1" smtClean="0"/>
              <a:t>UMi</a:t>
            </a:r>
            <a:r>
              <a:rPr lang="en-US" sz="1600" dirty="0" smtClean="0"/>
              <a:t>-NLOS, 64QAM with </a:t>
            </a:r>
            <a:r>
              <a:rPr lang="en-US" sz="1600" dirty="0" err="1" smtClean="0"/>
              <a:t>TxBF</a:t>
            </a:r>
            <a:r>
              <a:rPr lang="en-US" sz="1600" dirty="0" smtClean="0"/>
              <a:t> may get through </a:t>
            </a:r>
            <a:r>
              <a:rPr lang="en-US" sz="1600" dirty="0" err="1" smtClean="0"/>
              <a:t>UMi</a:t>
            </a:r>
            <a:r>
              <a:rPr lang="en-US" sz="1600" dirty="0" smtClean="0"/>
              <a:t>-LOS.</a:t>
            </a:r>
            <a:endParaRPr lang="en-US" b="0" dirty="0" smtClean="0"/>
          </a:p>
          <a:p>
            <a:endParaRPr lang="en-US" sz="1600" b="0" dirty="0" smtClean="0"/>
          </a:p>
          <a:p>
            <a:r>
              <a:rPr lang="en-US" sz="2000" b="0" dirty="0" smtClean="0"/>
              <a:t>We may need to take a closer look on what is appropriate channel model for high MCSs.</a:t>
            </a:r>
          </a:p>
          <a:p>
            <a:pPr lvl="1"/>
            <a:r>
              <a:rPr lang="en-US" sz="1600" dirty="0" smtClean="0"/>
              <a:t>Next page.</a:t>
            </a:r>
            <a:endParaRPr lang="en-US" sz="1600" b="0" dirty="0" smtClean="0"/>
          </a:p>
          <a:p>
            <a:endParaRPr lang="en-US" sz="2000" b="0" dirty="0" smtClean="0"/>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23486</TotalTime>
  <Words>1376</Words>
  <Application>Microsoft Office PowerPoint</Application>
  <PresentationFormat>On-screen Show (4:3)</PresentationFormat>
  <Paragraphs>231</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place presentation subject title text here]</vt:lpstr>
      <vt:lpstr>Equation</vt:lpstr>
      <vt:lpstr>HEW Outdoor Channel Model Discussions</vt:lpstr>
      <vt:lpstr>Introduction</vt:lpstr>
      <vt:lpstr>I. Link Budget Analysis</vt:lpstr>
      <vt:lpstr>Link Budget Analysis (2)</vt:lpstr>
      <vt:lpstr>Link Budget and Channel Model Discussions</vt:lpstr>
      <vt:lpstr>II. Link Level Simulations for UMi</vt:lpstr>
      <vt:lpstr>1x1, 20MHz, Different Channels</vt:lpstr>
      <vt:lpstr>4x1, 20MHz, UMi, TxBF v.s. Open-Loop</vt:lpstr>
      <vt:lpstr>Discussions (1)</vt:lpstr>
      <vt:lpstr>Discussions (2)</vt:lpstr>
      <vt:lpstr>Conclusions</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hongyuan</cp:lastModifiedBy>
  <cp:revision>475</cp:revision>
  <cp:lastPrinted>2010-12-20T20:45:24Z</cp:lastPrinted>
  <dcterms:created xsi:type="dcterms:W3CDTF">2010-12-20T20:39:38Z</dcterms:created>
  <dcterms:modified xsi:type="dcterms:W3CDTF">2013-09-18T03:42:38Z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-879943810</vt:i4>
  </property>
  <property fmtid="{D5CDD505-2E9C-101B-9397-08002B2CF9AE}" pid="3" name="_NewReviewCycle">
    <vt:lpwstr/>
  </property>
  <property fmtid="{D5CDD505-2E9C-101B-9397-08002B2CF9AE}" pid="4" name="_EmailSubject">
    <vt:lpwstr>ah presentations</vt:lpwstr>
  </property>
  <property fmtid="{D5CDD505-2E9C-101B-9397-08002B2CF9AE}" pid="5" name="_AuthorEmail">
    <vt:lpwstr>svverman@qualcomm.com</vt:lpwstr>
  </property>
  <property fmtid="{D5CDD505-2E9C-101B-9397-08002B2CF9AE}" pid="6" name="_AuthorEmailDisplayName">
    <vt:lpwstr>Vermani, Sameer</vt:lpwstr>
  </property>
</Properties>
</file>