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271" r:id="rId4"/>
    <p:sldId id="273" r:id="rId5"/>
    <p:sldId id="272" r:id="rId6"/>
    <p:sldId id="274" r:id="rId7"/>
    <p:sldId id="275" r:id="rId8"/>
    <p:sldId id="276" r:id="rId9"/>
    <p:sldId id="277" r:id="rId10"/>
    <p:sldId id="279" r:id="rId11"/>
    <p:sldId id="280" r:id="rId12"/>
    <p:sldId id="270" r:id="rId13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629" autoAdjust="0"/>
  </p:normalViewPr>
  <p:slideViewPr>
    <p:cSldViewPr>
      <p:cViewPr>
        <p:scale>
          <a:sx n="90" d="100"/>
          <a:sy n="90" d="100"/>
        </p:scale>
        <p:origin x="-1224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1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995" y="-91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9959A6CE-1F24-4625-B6E5-3B5CAD34F515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27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16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049" y="334963"/>
            <a:ext cx="95539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4063" y="6475413"/>
            <a:ext cx="16398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Hongyuan Zhang, Marvell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7" y="334963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802.11-12/1125r0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Sept 2013</a:t>
            </a: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HEW Outdoor Channel Model Discussions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2013-09-16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2743200"/>
          <a:ext cx="7772401" cy="2223528"/>
        </p:xfrm>
        <a:graphic>
          <a:graphicData uri="http://schemas.openxmlformats.org/drawingml/2006/table">
            <a:tbl>
              <a:tblPr/>
              <a:tblGrid>
                <a:gridCol w="1608466"/>
                <a:gridCol w="1333444"/>
                <a:gridCol w="2006185"/>
                <a:gridCol w="993600"/>
                <a:gridCol w="1830706"/>
              </a:tblGrid>
              <a:tr h="4309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Times New Roman"/>
                        </a:rPr>
                        <a:t>Name</a:t>
                      </a: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Hongyuan Zhang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Marvell Semiconductor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900">
                          <a:latin typeface="Times New Roman"/>
                          <a:ea typeface="Times New Roman"/>
                        </a:rPr>
                        <a:t>5488 Marvell Ln, Santa Clara, CA 95054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latin typeface="Times New Roman"/>
                          <a:ea typeface="Times New Roman"/>
                        </a:rPr>
                        <a:t>1-408-222-1837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latin typeface="Times New Roman"/>
                          <a:ea typeface="Times New Roman"/>
                        </a:rPr>
                        <a:t>hongyuan@marvell.com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Yan Zhang</a:t>
                      </a:r>
                      <a:endParaRPr lang="en-US" sz="6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Marvell Semiconductor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Hui-Ling Lou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Marvell Semiconductor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Yakun Sun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Marvell Semiconductor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Mingguang Xu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Marvell Semiconductor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1000"/>
          </a:xfrm>
        </p:spPr>
        <p:txBody>
          <a:bodyPr/>
          <a:lstStyle/>
          <a:p>
            <a:r>
              <a:rPr lang="en-US" sz="2800" b="0" dirty="0" smtClean="0"/>
              <a:t>Discussions (2)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For </a:t>
            </a:r>
            <a:r>
              <a:rPr lang="en-US" sz="2000" b="0" dirty="0" err="1" smtClean="0"/>
              <a:t>UMi</a:t>
            </a:r>
            <a:r>
              <a:rPr lang="en-US" sz="2000" b="0" dirty="0" smtClean="0"/>
              <a:t>-NLOS, </a:t>
            </a:r>
            <a:r>
              <a:rPr lang="en-US" sz="2000" b="0" dirty="0" err="1" smtClean="0"/>
              <a:t>rms</a:t>
            </a:r>
            <a:r>
              <a:rPr lang="en-US" sz="2000" b="0" dirty="0" smtClean="0"/>
              <a:t> delay is ~250</a:t>
            </a:r>
            <a:r>
              <a:rPr lang="en-US" sz="2000" b="0" i="1" dirty="0" smtClean="0"/>
              <a:t>ns</a:t>
            </a:r>
            <a:r>
              <a:rPr lang="en-US" sz="2000" b="0" dirty="0" smtClean="0"/>
              <a:t>, longest tap might be ≥1</a:t>
            </a:r>
            <a:r>
              <a:rPr lang="en-US" sz="2000" b="0" i="1" dirty="0" smtClean="0"/>
              <a:t>us</a:t>
            </a:r>
            <a:r>
              <a:rPr lang="en-US" sz="2000" b="0" dirty="0" smtClean="0"/>
              <a:t>. </a:t>
            </a:r>
          </a:p>
          <a:p>
            <a:pPr lvl="1"/>
            <a:endParaRPr lang="en-US" sz="1200" b="0" dirty="0" smtClean="0"/>
          </a:p>
          <a:p>
            <a:r>
              <a:rPr lang="en-US" sz="1800" b="0" dirty="0" smtClean="0"/>
              <a:t>This DS value might be reasonable for long distance, but not for shorter distance (high MCS).</a:t>
            </a:r>
          </a:p>
          <a:p>
            <a:r>
              <a:rPr lang="en-US" sz="1800" b="0" dirty="0" smtClean="0"/>
              <a:t>For example, average distance for MCS7 is 54m the best (assume max output power and antenna gain), and actual range of MCS7 could be much shorter.</a:t>
            </a:r>
          </a:p>
          <a:p>
            <a:pPr lvl="1"/>
            <a:r>
              <a:rPr lang="en-US" sz="1400" dirty="0" smtClean="0"/>
              <a:t>Two significant path separated longer than NGI means that the delta of their travel distance is &gt;240m.</a:t>
            </a:r>
          </a:p>
          <a:p>
            <a:pPr lvl="1"/>
            <a:r>
              <a:rPr lang="en-US" sz="1400" b="0" dirty="0" smtClean="0"/>
              <a:t>Too long relative to the direct distance between </a:t>
            </a:r>
            <a:r>
              <a:rPr lang="en-US" sz="1400" b="0" dirty="0" err="1" smtClean="0"/>
              <a:t>Tx</a:t>
            </a:r>
            <a:r>
              <a:rPr lang="en-US" sz="1400" b="0" dirty="0" smtClean="0"/>
              <a:t> and Rx.</a:t>
            </a:r>
          </a:p>
          <a:p>
            <a:r>
              <a:rPr lang="en-US" sz="1800" b="0" dirty="0" smtClean="0"/>
              <a:t>A counterpart is 11n/11ac PHY simulations, where people may simply use channel model </a:t>
            </a:r>
            <a:r>
              <a:rPr lang="en-US" sz="1800" b="0" dirty="0" smtClean="0"/>
              <a:t>DNLOS </a:t>
            </a:r>
            <a:r>
              <a:rPr lang="en-US" sz="1800" b="0" dirty="0" smtClean="0"/>
              <a:t>to simulate 64QAM or 256QAM.</a:t>
            </a:r>
          </a:p>
          <a:p>
            <a:pPr lvl="1"/>
            <a:r>
              <a:rPr lang="en-US" sz="1400" dirty="0" smtClean="0"/>
              <a:t>Although </a:t>
            </a:r>
            <a:r>
              <a:rPr lang="en-US" sz="1400" dirty="0" smtClean="0"/>
              <a:t>DNLOS </a:t>
            </a:r>
            <a:r>
              <a:rPr lang="en-US" sz="1400" dirty="0" smtClean="0"/>
              <a:t>channel won’t break high MCS, our measurements showed that the actual indoor channel within the range of 256QAM and 64QAM is usually of much shorter DS than what model D defined.</a:t>
            </a:r>
          </a:p>
          <a:p>
            <a:pPr lvl="1"/>
            <a:r>
              <a:rPr lang="en-US" sz="1400" b="0" dirty="0" smtClean="0"/>
              <a:t>For </a:t>
            </a:r>
            <a:r>
              <a:rPr lang="en-US" sz="1400" dirty="0" smtClean="0"/>
              <a:t> outdoor HEW, w</a:t>
            </a:r>
            <a:r>
              <a:rPr lang="en-US" sz="1400" b="0" dirty="0" smtClean="0"/>
              <a:t>e should be </a:t>
            </a:r>
            <a:r>
              <a:rPr lang="en-US" sz="1400" b="0" dirty="0" smtClean="0"/>
              <a:t>more careful </a:t>
            </a:r>
            <a:r>
              <a:rPr lang="en-US" sz="1400" b="0" dirty="0" smtClean="0"/>
              <a:t>for </a:t>
            </a:r>
            <a:r>
              <a:rPr lang="en-US" sz="1400" b="0" dirty="0" smtClean="0"/>
              <a:t>models used for </a:t>
            </a:r>
            <a:r>
              <a:rPr lang="en-US" sz="1400" dirty="0" smtClean="0"/>
              <a:t>64QAM/256QAM</a:t>
            </a:r>
            <a:r>
              <a:rPr lang="en-US" sz="1400" dirty="0" smtClean="0"/>
              <a:t>.</a:t>
            </a:r>
            <a:r>
              <a:rPr lang="en-US" sz="1400" b="0" dirty="0" smtClean="0"/>
              <a:t> </a:t>
            </a:r>
          </a:p>
          <a:p>
            <a:r>
              <a:rPr lang="en-US" sz="1800" b="0" dirty="0" smtClean="0">
                <a:solidFill>
                  <a:srgbClr val="FF0000"/>
                </a:solidFill>
              </a:rPr>
              <a:t>We cannot assume </a:t>
            </a:r>
            <a:r>
              <a:rPr lang="en-US" sz="1800" b="0" dirty="0" err="1" smtClean="0">
                <a:solidFill>
                  <a:srgbClr val="FF0000"/>
                </a:solidFill>
              </a:rPr>
              <a:t>UMi</a:t>
            </a:r>
            <a:r>
              <a:rPr lang="en-US" sz="1800" b="0" dirty="0" smtClean="0">
                <a:solidFill>
                  <a:srgbClr val="FF0000"/>
                </a:solidFill>
              </a:rPr>
              <a:t>-NLOS for all MCSs in link-level </a:t>
            </a:r>
            <a:r>
              <a:rPr lang="en-US" sz="1800" b="0" dirty="0" err="1" smtClean="0">
                <a:solidFill>
                  <a:srgbClr val="FF0000"/>
                </a:solidFill>
              </a:rPr>
              <a:t>sims</a:t>
            </a:r>
            <a:r>
              <a:rPr lang="en-US" sz="1800" b="0" dirty="0" smtClean="0">
                <a:solidFill>
                  <a:srgbClr val="FF0000"/>
                </a:solidFill>
              </a:rPr>
              <a:t>, </a:t>
            </a:r>
            <a:r>
              <a:rPr lang="en-US" sz="1800" b="0" dirty="0" smtClean="0">
                <a:solidFill>
                  <a:srgbClr val="FF0000"/>
                </a:solidFill>
              </a:rPr>
              <a:t>suggest to use distance- or MCS- dependent channel model</a:t>
            </a:r>
            <a:r>
              <a:rPr lang="en-US" sz="1800" b="0" dirty="0" smtClean="0"/>
              <a:t>.</a:t>
            </a:r>
          </a:p>
          <a:p>
            <a:pPr lvl="1"/>
            <a:r>
              <a:rPr lang="en-US" sz="1400" dirty="0" smtClean="0"/>
              <a:t>We may use ITU </a:t>
            </a:r>
            <a:r>
              <a:rPr lang="en-US" sz="1400" dirty="0" err="1" smtClean="0"/>
              <a:t>UMi</a:t>
            </a:r>
            <a:r>
              <a:rPr lang="en-US" sz="1400" dirty="0" smtClean="0"/>
              <a:t> with variant LOS component based on effective distance of </a:t>
            </a:r>
            <a:r>
              <a:rPr lang="en-US" sz="1400" dirty="0" err="1" smtClean="0"/>
              <a:t>UMi</a:t>
            </a:r>
            <a:r>
              <a:rPr lang="en-US" sz="1400" dirty="0" smtClean="0"/>
              <a:t> model.</a:t>
            </a:r>
          </a:p>
          <a:p>
            <a:pPr lvl="1"/>
            <a:r>
              <a:rPr lang="en-US" sz="1400" dirty="0" smtClean="0"/>
              <a:t>Different MCSs assume different effective distances based on their SNR ranges.</a:t>
            </a:r>
            <a:endParaRPr lang="en-US" sz="1400" dirty="0" smtClean="0"/>
          </a:p>
          <a:p>
            <a:pPr lvl="1"/>
            <a:endParaRPr lang="en-US" sz="1400" b="0" dirty="0" smtClean="0"/>
          </a:p>
          <a:p>
            <a:endParaRPr lang="en-US" sz="2000" b="0" dirty="0" smtClean="0"/>
          </a:p>
          <a:p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We studied the effective distance of </a:t>
            </a:r>
            <a:r>
              <a:rPr lang="en-US" sz="2000" b="0" dirty="0" err="1" smtClean="0"/>
              <a:t>WiFi</a:t>
            </a:r>
            <a:r>
              <a:rPr lang="en-US" sz="2000" b="0" dirty="0" smtClean="0"/>
              <a:t> signals using link budget analysis, and concluded that </a:t>
            </a:r>
            <a:r>
              <a:rPr lang="en-US" sz="2000" b="0" dirty="0" err="1" smtClean="0"/>
              <a:t>UMi</a:t>
            </a:r>
            <a:r>
              <a:rPr lang="en-US" sz="2000" b="0" dirty="0" smtClean="0"/>
              <a:t> </a:t>
            </a:r>
            <a:r>
              <a:rPr lang="en-US" sz="2000" b="0" dirty="0" smtClean="0"/>
              <a:t>should be the baseline HEW </a:t>
            </a:r>
            <a:r>
              <a:rPr lang="en-US" sz="2000" b="0" dirty="0" smtClean="0"/>
              <a:t>outdoor </a:t>
            </a:r>
            <a:r>
              <a:rPr lang="en-US" sz="2000" b="0" dirty="0" smtClean="0"/>
              <a:t>channel model.</a:t>
            </a:r>
          </a:p>
          <a:p>
            <a:pPr lvl="1"/>
            <a:r>
              <a:rPr lang="en-US" sz="1600" dirty="0" err="1" smtClean="0"/>
              <a:t>UMa</a:t>
            </a:r>
            <a:r>
              <a:rPr lang="en-US" sz="1600" dirty="0" smtClean="0"/>
              <a:t> may be considered for some cases.</a:t>
            </a:r>
            <a:endParaRPr lang="en-US" sz="1600" b="0" dirty="0" smtClean="0"/>
          </a:p>
          <a:p>
            <a:endParaRPr lang="en-US" sz="2000" b="0" dirty="0" smtClean="0"/>
          </a:p>
          <a:p>
            <a:r>
              <a:rPr lang="en-US" sz="2000" b="0" dirty="0" smtClean="0"/>
              <a:t>Simulations </a:t>
            </a:r>
            <a:r>
              <a:rPr lang="en-US" sz="2000" b="0" dirty="0" smtClean="0"/>
              <a:t>show that </a:t>
            </a:r>
            <a:r>
              <a:rPr lang="en-US" sz="2000" b="0" dirty="0" smtClean="0"/>
              <a:t>SCM </a:t>
            </a:r>
            <a:r>
              <a:rPr lang="en-US" sz="2000" b="0" dirty="0" err="1" smtClean="0"/>
              <a:t>UMi</a:t>
            </a:r>
            <a:r>
              <a:rPr lang="en-US" sz="2000" b="0" dirty="0" smtClean="0"/>
              <a:t>-NLOS </a:t>
            </a:r>
            <a:r>
              <a:rPr lang="en-US" sz="2000" b="0" dirty="0" smtClean="0"/>
              <a:t>channel </a:t>
            </a:r>
            <a:r>
              <a:rPr lang="en-US" sz="2000" b="0" dirty="0" smtClean="0"/>
              <a:t>is ok for low MCSs conforming to 11n/ac PHY format, but is tough with ≥16QAM</a:t>
            </a:r>
            <a:r>
              <a:rPr lang="en-US" sz="2000" b="0" dirty="0" smtClean="0"/>
              <a:t>.</a:t>
            </a:r>
          </a:p>
          <a:p>
            <a:pPr lvl="1"/>
            <a:r>
              <a:rPr lang="en-US" sz="1600" dirty="0" err="1" smtClean="0"/>
              <a:t>Beamforming</a:t>
            </a:r>
            <a:r>
              <a:rPr lang="en-US" sz="1600" dirty="0" smtClean="0"/>
              <a:t> </a:t>
            </a:r>
            <a:r>
              <a:rPr lang="en-US" sz="1600" dirty="0" smtClean="0"/>
              <a:t>makes freq domain channel flatter, hence shortening effective time domain channel delays. </a:t>
            </a:r>
            <a:endParaRPr lang="en-US" sz="1600" dirty="0" smtClean="0"/>
          </a:p>
          <a:p>
            <a:pPr lvl="1"/>
            <a:endParaRPr lang="en-US" sz="1600" b="0" dirty="0" smtClean="0"/>
          </a:p>
          <a:p>
            <a:r>
              <a:rPr lang="en-US" sz="2000" b="0" dirty="0" smtClean="0"/>
              <a:t>We </a:t>
            </a:r>
            <a:r>
              <a:rPr lang="en-US" sz="2000" b="0" dirty="0" smtClean="0"/>
              <a:t>suggest to consider </a:t>
            </a:r>
            <a:r>
              <a:rPr lang="en-US" sz="2000" b="0" dirty="0" smtClean="0"/>
              <a:t>distance-dependent </a:t>
            </a:r>
            <a:r>
              <a:rPr lang="en-US" sz="2000" b="0" dirty="0" smtClean="0"/>
              <a:t>outdoor channel </a:t>
            </a:r>
            <a:r>
              <a:rPr lang="en-US" sz="2000" b="0" dirty="0" smtClean="0"/>
              <a:t>model for link level simulations.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Future works: </a:t>
            </a:r>
          </a:p>
          <a:p>
            <a:pPr lvl="1"/>
            <a:r>
              <a:rPr lang="en-US" sz="1600" dirty="0" smtClean="0"/>
              <a:t>Cross check results using ITU models (UMI and UMA).</a:t>
            </a:r>
          </a:p>
          <a:p>
            <a:pPr lvl="1"/>
            <a:r>
              <a:rPr lang="en-US" sz="1600" dirty="0" smtClean="0"/>
              <a:t>True 11n/ac device outdoor measurement if feasible.</a:t>
            </a:r>
          </a:p>
          <a:p>
            <a:pPr lvl="1"/>
            <a:endParaRPr lang="en-US" sz="1600" dirty="0" smtClean="0"/>
          </a:p>
          <a:p>
            <a:pPr lvl="1"/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1800" b="0" dirty="0" smtClean="0"/>
              <a:t>[1] 11-13-0536-00-0hew-hew-sg-phy-considerations-for-outdoor-environment, </a:t>
            </a:r>
            <a:r>
              <a:rPr lang="en-US" sz="1800" b="0" dirty="0" err="1" smtClean="0"/>
              <a:t>Wookbong</a:t>
            </a:r>
            <a:r>
              <a:rPr lang="en-US" sz="1800" b="0" dirty="0" smtClean="0"/>
              <a:t> Lee, et. al.</a:t>
            </a:r>
          </a:p>
          <a:p>
            <a:pPr>
              <a:buNone/>
            </a:pPr>
            <a:r>
              <a:rPr lang="en-US" sz="1800" b="0" dirty="0" smtClean="0"/>
              <a:t>[2] 11-13-0756-01-0hew-channel-model, Ron Porat et. al.</a:t>
            </a:r>
          </a:p>
          <a:p>
            <a:pPr>
              <a:buNone/>
            </a:pPr>
            <a:r>
              <a:rPr lang="en-US" sz="1800" b="0" dirty="0" smtClean="0"/>
              <a:t>[3] 11-13-0858-00-0hew-hew-channel-model, Shahrnaz Azizi et. al.</a:t>
            </a:r>
          </a:p>
          <a:p>
            <a:pPr>
              <a:buNone/>
            </a:pPr>
            <a:r>
              <a:rPr lang="en-US" sz="1800" b="0" dirty="0" smtClean="0"/>
              <a:t>[4] </a:t>
            </a:r>
            <a:r>
              <a:rPr lang="en-GB" sz="1800" b="0" dirty="0" smtClean="0"/>
              <a:t>Report ITU-R  M.2135-1 (12/2009) Guidelines for evaluation of radio interface technologies for IMT Advanced</a:t>
            </a:r>
          </a:p>
          <a:p>
            <a:pPr>
              <a:buNone/>
            </a:pPr>
            <a:r>
              <a:rPr lang="en-GB" sz="1800" b="0" dirty="0" smtClean="0"/>
              <a:t>[5] 3rd Generation Partnership Project; Technical Specification Group Radio Access Network; Spatial channel model for  Multiple Input Multiple Output (MIMO) simulations (Release 10), 3GPP TR 25.996 V10.0.0 (2011-03)</a:t>
            </a:r>
          </a:p>
          <a:p>
            <a:pPr>
              <a:buNone/>
            </a:pPr>
            <a:r>
              <a:rPr lang="en-GB" sz="1800" b="0" dirty="0" smtClean="0"/>
              <a:t>[6] 11-13-0872-01-0hew-clarifications-on-outdoor-deployments, </a:t>
            </a:r>
            <a:r>
              <a:rPr lang="en-US" sz="1800" b="0" dirty="0" smtClean="0"/>
              <a:t>Laurent </a:t>
            </a:r>
            <a:r>
              <a:rPr lang="en-US" sz="1800" b="0" dirty="0" err="1" smtClean="0"/>
              <a:t>Cariou</a:t>
            </a:r>
            <a:r>
              <a:rPr lang="en-US" sz="1800" b="0" dirty="0" smtClean="0"/>
              <a:t>, et. al.</a:t>
            </a:r>
          </a:p>
          <a:p>
            <a:pPr>
              <a:buNone/>
            </a:pP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04063" y="6475413"/>
            <a:ext cx="1639873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Marvell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767D688C-5B5E-4AF5-87E0-0BA42A00D1D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Introduction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eaLnBrk="1" hangingPunct="1"/>
            <a:r>
              <a:rPr lang="en-US" sz="2000" b="0" dirty="0" smtClean="0"/>
              <a:t>HEW outdoor channels were discussed in [1]~[3].</a:t>
            </a:r>
          </a:p>
          <a:p>
            <a:pPr lvl="1" eaLnBrk="1" hangingPunct="1"/>
            <a:r>
              <a:rPr lang="en-US" sz="1600" dirty="0" smtClean="0"/>
              <a:t>[1] focuses on Urban-Macro (</a:t>
            </a:r>
            <a:r>
              <a:rPr lang="en-US" sz="1600" dirty="0" err="1" smtClean="0"/>
              <a:t>UMa</a:t>
            </a:r>
            <a:r>
              <a:rPr lang="en-US" sz="1600" dirty="0" smtClean="0"/>
              <a:t>) channel for HEW outdoor usage scenarios. </a:t>
            </a:r>
          </a:p>
          <a:p>
            <a:pPr lvl="1" eaLnBrk="1" hangingPunct="1"/>
            <a:r>
              <a:rPr lang="en-US" sz="1600" b="0" dirty="0" smtClean="0"/>
              <a:t>[2] proposes to use ITU Urban-Micro (</a:t>
            </a:r>
            <a:r>
              <a:rPr lang="en-US" sz="1600" b="0" dirty="0" err="1" smtClean="0"/>
              <a:t>UMi</a:t>
            </a:r>
            <a:r>
              <a:rPr lang="en-US" sz="1600" b="0" dirty="0" smtClean="0"/>
              <a:t>) channel.</a:t>
            </a:r>
          </a:p>
          <a:p>
            <a:pPr lvl="1" eaLnBrk="1" hangingPunct="1"/>
            <a:r>
              <a:rPr lang="en-US" sz="1600" dirty="0" smtClean="0"/>
              <a:t>[3] proposes using WINNER II model with worst case </a:t>
            </a:r>
            <a:r>
              <a:rPr lang="en-US" sz="1600" dirty="0" err="1" smtClean="0"/>
              <a:t>rms</a:t>
            </a:r>
            <a:r>
              <a:rPr lang="en-US" sz="1600" dirty="0" smtClean="0"/>
              <a:t> delay similar to </a:t>
            </a:r>
            <a:r>
              <a:rPr lang="en-US" sz="1600" dirty="0" err="1" smtClean="0"/>
              <a:t>UMi</a:t>
            </a:r>
            <a:r>
              <a:rPr lang="en-US" sz="1600" dirty="0" smtClean="0"/>
              <a:t>.</a:t>
            </a:r>
          </a:p>
          <a:p>
            <a:pPr eaLnBrk="1" hangingPunct="1"/>
            <a:endParaRPr lang="en-US" b="0" dirty="0" smtClean="0"/>
          </a:p>
          <a:p>
            <a:pPr eaLnBrk="1" hangingPunct="1"/>
            <a:r>
              <a:rPr lang="en-US" sz="2000" b="0" dirty="0" smtClean="0"/>
              <a:t>In this presentation, we study the effective range of outdoor </a:t>
            </a:r>
            <a:r>
              <a:rPr lang="en-US" sz="2000" b="0" dirty="0" err="1" smtClean="0"/>
              <a:t>WiFi</a:t>
            </a:r>
            <a:r>
              <a:rPr lang="en-US" sz="2000" b="0" dirty="0" smtClean="0"/>
              <a:t>, based on which choose the right model. PER performances is also studied.</a:t>
            </a:r>
          </a:p>
          <a:p>
            <a:pPr lvl="1" eaLnBrk="1" hangingPunct="1"/>
            <a:r>
              <a:rPr lang="en-US" sz="1600" dirty="0" smtClean="0"/>
              <a:t>Link budget analysis conducted across different MCSs.</a:t>
            </a:r>
          </a:p>
          <a:p>
            <a:pPr lvl="1" eaLnBrk="1" hangingPunct="1"/>
            <a:r>
              <a:rPr lang="en-US" sz="1600" b="0" dirty="0" smtClean="0"/>
              <a:t>PER simulations conducted across different MCSs.  </a:t>
            </a:r>
          </a:p>
          <a:p>
            <a:pPr eaLnBrk="1" hangingPunct="1"/>
            <a:endParaRPr lang="en-US" sz="2000" b="0" dirty="0" smtClean="0"/>
          </a:p>
          <a:p>
            <a:pPr eaLnBrk="1" hangingPunct="1"/>
            <a:endParaRPr lang="en-US" b="0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b="0" dirty="0" smtClean="0"/>
              <a:t>I. Link Budget Analysis</a:t>
            </a:r>
            <a:endParaRPr lang="en-US" sz="2400" b="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52400" y="1600200"/>
          <a:ext cx="8839198" cy="2412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524"/>
                <a:gridCol w="951876"/>
                <a:gridCol w="1004341"/>
                <a:gridCol w="893580"/>
                <a:gridCol w="796977"/>
                <a:gridCol w="941881"/>
                <a:gridCol w="845279"/>
                <a:gridCol w="893580"/>
                <a:gridCol w="893580"/>
                <a:gridCol w="893580"/>
              </a:tblGrid>
              <a:tr h="738672"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err="1" smtClean="0"/>
                        <a:t>TxPwr</a:t>
                      </a:r>
                      <a:r>
                        <a:rPr lang="en-US" sz="1200" b="0" dirty="0" smtClean="0"/>
                        <a:t> (</a:t>
                      </a:r>
                      <a:r>
                        <a:rPr lang="en-US" sz="1200" b="0" dirty="0" err="1" smtClean="0"/>
                        <a:t>dBm</a:t>
                      </a:r>
                      <a:r>
                        <a:rPr lang="en-US" sz="1200" b="0" dirty="0" smtClean="0"/>
                        <a:t>)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err="1" smtClean="0"/>
                        <a:t>Tx</a:t>
                      </a:r>
                      <a:r>
                        <a:rPr lang="en-US" sz="1200" b="0" dirty="0" smtClean="0"/>
                        <a:t> Ant Gain (</a:t>
                      </a:r>
                      <a:r>
                        <a:rPr lang="en-US" sz="1200" b="0" dirty="0" err="1" smtClean="0"/>
                        <a:t>dBi</a:t>
                      </a:r>
                      <a:r>
                        <a:rPr lang="en-US" sz="1200" b="0" dirty="0" smtClean="0"/>
                        <a:t>)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Rx Ant Gain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(</a:t>
                      </a:r>
                      <a:r>
                        <a:rPr lang="en-US" sz="1200" b="0" dirty="0" err="1" smtClean="0"/>
                        <a:t>dBi</a:t>
                      </a:r>
                      <a:r>
                        <a:rPr lang="en-US" sz="1200" b="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Fading Margin</a:t>
                      </a:r>
                    </a:p>
                    <a:p>
                      <a:r>
                        <a:rPr lang="en-US" sz="1200" b="0" dirty="0" smtClean="0"/>
                        <a:t>(dB)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Rx Sensitivity (</a:t>
                      </a:r>
                      <a:r>
                        <a:rPr lang="en-US" sz="1200" b="0" dirty="0" err="1" smtClean="0"/>
                        <a:t>dBm</a:t>
                      </a:r>
                      <a:r>
                        <a:rPr lang="en-US" sz="1200" b="0" dirty="0" smtClean="0"/>
                        <a:t>)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Distance for </a:t>
                      </a:r>
                      <a:r>
                        <a:rPr lang="en-US" sz="1200" b="0" dirty="0" err="1" smtClean="0">
                          <a:solidFill>
                            <a:srgbClr val="FF0000"/>
                          </a:solidFill>
                        </a:rPr>
                        <a:t>UMi</a:t>
                      </a:r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 LOS (m)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Distance for </a:t>
                      </a:r>
                      <a:r>
                        <a:rPr lang="en-US" sz="1200" b="0" dirty="0" err="1" smtClean="0">
                          <a:solidFill>
                            <a:srgbClr val="FF0000"/>
                          </a:solidFill>
                        </a:rPr>
                        <a:t>UMi</a:t>
                      </a:r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 NLOS (m)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Distance for </a:t>
                      </a:r>
                      <a:r>
                        <a:rPr lang="en-US" sz="1200" b="0" dirty="0" err="1" smtClean="0">
                          <a:solidFill>
                            <a:srgbClr val="FF0000"/>
                          </a:solidFill>
                        </a:rPr>
                        <a:t>UMa</a:t>
                      </a:r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 LOS (m)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Distance for </a:t>
                      </a:r>
                      <a:r>
                        <a:rPr lang="en-US" sz="1200" b="0" dirty="0" err="1" smtClean="0">
                          <a:solidFill>
                            <a:srgbClr val="FF0000"/>
                          </a:solidFill>
                        </a:rPr>
                        <a:t>UMa</a:t>
                      </a:r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 NLOS (m)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18533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MCS0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-82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758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137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1113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191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185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MCS2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-77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569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835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142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185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MCS4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-70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339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57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497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84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185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MCS7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-64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238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39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352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59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04800" y="1066800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2.4GHz, BW=20MHz, 1SS, for longest possible distance.</a:t>
            </a:r>
            <a:endParaRPr kumimoji="0" lang="en-US" sz="18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4191000"/>
            <a:ext cx="777642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 Path Loss model and parameters for </a:t>
            </a:r>
            <a:r>
              <a:rPr lang="en-US" sz="1600" dirty="0" err="1" smtClean="0"/>
              <a:t>UMi</a:t>
            </a:r>
            <a:r>
              <a:rPr lang="en-US" sz="1600" dirty="0" smtClean="0"/>
              <a:t> and </a:t>
            </a:r>
            <a:r>
              <a:rPr lang="en-US" sz="1600" dirty="0" err="1" smtClean="0"/>
              <a:t>UMa</a:t>
            </a:r>
            <a:r>
              <a:rPr lang="en-US" sz="1600" dirty="0" smtClean="0"/>
              <a:t> uses Table A1-2 in reference [4].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NLOS Path Loss using Hexagonal layout.</a:t>
            </a:r>
          </a:p>
          <a:p>
            <a:r>
              <a:rPr lang="en-US" sz="1600" dirty="0" smtClean="0"/>
              <a:t>* Shadow fading is added for different cases according to Table A1-2 in reference [4].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 </a:t>
            </a:r>
            <a:r>
              <a:rPr lang="en-US" sz="1600" dirty="0" err="1" smtClean="0"/>
              <a:t>UMi</a:t>
            </a:r>
            <a:r>
              <a:rPr lang="en-US" sz="1600" dirty="0" smtClean="0"/>
              <a:t>-LOS, </a:t>
            </a:r>
            <a:r>
              <a:rPr lang="el-GR" sz="1600" dirty="0" smtClean="0"/>
              <a:t>σ</a:t>
            </a:r>
            <a:r>
              <a:rPr lang="en-US" sz="1600" dirty="0" smtClean="0"/>
              <a:t> = 3dB; </a:t>
            </a:r>
            <a:r>
              <a:rPr lang="en-US" sz="1600" dirty="0" err="1" smtClean="0"/>
              <a:t>UMi</a:t>
            </a:r>
            <a:r>
              <a:rPr lang="en-US" sz="1600" dirty="0" smtClean="0"/>
              <a:t>-NLOS, </a:t>
            </a:r>
            <a:r>
              <a:rPr lang="el-GR" sz="1600" dirty="0" smtClean="0"/>
              <a:t>σ</a:t>
            </a:r>
            <a:r>
              <a:rPr lang="en-US" sz="1600" dirty="0" smtClean="0"/>
              <a:t> = 4dB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 </a:t>
            </a:r>
            <a:r>
              <a:rPr lang="en-US" sz="1600" dirty="0" err="1" smtClean="0"/>
              <a:t>UMa</a:t>
            </a:r>
            <a:r>
              <a:rPr lang="en-US" sz="1600" dirty="0" smtClean="0"/>
              <a:t>-LOS, </a:t>
            </a:r>
            <a:r>
              <a:rPr lang="el-GR" sz="1600" dirty="0" smtClean="0"/>
              <a:t>σ</a:t>
            </a:r>
            <a:r>
              <a:rPr lang="en-US" sz="1600" dirty="0" smtClean="0"/>
              <a:t> = 4dB; </a:t>
            </a:r>
            <a:r>
              <a:rPr lang="en-US" sz="1600" dirty="0" err="1" smtClean="0"/>
              <a:t>UMa</a:t>
            </a:r>
            <a:r>
              <a:rPr lang="en-US" sz="1600" dirty="0" smtClean="0"/>
              <a:t>-NLOS, </a:t>
            </a:r>
            <a:r>
              <a:rPr lang="el-GR" sz="1600" dirty="0" smtClean="0"/>
              <a:t>σ</a:t>
            </a:r>
            <a:r>
              <a:rPr lang="en-US" sz="1600" dirty="0" smtClean="0"/>
              <a:t> = 6dB</a:t>
            </a:r>
          </a:p>
          <a:p>
            <a:r>
              <a:rPr lang="en-US" sz="1600" dirty="0" smtClean="0"/>
              <a:t>* The large </a:t>
            </a:r>
            <a:r>
              <a:rPr lang="en-US" sz="1600" dirty="0" err="1" smtClean="0"/>
              <a:t>Tx</a:t>
            </a:r>
            <a:r>
              <a:rPr lang="en-US" sz="1600" dirty="0" smtClean="0"/>
              <a:t> Power may be achieved by high-end PA, and multiple antennas; </a:t>
            </a:r>
            <a:r>
              <a:rPr lang="en-US" sz="1600" dirty="0" err="1" smtClean="0"/>
              <a:t>Tx</a:t>
            </a:r>
            <a:r>
              <a:rPr lang="en-US" sz="1600" dirty="0" smtClean="0"/>
              <a:t> power is </a:t>
            </a:r>
          </a:p>
          <a:p>
            <a:r>
              <a:rPr lang="en-US" sz="1600" dirty="0" smtClean="0"/>
              <a:t>    backed off for higher MCSs for better </a:t>
            </a:r>
            <a:r>
              <a:rPr lang="en-US" sz="1600" dirty="0" err="1" smtClean="0"/>
              <a:t>TxEVM</a:t>
            </a:r>
            <a:r>
              <a:rPr lang="en-US" sz="1600" dirty="0" smtClean="0"/>
              <a:t>.</a:t>
            </a:r>
          </a:p>
          <a:p>
            <a:pPr lvl="1">
              <a:buFont typeface="Arial" charset="0"/>
              <a:buChar char="•"/>
            </a:pP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800" b="0" dirty="0" smtClean="0"/>
              <a:t>Link Budget Analysis (2)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7772400" cy="1143000"/>
          </a:xfrm>
        </p:spPr>
        <p:txBody>
          <a:bodyPr/>
          <a:lstStyle/>
          <a:p>
            <a:r>
              <a:rPr lang="en-US" sz="1600" b="0" dirty="0" smtClean="0"/>
              <a:t>The probability of LOS channel is a function of distance, specified by Table A1-3 in [4].</a:t>
            </a:r>
          </a:p>
          <a:p>
            <a:endParaRPr lang="en-US" sz="1600" b="0" dirty="0" smtClean="0"/>
          </a:p>
          <a:p>
            <a:endParaRPr lang="en-US" sz="1600" b="0" dirty="0" smtClean="0"/>
          </a:p>
          <a:p>
            <a:endParaRPr lang="en-US" sz="1600" b="0" dirty="0" smtClean="0"/>
          </a:p>
          <a:p>
            <a:endParaRPr lang="en-US" sz="1600" b="0" dirty="0" smtClean="0"/>
          </a:p>
          <a:p>
            <a:r>
              <a:rPr lang="en-US" sz="1600" b="0" dirty="0" smtClean="0"/>
              <a:t>The average distance for each MCS in </a:t>
            </a:r>
            <a:r>
              <a:rPr lang="en-US" sz="1600" b="0" dirty="0" err="1" smtClean="0"/>
              <a:t>UMi</a:t>
            </a:r>
            <a:r>
              <a:rPr lang="en-US" sz="1600" b="0" dirty="0" smtClean="0"/>
              <a:t> and </a:t>
            </a:r>
            <a:r>
              <a:rPr lang="en-US" sz="1600" b="0" dirty="0" err="1" smtClean="0"/>
              <a:t>UMa</a:t>
            </a:r>
            <a:r>
              <a:rPr lang="en-US" sz="1600" b="0" dirty="0" smtClean="0"/>
              <a:t> is then</a:t>
            </a:r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/>
        </p:nvGraphicFramePr>
        <p:xfrm>
          <a:off x="1752600" y="4038600"/>
          <a:ext cx="5334000" cy="1450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816"/>
                <a:gridCol w="2008584"/>
                <a:gridCol w="2133600"/>
              </a:tblGrid>
              <a:tr h="304798"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Average Distance </a:t>
                      </a:r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</a:rPr>
                        <a:t>UMi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  (m)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Average Distance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</a:rPr>
                        <a:t>UMa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 (m)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6353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MCS0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152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206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63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MCS2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115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157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63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MCS4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72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63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MCS7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54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057400" y="1752600"/>
          <a:ext cx="4648200" cy="838200"/>
        </p:xfrm>
        <a:graphic>
          <a:graphicData uri="http://schemas.openxmlformats.org/drawingml/2006/table">
            <a:tbl>
              <a:tblPr/>
              <a:tblGrid>
                <a:gridCol w="845127"/>
                <a:gridCol w="3803073"/>
              </a:tblGrid>
              <a:tr h="523875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1000" dirty="0" err="1">
                          <a:latin typeface="Times New Roman"/>
                          <a:ea typeface="MS Mincho"/>
                          <a:cs typeface="Arial"/>
                        </a:rPr>
                        <a:t>UMi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1000" i="1" dirty="0">
                          <a:latin typeface="Times New Roman"/>
                          <a:ea typeface="MS Mincho"/>
                          <a:cs typeface="Arial"/>
                        </a:rPr>
                        <a:t>P</a:t>
                      </a:r>
                      <a:r>
                        <a:rPr lang="fr-FR" sz="1000" i="1" baseline="-25000" dirty="0">
                          <a:latin typeface="Times New Roman"/>
                          <a:ea typeface="MS Mincho"/>
                          <a:cs typeface="Arial"/>
                        </a:rPr>
                        <a:t>LOS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= min (18/</a:t>
                      </a:r>
                      <a:r>
                        <a:rPr lang="fr-FR" sz="1000" i="1" dirty="0">
                          <a:latin typeface="Times New Roman"/>
                          <a:ea typeface="MS Mincho"/>
                          <a:cs typeface="Arial"/>
                        </a:rPr>
                        <a:t>d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,1) 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  <a:sym typeface="Symbol"/>
                        </a:rPr>
                        <a:t>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(1 – </a:t>
                      </a:r>
                      <a:r>
                        <a:rPr lang="fr-FR" sz="1000" dirty="0" err="1">
                          <a:latin typeface="Times New Roman"/>
                          <a:ea typeface="MS Mincho"/>
                          <a:cs typeface="Arial"/>
                        </a:rPr>
                        <a:t>exp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(–</a:t>
                      </a:r>
                      <a:r>
                        <a:rPr lang="fr-FR" sz="1000" i="1" dirty="0">
                          <a:latin typeface="Times New Roman"/>
                          <a:ea typeface="MS Mincho"/>
                          <a:cs typeface="Arial"/>
                        </a:rPr>
                        <a:t>d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/ 36)) + </a:t>
                      </a:r>
                      <a:r>
                        <a:rPr lang="fr-FR" sz="1000" dirty="0" err="1">
                          <a:latin typeface="Times New Roman"/>
                          <a:ea typeface="MS Mincho"/>
                          <a:cs typeface="Arial"/>
                        </a:rPr>
                        <a:t>exp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(–</a:t>
                      </a:r>
                      <a:r>
                        <a:rPr lang="fr-FR" sz="1000" i="1" dirty="0">
                          <a:latin typeface="Times New Roman"/>
                          <a:ea typeface="MS Mincho"/>
                          <a:cs typeface="Arial"/>
                        </a:rPr>
                        <a:t>d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/ 36)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(for </a:t>
                      </a:r>
                      <a:r>
                        <a:rPr lang="fr-FR" sz="1000" dirty="0" err="1">
                          <a:latin typeface="Times New Roman"/>
                          <a:ea typeface="MS Mincho"/>
                          <a:cs typeface="Arial"/>
                        </a:rPr>
                        <a:t>outdoor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</a:t>
                      </a:r>
                      <a:r>
                        <a:rPr lang="fr-FR" sz="1000" dirty="0" err="1">
                          <a:latin typeface="Times New Roman"/>
                          <a:ea typeface="MS Mincho"/>
                          <a:cs typeface="Arial"/>
                        </a:rPr>
                        <a:t>users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</a:t>
                      </a:r>
                      <a:r>
                        <a:rPr lang="fr-FR" sz="1000" dirty="0" err="1">
                          <a:latin typeface="Times New Roman"/>
                          <a:ea typeface="MS Mincho"/>
                          <a:cs typeface="Arial"/>
                        </a:rPr>
                        <a:t>only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)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1000" dirty="0" err="1">
                          <a:latin typeface="Times New Roman"/>
                          <a:ea typeface="MS Mincho"/>
                          <a:cs typeface="Arial"/>
                        </a:rPr>
                        <a:t>UMa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1000" i="1" dirty="0">
                          <a:latin typeface="Times New Roman"/>
                          <a:ea typeface="MS Mincho"/>
                          <a:cs typeface="Arial"/>
                        </a:rPr>
                        <a:t>P</a:t>
                      </a:r>
                      <a:r>
                        <a:rPr lang="fr-FR" sz="1000" i="1" baseline="-25000" dirty="0">
                          <a:latin typeface="Times New Roman"/>
                          <a:ea typeface="MS Mincho"/>
                          <a:cs typeface="Arial"/>
                        </a:rPr>
                        <a:t>LOS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= min (18/</a:t>
                      </a:r>
                      <a:r>
                        <a:rPr lang="fr-FR" sz="1000" i="1" dirty="0">
                          <a:latin typeface="Times New Roman"/>
                          <a:ea typeface="MS Mincho"/>
                          <a:cs typeface="Arial"/>
                        </a:rPr>
                        <a:t>d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,1) 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  <a:sym typeface="Symbol"/>
                        </a:rPr>
                        <a:t>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(1 – </a:t>
                      </a:r>
                      <a:r>
                        <a:rPr lang="fr-FR" sz="1000" dirty="0" err="1">
                          <a:latin typeface="Times New Roman"/>
                          <a:ea typeface="MS Mincho"/>
                          <a:cs typeface="Arial"/>
                        </a:rPr>
                        <a:t>exp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(–</a:t>
                      </a:r>
                      <a:r>
                        <a:rPr lang="fr-FR" sz="1000" i="1" dirty="0">
                          <a:latin typeface="Times New Roman"/>
                          <a:ea typeface="MS Mincho"/>
                          <a:cs typeface="Arial"/>
                        </a:rPr>
                        <a:t>d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/ 63)) + </a:t>
                      </a:r>
                      <a:r>
                        <a:rPr lang="fr-FR" sz="1000" dirty="0" err="1">
                          <a:latin typeface="Times New Roman"/>
                          <a:ea typeface="MS Mincho"/>
                          <a:cs typeface="Arial"/>
                        </a:rPr>
                        <a:t>exp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(–</a:t>
                      </a:r>
                      <a:r>
                        <a:rPr lang="fr-FR" sz="1000" i="1" dirty="0">
                          <a:latin typeface="Times New Roman"/>
                          <a:ea typeface="MS Mincho"/>
                          <a:cs typeface="Arial"/>
                        </a:rPr>
                        <a:t>d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/ 63)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200275" y="3352800"/>
          <a:ext cx="4152900" cy="381000"/>
        </p:xfrm>
        <a:graphic>
          <a:graphicData uri="http://schemas.openxmlformats.org/presentationml/2006/ole">
            <p:oleObj spid="_x0000_s16385" name="Equation" r:id="rId3" imgW="276840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772400" cy="381000"/>
          </a:xfrm>
        </p:spPr>
        <p:txBody>
          <a:bodyPr/>
          <a:lstStyle/>
          <a:p>
            <a:r>
              <a:rPr lang="en-US" sz="2800" b="0" dirty="0" smtClean="0"/>
              <a:t>Link Budget and Channel Model Discussions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No matter assuming </a:t>
            </a:r>
            <a:r>
              <a:rPr lang="en-US" sz="2000" b="0" dirty="0" err="1" smtClean="0"/>
              <a:t>UMa</a:t>
            </a:r>
            <a:r>
              <a:rPr lang="en-US" sz="2000" b="0" dirty="0" smtClean="0"/>
              <a:t> or </a:t>
            </a:r>
            <a:r>
              <a:rPr lang="en-US" sz="2000" b="0" dirty="0" err="1" smtClean="0"/>
              <a:t>UMi</a:t>
            </a:r>
            <a:r>
              <a:rPr lang="en-US" sz="2000" b="0" dirty="0" smtClean="0"/>
              <a:t>, the above link budget analysis indicates a longest distance (MCS0) ~200m.</a:t>
            </a:r>
          </a:p>
          <a:p>
            <a:pPr lvl="1"/>
            <a:r>
              <a:rPr lang="en-US" sz="1600" b="0" dirty="0" smtClean="0"/>
              <a:t>Considering the idealized output power and antenna gain assumptions, the actual distance could be shorter.</a:t>
            </a:r>
          </a:p>
          <a:p>
            <a:pPr lvl="1"/>
            <a:r>
              <a:rPr lang="en-US" sz="1600" dirty="0" smtClean="0"/>
              <a:t>5GHz also has shorter distances due to FCC limit, larger PL, etc.</a:t>
            </a:r>
            <a:endParaRPr lang="en-US" sz="1600" b="0" dirty="0" smtClean="0"/>
          </a:p>
          <a:p>
            <a:endParaRPr lang="en-US" sz="2000" b="0" dirty="0" smtClean="0"/>
          </a:p>
          <a:p>
            <a:r>
              <a:rPr lang="en-US" sz="2000" b="0" dirty="0" smtClean="0"/>
              <a:t>According to [4][5], this distance is more suitable for small-cell channel—</a:t>
            </a:r>
            <a:r>
              <a:rPr lang="en-US" sz="2000" b="0" dirty="0" err="1" smtClean="0"/>
              <a:t>UMi</a:t>
            </a:r>
            <a:r>
              <a:rPr lang="en-US" sz="2000" b="0" dirty="0" smtClean="0"/>
              <a:t>.</a:t>
            </a:r>
          </a:p>
          <a:p>
            <a:pPr lvl="1"/>
            <a:r>
              <a:rPr lang="en-US" sz="1600" b="0" dirty="0" smtClean="0"/>
              <a:t>As also indicated in [6], “outdoor </a:t>
            </a:r>
            <a:r>
              <a:rPr lang="en-US" sz="1600" b="0" dirty="0" err="1" smtClean="0"/>
              <a:t>WiFi</a:t>
            </a:r>
            <a:r>
              <a:rPr lang="en-US" sz="1600" b="0" dirty="0" smtClean="0"/>
              <a:t> is by nature a small-cell deployment”.</a:t>
            </a:r>
          </a:p>
          <a:p>
            <a:endParaRPr lang="en-US" dirty="0" smtClean="0"/>
          </a:p>
          <a:p>
            <a:r>
              <a:rPr lang="en-US" sz="2000" b="0" dirty="0" smtClean="0"/>
              <a:t>Therefore</a:t>
            </a:r>
            <a:r>
              <a:rPr lang="en-US" b="0" dirty="0" smtClean="0"/>
              <a:t> we believe </a:t>
            </a:r>
            <a:r>
              <a:rPr lang="en-US" b="0" dirty="0" err="1" smtClean="0">
                <a:solidFill>
                  <a:srgbClr val="FF0000"/>
                </a:solidFill>
              </a:rPr>
              <a:t>UMi</a:t>
            </a:r>
            <a:r>
              <a:rPr lang="en-US" b="0" dirty="0" smtClean="0">
                <a:solidFill>
                  <a:srgbClr val="FF0000"/>
                </a:solidFill>
              </a:rPr>
              <a:t> should be used for baseline HEW outdoor channel model</a:t>
            </a:r>
            <a:r>
              <a:rPr lang="en-US" b="0" dirty="0" smtClean="0"/>
              <a:t>.</a:t>
            </a:r>
          </a:p>
          <a:p>
            <a:pPr lvl="1"/>
            <a:r>
              <a:rPr lang="en-US" sz="1600" b="0" dirty="0" err="1" smtClean="0"/>
              <a:t>UMa</a:t>
            </a:r>
            <a:r>
              <a:rPr lang="en-US" sz="1600" b="0" dirty="0" smtClean="0"/>
              <a:t> may be considered for some special far-distance scenarios, but may allow some performance degradation, </a:t>
            </a:r>
            <a:r>
              <a:rPr lang="en-US" sz="1600" dirty="0" smtClean="0"/>
              <a:t>and/or may be </a:t>
            </a:r>
            <a:r>
              <a:rPr lang="en-US" sz="1600" b="0" dirty="0" smtClean="0"/>
              <a:t>limited to low MCS in low SNR regime.</a:t>
            </a:r>
            <a:endParaRPr lang="en-US" sz="1600" b="0" dirty="0" smtClean="0"/>
          </a:p>
          <a:p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772400" cy="381000"/>
          </a:xfrm>
        </p:spPr>
        <p:txBody>
          <a:bodyPr/>
          <a:lstStyle/>
          <a:p>
            <a:r>
              <a:rPr lang="en-US" b="0" dirty="0" smtClean="0"/>
              <a:t>II. Link Level Simulations for </a:t>
            </a:r>
            <a:r>
              <a:rPr lang="en-US" b="0" dirty="0" err="1" smtClean="0"/>
              <a:t>UMi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Use SCM </a:t>
            </a:r>
            <a:r>
              <a:rPr lang="en-US" sz="2000" b="0" dirty="0" err="1" smtClean="0"/>
              <a:t>UMi</a:t>
            </a:r>
            <a:r>
              <a:rPr lang="en-US" sz="2000" b="0" dirty="0" smtClean="0"/>
              <a:t>-NLOS and </a:t>
            </a:r>
            <a:r>
              <a:rPr lang="en-US" sz="2000" b="0" dirty="0" err="1" smtClean="0"/>
              <a:t>UMi</a:t>
            </a:r>
            <a:r>
              <a:rPr lang="en-US" sz="2000" b="0" dirty="0" smtClean="0"/>
              <a:t>-LOS channel model as defined in [5].</a:t>
            </a:r>
          </a:p>
          <a:p>
            <a:pPr lvl="1"/>
            <a:r>
              <a:rPr lang="en-US" sz="1600" dirty="0" err="1" smtClean="0"/>
              <a:t>UMi</a:t>
            </a:r>
            <a:r>
              <a:rPr lang="en-US" sz="1600" dirty="0" smtClean="0"/>
              <a:t>-LOS channel assumes </a:t>
            </a:r>
            <a:r>
              <a:rPr lang="en-US" sz="1600" i="1" dirty="0" smtClean="0"/>
              <a:t>K=10dB.</a:t>
            </a:r>
          </a:p>
          <a:p>
            <a:pPr lvl="1"/>
            <a:r>
              <a:rPr lang="en-US" sz="1600" b="0" u="sng" dirty="0" smtClean="0"/>
              <a:t>Here we just use SCM as an example, not stressing on the exact SCM model for HEW.</a:t>
            </a:r>
            <a:r>
              <a:rPr lang="en-US" sz="1600" b="0" dirty="0" smtClean="0"/>
              <a:t> </a:t>
            </a:r>
            <a:endParaRPr lang="en-US" sz="1600" b="0" dirty="0" smtClean="0"/>
          </a:p>
          <a:p>
            <a:endParaRPr lang="en-US" sz="2000" b="0" dirty="0" smtClean="0"/>
          </a:p>
          <a:p>
            <a:r>
              <a:rPr lang="en-US" sz="2000" b="0" dirty="0" smtClean="0"/>
              <a:t>11ac 20MHz, 1x1, MCS0, 2, 4, 7 representing BPSK, QPSK, 16QAM and 64QAM, try different channels.</a:t>
            </a:r>
          </a:p>
          <a:p>
            <a:pPr>
              <a:buNone/>
            </a:pPr>
            <a:endParaRPr lang="en-US" sz="2000" b="0" dirty="0" smtClean="0"/>
          </a:p>
          <a:p>
            <a:r>
              <a:rPr lang="en-US" sz="2000" b="0" dirty="0" smtClean="0"/>
              <a:t>11ac 20MHz, 4x1, MCS 4, 7, </a:t>
            </a:r>
            <a:r>
              <a:rPr lang="en-US" sz="2000" b="0" dirty="0" err="1" smtClean="0"/>
              <a:t>TxBF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v.s</a:t>
            </a:r>
            <a:r>
              <a:rPr lang="en-US" sz="2000" b="0" dirty="0" smtClean="0"/>
              <a:t>. Open-Loop.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All assuming normal GI (0.8</a:t>
            </a:r>
            <a:r>
              <a:rPr lang="en-US" sz="2000" b="0" i="1" dirty="0" smtClean="0"/>
              <a:t>us</a:t>
            </a:r>
            <a:r>
              <a:rPr lang="en-US" sz="2000" b="0" dirty="0" smtClean="0"/>
              <a:t>).</a:t>
            </a:r>
          </a:p>
          <a:p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800" b="0" dirty="0" smtClean="0"/>
              <a:t>1x1, 20MHz, Different Channels</a:t>
            </a:r>
            <a:endParaRPr lang="en-US" sz="2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 descr="HEW_1x1_UMi_vs_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143000"/>
            <a:ext cx="8077200" cy="533399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b="0" dirty="0" smtClean="0"/>
              <a:t>4x1, 20MHz, </a:t>
            </a:r>
            <a:r>
              <a:rPr lang="en-US" sz="2800" b="0" dirty="0" err="1" smtClean="0"/>
              <a:t>UMi</a:t>
            </a:r>
            <a:r>
              <a:rPr lang="en-US" sz="2800" b="0" dirty="0" smtClean="0"/>
              <a:t>, </a:t>
            </a:r>
            <a:r>
              <a:rPr lang="en-US" sz="2800" b="0" dirty="0" err="1" smtClean="0"/>
              <a:t>TxBF</a:t>
            </a:r>
            <a:r>
              <a:rPr lang="en-US" sz="2800" b="0" dirty="0" smtClean="0"/>
              <a:t> </a:t>
            </a:r>
            <a:r>
              <a:rPr lang="en-US" sz="2800" b="0" dirty="0" err="1" smtClean="0"/>
              <a:t>v.s</a:t>
            </a:r>
            <a:r>
              <a:rPr lang="en-US" sz="2800" b="0" dirty="0" smtClean="0"/>
              <a:t>. Open-Loop</a:t>
            </a:r>
            <a:endParaRPr lang="en-US" sz="2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 descr="HEW_4x1_BF_vs_O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1143000"/>
            <a:ext cx="7772400" cy="532295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800" b="0" dirty="0" smtClean="0"/>
              <a:t>Discussions (1)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r>
              <a:rPr lang="en-US" sz="2000" b="0" dirty="0" err="1" smtClean="0"/>
              <a:t>UMi</a:t>
            </a:r>
            <a:r>
              <a:rPr lang="en-US" sz="2000" b="0" dirty="0" smtClean="0"/>
              <a:t>-NLOS </a:t>
            </a:r>
            <a:r>
              <a:rPr lang="en-US" sz="2000" b="0" dirty="0" smtClean="0"/>
              <a:t>channel using SCM model </a:t>
            </a:r>
            <a:r>
              <a:rPr lang="en-US" sz="2000" b="0" dirty="0" smtClean="0"/>
              <a:t>has little/no impact on low data rate BPSK and QPSK, but impacts 16-QAM and beyond.</a:t>
            </a:r>
          </a:p>
          <a:p>
            <a:pPr lvl="1"/>
            <a:r>
              <a:rPr lang="en-US" sz="1600" dirty="0" err="1" smtClean="0"/>
              <a:t>UMi</a:t>
            </a:r>
            <a:r>
              <a:rPr lang="en-US" sz="1600" dirty="0" smtClean="0"/>
              <a:t>-NLOS channel does not prevent a backward-compatible preamble design, which is essentially modulated by MCS0.</a:t>
            </a:r>
          </a:p>
          <a:p>
            <a:endParaRPr lang="en-US" b="0" dirty="0" smtClean="0"/>
          </a:p>
          <a:p>
            <a:r>
              <a:rPr lang="en-US" sz="2000" b="0" dirty="0" err="1" smtClean="0"/>
              <a:t>UMi</a:t>
            </a:r>
            <a:r>
              <a:rPr lang="en-US" sz="2000" b="0" dirty="0" smtClean="0"/>
              <a:t>-LOS at closer range has more chance to support high MCSs.</a:t>
            </a:r>
          </a:p>
          <a:p>
            <a:pPr lvl="1"/>
            <a:r>
              <a:rPr lang="en-US" sz="1600" dirty="0" smtClean="0"/>
              <a:t>MCS7 is still tough without BF, but may get better for larger K-factor and/or LDPC (not simulated)</a:t>
            </a:r>
          </a:p>
          <a:p>
            <a:pPr lvl="1"/>
            <a:endParaRPr lang="en-US" sz="1400" b="0" dirty="0" smtClean="0"/>
          </a:p>
          <a:p>
            <a:r>
              <a:rPr lang="en-US" sz="2000" b="0" dirty="0" err="1" smtClean="0"/>
              <a:t>TxBF</a:t>
            </a:r>
            <a:r>
              <a:rPr lang="en-US" sz="2000" b="0" dirty="0" smtClean="0"/>
              <a:t> helps shortening the effective channel delay-spread, may improve middle to high MCS performances in </a:t>
            </a:r>
            <a:r>
              <a:rPr lang="en-US" sz="2000" b="0" dirty="0" err="1" smtClean="0"/>
              <a:t>UMi</a:t>
            </a:r>
            <a:r>
              <a:rPr lang="en-US" sz="2000" b="0" dirty="0" smtClean="0"/>
              <a:t> channels.</a:t>
            </a:r>
          </a:p>
          <a:p>
            <a:pPr lvl="1"/>
            <a:r>
              <a:rPr lang="en-US" sz="1600" dirty="0" smtClean="0"/>
              <a:t>16QAM with </a:t>
            </a:r>
            <a:r>
              <a:rPr lang="en-US" sz="1600" dirty="0" err="1" smtClean="0"/>
              <a:t>TxBF</a:t>
            </a:r>
            <a:r>
              <a:rPr lang="en-US" sz="1600" dirty="0" smtClean="0"/>
              <a:t> may get through </a:t>
            </a:r>
            <a:r>
              <a:rPr lang="en-US" sz="1600" dirty="0" err="1" smtClean="0"/>
              <a:t>UMi</a:t>
            </a:r>
            <a:r>
              <a:rPr lang="en-US" sz="1600" dirty="0" smtClean="0"/>
              <a:t>-NLOS, 64QAM with </a:t>
            </a:r>
            <a:r>
              <a:rPr lang="en-US" sz="1600" dirty="0" err="1" smtClean="0"/>
              <a:t>TxBF</a:t>
            </a:r>
            <a:r>
              <a:rPr lang="en-US" sz="1600" dirty="0" smtClean="0"/>
              <a:t> may get through </a:t>
            </a:r>
            <a:r>
              <a:rPr lang="en-US" sz="1600" dirty="0" err="1" smtClean="0"/>
              <a:t>UMi</a:t>
            </a:r>
            <a:r>
              <a:rPr lang="en-US" sz="1600" dirty="0" smtClean="0"/>
              <a:t>-LOS.</a:t>
            </a:r>
            <a:endParaRPr lang="en-US" b="0" dirty="0" smtClean="0"/>
          </a:p>
          <a:p>
            <a:endParaRPr lang="en-US" sz="1600" b="0" dirty="0" smtClean="0"/>
          </a:p>
          <a:p>
            <a:r>
              <a:rPr lang="en-US" sz="2000" b="0" dirty="0" smtClean="0"/>
              <a:t>We may need to take a closer look on what is appropriate channel model for high MCSs.</a:t>
            </a:r>
          </a:p>
          <a:p>
            <a:pPr lvl="1"/>
            <a:r>
              <a:rPr lang="en-US" sz="1600" dirty="0" smtClean="0"/>
              <a:t>Next page.</a:t>
            </a:r>
            <a:endParaRPr lang="en-US" sz="1600" b="0" dirty="0" smtClean="0"/>
          </a:p>
          <a:p>
            <a:endParaRPr lang="en-US" sz="2000" b="0" dirty="0" smtClean="0"/>
          </a:p>
          <a:p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22057</TotalTime>
  <Words>1434</Words>
  <Application>Microsoft Office PowerPoint</Application>
  <PresentationFormat>On-screen Show (4:3)</PresentationFormat>
  <Paragraphs>227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place presentation subject title text here]</vt:lpstr>
      <vt:lpstr>Equation</vt:lpstr>
      <vt:lpstr>HEW Outdoor Channel Model Discussions</vt:lpstr>
      <vt:lpstr>Introduction</vt:lpstr>
      <vt:lpstr>I. Link Budget Analysis</vt:lpstr>
      <vt:lpstr>Link Budget Analysis (2)</vt:lpstr>
      <vt:lpstr>Link Budget and Channel Model Discussions</vt:lpstr>
      <vt:lpstr>II. Link Level Simulations for UMi</vt:lpstr>
      <vt:lpstr>1x1, 20MHz, Different Channels</vt:lpstr>
      <vt:lpstr>4x1, 20MHz, UMi, TxBF v.s. Open-Loop</vt:lpstr>
      <vt:lpstr>Discussions (1)</vt:lpstr>
      <vt:lpstr>Discussions (2)</vt:lpstr>
      <vt:lpstr>Conclusions</vt:lpstr>
      <vt:lpstr>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hongyuan</cp:lastModifiedBy>
  <cp:revision>464</cp:revision>
  <cp:lastPrinted>2010-12-20T20:45:24Z</cp:lastPrinted>
  <dcterms:created xsi:type="dcterms:W3CDTF">2010-12-20T20:39:38Z</dcterms:created>
  <dcterms:modified xsi:type="dcterms:W3CDTF">2013-09-17T03:45:55Z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-879943810</vt:i4>
  </property>
  <property fmtid="{D5CDD505-2E9C-101B-9397-08002B2CF9AE}" pid="3" name="_NewReviewCycle">
    <vt:lpwstr/>
  </property>
  <property fmtid="{D5CDD505-2E9C-101B-9397-08002B2CF9AE}" pid="4" name="_EmailSubject">
    <vt:lpwstr>ah presentations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</Properties>
</file>