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31" r:id="rId2"/>
    <p:sldId id="397" r:id="rId3"/>
    <p:sldId id="398" r:id="rId4"/>
    <p:sldId id="401" r:id="rId5"/>
    <p:sldId id="402" r:id="rId6"/>
    <p:sldId id="403" r:id="rId7"/>
    <p:sldId id="404" r:id="rId8"/>
    <p:sldId id="424" r:id="rId9"/>
    <p:sldId id="409" r:id="rId10"/>
    <p:sldId id="410" r:id="rId11"/>
    <p:sldId id="411" r:id="rId12"/>
    <p:sldId id="412" r:id="rId13"/>
    <p:sldId id="413" r:id="rId14"/>
    <p:sldId id="414" r:id="rId15"/>
    <p:sldId id="415" r:id="rId16"/>
    <p:sldId id="416" r:id="rId17"/>
    <p:sldId id="417" r:id="rId18"/>
    <p:sldId id="419" r:id="rId19"/>
    <p:sldId id="420" r:id="rId20"/>
    <p:sldId id="422" r:id="rId21"/>
    <p:sldId id="423" r:id="rId22"/>
    <p:sldId id="406" r:id="rId23"/>
    <p:sldId id="425" r:id="rId24"/>
    <p:sldId id="426" r:id="rId2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2300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57" autoAdjust="0"/>
    <p:restoredTop sz="93395" autoAdjust="0"/>
  </p:normalViewPr>
  <p:slideViewPr>
    <p:cSldViewPr snapToGrid="0" showGuides="1">
      <p:cViewPr varScale="1">
        <p:scale>
          <a:sx n="80" d="100"/>
          <a:sy n="80" d="100"/>
        </p:scale>
        <p:origin x="-1452" y="-90"/>
      </p:cViewPr>
      <p:guideLst>
        <p:guide orient="horz" pos="1395"/>
        <p:guide pos="521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>
        <p:scale>
          <a:sx n="100" d="100"/>
          <a:sy n="100" d="100"/>
        </p:scale>
        <p:origin x="-1914" y="-16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doc.: IEEE 802.11-13/1xxxr0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S. Rayment, Ericsson &amp; S.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Page </a:t>
            </a:r>
            <a:fld id="{147E92E1-F638-8F42-AA3F-DF83A18BFBB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 dirty="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6781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doc.: IEEE 802.11-13/1xxxr0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GB" dirty="0"/>
              <a:t>S. Rayment, Ericsson &amp; S.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Page </a:t>
            </a:r>
            <a:fld id="{B3D4059A-D5F0-BA49-AA13-013B2E36523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180091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 dirty="0"/>
              <a:t>doc.: IEEE 802.11-13/1xxxr0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 dirty="0"/>
              <a:t>September 2013</a:t>
            </a:r>
            <a:endParaRPr lang="en-GB" sz="1400" dirty="0"/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 dirty="0">
                <a:cs typeface="ＭＳ Ｐゴシック" charset="0"/>
              </a:rPr>
              <a:t>S. Rayment, Ericsson &amp; S. McCann, BlackBerry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dirty="0"/>
              <a:t>Page </a:t>
            </a:r>
            <a:fld id="{F230FC7D-B487-C845-BE76-EFCBC74A224C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BC3DCBC-0FF1-874D-BA00-2236D266E37C}" type="datetime1">
              <a:rPr lang="en-US" sz="1200"/>
              <a:pPr eaLnBrk="1" hangingPunct="1"/>
              <a:t>9/17/2013</a:t>
            </a:fld>
            <a:r>
              <a:rPr lang="en-US" sz="1200" dirty="0"/>
              <a:t>2011-10-19 </a:t>
            </a:r>
          </a:p>
        </p:txBody>
      </p:sp>
      <p:sp>
        <p:nvSpPr>
          <p:cNvPr id="25602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488017" y="9615488"/>
            <a:ext cx="17117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E70559D-D5FA-3E43-A1E3-926A9767F48A}" type="slidenum">
              <a:rPr lang="en-US" sz="1200"/>
              <a:pPr eaLnBrk="1" hangingPunct="1"/>
              <a:t>10</a:t>
            </a:fld>
            <a:endParaRPr lang="en-US" sz="1200" dirty="0"/>
          </a:p>
        </p:txBody>
      </p:sp>
      <p:sp>
        <p:nvSpPr>
          <p:cNvPr id="25603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25604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2560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5606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11FE0CD-64FB-3C44-921A-81664084A569}" type="datetime1">
              <a:rPr lang="en-US" sz="1200"/>
              <a:pPr eaLnBrk="1" hangingPunct="1"/>
              <a:t>9/17/2013</a:t>
            </a:fld>
            <a:r>
              <a:rPr lang="en-US" sz="1200" dirty="0"/>
              <a:t>2011-10-19 </a:t>
            </a:r>
          </a:p>
        </p:txBody>
      </p:sp>
      <p:sp>
        <p:nvSpPr>
          <p:cNvPr id="27650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499439" y="9615488"/>
            <a:ext cx="159749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F60CD40-6798-1E4C-AC4F-98676C8D96A1}" type="slidenum">
              <a:rPr lang="en-US" sz="1200"/>
              <a:pPr eaLnBrk="1" hangingPunct="1"/>
              <a:t>11</a:t>
            </a:fld>
            <a:endParaRPr lang="en-US" sz="1200" dirty="0"/>
          </a:p>
        </p:txBody>
      </p:sp>
      <p:sp>
        <p:nvSpPr>
          <p:cNvPr id="27651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27652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2765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7654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516DB32-E20E-B341-91E7-EAD0C5177F53}" type="datetime1">
              <a:rPr lang="en-US" sz="1200"/>
              <a:pPr eaLnBrk="1" hangingPunct="1"/>
              <a:t>9/17/2013</a:t>
            </a:fld>
            <a:r>
              <a:rPr lang="en-US" sz="1200" dirty="0"/>
              <a:t>2011-10-19 </a:t>
            </a:r>
          </a:p>
        </p:txBody>
      </p:sp>
      <p:sp>
        <p:nvSpPr>
          <p:cNvPr id="29698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488017" y="9615488"/>
            <a:ext cx="17117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E3F1D78-A525-8F43-9633-54B799959B73}" type="slidenum">
              <a:rPr lang="en-US" sz="1200"/>
              <a:pPr eaLnBrk="1" hangingPunct="1"/>
              <a:t>12</a:t>
            </a:fld>
            <a:endParaRPr lang="en-US" sz="1200" dirty="0"/>
          </a:p>
        </p:txBody>
      </p:sp>
      <p:sp>
        <p:nvSpPr>
          <p:cNvPr id="29699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29700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2970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9702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E3702EE-12FF-364C-846C-F5191FCD8ED6}" type="datetime1">
              <a:rPr lang="en-US" sz="1200"/>
              <a:pPr eaLnBrk="1" hangingPunct="1"/>
              <a:t>9/17/2013</a:t>
            </a:fld>
            <a:r>
              <a:rPr lang="en-US" sz="1200" dirty="0"/>
              <a:t>2011-10-19 </a:t>
            </a:r>
          </a:p>
        </p:txBody>
      </p:sp>
      <p:sp>
        <p:nvSpPr>
          <p:cNvPr id="31746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488017" y="9615488"/>
            <a:ext cx="17117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79D208D-4866-D34E-A407-A256F2883693}" type="slidenum">
              <a:rPr lang="en-US" sz="1200"/>
              <a:pPr eaLnBrk="1" hangingPunct="1"/>
              <a:t>13</a:t>
            </a:fld>
            <a:endParaRPr lang="en-US" sz="1200" dirty="0"/>
          </a:p>
        </p:txBody>
      </p:sp>
      <p:sp>
        <p:nvSpPr>
          <p:cNvPr id="31747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3174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3174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750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F29012C-D702-1F45-8BD8-DD1BA588C50C}" type="datetime1">
              <a:rPr lang="en-US" sz="1200"/>
              <a:pPr eaLnBrk="1" hangingPunct="1"/>
              <a:t>9/17/2013</a:t>
            </a:fld>
            <a:r>
              <a:rPr lang="en-US" sz="1200" dirty="0"/>
              <a:t>2011-10-19 </a:t>
            </a:r>
          </a:p>
        </p:txBody>
      </p:sp>
      <p:sp>
        <p:nvSpPr>
          <p:cNvPr id="33794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488017" y="9615488"/>
            <a:ext cx="17117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605453D-5855-7D46-ACEF-F05DF9AE398F}" type="slidenum">
              <a:rPr lang="en-US" sz="1200"/>
              <a:pPr eaLnBrk="1" hangingPunct="1"/>
              <a:t>14</a:t>
            </a:fld>
            <a:endParaRPr lang="en-US" sz="1200" dirty="0"/>
          </a:p>
        </p:txBody>
      </p:sp>
      <p:sp>
        <p:nvSpPr>
          <p:cNvPr id="33795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3379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3379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798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CF8D1AD-6DCA-8E44-863B-3BDBD5270C2D}" type="datetime1">
              <a:rPr lang="en-US" sz="1200"/>
              <a:pPr eaLnBrk="1" hangingPunct="1"/>
              <a:t>9/17/2013</a:t>
            </a:fld>
            <a:r>
              <a:rPr lang="en-US" sz="1200" dirty="0"/>
              <a:t>2011-10-19 </a:t>
            </a:r>
          </a:p>
        </p:txBody>
      </p:sp>
      <p:sp>
        <p:nvSpPr>
          <p:cNvPr id="35842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488017" y="9615488"/>
            <a:ext cx="17117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4E906E7-D6B7-6D4D-80B9-7AF371B9122C}" type="slidenum">
              <a:rPr lang="en-US" sz="1200"/>
              <a:pPr eaLnBrk="1" hangingPunct="1"/>
              <a:t>15</a:t>
            </a:fld>
            <a:endParaRPr lang="en-US" sz="1200" dirty="0"/>
          </a:p>
        </p:txBody>
      </p:sp>
      <p:sp>
        <p:nvSpPr>
          <p:cNvPr id="35843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35844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3584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5846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45EFD92-4E2A-3647-9C27-9B155BFDC8DB}" type="datetime1">
              <a:rPr lang="en-US" sz="1200"/>
              <a:pPr eaLnBrk="1" hangingPunct="1"/>
              <a:t>9/17/2013</a:t>
            </a:fld>
            <a:r>
              <a:rPr lang="en-US" sz="1200" dirty="0"/>
              <a:t>2011-10-19 </a:t>
            </a:r>
          </a:p>
        </p:txBody>
      </p:sp>
      <p:sp>
        <p:nvSpPr>
          <p:cNvPr id="37890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488017" y="9615488"/>
            <a:ext cx="17117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DD0C6E2-EF88-CB4B-B27F-12C85CD89142}" type="slidenum">
              <a:rPr lang="en-US" sz="1200"/>
              <a:pPr eaLnBrk="1" hangingPunct="1"/>
              <a:t>16</a:t>
            </a:fld>
            <a:endParaRPr lang="en-US" sz="1200" dirty="0"/>
          </a:p>
        </p:txBody>
      </p:sp>
      <p:sp>
        <p:nvSpPr>
          <p:cNvPr id="37891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37892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3789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7894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7595937-9207-3449-B550-DFDF4209F4BC}" type="datetime1">
              <a:rPr lang="en-US" sz="1200"/>
              <a:pPr eaLnBrk="1" hangingPunct="1"/>
              <a:t>9/17/2013</a:t>
            </a:fld>
            <a:r>
              <a:rPr lang="en-US" sz="1200" dirty="0"/>
              <a:t>2011-10-19 </a:t>
            </a:r>
          </a:p>
        </p:txBody>
      </p:sp>
      <p:sp>
        <p:nvSpPr>
          <p:cNvPr id="39938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488017" y="9615488"/>
            <a:ext cx="17117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5C39224-B96C-CA4B-9488-078A9D344E32}" type="slidenum">
              <a:rPr lang="en-US" sz="1200"/>
              <a:pPr eaLnBrk="1" hangingPunct="1"/>
              <a:t>17</a:t>
            </a:fld>
            <a:endParaRPr lang="en-US" sz="1200" dirty="0"/>
          </a:p>
        </p:txBody>
      </p:sp>
      <p:sp>
        <p:nvSpPr>
          <p:cNvPr id="39939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39940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3994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9942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9C7D803-5878-544D-B69B-F1A144BB518F}" type="datetime1">
              <a:rPr lang="en-US" sz="1200"/>
              <a:pPr eaLnBrk="1" hangingPunct="1"/>
              <a:t>9/17/2013</a:t>
            </a:fld>
            <a:r>
              <a:rPr lang="en-US" sz="1200" dirty="0"/>
              <a:t>2011-10-19 </a:t>
            </a:r>
          </a:p>
        </p:txBody>
      </p:sp>
      <p:sp>
        <p:nvSpPr>
          <p:cNvPr id="44034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488017" y="9615488"/>
            <a:ext cx="17117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D060798-C64D-2749-BD5A-BB8D324A4759}" type="slidenum">
              <a:rPr lang="en-US" sz="1200"/>
              <a:pPr eaLnBrk="1" hangingPunct="1"/>
              <a:t>18</a:t>
            </a:fld>
            <a:endParaRPr lang="en-US" sz="1200" dirty="0"/>
          </a:p>
        </p:txBody>
      </p:sp>
      <p:sp>
        <p:nvSpPr>
          <p:cNvPr id="44035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4403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4403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4038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A650E6D-F7D3-FA4F-AE57-F24B54EA4007}" type="datetime1">
              <a:rPr lang="en-US" sz="1200"/>
              <a:pPr eaLnBrk="1" hangingPunct="1"/>
              <a:t>9/17/2013</a:t>
            </a:fld>
            <a:r>
              <a:rPr lang="en-US" sz="1200" dirty="0"/>
              <a:t>2011-10-19 </a:t>
            </a:r>
          </a:p>
        </p:txBody>
      </p:sp>
      <p:sp>
        <p:nvSpPr>
          <p:cNvPr id="46082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488017" y="9615488"/>
            <a:ext cx="17117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43B85D6-7C71-3E4B-B761-CB7BF81B89D1}" type="slidenum">
              <a:rPr lang="en-US" sz="1200"/>
              <a:pPr eaLnBrk="1" hangingPunct="1"/>
              <a:t>19</a:t>
            </a:fld>
            <a:endParaRPr lang="en-US" sz="1200" dirty="0"/>
          </a:p>
        </p:txBody>
      </p:sp>
      <p:sp>
        <p:nvSpPr>
          <p:cNvPr id="46083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46084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4608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6086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60327" y="117931"/>
            <a:ext cx="2194411" cy="215444"/>
          </a:xfrm>
          <a:ln/>
        </p:spPr>
        <p:txBody>
          <a:bodyPr/>
          <a:lstStyle/>
          <a:p>
            <a:r>
              <a:rPr lang="en-CA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41350" y="117931"/>
            <a:ext cx="912585" cy="215444"/>
          </a:xfrm>
          <a:ln/>
        </p:spPr>
        <p:txBody>
          <a:bodyPr/>
          <a:lstStyle/>
          <a:p>
            <a:r>
              <a:rPr lang="en-CA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87615" y="9615488"/>
            <a:ext cx="1667123" cy="184666"/>
          </a:xfrm>
          <a:ln/>
        </p:spPr>
        <p:txBody>
          <a:bodyPr/>
          <a:lstStyle/>
          <a:p>
            <a:pPr lvl="4"/>
            <a:r>
              <a:rPr lang="en-CA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5583" y="9615417"/>
            <a:ext cx="414552" cy="184666"/>
          </a:xfrm>
          <a:ln/>
        </p:spPr>
        <p:txBody>
          <a:bodyPr/>
          <a:lstStyle/>
          <a:p>
            <a:r>
              <a:rPr lang="en-CA" dirty="0"/>
              <a:t>Page </a:t>
            </a:r>
            <a:fld id="{5F348C83-9B11-4C7B-B765-BB95660D5123}" type="slidenum">
              <a:rPr lang="en-CA"/>
              <a:pPr/>
              <a:t>2</a:t>
            </a:fld>
            <a:endParaRPr lang="en-CA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50888"/>
            <a:ext cx="4946650" cy="37115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8248" rIns="98248"/>
          <a:lstStyle/>
          <a:p>
            <a:r>
              <a:rPr lang="en-US" dirty="0" smtClean="0"/>
              <a:t>Feedback</a:t>
            </a:r>
            <a:r>
              <a:rPr lang="en-US" baseline="0" dirty="0" smtClean="0"/>
              <a:t> on the application of the used simulation methodology to WLAN is greatly appreciated.</a:t>
            </a:r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41E3E7C-37E5-8A4C-809E-430F5BDAF410}" type="datetime1">
              <a:rPr lang="en-US" sz="1200"/>
              <a:pPr eaLnBrk="1" hangingPunct="1"/>
              <a:t>9/17/2013</a:t>
            </a:fld>
            <a:r>
              <a:rPr lang="en-US" sz="1200" dirty="0"/>
              <a:t>2011-10-19 </a:t>
            </a:r>
          </a:p>
        </p:txBody>
      </p:sp>
      <p:sp>
        <p:nvSpPr>
          <p:cNvPr id="49154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488017" y="9615488"/>
            <a:ext cx="17117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884DC7B-A9AF-4C48-8232-8E7277836620}" type="slidenum">
              <a:rPr lang="en-US" sz="1200"/>
              <a:pPr eaLnBrk="1" hangingPunct="1"/>
              <a:t>20</a:t>
            </a:fld>
            <a:endParaRPr lang="en-US" sz="1200" dirty="0"/>
          </a:p>
        </p:txBody>
      </p:sp>
      <p:sp>
        <p:nvSpPr>
          <p:cNvPr id="49155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4915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4915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9158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doc.: IEEE 802.11-13/1xxxr0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dirty="0" smtClean="0"/>
              <a:t>S. Rayment, Ericsson &amp; S. McCann, BlackBerry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Page </a:t>
            </a:r>
            <a:fld id="{B3D4059A-D5F0-BA49-AA13-013B2E36523F}" type="slidenum">
              <a:rPr lang="en-GB" smtClean="0"/>
              <a:pPr>
                <a:defRPr/>
              </a:pPr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0059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60327" y="117931"/>
            <a:ext cx="2194411" cy="215444"/>
          </a:xfrm>
          <a:ln/>
        </p:spPr>
        <p:txBody>
          <a:bodyPr/>
          <a:lstStyle/>
          <a:p>
            <a:r>
              <a:rPr lang="en-CA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41350" y="117931"/>
            <a:ext cx="912585" cy="215444"/>
          </a:xfrm>
          <a:ln/>
        </p:spPr>
        <p:txBody>
          <a:bodyPr/>
          <a:lstStyle/>
          <a:p>
            <a:r>
              <a:rPr lang="en-CA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87615" y="9615488"/>
            <a:ext cx="1667123" cy="184666"/>
          </a:xfrm>
          <a:ln/>
        </p:spPr>
        <p:txBody>
          <a:bodyPr/>
          <a:lstStyle/>
          <a:p>
            <a:pPr lvl="4"/>
            <a:r>
              <a:rPr lang="en-CA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5583" y="9615417"/>
            <a:ext cx="414552" cy="184666"/>
          </a:xfrm>
          <a:ln/>
        </p:spPr>
        <p:txBody>
          <a:bodyPr/>
          <a:lstStyle/>
          <a:p>
            <a:r>
              <a:rPr lang="en-CA" dirty="0"/>
              <a:t>Page </a:t>
            </a:r>
            <a:fld id="{5F348C83-9B11-4C7B-B765-BB95660D5123}" type="slidenum">
              <a:rPr lang="en-CA"/>
              <a:pPr/>
              <a:t>3</a:t>
            </a:fld>
            <a:endParaRPr lang="en-CA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50888"/>
            <a:ext cx="4946650" cy="37115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8248" rIns="98248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54FB9B2-729D-5045-908B-4FD70294572F}" type="datetime1">
              <a:rPr lang="en-US" sz="1200"/>
              <a:pPr eaLnBrk="1" hangingPunct="1"/>
              <a:t>9/17/2013</a:t>
            </a:fld>
            <a:r>
              <a:rPr lang="en-US" sz="1200" dirty="0"/>
              <a:t>2011-10-19 </a:t>
            </a:r>
          </a:p>
        </p:txBody>
      </p:sp>
      <p:sp>
        <p:nvSpPr>
          <p:cNvPr id="10242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573603" y="9615488"/>
            <a:ext cx="85585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DAABD5F-FC3C-E742-A6C5-4A6376929D68}" type="slidenum">
              <a:rPr lang="en-US" sz="1200"/>
              <a:pPr eaLnBrk="1" hangingPunct="1"/>
              <a:t>4</a:t>
            </a:fld>
            <a:endParaRPr lang="en-US" sz="1200" dirty="0"/>
          </a:p>
        </p:txBody>
      </p:sp>
      <p:sp>
        <p:nvSpPr>
          <p:cNvPr id="10243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10244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1024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246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4394282-8266-1C46-AAB3-865DF30B85B7}" type="datetime1">
              <a:rPr lang="en-US" sz="1200"/>
              <a:pPr eaLnBrk="1" hangingPunct="1"/>
              <a:t>9/17/2013</a:t>
            </a:fld>
            <a:r>
              <a:rPr lang="en-US" sz="1200" dirty="0"/>
              <a:t>2011-10-19 </a:t>
            </a:r>
          </a:p>
        </p:txBody>
      </p:sp>
      <p:sp>
        <p:nvSpPr>
          <p:cNvPr id="12290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573603" y="9615488"/>
            <a:ext cx="85585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D44EDEE-AC66-B444-8F34-969EB2E83973}" type="slidenum">
              <a:rPr lang="en-US" sz="1200"/>
              <a:pPr eaLnBrk="1" hangingPunct="1"/>
              <a:t>5</a:t>
            </a:fld>
            <a:endParaRPr lang="en-US" sz="1200" dirty="0"/>
          </a:p>
        </p:txBody>
      </p:sp>
      <p:sp>
        <p:nvSpPr>
          <p:cNvPr id="12291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12292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1229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94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dirty="0"/>
              <a:t>Interference: STAs on one AP still interfere with other APs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C2582E3-BFA2-ED46-B947-41ED159DF0AE}" type="datetime1">
              <a:rPr lang="en-US" sz="1200"/>
              <a:pPr eaLnBrk="1" hangingPunct="1"/>
              <a:t>9/17/2013</a:t>
            </a:fld>
            <a:r>
              <a:rPr lang="en-US" sz="1200" dirty="0"/>
              <a:t>2011-10-19 </a:t>
            </a:r>
          </a:p>
        </p:txBody>
      </p:sp>
      <p:sp>
        <p:nvSpPr>
          <p:cNvPr id="14338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573603" y="9615488"/>
            <a:ext cx="85585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A75B4A8-E521-4E41-86F8-0619D9C900D0}" type="slidenum">
              <a:rPr lang="en-US" sz="1200"/>
              <a:pPr eaLnBrk="1" hangingPunct="1"/>
              <a:t>6</a:t>
            </a:fld>
            <a:endParaRPr lang="en-US" sz="1200" dirty="0"/>
          </a:p>
        </p:txBody>
      </p:sp>
      <p:sp>
        <p:nvSpPr>
          <p:cNvPr id="14339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1434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342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0"/>
                <a:cs typeface="ＭＳ Ｐゴシック" charset="0"/>
              </a:rPr>
              <a:t>AP deployment is done to maximize coverage. Channel selection is done to minimize interference. The maximum distance between a room and the nearest AP is a measure of 'cell range', and this we want to minimize.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6E4AEE5-4C50-B24E-BD36-E21DA6FCB711}" type="datetime1">
              <a:rPr lang="en-US" sz="1200"/>
              <a:pPr eaLnBrk="1" hangingPunct="1"/>
              <a:t>9/17/2013</a:t>
            </a:fld>
            <a:r>
              <a:rPr lang="en-US" sz="1200" dirty="0"/>
              <a:t>2011-10-19 </a:t>
            </a:r>
          </a:p>
        </p:txBody>
      </p:sp>
      <p:sp>
        <p:nvSpPr>
          <p:cNvPr id="16386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573603" y="9615488"/>
            <a:ext cx="85585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159F232-9B34-8640-BDAE-F389236E3BF7}" type="slidenum">
              <a:rPr lang="en-US" sz="1200"/>
              <a:pPr eaLnBrk="1" hangingPunct="1"/>
              <a:t>7</a:t>
            </a:fld>
            <a:endParaRPr lang="en-US" sz="1200" dirty="0"/>
          </a:p>
        </p:txBody>
      </p:sp>
      <p:sp>
        <p:nvSpPr>
          <p:cNvPr id="16387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1638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163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390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58375" y="148709"/>
            <a:ext cx="2796363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Meeting Traffic and Datarate Demands 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41350" y="148709"/>
            <a:ext cx="787175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655A42E-F054-8E48-8C3D-87E97D0CDCD7}" type="datetime1">
              <a:rPr lang="en-US" sz="1200"/>
              <a:pPr eaLnBrk="1" hangingPunct="1"/>
              <a:t>9/17/2013</a:t>
            </a:fld>
            <a:endParaRPr lang="en-US" sz="1200" dirty="0"/>
          </a:p>
        </p:txBody>
      </p:sp>
      <p:sp>
        <p:nvSpPr>
          <p:cNvPr id="4301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1359447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© Ericsson AB 2011 </a:t>
            </a:r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573603" y="9615488"/>
            <a:ext cx="85585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D11F30C-E4D0-C144-B1F2-85FDCB8F401D}" type="slidenum">
              <a:rPr lang="en-US" sz="1200"/>
              <a:pPr eaLnBrk="1" hangingPunct="1"/>
              <a:t>8</a:t>
            </a:fld>
            <a:endParaRPr lang="en-US" sz="1200" dirty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46125"/>
            <a:ext cx="4962525" cy="37226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marR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kern="1200" dirty="0" smtClean="0">
                <a:solidFill>
                  <a:schemeClr val="tx1"/>
                </a:solidFill>
                <a:latin typeface="Times New Roman" pitchFamily="18" charset="0"/>
                <a:ea typeface="ＭＳ Ｐゴシック" charset="0"/>
                <a:cs typeface="ＭＳ Ｐゴシック" charset="0"/>
              </a:rPr>
              <a:t>Data rates decrease when load increases due to increased interference and more active users sharing channel</a:t>
            </a:r>
          </a:p>
          <a:p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1"/>
          <p:cNvSpPr>
            <a:spLocks noGrp="1"/>
          </p:cNvSpPr>
          <p:nvPr>
            <p:ph type="dt" sz="quarter" idx="1"/>
          </p:nvPr>
        </p:nvSpPr>
        <p:spPr bwMode="auto">
          <a:xfrm>
            <a:off x="641350" y="148709"/>
            <a:ext cx="1565858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CA17B15-EBCB-B34F-8F89-BE3651C2DCB1}" type="datetime1">
              <a:rPr lang="en-US" sz="1200"/>
              <a:pPr eaLnBrk="1" hangingPunct="1"/>
              <a:t>9/17/2013</a:t>
            </a:fld>
            <a:r>
              <a:rPr lang="en-US" sz="1200" dirty="0"/>
              <a:t>2011-10-19 </a:t>
            </a:r>
          </a:p>
        </p:txBody>
      </p:sp>
      <p:sp>
        <p:nvSpPr>
          <p:cNvPr id="23554" name="Slide Number Placeholder 2"/>
          <p:cNvSpPr>
            <a:spLocks noGrp="1"/>
          </p:cNvSpPr>
          <p:nvPr>
            <p:ph type="sldNum" sz="quarter" idx="5"/>
          </p:nvPr>
        </p:nvSpPr>
        <p:spPr bwMode="auto">
          <a:xfrm>
            <a:off x="3573603" y="9615488"/>
            <a:ext cx="85585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7D636A0-5446-034B-BE68-E338C1F111DE}" type="slidenum">
              <a:rPr lang="en-US" sz="1200"/>
              <a:pPr eaLnBrk="1" hangingPunct="1"/>
              <a:t>9</a:t>
            </a:fld>
            <a:endParaRPr lang="en-US" sz="1200" dirty="0"/>
          </a:p>
        </p:txBody>
      </p:sp>
      <p:sp>
        <p:nvSpPr>
          <p:cNvPr id="23555" name="Header Placeholder 3"/>
          <p:cNvSpPr>
            <a:spLocks noGrp="1"/>
          </p:cNvSpPr>
          <p:nvPr>
            <p:ph type="hdr" sz="quarter"/>
          </p:nvPr>
        </p:nvSpPr>
        <p:spPr bwMode="auto">
          <a:xfrm>
            <a:off x="6154738" y="148709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2355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5230813" y="9615488"/>
            <a:ext cx="0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5075" indent="-282721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30884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83238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35592" indent="-226177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87945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40299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92653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45006" indent="-226177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/>
              <a:t>  </a:t>
            </a:r>
          </a:p>
        </p:txBody>
      </p:sp>
      <p:sp>
        <p:nvSpPr>
          <p:cNvPr id="2355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558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9B6B1594-90C3-0D48-8861-75259FAA8A7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9744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92072CE-9B31-A34A-B793-BC4482F1E7F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580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90FC3481-3105-624F-BB52-1430497905F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439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5" y="1800000"/>
            <a:ext cx="8351839" cy="385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3"/>
            <a:ext cx="7494588" cy="108537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08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89893A0-B0C8-6A4E-864D-37EC2FBDEEA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4062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92F75B8B-A194-914F-AC61-7A340C03C60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2273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EB67BBE4-8269-D840-AD1F-09197BA8D1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545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0F12B412-28D6-5F43-B65C-CE80F4FBD44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1660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A745211-A207-5E4C-8DAF-CD19A0A219C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605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6CD4F16B-BC7E-004D-A1CC-F0CFC0BE10E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3033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017A5956-68E6-A84D-B3F4-CD5CF9F278D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7453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F60B86F3-0313-5D4B-BD39-3BF297838C9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6162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50" y="332601"/>
            <a:ext cx="32702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/>
            <a:r>
              <a:rPr lang="en-GB" sz="1800" b="1" dirty="0"/>
              <a:t>doc.: IEEE </a:t>
            </a:r>
            <a:r>
              <a:rPr lang="en-GB" sz="1800" b="1" dirty="0" smtClean="0"/>
              <a:t>802.11-13/1123r1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1834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 smtClean="0"/>
              <a:t>Submission</a:t>
            </a:r>
            <a:endParaRPr lang="en-GB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5" name="Rectangle 9"/>
          <p:cNvSpPr>
            <a:spLocks noChangeArrowheads="1"/>
          </p:cNvSpPr>
          <p:nvPr userDrawn="1"/>
        </p:nvSpPr>
        <p:spPr bwMode="auto">
          <a:xfrm>
            <a:off x="4300112" y="6496776"/>
            <a:ext cx="53425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 smtClean="0"/>
              <a:t>Slide </a:t>
            </a:r>
            <a:fld id="{F4514AC4-D0DE-6B47-84C7-E6AFD15513F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6" name="Rectangle 9"/>
          <p:cNvSpPr>
            <a:spLocks noChangeArrowheads="1"/>
          </p:cNvSpPr>
          <p:nvPr userDrawn="1"/>
        </p:nvSpPr>
        <p:spPr bwMode="auto">
          <a:xfrm>
            <a:off x="6714969" y="6516935"/>
            <a:ext cx="182260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Furuskär et al, Ericsson AB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/>
              <a:t>September 2013</a:t>
            </a:r>
            <a:endParaRPr lang="en-GB" sz="1800" dirty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42231"/>
            <a:ext cx="7772400" cy="1066800"/>
          </a:xfrm>
          <a:noFill/>
        </p:spPr>
        <p:txBody>
          <a:bodyPr/>
          <a:lstStyle/>
          <a:p>
            <a:r>
              <a:rPr lang="en-GB" dirty="0" smtClean="0">
                <a:latin typeface="Times New Roman" charset="0"/>
              </a:rPr>
              <a:t>Capacity Simulation of High Density Indoor WLAN Systems</a:t>
            </a:r>
            <a:endParaRPr lang="en-GB" dirty="0">
              <a:latin typeface="Times New Roman" charset="0"/>
            </a:endParaRPr>
          </a:p>
        </p:txBody>
      </p:sp>
      <p:sp>
        <p:nvSpPr>
          <p:cNvPr id="1536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2049073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>
                <a:latin typeface="Times New Roman" charset="0"/>
              </a:rPr>
              <a:t>Date:</a:t>
            </a:r>
            <a:r>
              <a:rPr lang="en-GB" sz="2000" b="0" dirty="0">
                <a:latin typeface="Times New Roman" charset="0"/>
              </a:rPr>
              <a:t> </a:t>
            </a:r>
            <a:r>
              <a:rPr lang="en-GB" sz="2000" b="0" dirty="0" smtClean="0">
                <a:latin typeface="Times New Roman" charset="0"/>
              </a:rPr>
              <a:t>2013-09-17</a:t>
            </a:r>
            <a:endParaRPr lang="en-GB" sz="2000" b="0" dirty="0">
              <a:latin typeface="Times New Roman" charset="0"/>
            </a:endParaRPr>
          </a:p>
        </p:txBody>
      </p:sp>
      <p:graphicFrame>
        <p:nvGraphicFramePr>
          <p:cNvPr id="1536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115175"/>
              </p:ext>
            </p:extLst>
          </p:nvPr>
        </p:nvGraphicFramePr>
        <p:xfrm>
          <a:off x="698500" y="2962275"/>
          <a:ext cx="7480300" cy="238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6" name="Document" r:id="rId5" imgW="8123276" imgH="2778344" progId="Word.Document.8">
                  <p:embed/>
                </p:oleObj>
              </mc:Choice>
              <mc:Fallback>
                <p:oleObj name="Document" r:id="rId5" imgW="8123276" imgH="2778344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0" y="2962275"/>
                        <a:ext cx="7480300" cy="238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795097" y="252605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Isolated </a:t>
            </a:r>
            <a:r>
              <a:rPr lang="en-US" dirty="0" smtClean="0"/>
              <a:t>APs</a:t>
            </a:r>
            <a:r>
              <a:rPr lang="en-US" dirty="0"/>
              <a:t>, 2.4GHz, DL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982" y="1879638"/>
            <a:ext cx="8351838" cy="3851275"/>
          </a:xfrm>
        </p:spPr>
        <p:txBody>
          <a:bodyPr/>
          <a:lstStyle/>
          <a:p>
            <a:pPr eaLnBrk="1" hangingPunct="1"/>
            <a:r>
              <a:rPr lang="en-US" dirty="0" smtClean="0"/>
              <a:t>Served traffic is at most 40Mbps (</a:t>
            </a:r>
            <a:r>
              <a:rPr lang="en-US" dirty="0"/>
              <a:t>to the 5</a:t>
            </a:r>
            <a:r>
              <a:rPr lang="en-US" baseline="30000" dirty="0"/>
              <a:t>th</a:t>
            </a:r>
            <a:r>
              <a:rPr lang="en-US" dirty="0"/>
              <a:t> percentile)</a:t>
            </a:r>
          </a:p>
          <a:p>
            <a:pPr eaLnBrk="1" hangingPunct="1"/>
            <a:r>
              <a:rPr lang="en-US" dirty="0" smtClean="0"/>
              <a:t>Channel utilization </a:t>
            </a:r>
            <a:r>
              <a:rPr lang="en-US" dirty="0"/>
              <a:t>approaching 75% (CSMA efficiency)</a:t>
            </a:r>
          </a:p>
          <a:p>
            <a:pPr eaLnBrk="1" hangingPunct="1"/>
            <a:endParaRPr lang="en-US" dirty="0"/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219" y="3015644"/>
            <a:ext cx="4624388" cy="346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796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Reuse 3, 2.4GHz, DL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5170" y="1878500"/>
            <a:ext cx="8351838" cy="3851275"/>
          </a:xfrm>
        </p:spPr>
        <p:txBody>
          <a:bodyPr/>
          <a:lstStyle/>
          <a:p>
            <a:pPr eaLnBrk="1" hangingPunct="1"/>
            <a:r>
              <a:rPr lang="en-US" dirty="0"/>
              <a:t>Served traffic is at most </a:t>
            </a:r>
            <a:r>
              <a:rPr lang="en-US" dirty="0" smtClean="0"/>
              <a:t>12Mbps </a:t>
            </a:r>
            <a:r>
              <a:rPr lang="en-US" dirty="0"/>
              <a:t>(to the 5</a:t>
            </a:r>
            <a:r>
              <a:rPr lang="en-US" baseline="30000" dirty="0"/>
              <a:t>th</a:t>
            </a:r>
            <a:r>
              <a:rPr lang="en-US" dirty="0"/>
              <a:t> percentile</a:t>
            </a:r>
            <a:r>
              <a:rPr lang="en-US" dirty="0" smtClean="0"/>
              <a:t>)</a:t>
            </a:r>
            <a:endParaRPr lang="en-US" dirty="0"/>
          </a:p>
          <a:p>
            <a:pPr eaLnBrk="1" hangingPunct="1"/>
            <a:r>
              <a:rPr lang="en-US" dirty="0" smtClean="0"/>
              <a:t>Channel utilization </a:t>
            </a:r>
            <a:r>
              <a:rPr lang="en-US" dirty="0"/>
              <a:t>approaching 30%</a:t>
            </a:r>
          </a:p>
          <a:p>
            <a:pPr lvl="1" eaLnBrk="1" hangingPunct="1"/>
            <a:endParaRPr lang="en-US" dirty="0"/>
          </a:p>
          <a:p>
            <a:pPr eaLnBrk="1" hangingPunct="1"/>
            <a:endParaRPr lang="en-US" dirty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774" y="3015960"/>
            <a:ext cx="4624388" cy="346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8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342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Reuse 1, 2.4GHz, DL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159" y="1878086"/>
            <a:ext cx="8351838" cy="3851275"/>
          </a:xfrm>
        </p:spPr>
        <p:txBody>
          <a:bodyPr/>
          <a:lstStyle/>
          <a:p>
            <a:pPr eaLnBrk="1" hangingPunct="1"/>
            <a:r>
              <a:rPr lang="en-US" dirty="0"/>
              <a:t>Served traffic is at most 7</a:t>
            </a:r>
            <a:r>
              <a:rPr lang="en-US" dirty="0" smtClean="0"/>
              <a:t>Mbps </a:t>
            </a:r>
            <a:r>
              <a:rPr lang="en-US" dirty="0"/>
              <a:t>(to the 5</a:t>
            </a:r>
            <a:r>
              <a:rPr lang="en-US" baseline="30000" dirty="0"/>
              <a:t>th</a:t>
            </a:r>
            <a:r>
              <a:rPr lang="en-US" dirty="0"/>
              <a:t> percentile)</a:t>
            </a:r>
          </a:p>
          <a:p>
            <a:pPr eaLnBrk="1" hangingPunct="1"/>
            <a:r>
              <a:rPr lang="en-US" dirty="0"/>
              <a:t>Channel utilization approaching 10%</a:t>
            </a:r>
          </a:p>
          <a:p>
            <a:pPr lvl="1" eaLnBrk="1" hangingPunct="1"/>
            <a:endParaRPr lang="en-US" dirty="0"/>
          </a:p>
          <a:p>
            <a:pPr eaLnBrk="1" hangingPunct="1"/>
            <a:endParaRPr lang="en-US" dirty="0"/>
          </a:p>
        </p:txBody>
      </p:sp>
      <p:pic>
        <p:nvPicPr>
          <p:cNvPr id="17412" name="Picture 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219" y="3015960"/>
            <a:ext cx="4624388" cy="346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239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Reuse 1, 3, </a:t>
            </a:r>
            <a:r>
              <a:rPr lang="en-US" dirty="0" smtClean="0"/>
              <a:t>Isolated, </a:t>
            </a:r>
            <a:r>
              <a:rPr lang="en-US" dirty="0"/>
              <a:t>2.4GHz, UL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3510" y="1884215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/>
              <a:t>Same trends as in downlink</a:t>
            </a:r>
          </a:p>
          <a:p>
            <a:pPr eaLnBrk="1" hangingPunct="1"/>
            <a:endParaRPr lang="en-US" dirty="0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219" y="3015960"/>
            <a:ext cx="4624388" cy="346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774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Capacity 2.4GHz</a:t>
            </a:r>
            <a:endParaRPr lang="en-US" dirty="0"/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29145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/>
              <a:t>Maximum served traffic for cell-edge (5</a:t>
            </a:r>
            <a:r>
              <a:rPr lang="en-US" baseline="30000" dirty="0"/>
              <a:t>th</a:t>
            </a:r>
            <a:r>
              <a:rPr lang="en-US" dirty="0"/>
              <a:t> percentile) </a:t>
            </a:r>
            <a:r>
              <a:rPr lang="en-US" dirty="0" smtClean="0"/>
              <a:t>considering user </a:t>
            </a:r>
            <a:r>
              <a:rPr lang="en-US" dirty="0"/>
              <a:t>throughput of at least 5Mbps</a:t>
            </a:r>
          </a:p>
          <a:p>
            <a:pPr eaLnBrk="1" hangingPunct="1"/>
            <a:endParaRPr lang="en-US" dirty="0"/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613" y="3057525"/>
            <a:ext cx="4624387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9461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57525"/>
            <a:ext cx="4624388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132194" y="3643721"/>
            <a:ext cx="1217987" cy="2616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1050" dirty="0" smtClean="0">
                <a:solidFill>
                  <a:schemeClr val="bg1"/>
                </a:solidFill>
                <a:latin typeface="Arial"/>
                <a:cs typeface="Arial"/>
              </a:rPr>
              <a:t>Isolated [100%]</a:t>
            </a:r>
            <a:endParaRPr lang="en-GB" sz="105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0445" y="3660783"/>
            <a:ext cx="1217987" cy="2616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1050" dirty="0" smtClean="0">
                <a:solidFill>
                  <a:schemeClr val="bg1"/>
                </a:solidFill>
                <a:latin typeface="Arial"/>
                <a:cs typeface="Arial"/>
              </a:rPr>
              <a:t>Isolated [100%]</a:t>
            </a:r>
            <a:endParaRPr lang="en-GB" sz="105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28444" y="4587329"/>
            <a:ext cx="1159276" cy="253916"/>
          </a:xfrm>
          <a:prstGeom prst="rect">
            <a:avLst/>
          </a:prstGeom>
          <a:solidFill>
            <a:srgbClr val="2300FB"/>
          </a:solidFill>
        </p:spPr>
        <p:txBody>
          <a:bodyPr wrap="square" rtlCol="0">
            <a:spAutoFit/>
          </a:bodyPr>
          <a:lstStyle/>
          <a:p>
            <a:r>
              <a:rPr lang="en-GB" sz="1050" dirty="0" smtClean="0">
                <a:solidFill>
                  <a:schemeClr val="bg1"/>
                </a:solidFill>
                <a:latin typeface="Arial"/>
                <a:cs typeface="Arial"/>
              </a:rPr>
              <a:t>Reuse 3 [100%]</a:t>
            </a:r>
            <a:endParaRPr lang="en-GB" sz="105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6695" y="4593978"/>
            <a:ext cx="1159276" cy="253916"/>
          </a:xfrm>
          <a:prstGeom prst="rect">
            <a:avLst/>
          </a:prstGeom>
          <a:solidFill>
            <a:srgbClr val="2300FB"/>
          </a:solidFill>
        </p:spPr>
        <p:txBody>
          <a:bodyPr wrap="square" rtlCol="0">
            <a:spAutoFit/>
          </a:bodyPr>
          <a:lstStyle/>
          <a:p>
            <a:r>
              <a:rPr lang="en-GB" sz="1050" dirty="0" smtClean="0">
                <a:solidFill>
                  <a:schemeClr val="bg1"/>
                </a:solidFill>
                <a:latin typeface="Arial"/>
                <a:cs typeface="Arial"/>
              </a:rPr>
              <a:t>Reuse 3 [100%]</a:t>
            </a:r>
            <a:endParaRPr lang="en-GB" sz="105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124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+mn-lt"/>
              </a:rPr>
              <a:t>Spectral </a:t>
            </a:r>
            <a:r>
              <a:rPr lang="en-US" dirty="0" smtClean="0">
                <a:latin typeface="+mn-lt"/>
              </a:rPr>
              <a:t>Efficiency 2.4GHz</a:t>
            </a:r>
            <a:endParaRPr lang="en-US" dirty="0">
              <a:latin typeface="+mn-lt"/>
            </a:endParaRP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220" y="1609969"/>
            <a:ext cx="8351838" cy="3851275"/>
          </a:xfrm>
        </p:spPr>
        <p:txBody>
          <a:bodyPr/>
          <a:lstStyle/>
          <a:p>
            <a:pPr eaLnBrk="1" hangingPunct="1"/>
            <a:r>
              <a:rPr lang="en-US" sz="2000" dirty="0"/>
              <a:t>Capacity divided by total spectrum usage in used direction</a:t>
            </a:r>
          </a:p>
          <a:p>
            <a:pPr lvl="1" eaLnBrk="1" hangingPunct="1"/>
            <a:r>
              <a:rPr lang="en-US" sz="1800" dirty="0"/>
              <a:t>Spectral Efficiency = Capacity / (reuse * </a:t>
            </a:r>
            <a:r>
              <a:rPr lang="en-US" sz="1800" dirty="0" smtClean="0"/>
              <a:t>20MHz x F)</a:t>
            </a:r>
            <a:endParaRPr lang="en-US" sz="1800" dirty="0"/>
          </a:p>
          <a:p>
            <a:pPr lvl="1" eaLnBrk="1" hangingPunct="1"/>
            <a:r>
              <a:rPr lang="en-US" sz="1800" dirty="0" smtClean="0"/>
              <a:t>F</a:t>
            </a:r>
            <a:r>
              <a:rPr lang="en-US" sz="1800" baseline="-25000" dirty="0" smtClean="0"/>
              <a:t>DOWNLINK</a:t>
            </a:r>
            <a:r>
              <a:rPr lang="en-US" sz="1800" dirty="0" smtClean="0"/>
              <a:t> = 0.75, F</a:t>
            </a:r>
            <a:r>
              <a:rPr lang="en-US" sz="1800" baseline="-25000" dirty="0" smtClean="0"/>
              <a:t>UPLINK </a:t>
            </a:r>
            <a:r>
              <a:rPr lang="en-US" sz="1800" dirty="0" smtClean="0"/>
              <a:t>= 0.25</a:t>
            </a:r>
            <a:endParaRPr lang="en-US" sz="1800" dirty="0"/>
          </a:p>
          <a:p>
            <a:pPr eaLnBrk="1" hangingPunct="1"/>
            <a:r>
              <a:rPr lang="en-US" sz="2000" dirty="0"/>
              <a:t>Increases with tighter reuse, but still rather low</a:t>
            </a:r>
          </a:p>
          <a:p>
            <a:pPr eaLnBrk="1" hangingPunct="1"/>
            <a:endParaRPr lang="en-US" sz="2000" dirty="0"/>
          </a:p>
        </p:txBody>
      </p:sp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613" y="3057525"/>
            <a:ext cx="4624387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485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57525"/>
            <a:ext cx="4624388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766219" y="4580724"/>
            <a:ext cx="1159276" cy="253916"/>
          </a:xfrm>
          <a:prstGeom prst="rect">
            <a:avLst/>
          </a:prstGeom>
          <a:solidFill>
            <a:srgbClr val="2300FB"/>
          </a:solidFill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solidFill>
                  <a:schemeClr val="bg1"/>
                </a:solidFill>
                <a:latin typeface="Arial"/>
                <a:cs typeface="Arial"/>
              </a:rPr>
              <a:t>Reuse 3</a:t>
            </a:r>
            <a:endParaRPr lang="en-GB" sz="1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01989" y="4580724"/>
            <a:ext cx="1159276" cy="253916"/>
          </a:xfrm>
          <a:prstGeom prst="rect">
            <a:avLst/>
          </a:prstGeom>
          <a:solidFill>
            <a:srgbClr val="2300FB"/>
          </a:solidFill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solidFill>
                  <a:schemeClr val="bg1"/>
                </a:solidFill>
                <a:latin typeface="Arial"/>
                <a:cs typeface="Arial"/>
              </a:rPr>
              <a:t>Reuse 3</a:t>
            </a:r>
            <a:endParaRPr lang="en-GB" sz="10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1380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369878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/>
              <a:t>Performance </a:t>
            </a:r>
            <a:r>
              <a:rPr lang="en-US" dirty="0" smtClean="0"/>
              <a:t>Results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5GHz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44254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Reuse 1-12, </a:t>
            </a:r>
            <a:r>
              <a:rPr lang="en-US" dirty="0" smtClean="0"/>
              <a:t>Isolated, </a:t>
            </a:r>
            <a:r>
              <a:rPr lang="en-US" dirty="0"/>
              <a:t>5GHz, </a:t>
            </a:r>
            <a:r>
              <a:rPr lang="en-US" dirty="0" smtClean="0"/>
              <a:t>DL and UL</a:t>
            </a:r>
            <a:endParaRPr lang="en-US" dirty="0"/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449" y="1748392"/>
            <a:ext cx="8351838" cy="3851275"/>
          </a:xfrm>
        </p:spPr>
        <p:txBody>
          <a:bodyPr/>
          <a:lstStyle/>
          <a:p>
            <a:pPr eaLnBrk="1" hangingPunct="1"/>
            <a:r>
              <a:rPr lang="en-US" dirty="0"/>
              <a:t>Same trend as in </a:t>
            </a:r>
            <a:r>
              <a:rPr lang="en-US" dirty="0" smtClean="0"/>
              <a:t>2.4GHz</a:t>
            </a:r>
            <a:endParaRPr lang="en-US" dirty="0"/>
          </a:p>
          <a:p>
            <a:pPr eaLnBrk="1" hangingPunct="1"/>
            <a:r>
              <a:rPr lang="en-US" dirty="0" smtClean="0"/>
              <a:t>Slightly better than 2.4GHz due </a:t>
            </a:r>
            <a:r>
              <a:rPr lang="en-US" dirty="0"/>
              <a:t>to better isolation</a:t>
            </a:r>
          </a:p>
          <a:p>
            <a:pPr lvl="1" eaLnBrk="1" hangingPunct="1"/>
            <a:endParaRPr lang="en-US" dirty="0"/>
          </a:p>
          <a:p>
            <a:pPr eaLnBrk="1" hangingPunct="1"/>
            <a:endParaRPr lang="en-US" dirty="0"/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" y="2551266"/>
            <a:ext cx="4604905" cy="3447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2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458" y="2532023"/>
            <a:ext cx="4630607" cy="3466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756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Capacity 5GHz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973" y="1781731"/>
            <a:ext cx="8351838" cy="3851275"/>
          </a:xfrm>
        </p:spPr>
        <p:txBody>
          <a:bodyPr/>
          <a:lstStyle/>
          <a:p>
            <a:pPr eaLnBrk="1" hangingPunct="1"/>
            <a:r>
              <a:rPr lang="en-US" dirty="0"/>
              <a:t>Maximum served traffic for cell-edge (5</a:t>
            </a:r>
            <a:r>
              <a:rPr lang="en-US" baseline="30000" dirty="0"/>
              <a:t>th</a:t>
            </a:r>
            <a:r>
              <a:rPr lang="en-US" dirty="0"/>
              <a:t> percentile) </a:t>
            </a:r>
            <a:r>
              <a:rPr lang="en-US" dirty="0" smtClean="0"/>
              <a:t>considering </a:t>
            </a:r>
            <a:r>
              <a:rPr lang="en-US" dirty="0"/>
              <a:t>user throughput of at least </a:t>
            </a:r>
            <a:r>
              <a:rPr lang="en-US" dirty="0" smtClean="0"/>
              <a:t>5Mbps</a:t>
            </a:r>
            <a:endParaRPr lang="en-US" dirty="0"/>
          </a:p>
        </p:txBody>
      </p:sp>
      <p:pic>
        <p:nvPicPr>
          <p:cNvPr id="24580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613" y="3057525"/>
            <a:ext cx="4624387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4581" name="Picture 6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57525"/>
            <a:ext cx="4624388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124306" y="3458846"/>
            <a:ext cx="1217987" cy="24622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bg1"/>
                </a:solidFill>
                <a:latin typeface="Arial"/>
                <a:cs typeface="Arial"/>
              </a:rPr>
              <a:t>Isolated [100%]</a:t>
            </a:r>
            <a:endParaRPr lang="en-GB" sz="1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2557" y="3468020"/>
            <a:ext cx="1217987" cy="24622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bg1"/>
                </a:solidFill>
                <a:latin typeface="Arial"/>
                <a:cs typeface="Arial"/>
              </a:rPr>
              <a:t>Isolated [100%]</a:t>
            </a:r>
            <a:endParaRPr lang="en-GB" sz="1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20556" y="4027658"/>
            <a:ext cx="1294608" cy="253916"/>
          </a:xfrm>
          <a:prstGeom prst="rect">
            <a:avLst/>
          </a:prstGeom>
          <a:solidFill>
            <a:srgbClr val="2300FB"/>
          </a:solidFill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bg1"/>
                </a:solidFill>
                <a:latin typeface="Arial"/>
                <a:cs typeface="Arial"/>
              </a:rPr>
              <a:t>Reuse 12 [100%]</a:t>
            </a:r>
            <a:endParaRPr lang="en-GB" sz="1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8806" y="4034307"/>
            <a:ext cx="1319179" cy="253916"/>
          </a:xfrm>
          <a:prstGeom prst="rect">
            <a:avLst/>
          </a:prstGeom>
          <a:solidFill>
            <a:srgbClr val="2300FB"/>
          </a:solidFill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bg1"/>
                </a:solidFill>
                <a:latin typeface="Arial"/>
                <a:cs typeface="Arial"/>
              </a:rPr>
              <a:t>Reuse 12 [100%]</a:t>
            </a:r>
            <a:endParaRPr lang="en-GB" sz="1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718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Spectral </a:t>
            </a:r>
            <a:r>
              <a:rPr lang="en-US" dirty="0" smtClean="0"/>
              <a:t>Efficiency 5GHz</a:t>
            </a:r>
            <a:endParaRPr lang="en-US" dirty="0"/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222" y="1566921"/>
            <a:ext cx="8351838" cy="3851275"/>
          </a:xfrm>
        </p:spPr>
        <p:txBody>
          <a:bodyPr/>
          <a:lstStyle/>
          <a:p>
            <a:pPr eaLnBrk="1" hangingPunct="1"/>
            <a:r>
              <a:rPr lang="en-US" sz="2000" dirty="0"/>
              <a:t>Capacity divided by total spectrum usage in used direction</a:t>
            </a:r>
          </a:p>
          <a:p>
            <a:pPr lvl="1" eaLnBrk="1" hangingPunct="1"/>
            <a:r>
              <a:rPr lang="en-US" sz="1800" dirty="0"/>
              <a:t>Spectral Efficiency = Capacity / (reuse * 20MHz x </a:t>
            </a:r>
            <a:r>
              <a:rPr lang="en-US" sz="1800" dirty="0" smtClean="0"/>
              <a:t>F)</a:t>
            </a:r>
            <a:endParaRPr lang="en-US" sz="1800" dirty="0"/>
          </a:p>
          <a:p>
            <a:pPr lvl="1" eaLnBrk="1" hangingPunct="1"/>
            <a:r>
              <a:rPr lang="en-US" sz="1800" dirty="0"/>
              <a:t>F</a:t>
            </a:r>
            <a:r>
              <a:rPr lang="en-US" sz="1800" baseline="-25000" dirty="0"/>
              <a:t>DOWNLINK</a:t>
            </a:r>
            <a:r>
              <a:rPr lang="en-US" sz="1800" dirty="0"/>
              <a:t> = 0.75, F</a:t>
            </a:r>
            <a:r>
              <a:rPr lang="en-US" sz="1800" baseline="-25000" dirty="0"/>
              <a:t>UPLINK </a:t>
            </a:r>
            <a:r>
              <a:rPr lang="en-US" sz="1800" dirty="0"/>
              <a:t>= 0.25</a:t>
            </a:r>
          </a:p>
          <a:p>
            <a:pPr eaLnBrk="1" hangingPunct="1"/>
            <a:r>
              <a:rPr lang="en-US" sz="2000" dirty="0"/>
              <a:t>Increases with tighter reuse, but still rather low</a:t>
            </a:r>
          </a:p>
          <a:p>
            <a:pPr eaLnBrk="1" hangingPunct="1"/>
            <a:endParaRPr lang="en-US" sz="2000" dirty="0"/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613" y="3057525"/>
            <a:ext cx="4624387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5605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57525"/>
            <a:ext cx="4624388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722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r>
              <a:rPr lang="en-US" dirty="0" smtClean="0"/>
              <a:t>September 2013</a:t>
            </a:r>
            <a:endParaRPr lang="en-CA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2132856"/>
            <a:ext cx="7990656" cy="3536032"/>
          </a:xfrm>
          <a:noFill/>
          <a:ln/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CA" dirty="0" smtClean="0"/>
              <a:t>Preliminary results from simulation of high density indoor WLAN systems.  The simulation methodology is similar to the one used for evaluating cellular networks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3384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Summary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562" y="1981200"/>
            <a:ext cx="7772400" cy="4114800"/>
          </a:xfrm>
        </p:spPr>
        <p:txBody>
          <a:bodyPr/>
          <a:lstStyle/>
          <a:p>
            <a:pPr eaLnBrk="1" hangingPunct="1"/>
            <a:r>
              <a:rPr lang="en-GB" dirty="0" smtClean="0"/>
              <a:t>High capacity multi cell systems can be built with WLAN technology (!)</a:t>
            </a:r>
          </a:p>
          <a:p>
            <a:pPr lvl="1" eaLnBrk="1" hangingPunct="1"/>
            <a:r>
              <a:rPr lang="en-GB" dirty="0" smtClean="0"/>
              <a:t>Inter-cell carrier sensing limits performance</a:t>
            </a:r>
          </a:p>
          <a:p>
            <a:pPr lvl="1" eaLnBrk="1" hangingPunct="1"/>
            <a:r>
              <a:rPr lang="en-GB" dirty="0" smtClean="0"/>
              <a:t>Possible to mitigate with more channels</a:t>
            </a:r>
          </a:p>
          <a:p>
            <a:pPr eaLnBrk="1" hangingPunct="1"/>
            <a:r>
              <a:rPr lang="en-GB" dirty="0" smtClean="0"/>
              <a:t>Are there more spectrally efficient solutions?</a:t>
            </a:r>
          </a:p>
          <a:p>
            <a:pPr eaLnBrk="1" hangingPunct="1"/>
            <a:r>
              <a:rPr lang="en-GB" dirty="0" smtClean="0"/>
              <a:t>Can we use this methodology (adopted from cellular network evaluations) to asses enhancements?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067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90656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[</a:t>
            </a:r>
            <a:r>
              <a:rPr lang="en-US" sz="2000" dirty="0" smtClean="0"/>
              <a:t>1] </a:t>
            </a:r>
            <a:r>
              <a:rPr lang="en-US" sz="2000" dirty="0" smtClean="0">
                <a:ea typeface="Times New Roman" charset="0"/>
                <a:cs typeface="Times New Roman" charset="0"/>
              </a:rPr>
              <a:t>I. Siomina, </a:t>
            </a:r>
            <a:r>
              <a:rPr lang="sv-SE" sz="2000" dirty="0" smtClean="0">
                <a:ea typeface="Times New Roman" charset="0"/>
                <a:cs typeface="Times New Roman" charset="0"/>
              </a:rPr>
              <a:t>A. Furuskär, and G. </a:t>
            </a:r>
            <a:r>
              <a:rPr lang="sv-SE" sz="2000" dirty="0" err="1" smtClean="0">
                <a:ea typeface="Times New Roman" charset="0"/>
                <a:cs typeface="Times New Roman" charset="0"/>
              </a:rPr>
              <a:t>Fodor</a:t>
            </a:r>
            <a:r>
              <a:rPr lang="sv-SE" sz="2000" dirty="0" smtClean="0">
                <a:ea typeface="Times New Roman" charset="0"/>
                <a:cs typeface="Times New Roman" charset="0"/>
              </a:rPr>
              <a:t>. </a:t>
            </a:r>
            <a:r>
              <a:rPr lang="en-US" sz="2000" i="1" dirty="0" smtClean="0">
                <a:ea typeface="Times New Roman" charset="0"/>
                <a:cs typeface="Times New Roman" charset="0"/>
              </a:rPr>
              <a:t>A mathematical framework for statistical QoS and capacity studies in OFDM networks</a:t>
            </a:r>
            <a:r>
              <a:rPr lang="en-US" sz="2000" dirty="0" smtClean="0">
                <a:ea typeface="Times New Roman" charset="0"/>
                <a:cs typeface="Times New Roman" charset="0"/>
              </a:rPr>
              <a:t>, Proc. of IEEE PIMRC </a:t>
            </a:r>
            <a:r>
              <a:rPr lang="ja-JP" altLang="en-US" sz="2000" dirty="0" smtClean="0">
                <a:ea typeface="Times New Roman" charset="0"/>
                <a:cs typeface="Times New Roman" charset="0"/>
              </a:rPr>
              <a:t>’</a:t>
            </a:r>
            <a:r>
              <a:rPr lang="en-US" sz="2000" dirty="0" smtClean="0">
                <a:ea typeface="Times New Roman" charset="0"/>
                <a:cs typeface="Times New Roman" charset="0"/>
              </a:rPr>
              <a:t>09, Sep. 2009.</a:t>
            </a:r>
          </a:p>
          <a:p>
            <a:pPr marL="0" indent="0">
              <a:buNone/>
            </a:pPr>
            <a:r>
              <a:rPr lang="en-US" sz="2000" dirty="0" smtClean="0">
                <a:ea typeface="Times New Roman" charset="0"/>
                <a:cs typeface="Times New Roman" charset="0"/>
              </a:rPr>
              <a:t>[2</a:t>
            </a:r>
            <a:r>
              <a:rPr lang="en-US" sz="2000" dirty="0">
                <a:ea typeface="Times New Roman" charset="0"/>
                <a:cs typeface="Times New Roman" charset="0"/>
              </a:rPr>
              <a:t>] </a:t>
            </a:r>
            <a:r>
              <a:rPr lang="en-US" sz="2000" dirty="0" smtClean="0">
                <a:ea typeface="Times New Roman" charset="0"/>
                <a:cs typeface="Times New Roman" charset="0"/>
              </a:rPr>
              <a:t>11-13-1081-00-0hew-hew-simulation-methodology</a:t>
            </a:r>
          </a:p>
          <a:p>
            <a:pPr marL="0" indent="0">
              <a:buNone/>
            </a:pPr>
            <a:r>
              <a:rPr lang="en-US" sz="2000" dirty="0" smtClean="0">
                <a:ea typeface="Times New Roman" charset="0"/>
                <a:cs typeface="Times New Roman" charset="0"/>
              </a:rPr>
              <a:t>[3</a:t>
            </a:r>
            <a:r>
              <a:rPr lang="en-US" sz="2000" dirty="0">
                <a:ea typeface="Times New Roman" charset="0"/>
                <a:cs typeface="Times New Roman" charset="0"/>
              </a:rPr>
              <a:t>] 11-13-1137-02-0hew-definition-of-performance-metric</a:t>
            </a:r>
            <a:endParaRPr lang="en-US" sz="2000" dirty="0" smtClean="0"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199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ontent Placeholder 1"/>
          <p:cNvSpPr>
            <a:spLocks noGrp="1"/>
          </p:cNvSpPr>
          <p:nvPr>
            <p:ph idx="1"/>
          </p:nvPr>
        </p:nvSpPr>
        <p:spPr>
          <a:xfrm>
            <a:off x="698222" y="1705473"/>
            <a:ext cx="7764939" cy="3851275"/>
          </a:xfrm>
        </p:spPr>
        <p:txBody>
          <a:bodyPr/>
          <a:lstStyle/>
          <a:p>
            <a:r>
              <a:rPr lang="en-US" sz="2000" dirty="0"/>
              <a:t>Good coverage </a:t>
            </a:r>
          </a:p>
          <a:p>
            <a:pPr lvl="1"/>
            <a:r>
              <a:rPr lang="en-US" sz="1800" dirty="0" smtClean="0"/>
              <a:t>Well above total </a:t>
            </a:r>
            <a:r>
              <a:rPr lang="en-US" sz="1800" dirty="0"/>
              <a:t>gain of -100dB </a:t>
            </a:r>
            <a:r>
              <a:rPr lang="en-US" sz="1800" dirty="0" smtClean="0"/>
              <a:t>which corresponds </a:t>
            </a:r>
            <a:r>
              <a:rPr lang="en-US" sz="1800" dirty="0"/>
              <a:t>to -80dBm received power</a:t>
            </a:r>
          </a:p>
          <a:p>
            <a:r>
              <a:rPr lang="en-US" sz="2000" dirty="0"/>
              <a:t>Good </a:t>
            </a:r>
            <a:r>
              <a:rPr lang="en-US" sz="2000" dirty="0" smtClean="0"/>
              <a:t>isolation geometry </a:t>
            </a:r>
            <a:r>
              <a:rPr lang="en-US" sz="2000" dirty="0"/>
              <a:t>due to </a:t>
            </a:r>
            <a:r>
              <a:rPr lang="en-US" sz="2000" dirty="0" smtClean="0"/>
              <a:t>walls </a:t>
            </a:r>
            <a:r>
              <a:rPr lang="en-US" sz="2000" dirty="0"/>
              <a:t>and floors</a:t>
            </a:r>
          </a:p>
        </p:txBody>
      </p:sp>
      <p:sp>
        <p:nvSpPr>
          <p:cNvPr id="19458" name="Title 2"/>
          <p:cNvSpPr>
            <a:spLocks noGrp="1"/>
          </p:cNvSpPr>
          <p:nvPr>
            <p:ph type="title"/>
          </p:nvPr>
        </p:nvSpPr>
        <p:spPr>
          <a:xfrm>
            <a:off x="821531" y="679309"/>
            <a:ext cx="7494588" cy="1085850"/>
          </a:xfrm>
        </p:spPr>
        <p:txBody>
          <a:bodyPr/>
          <a:lstStyle/>
          <a:p>
            <a:r>
              <a:rPr lang="en-US" dirty="0"/>
              <a:t>AP to STA Radio Characteristics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57525"/>
            <a:ext cx="4624388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613" y="3057525"/>
            <a:ext cx="4624387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718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Content Placeholder 1"/>
          <p:cNvSpPr>
            <a:spLocks noGrp="1"/>
          </p:cNvSpPr>
          <p:nvPr>
            <p:ph idx="1"/>
          </p:nvPr>
        </p:nvSpPr>
        <p:spPr>
          <a:xfrm>
            <a:off x="698211" y="1597892"/>
            <a:ext cx="8351838" cy="3852863"/>
          </a:xfrm>
        </p:spPr>
        <p:txBody>
          <a:bodyPr/>
          <a:lstStyle/>
          <a:p>
            <a:r>
              <a:rPr lang="en-US" dirty="0"/>
              <a:t>Propagation as a function of distance and floor</a:t>
            </a:r>
          </a:p>
          <a:p>
            <a:r>
              <a:rPr lang="en-US" dirty="0"/>
              <a:t>Total loss &lt;105dB (received power &gt;-85dBm) some two to three walls or floors away</a:t>
            </a:r>
          </a:p>
        </p:txBody>
      </p:sp>
      <p:sp>
        <p:nvSpPr>
          <p:cNvPr id="20482" name="Title 2"/>
          <p:cNvSpPr>
            <a:spLocks noGrp="1"/>
          </p:cNvSpPr>
          <p:nvPr>
            <p:ph type="title"/>
          </p:nvPr>
        </p:nvSpPr>
        <p:spPr>
          <a:xfrm>
            <a:off x="821531" y="691520"/>
            <a:ext cx="7494588" cy="1085850"/>
          </a:xfrm>
        </p:spPr>
        <p:txBody>
          <a:bodyPr/>
          <a:lstStyle/>
          <a:p>
            <a:r>
              <a:rPr lang="en-US" dirty="0" smtClean="0"/>
              <a:t>Radio Characteristics - </a:t>
            </a:r>
            <a:r>
              <a:rPr lang="en-US" dirty="0"/>
              <a:t>Cell Isolation</a:t>
            </a:r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00" y="3057525"/>
            <a:ext cx="4624388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331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613" y="3057525"/>
            <a:ext cx="4624387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0485" name="TextBox 4"/>
          <p:cNvSpPr txBox="1">
            <a:spLocks noChangeArrowheads="1"/>
          </p:cNvSpPr>
          <p:nvPr/>
        </p:nvSpPr>
        <p:spPr bwMode="auto">
          <a:xfrm>
            <a:off x="681403" y="2973388"/>
            <a:ext cx="1517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dirty="0"/>
              <a:t>2.4GHz</a:t>
            </a:r>
          </a:p>
        </p:txBody>
      </p:sp>
      <p:sp>
        <p:nvSpPr>
          <p:cNvPr id="20486" name="TextBox 7"/>
          <p:cNvSpPr txBox="1">
            <a:spLocks noChangeArrowheads="1"/>
          </p:cNvSpPr>
          <p:nvPr/>
        </p:nvSpPr>
        <p:spPr bwMode="auto">
          <a:xfrm>
            <a:off x="5078413" y="2976563"/>
            <a:ext cx="1517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dirty="0"/>
              <a:t>5.0GHz</a:t>
            </a: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16214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Content Placeholder 1"/>
          <p:cNvSpPr>
            <a:spLocks noGrp="1"/>
          </p:cNvSpPr>
          <p:nvPr>
            <p:ph idx="1"/>
          </p:nvPr>
        </p:nvSpPr>
        <p:spPr>
          <a:xfrm>
            <a:off x="698211" y="1800225"/>
            <a:ext cx="7839364" cy="1232863"/>
          </a:xfrm>
        </p:spPr>
        <p:txBody>
          <a:bodyPr/>
          <a:lstStyle/>
          <a:p>
            <a:r>
              <a:rPr lang="en-US" dirty="0"/>
              <a:t>An active AP triggers carrier sensing </a:t>
            </a:r>
            <a:r>
              <a:rPr lang="en-US" dirty="0" smtClean="0"/>
              <a:t>(&gt;</a:t>
            </a:r>
            <a:r>
              <a:rPr lang="en-US" dirty="0"/>
              <a:t>-85dBm) in 7.1 and 5.9 neighbor APs (on average) in 2.4GHz and 5.0GHz </a:t>
            </a:r>
            <a:r>
              <a:rPr lang="en-US" dirty="0" smtClean="0"/>
              <a:t>respectively</a:t>
            </a:r>
            <a:endParaRPr lang="en-US" dirty="0"/>
          </a:p>
        </p:txBody>
      </p:sp>
      <p:sp>
        <p:nvSpPr>
          <p:cNvPr id="21506" name="Title 2"/>
          <p:cNvSpPr>
            <a:spLocks noGrp="1"/>
          </p:cNvSpPr>
          <p:nvPr>
            <p:ph type="title"/>
          </p:nvPr>
        </p:nvSpPr>
        <p:spPr>
          <a:xfrm>
            <a:off x="821531" y="691520"/>
            <a:ext cx="7494588" cy="1085850"/>
          </a:xfrm>
        </p:spPr>
        <p:txBody>
          <a:bodyPr/>
          <a:lstStyle/>
          <a:p>
            <a:r>
              <a:rPr lang="en-US" dirty="0"/>
              <a:t>Radio Characteristics - Cell Isolation</a:t>
            </a:r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900" y="2639131"/>
            <a:ext cx="5146675" cy="385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dirty="0" smtClean="0"/>
              <a:t>September 2013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4726665" y="3352073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88557" y="3622320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20635" y="4211551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00339" y="4604372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32417" y="4931723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99027" y="5088851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44197" y="5285261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10808" y="5446333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16700" y="5638801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09497" y="5795929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35040" y="3033088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96932" y="3277146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55196" y="3918753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08714" y="4285386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40791" y="4599643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94309" y="4743678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26386" y="4926994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532277" y="5123404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911981" y="5293626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291686" y="5446333"/>
            <a:ext cx="2487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00FF"/>
                </a:solidFill>
                <a:latin typeface="Arial"/>
                <a:cs typeface="Arial"/>
              </a:rPr>
              <a:t>x</a:t>
            </a:r>
            <a:endParaRPr lang="en-GB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26" name="Content Placeholder 1"/>
          <p:cNvSpPr txBox="1">
            <a:spLocks/>
          </p:cNvSpPr>
          <p:nvPr/>
        </p:nvSpPr>
        <p:spPr bwMode="auto">
          <a:xfrm>
            <a:off x="698211" y="3033088"/>
            <a:ext cx="3222625" cy="261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The graph shows </a:t>
            </a:r>
            <a:br>
              <a:rPr lang="en-US" dirty="0" smtClean="0"/>
            </a:br>
            <a:r>
              <a:rPr lang="en-US" dirty="0" smtClean="0"/>
              <a:t>average received power from neighbor APs </a:t>
            </a:r>
            <a:br>
              <a:rPr lang="en-US" dirty="0" smtClean="0"/>
            </a:br>
            <a:r>
              <a:rPr lang="en-US" dirty="0" smtClean="0"/>
              <a:t>in order of strength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425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zh-CN" dirty="0"/>
              <a:t>Topics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2132856"/>
            <a:ext cx="7990656" cy="3536032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WLAN Multi-cell </a:t>
            </a:r>
            <a:r>
              <a:rPr lang="en-US" dirty="0"/>
              <a:t>P</a:t>
            </a:r>
            <a:r>
              <a:rPr lang="en-US" dirty="0" smtClean="0"/>
              <a:t>erformance Aspects </a:t>
            </a:r>
          </a:p>
          <a:p>
            <a:pPr eaLnBrk="1" hangingPunct="1"/>
            <a:r>
              <a:rPr lang="en-US" dirty="0" smtClean="0"/>
              <a:t>Models and Assumptions</a:t>
            </a:r>
          </a:p>
          <a:p>
            <a:pPr eaLnBrk="1" hangingPunct="1"/>
            <a:r>
              <a:rPr lang="en-US" smtClean="0"/>
              <a:t>Performance </a:t>
            </a:r>
            <a:r>
              <a:rPr lang="en-US" dirty="0" smtClean="0"/>
              <a:t>Metrics</a:t>
            </a:r>
          </a:p>
          <a:p>
            <a:pPr eaLnBrk="1" hangingPunct="1"/>
            <a:r>
              <a:rPr lang="en-US" dirty="0" smtClean="0"/>
              <a:t>Results	</a:t>
            </a:r>
          </a:p>
          <a:p>
            <a:pPr eaLnBrk="1" hangingPunct="1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r>
              <a:rPr lang="en-US" dirty="0" smtClean="0"/>
              <a:t>September 2013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4237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WLAN </a:t>
            </a:r>
            <a:r>
              <a:rPr lang="en-US" dirty="0" smtClean="0"/>
              <a:t>Multi-cell Performance Aspects</a:t>
            </a:r>
            <a:endParaRPr lang="en-US" dirty="0"/>
          </a:p>
        </p:txBody>
      </p:sp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211" y="1841869"/>
            <a:ext cx="8051616" cy="4298950"/>
          </a:xfrm>
        </p:spPr>
        <p:txBody>
          <a:bodyPr/>
          <a:lstStyle/>
          <a:p>
            <a:pPr eaLnBrk="1" hangingPunct="1"/>
            <a:r>
              <a:rPr lang="en-US" dirty="0" smtClean="0"/>
              <a:t>IEEE 802.11n </a:t>
            </a:r>
            <a:r>
              <a:rPr lang="en-US" dirty="0"/>
              <a:t>and </a:t>
            </a:r>
            <a:r>
              <a:rPr lang="en-US" dirty="0" smtClean="0"/>
              <a:t>IEEE 802.11ac </a:t>
            </a:r>
            <a:r>
              <a:rPr lang="en-US" dirty="0"/>
              <a:t>have similar physical layer characteristics as </a:t>
            </a:r>
            <a:r>
              <a:rPr lang="en-US" dirty="0" smtClean="0"/>
              <a:t>cellular systems, e.g</a:t>
            </a:r>
            <a:r>
              <a:rPr lang="en-US" dirty="0"/>
              <a:t>. LTE</a:t>
            </a:r>
          </a:p>
          <a:p>
            <a:pPr lvl="1" eaLnBrk="1" hangingPunct="1"/>
            <a:r>
              <a:rPr lang="en-US" dirty="0"/>
              <a:t>Modulation, channel coding, MIMO capabilities</a:t>
            </a:r>
          </a:p>
          <a:p>
            <a:pPr eaLnBrk="1" hangingPunct="1"/>
            <a:r>
              <a:rPr lang="en-US" dirty="0"/>
              <a:t>But…</a:t>
            </a:r>
          </a:p>
          <a:p>
            <a:pPr eaLnBrk="1" hangingPunct="1"/>
            <a:r>
              <a:rPr lang="en-US" dirty="0"/>
              <a:t>The </a:t>
            </a:r>
            <a:r>
              <a:rPr lang="en-US" dirty="0" smtClean="0"/>
              <a:t>CSMA/CA-based </a:t>
            </a:r>
            <a:r>
              <a:rPr lang="en-US" dirty="0"/>
              <a:t>MAC limits </a:t>
            </a:r>
            <a:r>
              <a:rPr lang="en-US" dirty="0" smtClean="0"/>
              <a:t>densification</a:t>
            </a:r>
            <a:endParaRPr lang="en-US" dirty="0"/>
          </a:p>
          <a:p>
            <a:pPr lvl="1" eaLnBrk="1" hangingPunct="1"/>
            <a:r>
              <a:rPr lang="en-US" dirty="0"/>
              <a:t>Nodes that hear each other cannot be active at the same time </a:t>
            </a:r>
          </a:p>
          <a:p>
            <a:pPr lvl="1" eaLnBrk="1" hangingPunct="1"/>
            <a:r>
              <a:rPr lang="en-US" dirty="0"/>
              <a:t>This creates a re-use in the time domain</a:t>
            </a:r>
          </a:p>
          <a:p>
            <a:pPr eaLnBrk="1" hangingPunct="1"/>
            <a:r>
              <a:rPr lang="en-US" dirty="0" smtClean="0"/>
              <a:t>Operation in uncontrolled environments with external </a:t>
            </a:r>
            <a:r>
              <a:rPr lang="en-US" dirty="0"/>
              <a:t>interference </a:t>
            </a:r>
            <a:r>
              <a:rPr lang="en-US" dirty="0" smtClean="0"/>
              <a:t>will further </a:t>
            </a:r>
            <a:r>
              <a:rPr lang="en-US" dirty="0"/>
              <a:t>limit </a:t>
            </a:r>
            <a:r>
              <a:rPr lang="en-US" dirty="0" smtClean="0"/>
              <a:t>performance</a:t>
            </a:r>
          </a:p>
          <a:p>
            <a:pPr lvl="1" eaLnBrk="1" hangingPunct="1"/>
            <a:r>
              <a:rPr lang="en-US" dirty="0" smtClean="0"/>
              <a:t>Not modeled here </a:t>
            </a:r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324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Models and Assumptions</a:t>
            </a:r>
          </a:p>
        </p:txBody>
      </p:sp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222" y="1726295"/>
            <a:ext cx="8351838" cy="40036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/>
              <a:t>IEEE 802.11n modulation and coding rates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2.4 or 5GHz 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Frequency reuse varied between 1 and 12 </a:t>
            </a:r>
            <a:r>
              <a:rPr lang="en-US" dirty="0" smtClean="0"/>
              <a:t>vs. </a:t>
            </a:r>
            <a:r>
              <a:rPr lang="en-US" dirty="0"/>
              <a:t>isolated </a:t>
            </a:r>
            <a:r>
              <a:rPr lang="en-US" dirty="0" smtClean="0"/>
              <a:t>AP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Choose channels that maximize distance between APs that use the same frequency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One </a:t>
            </a:r>
            <a:r>
              <a:rPr lang="en-US" dirty="0"/>
              <a:t>single 20MHz carrier per AP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AP and STA power 100mW (EIRP)  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CS </a:t>
            </a:r>
            <a:r>
              <a:rPr lang="en-US" dirty="0" smtClean="0"/>
              <a:t>(Carrier Sense) threshold </a:t>
            </a:r>
            <a:r>
              <a:rPr lang="en-US" dirty="0"/>
              <a:t>-85dBm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2x2 MIMO in DL and UL 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No external </a:t>
            </a:r>
            <a:r>
              <a:rPr lang="en-US" dirty="0" smtClean="0"/>
              <a:t>interference</a:t>
            </a:r>
            <a:endParaRPr lang="en-US" dirty="0"/>
          </a:p>
          <a:p>
            <a:pPr eaLnBrk="1" hangingPunct="1">
              <a:lnSpc>
                <a:spcPct val="80000"/>
              </a:lnSpc>
            </a:pPr>
            <a:r>
              <a:rPr lang="en-US" dirty="0"/>
              <a:t>File transfer </a:t>
            </a:r>
            <a:r>
              <a:rPr lang="en-US" dirty="0" smtClean="0"/>
              <a:t>traffic</a:t>
            </a:r>
            <a:endParaRPr lang="en-US" dirty="0"/>
          </a:p>
          <a:p>
            <a:pPr eaLnBrk="1" hangingPunct="1">
              <a:lnSpc>
                <a:spcPct val="80000"/>
              </a:lnSpc>
            </a:pPr>
            <a:r>
              <a:rPr lang="en-US" dirty="0"/>
              <a:t>75% in downlink and 25% in uplink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MAC PDU size 65KB </a:t>
            </a:r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289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6100" y="1451344"/>
            <a:ext cx="3625850" cy="183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Deployment Scenario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504" y="1908322"/>
            <a:ext cx="7772400" cy="4494659"/>
          </a:xfrm>
        </p:spPr>
        <p:txBody>
          <a:bodyPr/>
          <a:lstStyle/>
          <a:p>
            <a:pPr eaLnBrk="1" hangingPunct="1"/>
            <a:r>
              <a:rPr lang="en-US" sz="2200" dirty="0"/>
              <a:t>An office-like building with </a:t>
            </a:r>
            <a:br>
              <a:rPr lang="en-US" sz="2200" dirty="0"/>
            </a:br>
            <a:r>
              <a:rPr lang="en-US" sz="2200" dirty="0"/>
              <a:t>80x50m </a:t>
            </a:r>
            <a:r>
              <a:rPr lang="en-US" sz="2200" dirty="0" smtClean="0"/>
              <a:t>footprint (similar to [2])</a:t>
            </a:r>
            <a:endParaRPr lang="en-US" sz="2200" dirty="0"/>
          </a:p>
          <a:p>
            <a:pPr eaLnBrk="1" hangingPunct="1"/>
            <a:r>
              <a:rPr lang="en-US" sz="2200" dirty="0"/>
              <a:t>Ten floors of height 3m</a:t>
            </a:r>
          </a:p>
          <a:p>
            <a:pPr eaLnBrk="1" hangingPunct="1"/>
            <a:r>
              <a:rPr lang="en-US" sz="2200" dirty="0"/>
              <a:t>Interior walls every 10m (10x10m rooms)</a:t>
            </a:r>
          </a:p>
          <a:p>
            <a:pPr eaLnBrk="1" hangingPunct="1"/>
            <a:r>
              <a:rPr lang="en-US" sz="2200" dirty="0"/>
              <a:t>Winner II propagation</a:t>
            </a:r>
          </a:p>
          <a:p>
            <a:pPr lvl="1" eaLnBrk="1" hangingPunct="1"/>
            <a:r>
              <a:rPr lang="en-US" sz="1800" dirty="0"/>
              <a:t>Free-space propagation with inner wall loss of 12dB, and floor loss of 17dB for first floor and 4dB for following floors</a:t>
            </a:r>
          </a:p>
          <a:p>
            <a:pPr lvl="1" eaLnBrk="1" hangingPunct="1"/>
            <a:r>
              <a:rPr lang="en-US" sz="1800" dirty="0"/>
              <a:t>Log-normal shadowing with standard deviation 8dB </a:t>
            </a:r>
          </a:p>
          <a:p>
            <a:pPr eaLnBrk="1" hangingPunct="1"/>
            <a:r>
              <a:rPr lang="en-US" sz="2200" dirty="0"/>
              <a:t>Subscriber density 1/16m</a:t>
            </a:r>
            <a:r>
              <a:rPr lang="en-US" sz="2200" baseline="30000" dirty="0"/>
              <a:t>2</a:t>
            </a:r>
            <a:r>
              <a:rPr lang="en-US" sz="2200" dirty="0"/>
              <a:t> </a:t>
            </a:r>
            <a:r>
              <a:rPr lang="en-US" sz="2200" dirty="0">
                <a:sym typeface="Wingdings" charset="0"/>
              </a:rPr>
              <a:t> 250/2500 per floor/</a:t>
            </a:r>
            <a:r>
              <a:rPr lang="en-US" sz="2200" dirty="0" smtClean="0">
                <a:sym typeface="Wingdings" charset="0"/>
              </a:rPr>
              <a:t>building</a:t>
            </a:r>
          </a:p>
          <a:p>
            <a:pPr lvl="1" eaLnBrk="1" hangingPunct="1"/>
            <a:r>
              <a:rPr lang="en-US" sz="1800" dirty="0">
                <a:sym typeface="Wingdings" charset="0"/>
              </a:rPr>
              <a:t>~</a:t>
            </a:r>
            <a:r>
              <a:rPr lang="en-US" sz="1800" dirty="0" smtClean="0">
                <a:sym typeface="Wingdings" charset="0"/>
              </a:rPr>
              <a:t>30 subscribers per AP</a:t>
            </a:r>
            <a:endParaRPr lang="en-US" sz="1800" dirty="0">
              <a:sym typeface="Wingdings" charset="0"/>
            </a:endParaRPr>
          </a:p>
          <a:p>
            <a:pPr eaLnBrk="1" hangingPunct="1"/>
            <a:r>
              <a:rPr lang="en-US" sz="2200" dirty="0">
                <a:sym typeface="Wingdings" charset="0"/>
              </a:rPr>
              <a:t>8 APs per floor, </a:t>
            </a:r>
            <a:r>
              <a:rPr lang="en-US" sz="2200" dirty="0" smtClean="0">
                <a:sym typeface="Wingdings" charset="0"/>
              </a:rPr>
              <a:t>randomly </a:t>
            </a:r>
            <a:r>
              <a:rPr lang="en-US" sz="2200" dirty="0">
                <a:sym typeface="Wingdings" charset="0"/>
              </a:rPr>
              <a:t>deployed per </a:t>
            </a:r>
            <a:r>
              <a:rPr lang="en-US" sz="2200" dirty="0" smtClean="0">
                <a:sym typeface="Wingdings" charset="0"/>
              </a:rPr>
              <a:t>floor, all floors same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 bwMode="auto">
          <a:xfrm>
            <a:off x="5434089" y="2581835"/>
            <a:ext cx="197793" cy="16657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70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393700" y="712861"/>
            <a:ext cx="8624888" cy="1085850"/>
          </a:xfrm>
        </p:spPr>
        <p:txBody>
          <a:bodyPr/>
          <a:lstStyle/>
          <a:p>
            <a:pPr eaLnBrk="1" hangingPunct="1"/>
            <a:r>
              <a:rPr lang="en-US" dirty="0"/>
              <a:t>Traffic </a:t>
            </a:r>
            <a:r>
              <a:rPr lang="en-US" dirty="0" smtClean="0"/>
              <a:t>Load </a:t>
            </a:r>
            <a:r>
              <a:rPr lang="en-US" dirty="0"/>
              <a:t>per </a:t>
            </a:r>
            <a:r>
              <a:rPr lang="en-US" dirty="0" smtClean="0"/>
              <a:t>AP </a:t>
            </a:r>
            <a:r>
              <a:rPr lang="en-US" sz="2800" dirty="0" smtClean="0"/>
              <a:t>vs. </a:t>
            </a:r>
            <a:br>
              <a:rPr lang="en-US" sz="2800" dirty="0" smtClean="0"/>
            </a:br>
            <a:r>
              <a:rPr lang="en-US" dirty="0" smtClean="0"/>
              <a:t>Monthly Volume </a:t>
            </a:r>
            <a:r>
              <a:rPr lang="en-US" dirty="0"/>
              <a:t>per </a:t>
            </a:r>
            <a:r>
              <a:rPr lang="en-US" dirty="0" smtClean="0"/>
              <a:t>User</a:t>
            </a:r>
            <a:endParaRPr lang="en-US" dirty="0"/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211" y="2178050"/>
            <a:ext cx="8337783" cy="3851275"/>
          </a:xfrm>
        </p:spPr>
        <p:txBody>
          <a:bodyPr/>
          <a:lstStyle/>
          <a:p>
            <a:pPr eaLnBrk="1" hangingPunct="1"/>
            <a:r>
              <a:rPr lang="en-US" dirty="0"/>
              <a:t>Subscriber density 1/16m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>
                <a:sym typeface="Wingdings" charset="0"/>
              </a:rPr>
              <a:t> </a:t>
            </a:r>
            <a:r>
              <a:rPr lang="en-US" dirty="0" smtClean="0">
                <a:sym typeface="Wingdings" charset="0"/>
              </a:rPr>
              <a:t>250</a:t>
            </a:r>
            <a:r>
              <a:rPr lang="en-US" dirty="0">
                <a:sym typeface="Wingdings" charset="0"/>
              </a:rPr>
              <a:t>/2500 per </a:t>
            </a:r>
            <a:r>
              <a:rPr lang="en-US" dirty="0" smtClean="0">
                <a:sym typeface="Wingdings" charset="0"/>
              </a:rPr>
              <a:t>floor/</a:t>
            </a:r>
            <a:r>
              <a:rPr lang="en-US" dirty="0">
                <a:sym typeface="Wingdings" charset="0"/>
              </a:rPr>
              <a:t>building</a:t>
            </a:r>
          </a:p>
          <a:p>
            <a:pPr eaLnBrk="1" hangingPunct="1"/>
            <a:r>
              <a:rPr lang="en-US" dirty="0">
                <a:sym typeface="Wingdings" charset="0"/>
              </a:rPr>
              <a:t>200 busy hours per </a:t>
            </a:r>
            <a:r>
              <a:rPr lang="en-US" dirty="0" smtClean="0">
                <a:sym typeface="Wingdings" charset="0"/>
              </a:rPr>
              <a:t>month</a:t>
            </a:r>
            <a:endParaRPr lang="en-US" dirty="0">
              <a:sym typeface="Wingdings" charset="0"/>
            </a:endParaRPr>
          </a:p>
          <a:p>
            <a:pPr eaLnBrk="1" hangingPunct="1"/>
            <a:r>
              <a:rPr lang="en-US" dirty="0">
                <a:sym typeface="Wingdings" charset="0"/>
              </a:rPr>
              <a:t>Traffic per subscriber and month </a:t>
            </a:r>
            <a:r>
              <a:rPr lang="en-US" dirty="0" smtClean="0">
                <a:sym typeface="Wingdings" charset="0"/>
              </a:rPr>
              <a:t>vs. </a:t>
            </a:r>
            <a:r>
              <a:rPr lang="en-US" dirty="0">
                <a:sym typeface="Wingdings" charset="0"/>
              </a:rPr>
              <a:t>busy hour traffic </a:t>
            </a:r>
            <a:r>
              <a:rPr lang="en-US" dirty="0" smtClean="0">
                <a:sym typeface="Wingdings" charset="0"/>
              </a:rPr>
              <a:t/>
            </a:r>
            <a:br>
              <a:rPr lang="en-US" dirty="0" smtClean="0">
                <a:sym typeface="Wingdings" charset="0"/>
              </a:rPr>
            </a:br>
            <a:r>
              <a:rPr lang="en-US" dirty="0" smtClean="0">
                <a:sym typeface="Wingdings" charset="0"/>
              </a:rPr>
              <a:t>per </a:t>
            </a:r>
            <a:r>
              <a:rPr lang="en-US" dirty="0">
                <a:sym typeface="Wingdings" charset="0"/>
              </a:rPr>
              <a:t>floor </a:t>
            </a:r>
          </a:p>
          <a:p>
            <a:pPr lvl="1" eaLnBrk="1" hangingPunct="1"/>
            <a:r>
              <a:rPr lang="en-US" dirty="0" smtClean="0">
                <a:sym typeface="Wingdings" charset="0"/>
              </a:rPr>
              <a:t>If we assume:</a:t>
            </a:r>
          </a:p>
          <a:p>
            <a:pPr marL="457200" lvl="1" indent="0" algn="ctr" eaLnBrk="1" hangingPunct="1">
              <a:buNone/>
            </a:pPr>
            <a:r>
              <a:rPr lang="en-US" b="1" dirty="0" smtClean="0">
                <a:sym typeface="Wingdings" charset="0"/>
              </a:rPr>
              <a:t>10 GB per month</a:t>
            </a:r>
            <a:r>
              <a:rPr lang="en-US" b="1" dirty="0">
                <a:sym typeface="Wingdings" charset="0"/>
              </a:rPr>
              <a:t> </a:t>
            </a:r>
            <a:r>
              <a:rPr lang="en-US" b="1" dirty="0" smtClean="0">
                <a:sym typeface="Wingdings" charset="0"/>
              </a:rPr>
              <a:t>per sub </a:t>
            </a:r>
            <a:r>
              <a:rPr lang="en-US" dirty="0" smtClean="0">
                <a:sym typeface="Wingdings" charset="0"/>
              </a:rPr>
              <a:t>x </a:t>
            </a:r>
            <a:r>
              <a:rPr lang="en-US" dirty="0">
                <a:sym typeface="Wingdings" charset="0"/>
              </a:rPr>
              <a:t>250 subs per floor / </a:t>
            </a:r>
            <a:r>
              <a:rPr lang="en-US" dirty="0" smtClean="0">
                <a:sym typeface="Wingdings" charset="0"/>
              </a:rPr>
              <a:t>200 </a:t>
            </a:r>
            <a:r>
              <a:rPr lang="en-US" dirty="0">
                <a:sym typeface="Wingdings" charset="0"/>
              </a:rPr>
              <a:t>busy hours </a:t>
            </a:r>
            <a:r>
              <a:rPr lang="en-US" dirty="0" smtClean="0">
                <a:sym typeface="Wingdings" charset="0"/>
              </a:rPr>
              <a:t>per </a:t>
            </a:r>
            <a:r>
              <a:rPr lang="en-US" dirty="0">
                <a:sym typeface="Wingdings" charset="0"/>
              </a:rPr>
              <a:t>month </a:t>
            </a:r>
            <a:r>
              <a:rPr lang="en-US" dirty="0" smtClean="0">
                <a:sym typeface="Wingdings" charset="0"/>
              </a:rPr>
              <a:t/>
            </a:r>
            <a:br>
              <a:rPr lang="en-US" dirty="0" smtClean="0">
                <a:sym typeface="Wingdings" charset="0"/>
              </a:rPr>
            </a:br>
            <a:r>
              <a:rPr lang="en-US" dirty="0" smtClean="0">
                <a:sym typeface="Wingdings" charset="0"/>
              </a:rPr>
              <a:t>= 27Mbps </a:t>
            </a:r>
            <a:r>
              <a:rPr lang="en-US" dirty="0">
                <a:sym typeface="Wingdings" charset="0"/>
              </a:rPr>
              <a:t>per floor </a:t>
            </a:r>
            <a:r>
              <a:rPr lang="en-US" dirty="0" smtClean="0">
                <a:sym typeface="Wingdings" charset="0"/>
              </a:rPr>
              <a:t>or </a:t>
            </a:r>
            <a:r>
              <a:rPr lang="en-US" b="1" dirty="0" smtClean="0">
                <a:sym typeface="Wingdings" charset="0"/>
              </a:rPr>
              <a:t>3.4Mbps </a:t>
            </a:r>
            <a:r>
              <a:rPr lang="en-US" b="1" dirty="0">
                <a:sym typeface="Wingdings" charset="0"/>
              </a:rPr>
              <a:t>per AP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70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613" y="3057525"/>
            <a:ext cx="4624387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57525"/>
            <a:ext cx="4624388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220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</a:t>
            </a:r>
            <a:r>
              <a:rPr lang="en-US" dirty="0" smtClean="0"/>
              <a:t>Metrics</a:t>
            </a:r>
            <a:endParaRPr lang="en-US" dirty="0"/>
          </a:p>
        </p:txBody>
      </p:sp>
      <p:sp>
        <p:nvSpPr>
          <p:cNvPr id="9221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706619" y="1689692"/>
            <a:ext cx="8183633" cy="4114800"/>
          </a:xfrm>
        </p:spPr>
        <p:txBody>
          <a:bodyPr/>
          <a:lstStyle/>
          <a:p>
            <a:r>
              <a:rPr lang="en-US" sz="2000" dirty="0"/>
              <a:t>Cell-edge (5</a:t>
            </a:r>
            <a:r>
              <a:rPr lang="en-US" sz="2000" baseline="30000" dirty="0"/>
              <a:t>th</a:t>
            </a:r>
            <a:r>
              <a:rPr lang="en-US" sz="2000" dirty="0"/>
              <a:t> </a:t>
            </a:r>
            <a:r>
              <a:rPr lang="en-US" sz="2000" dirty="0" smtClean="0"/>
              <a:t>percentile) and Mean </a:t>
            </a:r>
            <a:r>
              <a:rPr lang="en-US" sz="2000" dirty="0"/>
              <a:t>U</a:t>
            </a:r>
            <a:r>
              <a:rPr lang="en-US" sz="2000" dirty="0" smtClean="0"/>
              <a:t>ser Throughput (per BSS) vs. Traffic Load (similar to the one proposed in [3])</a:t>
            </a:r>
            <a:endParaRPr lang="en-US" sz="2000" dirty="0"/>
          </a:p>
          <a:p>
            <a:r>
              <a:rPr lang="ja-JP" altLang="en-US" sz="2000" dirty="0"/>
              <a:t>‘</a:t>
            </a:r>
            <a:r>
              <a:rPr lang="en-US" sz="2000" dirty="0"/>
              <a:t>How much can the system be loaded before user experience gets unacceptable?</a:t>
            </a:r>
            <a:r>
              <a:rPr lang="ja-JP" altLang="en-US" sz="2000" dirty="0"/>
              <a:t>’</a:t>
            </a:r>
            <a:r>
              <a:rPr lang="en-US" sz="2000" dirty="0"/>
              <a:t> </a:t>
            </a:r>
          </a:p>
          <a:p>
            <a:endParaRPr lang="en-US" sz="2000" dirty="0"/>
          </a:p>
        </p:txBody>
      </p:sp>
      <p:sp>
        <p:nvSpPr>
          <p:cNvPr id="9223" name="Line 6"/>
          <p:cNvSpPr>
            <a:spLocks noChangeShapeType="1"/>
          </p:cNvSpPr>
          <p:nvPr/>
        </p:nvSpPr>
        <p:spPr bwMode="auto">
          <a:xfrm flipV="1">
            <a:off x="856557" y="4160918"/>
            <a:ext cx="2943225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/>
          <a:lstStyle/>
          <a:p>
            <a:endParaRPr lang="en-GB" dirty="0"/>
          </a:p>
        </p:txBody>
      </p:sp>
      <p:sp>
        <p:nvSpPr>
          <p:cNvPr id="9224" name="Text Box 7"/>
          <p:cNvSpPr txBox="1">
            <a:spLocks noChangeArrowheads="1"/>
          </p:cNvSpPr>
          <p:nvPr/>
        </p:nvSpPr>
        <p:spPr bwMode="auto">
          <a:xfrm>
            <a:off x="1002028" y="3862079"/>
            <a:ext cx="139541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2000" rIns="720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400" b="1" dirty="0">
                <a:solidFill>
                  <a:srgbClr val="FF0000"/>
                </a:solidFill>
              </a:rPr>
              <a:t>Traffic load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7265109" y="5478416"/>
            <a:ext cx="139541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2000" rIns="720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400" b="1" dirty="0">
                <a:solidFill>
                  <a:srgbClr val="FF0000"/>
                </a:solidFill>
              </a:rPr>
              <a:t>Traffic load</a:t>
            </a:r>
          </a:p>
        </p:txBody>
      </p:sp>
      <p:sp>
        <p:nvSpPr>
          <p:cNvPr id="9227" name="Oval 12"/>
          <p:cNvSpPr>
            <a:spLocks noChangeArrowheads="1"/>
          </p:cNvSpPr>
          <p:nvPr/>
        </p:nvSpPr>
        <p:spPr bwMode="auto">
          <a:xfrm>
            <a:off x="6280005" y="4753654"/>
            <a:ext cx="90488" cy="90488"/>
          </a:xfrm>
          <a:prstGeom prst="ellipse">
            <a:avLst/>
          </a:prstGeom>
          <a:noFill/>
          <a:ln w="28575">
            <a:solidFill>
              <a:srgbClr val="703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 dirty="0"/>
          </a:p>
        </p:txBody>
      </p:sp>
      <p:sp>
        <p:nvSpPr>
          <p:cNvPr id="9228" name="Oval 13"/>
          <p:cNvSpPr>
            <a:spLocks noChangeArrowheads="1"/>
          </p:cNvSpPr>
          <p:nvPr/>
        </p:nvSpPr>
        <p:spPr bwMode="auto">
          <a:xfrm>
            <a:off x="1905073" y="5949950"/>
            <a:ext cx="90487" cy="90488"/>
          </a:xfrm>
          <a:prstGeom prst="ellipse">
            <a:avLst/>
          </a:prstGeom>
          <a:noFill/>
          <a:ln w="28575">
            <a:solidFill>
              <a:srgbClr val="703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 dirty="0"/>
          </a:p>
        </p:txBody>
      </p:sp>
      <p:sp>
        <p:nvSpPr>
          <p:cNvPr id="9229" name="Oval 14"/>
          <p:cNvSpPr>
            <a:spLocks noChangeArrowheads="1"/>
          </p:cNvSpPr>
          <p:nvPr/>
        </p:nvSpPr>
        <p:spPr bwMode="auto">
          <a:xfrm>
            <a:off x="1397000" y="5953125"/>
            <a:ext cx="90488" cy="90488"/>
          </a:xfrm>
          <a:prstGeom prst="ellipse">
            <a:avLst/>
          </a:prstGeom>
          <a:noFill/>
          <a:ln w="28575">
            <a:solidFill>
              <a:srgbClr val="703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 dirty="0"/>
          </a:p>
        </p:txBody>
      </p:sp>
      <p:sp>
        <p:nvSpPr>
          <p:cNvPr id="9230" name="Oval 15"/>
          <p:cNvSpPr>
            <a:spLocks noChangeArrowheads="1"/>
          </p:cNvSpPr>
          <p:nvPr/>
        </p:nvSpPr>
        <p:spPr bwMode="auto">
          <a:xfrm>
            <a:off x="6903820" y="5224726"/>
            <a:ext cx="90488" cy="92075"/>
          </a:xfrm>
          <a:prstGeom prst="ellipse">
            <a:avLst/>
          </a:prstGeom>
          <a:noFill/>
          <a:ln w="28575">
            <a:solidFill>
              <a:srgbClr val="703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 dirty="0"/>
          </a:p>
        </p:txBody>
      </p:sp>
      <p:sp>
        <p:nvSpPr>
          <p:cNvPr id="9231" name="Oval 16"/>
          <p:cNvSpPr>
            <a:spLocks noChangeArrowheads="1"/>
          </p:cNvSpPr>
          <p:nvPr/>
        </p:nvSpPr>
        <p:spPr bwMode="auto">
          <a:xfrm>
            <a:off x="652733" y="5949950"/>
            <a:ext cx="90487" cy="90488"/>
          </a:xfrm>
          <a:prstGeom prst="ellipse">
            <a:avLst/>
          </a:prstGeom>
          <a:noFill/>
          <a:ln w="28575">
            <a:solidFill>
              <a:srgbClr val="703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 dirty="0"/>
          </a:p>
        </p:txBody>
      </p:sp>
      <p:sp>
        <p:nvSpPr>
          <p:cNvPr id="9232" name="Oval 17"/>
          <p:cNvSpPr>
            <a:spLocks noChangeArrowheads="1"/>
          </p:cNvSpPr>
          <p:nvPr/>
        </p:nvSpPr>
        <p:spPr bwMode="auto">
          <a:xfrm>
            <a:off x="7462029" y="5899944"/>
            <a:ext cx="90487" cy="90488"/>
          </a:xfrm>
          <a:prstGeom prst="ellipse">
            <a:avLst/>
          </a:prstGeom>
          <a:noFill/>
          <a:ln w="28575">
            <a:solidFill>
              <a:srgbClr val="703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 dirty="0"/>
          </a:p>
        </p:txBody>
      </p:sp>
      <p:sp>
        <p:nvSpPr>
          <p:cNvPr id="9233" name="Oval 13"/>
          <p:cNvSpPr>
            <a:spLocks noChangeArrowheads="1"/>
          </p:cNvSpPr>
          <p:nvPr/>
        </p:nvSpPr>
        <p:spPr bwMode="auto">
          <a:xfrm>
            <a:off x="2471738" y="5946775"/>
            <a:ext cx="90487" cy="90488"/>
          </a:xfrm>
          <a:prstGeom prst="ellipse">
            <a:avLst/>
          </a:prstGeom>
          <a:noFill/>
          <a:ln w="28575">
            <a:solidFill>
              <a:srgbClr val="703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 dirty="0"/>
          </a:p>
        </p:txBody>
      </p:sp>
      <p:sp>
        <p:nvSpPr>
          <p:cNvPr id="9234" name="Oval 13"/>
          <p:cNvSpPr>
            <a:spLocks noChangeArrowheads="1"/>
          </p:cNvSpPr>
          <p:nvPr/>
        </p:nvSpPr>
        <p:spPr bwMode="auto">
          <a:xfrm>
            <a:off x="5091113" y="4171950"/>
            <a:ext cx="90487" cy="90488"/>
          </a:xfrm>
          <a:prstGeom prst="ellipse">
            <a:avLst/>
          </a:prstGeom>
          <a:noFill/>
          <a:ln w="28575">
            <a:solidFill>
              <a:srgbClr val="703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 dirty="0"/>
          </a:p>
        </p:txBody>
      </p:sp>
      <p:sp>
        <p:nvSpPr>
          <p:cNvPr id="19" name="Oval 13"/>
          <p:cNvSpPr>
            <a:spLocks noChangeArrowheads="1"/>
          </p:cNvSpPr>
          <p:nvPr/>
        </p:nvSpPr>
        <p:spPr bwMode="auto">
          <a:xfrm>
            <a:off x="2627213" y="4683068"/>
            <a:ext cx="90487" cy="90488"/>
          </a:xfrm>
          <a:prstGeom prst="ellips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 dirty="0"/>
          </a:p>
        </p:txBody>
      </p:sp>
      <p:sp>
        <p:nvSpPr>
          <p:cNvPr id="20" name="Oval 14"/>
          <p:cNvSpPr>
            <a:spLocks noChangeArrowheads="1"/>
          </p:cNvSpPr>
          <p:nvPr/>
        </p:nvSpPr>
        <p:spPr bwMode="auto">
          <a:xfrm>
            <a:off x="1525647" y="4683068"/>
            <a:ext cx="90488" cy="90488"/>
          </a:xfrm>
          <a:prstGeom prst="ellips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 dirty="0"/>
          </a:p>
        </p:txBody>
      </p:sp>
      <p:sp>
        <p:nvSpPr>
          <p:cNvPr id="21" name="Oval 16"/>
          <p:cNvSpPr>
            <a:spLocks noChangeArrowheads="1"/>
          </p:cNvSpPr>
          <p:nvPr/>
        </p:nvSpPr>
        <p:spPr bwMode="auto">
          <a:xfrm>
            <a:off x="2063303" y="4683068"/>
            <a:ext cx="90487" cy="90488"/>
          </a:xfrm>
          <a:prstGeom prst="ellips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 dirty="0"/>
          </a:p>
        </p:txBody>
      </p:sp>
      <p:sp>
        <p:nvSpPr>
          <p:cNvPr id="22" name="Oval 13"/>
          <p:cNvSpPr>
            <a:spLocks noChangeArrowheads="1"/>
          </p:cNvSpPr>
          <p:nvPr/>
        </p:nvSpPr>
        <p:spPr bwMode="auto">
          <a:xfrm>
            <a:off x="5081134" y="3333721"/>
            <a:ext cx="90487" cy="90488"/>
          </a:xfrm>
          <a:prstGeom prst="ellips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 dirty="0"/>
          </a:p>
        </p:txBody>
      </p:sp>
      <p:sp>
        <p:nvSpPr>
          <p:cNvPr id="27" name="Oval 13"/>
          <p:cNvSpPr>
            <a:spLocks noChangeArrowheads="1"/>
          </p:cNvSpPr>
          <p:nvPr/>
        </p:nvSpPr>
        <p:spPr bwMode="auto">
          <a:xfrm>
            <a:off x="3322537" y="4683068"/>
            <a:ext cx="90487" cy="90488"/>
          </a:xfrm>
          <a:prstGeom prst="ellips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 dirty="0"/>
          </a:p>
        </p:txBody>
      </p:sp>
      <p:sp>
        <p:nvSpPr>
          <p:cNvPr id="28" name="Oval 13"/>
          <p:cNvSpPr>
            <a:spLocks noChangeArrowheads="1"/>
          </p:cNvSpPr>
          <p:nvPr/>
        </p:nvSpPr>
        <p:spPr bwMode="auto">
          <a:xfrm>
            <a:off x="6377497" y="4098051"/>
            <a:ext cx="90487" cy="90488"/>
          </a:xfrm>
          <a:prstGeom prst="ellips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 dirty="0"/>
          </a:p>
        </p:txBody>
      </p:sp>
      <p:sp>
        <p:nvSpPr>
          <p:cNvPr id="29" name="Oval 13"/>
          <p:cNvSpPr>
            <a:spLocks noChangeArrowheads="1"/>
          </p:cNvSpPr>
          <p:nvPr/>
        </p:nvSpPr>
        <p:spPr bwMode="auto">
          <a:xfrm>
            <a:off x="7009960" y="4578578"/>
            <a:ext cx="90487" cy="90488"/>
          </a:xfrm>
          <a:prstGeom prst="ellips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 dirty="0"/>
          </a:p>
        </p:txBody>
      </p:sp>
      <p:sp>
        <p:nvSpPr>
          <p:cNvPr id="30" name="Oval 13"/>
          <p:cNvSpPr>
            <a:spLocks noChangeArrowheads="1"/>
          </p:cNvSpPr>
          <p:nvPr/>
        </p:nvSpPr>
        <p:spPr bwMode="auto">
          <a:xfrm>
            <a:off x="7587733" y="5059105"/>
            <a:ext cx="90487" cy="90488"/>
          </a:xfrm>
          <a:prstGeom prst="ellips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 dirty="0"/>
          </a:p>
        </p:txBody>
      </p:sp>
      <p:sp>
        <p:nvSpPr>
          <p:cNvPr id="31" name="Line 6"/>
          <p:cNvSpPr>
            <a:spLocks noChangeShapeType="1"/>
          </p:cNvSpPr>
          <p:nvPr/>
        </p:nvSpPr>
        <p:spPr bwMode="auto">
          <a:xfrm flipH="1" flipV="1">
            <a:off x="5441150" y="5789845"/>
            <a:ext cx="2943225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/>
          <a:lstStyle/>
          <a:p>
            <a:endParaRPr lang="en-GB" dirty="0"/>
          </a:p>
        </p:txBody>
      </p:sp>
      <p:sp>
        <p:nvSpPr>
          <p:cNvPr id="32" name="Oval 12"/>
          <p:cNvSpPr>
            <a:spLocks noChangeArrowheads="1"/>
          </p:cNvSpPr>
          <p:nvPr/>
        </p:nvSpPr>
        <p:spPr bwMode="auto">
          <a:xfrm>
            <a:off x="7374670" y="3561365"/>
            <a:ext cx="90488" cy="90488"/>
          </a:xfrm>
          <a:prstGeom prst="ellipse">
            <a:avLst/>
          </a:prstGeom>
          <a:noFill/>
          <a:ln w="28575">
            <a:solidFill>
              <a:srgbClr val="703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 dirty="0"/>
          </a:p>
        </p:txBody>
      </p:sp>
      <p:sp>
        <p:nvSpPr>
          <p:cNvPr id="33" name="Oval 13"/>
          <p:cNvSpPr>
            <a:spLocks noChangeArrowheads="1"/>
          </p:cNvSpPr>
          <p:nvPr/>
        </p:nvSpPr>
        <p:spPr bwMode="auto">
          <a:xfrm>
            <a:off x="7374671" y="3408118"/>
            <a:ext cx="90487" cy="90488"/>
          </a:xfrm>
          <a:prstGeom prst="ellips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549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369878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/>
              <a:t>Performance </a:t>
            </a:r>
            <a:r>
              <a:rPr lang="en-US" dirty="0" smtClean="0"/>
              <a:t>Results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2.4GHz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45498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13964</TotalTime>
  <Words>1007</Words>
  <Application>Microsoft Office PowerPoint</Application>
  <PresentationFormat>On-screen Show (4:3)</PresentationFormat>
  <Paragraphs>247</Paragraphs>
  <Slides>24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802-11-Submission</vt:lpstr>
      <vt:lpstr>Document</vt:lpstr>
      <vt:lpstr>Capacity Simulation of High Density Indoor WLAN Systems</vt:lpstr>
      <vt:lpstr>Abstract</vt:lpstr>
      <vt:lpstr>Topics</vt:lpstr>
      <vt:lpstr>WLAN Multi-cell Performance Aspects</vt:lpstr>
      <vt:lpstr>Models and Assumptions</vt:lpstr>
      <vt:lpstr>Deployment Scenario</vt:lpstr>
      <vt:lpstr>Traffic Load per AP vs.  Monthly Volume per User</vt:lpstr>
      <vt:lpstr>Performance Metrics</vt:lpstr>
      <vt:lpstr>Performance Results  2.4GHz</vt:lpstr>
      <vt:lpstr>Isolated APs, 2.4GHz, DL</vt:lpstr>
      <vt:lpstr>Reuse 3, 2.4GHz, DL</vt:lpstr>
      <vt:lpstr>Reuse 1, 2.4GHz, DL</vt:lpstr>
      <vt:lpstr>Reuse 1, 3, Isolated, 2.4GHz, UL</vt:lpstr>
      <vt:lpstr>Capacity 2.4GHz</vt:lpstr>
      <vt:lpstr>Spectral Efficiency 2.4GHz</vt:lpstr>
      <vt:lpstr>Performance Results  5GHz</vt:lpstr>
      <vt:lpstr>Reuse 1-12, Isolated, 5GHz, DL and UL</vt:lpstr>
      <vt:lpstr>Capacity 5GHz</vt:lpstr>
      <vt:lpstr>Spectral Efficiency 5GHz</vt:lpstr>
      <vt:lpstr>Summary</vt:lpstr>
      <vt:lpstr>References</vt:lpstr>
      <vt:lpstr>AP to STA Radio Characteristics</vt:lpstr>
      <vt:lpstr>Radio Characteristics - Cell Isolation</vt:lpstr>
      <vt:lpstr>Radio Characteristics - Cell Isolation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Filip Mestanov</cp:lastModifiedBy>
  <cp:revision>852</cp:revision>
  <cp:lastPrinted>1998-02-10T13:28:06Z</cp:lastPrinted>
  <dcterms:created xsi:type="dcterms:W3CDTF">2004-12-02T14:01:45Z</dcterms:created>
  <dcterms:modified xsi:type="dcterms:W3CDTF">2013-09-17T02:40:15Z</dcterms:modified>
</cp:coreProperties>
</file>