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31" r:id="rId2"/>
    <p:sldId id="397" r:id="rId3"/>
    <p:sldId id="398" r:id="rId4"/>
    <p:sldId id="401" r:id="rId5"/>
    <p:sldId id="402" r:id="rId6"/>
    <p:sldId id="403" r:id="rId7"/>
    <p:sldId id="404" r:id="rId8"/>
    <p:sldId id="405" r:id="rId9"/>
    <p:sldId id="406" r:id="rId10"/>
    <p:sldId id="407" r:id="rId11"/>
    <p:sldId id="408" r:id="rId12"/>
    <p:sldId id="424" r:id="rId13"/>
    <p:sldId id="409" r:id="rId14"/>
    <p:sldId id="410" r:id="rId15"/>
    <p:sldId id="411" r:id="rId16"/>
    <p:sldId id="412" r:id="rId17"/>
    <p:sldId id="413" r:id="rId18"/>
    <p:sldId id="414" r:id="rId19"/>
    <p:sldId id="415" r:id="rId20"/>
    <p:sldId id="416" r:id="rId21"/>
    <p:sldId id="417" r:id="rId22"/>
    <p:sldId id="418" r:id="rId23"/>
    <p:sldId id="419" r:id="rId24"/>
    <p:sldId id="420" r:id="rId25"/>
    <p:sldId id="421" r:id="rId26"/>
    <p:sldId id="422" r:id="rId27"/>
    <p:sldId id="423" r:id="rId2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0FB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6557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-104" y="-568"/>
      </p:cViewPr>
      <p:guideLst>
        <p:guide orient="horz" pos="1395"/>
        <p:guide pos="521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802.11-13/1xxxr0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2013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S. Rayment, Ericsson &amp; S.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>
                <a:cs typeface="+mn-cs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47E92E1-F638-8F42-AA3F-DF83A18BFB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6781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802.11-13/1xxxr0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September 2013</a:t>
            </a:r>
            <a:endParaRPr lang="en-GB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GB"/>
              <a:t>S. Rayment, Ericsson &amp; S.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>
                <a:cs typeface="+mn-cs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B3D4059A-D5F0-BA49-AA13-013B2E3652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80091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802.11-13/1xxxr0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2013</a:t>
            </a:r>
            <a:endParaRPr lang="en-GB" sz="1400"/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>
                <a:cs typeface="ＭＳ Ｐゴシック" charset="0"/>
              </a:rPr>
              <a:t>S. Rayment, Ericsson &amp; S. McCann, BlackBerry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F230FC7D-B487-C845-BE76-EFCBC74A224C}" type="slidenum">
              <a:rPr lang="en-GB"/>
              <a:pPr/>
              <a:t>1</a:t>
            </a:fld>
            <a:endParaRPr lang="en-GB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CA17B15-EBCB-B34F-8F89-BE3651C2DCB1}" type="datetime1">
              <a:rPr lang="en-US" sz="1200"/>
              <a:pPr eaLnBrk="1" hangingPunct="1"/>
              <a:t>2013-09-15</a:t>
            </a:fld>
            <a:r>
              <a:rPr lang="en-US" sz="1200"/>
              <a:t>2011-10-19 </a:t>
            </a:r>
          </a:p>
        </p:txBody>
      </p:sp>
      <p:sp>
        <p:nvSpPr>
          <p:cNvPr id="23554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573603" y="9615488"/>
            <a:ext cx="85585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7D636A0-5446-034B-BE68-E338C1F111DE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23555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2355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235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8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BC3DCBC-0FF1-874D-BA00-2236D266E37C}" type="datetime1">
              <a:rPr lang="en-US" sz="1200"/>
              <a:pPr eaLnBrk="1" hangingPunct="1"/>
              <a:t>2013-09-15</a:t>
            </a:fld>
            <a:r>
              <a:rPr lang="en-US" sz="1200"/>
              <a:t>2011-10-19 </a:t>
            </a:r>
          </a:p>
        </p:txBody>
      </p:sp>
      <p:sp>
        <p:nvSpPr>
          <p:cNvPr id="25602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488017" y="9615488"/>
            <a:ext cx="17117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E70559D-D5FA-3E43-A1E3-926A9767F48A}" type="slidenum">
              <a:rPr lang="en-US" sz="1200"/>
              <a:pPr eaLnBrk="1" hangingPunct="1"/>
              <a:t>14</a:t>
            </a:fld>
            <a:endParaRPr lang="en-US" sz="1200"/>
          </a:p>
        </p:txBody>
      </p:sp>
      <p:sp>
        <p:nvSpPr>
          <p:cNvPr id="25603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25604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2560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11FE0CD-64FB-3C44-921A-81664084A569}" type="datetime1">
              <a:rPr lang="en-US" sz="1200"/>
              <a:pPr eaLnBrk="1" hangingPunct="1"/>
              <a:t>2013-09-15</a:t>
            </a:fld>
            <a:r>
              <a:rPr lang="en-US" sz="1200"/>
              <a:t>2011-10-19 </a:t>
            </a:r>
          </a:p>
        </p:txBody>
      </p:sp>
      <p:sp>
        <p:nvSpPr>
          <p:cNvPr id="27650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499439" y="9615488"/>
            <a:ext cx="159749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F60CD40-6798-1E4C-AC4F-98676C8D96A1}" type="slidenum">
              <a:rPr lang="en-US" sz="1200"/>
              <a:pPr eaLnBrk="1" hangingPunct="1"/>
              <a:t>15</a:t>
            </a:fld>
            <a:endParaRPr lang="en-US" sz="1200"/>
          </a:p>
        </p:txBody>
      </p:sp>
      <p:sp>
        <p:nvSpPr>
          <p:cNvPr id="27651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27652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2765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4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516DB32-E20E-B341-91E7-EAD0C5177F53}" type="datetime1">
              <a:rPr lang="en-US" sz="1200"/>
              <a:pPr eaLnBrk="1" hangingPunct="1"/>
              <a:t>2013-09-15</a:t>
            </a:fld>
            <a:r>
              <a:rPr lang="en-US" sz="1200"/>
              <a:t>2011-10-19 </a:t>
            </a:r>
          </a:p>
        </p:txBody>
      </p:sp>
      <p:sp>
        <p:nvSpPr>
          <p:cNvPr id="29698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488017" y="9615488"/>
            <a:ext cx="17117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E3F1D78-A525-8F43-9633-54B799959B73}" type="slidenum">
              <a:rPr lang="en-US" sz="1200"/>
              <a:pPr eaLnBrk="1" hangingPunct="1"/>
              <a:t>16</a:t>
            </a:fld>
            <a:endParaRPr lang="en-US" sz="1200"/>
          </a:p>
        </p:txBody>
      </p:sp>
      <p:sp>
        <p:nvSpPr>
          <p:cNvPr id="29699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29700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2970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70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E3702EE-12FF-364C-846C-F5191FCD8ED6}" type="datetime1">
              <a:rPr lang="en-US" sz="1200"/>
              <a:pPr eaLnBrk="1" hangingPunct="1"/>
              <a:t>2013-09-15</a:t>
            </a:fld>
            <a:r>
              <a:rPr lang="en-US" sz="1200"/>
              <a:t>2011-10-19 </a:t>
            </a:r>
          </a:p>
        </p:txBody>
      </p:sp>
      <p:sp>
        <p:nvSpPr>
          <p:cNvPr id="31746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488017" y="9615488"/>
            <a:ext cx="17117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79D208D-4866-D34E-A407-A256F2883693}" type="slidenum">
              <a:rPr lang="en-US" sz="1200"/>
              <a:pPr eaLnBrk="1" hangingPunct="1"/>
              <a:t>17</a:t>
            </a:fld>
            <a:endParaRPr lang="en-US" sz="1200"/>
          </a:p>
        </p:txBody>
      </p:sp>
      <p:sp>
        <p:nvSpPr>
          <p:cNvPr id="31747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3174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3174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50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F29012C-D702-1F45-8BD8-DD1BA588C50C}" type="datetime1">
              <a:rPr lang="en-US" sz="1200"/>
              <a:pPr eaLnBrk="1" hangingPunct="1"/>
              <a:t>2013-09-15</a:t>
            </a:fld>
            <a:r>
              <a:rPr lang="en-US" sz="1200"/>
              <a:t>2011-10-19 </a:t>
            </a:r>
          </a:p>
        </p:txBody>
      </p:sp>
      <p:sp>
        <p:nvSpPr>
          <p:cNvPr id="33794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488017" y="9615488"/>
            <a:ext cx="17117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605453D-5855-7D46-ACEF-F05DF9AE398F}" type="slidenum">
              <a:rPr lang="en-US" sz="1200"/>
              <a:pPr eaLnBrk="1" hangingPunct="1"/>
              <a:t>18</a:t>
            </a:fld>
            <a:endParaRPr lang="en-US" sz="1200"/>
          </a:p>
        </p:txBody>
      </p:sp>
      <p:sp>
        <p:nvSpPr>
          <p:cNvPr id="33795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3379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3379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798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CF8D1AD-6DCA-8E44-863B-3BDBD5270C2D}" type="datetime1">
              <a:rPr lang="en-US" sz="1200"/>
              <a:pPr eaLnBrk="1" hangingPunct="1"/>
              <a:t>2013-09-15</a:t>
            </a:fld>
            <a:r>
              <a:rPr lang="en-US" sz="1200"/>
              <a:t>2011-10-19 </a:t>
            </a:r>
          </a:p>
        </p:txBody>
      </p:sp>
      <p:sp>
        <p:nvSpPr>
          <p:cNvPr id="35842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488017" y="9615488"/>
            <a:ext cx="17117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E906E7-D6B7-6D4D-80B9-7AF371B9122C}" type="slidenum">
              <a:rPr lang="en-US" sz="1200"/>
              <a:pPr eaLnBrk="1" hangingPunct="1"/>
              <a:t>19</a:t>
            </a:fld>
            <a:endParaRPr lang="en-US" sz="1200"/>
          </a:p>
        </p:txBody>
      </p:sp>
      <p:sp>
        <p:nvSpPr>
          <p:cNvPr id="35843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35844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3584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84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45EFD92-4E2A-3647-9C27-9B155BFDC8DB}" type="datetime1">
              <a:rPr lang="en-US" sz="1200"/>
              <a:pPr eaLnBrk="1" hangingPunct="1"/>
              <a:t>2013-09-15</a:t>
            </a:fld>
            <a:r>
              <a:rPr lang="en-US" sz="1200"/>
              <a:t>2011-10-19 </a:t>
            </a:r>
          </a:p>
        </p:txBody>
      </p:sp>
      <p:sp>
        <p:nvSpPr>
          <p:cNvPr id="37890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488017" y="9615488"/>
            <a:ext cx="17117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DD0C6E2-EF88-CB4B-B27F-12C85CD89142}" type="slidenum">
              <a:rPr lang="en-US" sz="1200"/>
              <a:pPr eaLnBrk="1" hangingPunct="1"/>
              <a:t>20</a:t>
            </a:fld>
            <a:endParaRPr lang="en-US" sz="1200"/>
          </a:p>
        </p:txBody>
      </p:sp>
      <p:sp>
        <p:nvSpPr>
          <p:cNvPr id="37891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37892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378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894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7595937-9207-3449-B550-DFDF4209F4BC}" type="datetime1">
              <a:rPr lang="en-US" sz="1200"/>
              <a:pPr eaLnBrk="1" hangingPunct="1"/>
              <a:t>2013-09-15</a:t>
            </a:fld>
            <a:r>
              <a:rPr lang="en-US" sz="1200"/>
              <a:t>2011-10-19 </a:t>
            </a:r>
          </a:p>
        </p:txBody>
      </p:sp>
      <p:sp>
        <p:nvSpPr>
          <p:cNvPr id="39938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488017" y="9615488"/>
            <a:ext cx="17117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5C39224-B96C-CA4B-9488-078A9D344E32}" type="slidenum">
              <a:rPr lang="en-US" sz="1200"/>
              <a:pPr eaLnBrk="1" hangingPunct="1"/>
              <a:t>21</a:t>
            </a:fld>
            <a:endParaRPr lang="en-US" sz="1200"/>
          </a:p>
        </p:txBody>
      </p:sp>
      <p:sp>
        <p:nvSpPr>
          <p:cNvPr id="39939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39940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3994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994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B007F1C-81D0-764D-8E56-FD8B899D32A0}" type="datetime1">
              <a:rPr lang="en-US" sz="1200"/>
              <a:pPr eaLnBrk="1" hangingPunct="1"/>
              <a:t>2013-09-15</a:t>
            </a:fld>
            <a:r>
              <a:rPr lang="en-US" sz="1200"/>
              <a:t>2011-10-19 </a:t>
            </a:r>
          </a:p>
        </p:txBody>
      </p:sp>
      <p:sp>
        <p:nvSpPr>
          <p:cNvPr id="41986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488017" y="9615488"/>
            <a:ext cx="17117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217E0E5-D7B4-2E44-B312-A05C043700CF}" type="slidenum">
              <a:rPr lang="en-US" sz="1200"/>
              <a:pPr eaLnBrk="1" hangingPunct="1"/>
              <a:t>22</a:t>
            </a:fld>
            <a:endParaRPr lang="en-US" sz="1200"/>
          </a:p>
        </p:txBody>
      </p:sp>
      <p:sp>
        <p:nvSpPr>
          <p:cNvPr id="41987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4198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419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990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60327" y="117931"/>
            <a:ext cx="2194411" cy="215444"/>
          </a:xfrm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41350" y="117931"/>
            <a:ext cx="912585" cy="215444"/>
          </a:xfrm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87615" y="9615488"/>
            <a:ext cx="1667123" cy="184666"/>
          </a:xfrm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5583" y="9615417"/>
            <a:ext cx="414552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50888"/>
            <a:ext cx="4946650" cy="37115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8248" rIns="9824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9C7D803-5878-544D-B69B-F1A144BB518F}" type="datetime1">
              <a:rPr lang="en-US" sz="1200"/>
              <a:pPr eaLnBrk="1" hangingPunct="1"/>
              <a:t>2013-09-15</a:t>
            </a:fld>
            <a:r>
              <a:rPr lang="en-US" sz="1200"/>
              <a:t>2011-10-19 </a:t>
            </a:r>
          </a:p>
        </p:txBody>
      </p:sp>
      <p:sp>
        <p:nvSpPr>
          <p:cNvPr id="44034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488017" y="9615488"/>
            <a:ext cx="17117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D060798-C64D-2749-BD5A-BB8D324A4759}" type="slidenum">
              <a:rPr lang="en-US" sz="1200"/>
              <a:pPr eaLnBrk="1" hangingPunct="1"/>
              <a:t>23</a:t>
            </a:fld>
            <a:endParaRPr lang="en-US" sz="1200"/>
          </a:p>
        </p:txBody>
      </p:sp>
      <p:sp>
        <p:nvSpPr>
          <p:cNvPr id="44035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4403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4403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038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A650E6D-F7D3-FA4F-AE57-F24B54EA4007}" type="datetime1">
              <a:rPr lang="en-US" sz="1200"/>
              <a:pPr eaLnBrk="1" hangingPunct="1"/>
              <a:t>2013-09-15</a:t>
            </a:fld>
            <a:r>
              <a:rPr lang="en-US" sz="1200" dirty="0"/>
              <a:t>2011-10-19 </a:t>
            </a:r>
          </a:p>
        </p:txBody>
      </p:sp>
      <p:sp>
        <p:nvSpPr>
          <p:cNvPr id="46082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488017" y="9615488"/>
            <a:ext cx="17117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43B85D6-7C71-3E4B-B761-CB7BF81B89D1}" type="slidenum">
              <a:rPr lang="en-US" sz="1200"/>
              <a:pPr eaLnBrk="1" hangingPunct="1"/>
              <a:t>24</a:t>
            </a:fld>
            <a:endParaRPr lang="en-US" sz="1200" dirty="0"/>
          </a:p>
        </p:txBody>
      </p:sp>
      <p:sp>
        <p:nvSpPr>
          <p:cNvPr id="46083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46084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4608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608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41E3E7C-37E5-8A4C-809E-430F5BDAF410}" type="datetime1">
              <a:rPr lang="en-US" sz="1200"/>
              <a:pPr eaLnBrk="1" hangingPunct="1"/>
              <a:t>2013-09-15</a:t>
            </a:fld>
            <a:r>
              <a:rPr lang="en-US" sz="1200"/>
              <a:t>2011-10-19 </a:t>
            </a:r>
          </a:p>
        </p:txBody>
      </p:sp>
      <p:sp>
        <p:nvSpPr>
          <p:cNvPr id="49154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488017" y="9615488"/>
            <a:ext cx="17117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884DC7B-A9AF-4C48-8232-8E7277836620}" type="slidenum">
              <a:rPr lang="en-US" sz="1200"/>
              <a:pPr eaLnBrk="1" hangingPunct="1"/>
              <a:t>26</a:t>
            </a:fld>
            <a:endParaRPr lang="en-US" sz="1200"/>
          </a:p>
        </p:txBody>
      </p:sp>
      <p:sp>
        <p:nvSpPr>
          <p:cNvPr id="49155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4915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491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9158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60327" y="117931"/>
            <a:ext cx="2194411" cy="215444"/>
          </a:xfrm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41350" y="117931"/>
            <a:ext cx="912585" cy="215444"/>
          </a:xfrm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87615" y="9615488"/>
            <a:ext cx="1667123" cy="184666"/>
          </a:xfrm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5583" y="9615417"/>
            <a:ext cx="414552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3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50888"/>
            <a:ext cx="4946650" cy="37115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8248" rIns="9824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54FB9B2-729D-5045-908B-4FD70294572F}" type="datetime1">
              <a:rPr lang="en-US" sz="1200"/>
              <a:pPr eaLnBrk="1" hangingPunct="1"/>
              <a:t>2013-09-15</a:t>
            </a:fld>
            <a:r>
              <a:rPr lang="en-US" sz="1200"/>
              <a:t>2011-10-19 </a:t>
            </a:r>
          </a:p>
        </p:txBody>
      </p:sp>
      <p:sp>
        <p:nvSpPr>
          <p:cNvPr id="10242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573603" y="9615488"/>
            <a:ext cx="85585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DAABD5F-FC3C-E742-A6C5-4A6376929D68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10243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10244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1024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4394282-8266-1C46-AAB3-865DF30B85B7}" type="datetime1">
              <a:rPr lang="en-US" sz="1200"/>
              <a:pPr eaLnBrk="1" hangingPunct="1"/>
              <a:t>2013-09-15</a:t>
            </a:fld>
            <a:r>
              <a:rPr lang="en-US" sz="1200"/>
              <a:t>2011-10-19 </a:t>
            </a:r>
          </a:p>
        </p:txBody>
      </p:sp>
      <p:sp>
        <p:nvSpPr>
          <p:cNvPr id="12290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573603" y="9615488"/>
            <a:ext cx="85585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D44EDEE-AC66-B444-8F34-969EB2E83973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12291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12292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122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4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/>
              <a:t>Interference: STAs on one AP still interfere with other APs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C2582E3-BFA2-ED46-B947-41ED159DF0AE}" type="datetime1">
              <a:rPr lang="en-US" sz="1200"/>
              <a:pPr eaLnBrk="1" hangingPunct="1"/>
              <a:t>2013-09-15</a:t>
            </a:fld>
            <a:r>
              <a:rPr lang="en-US" sz="1200"/>
              <a:t>2011-10-19 </a:t>
            </a:r>
          </a:p>
        </p:txBody>
      </p:sp>
      <p:sp>
        <p:nvSpPr>
          <p:cNvPr id="14338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573603" y="9615488"/>
            <a:ext cx="85585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A75B4A8-E521-4E41-86F8-0619D9C900D0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14339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1434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34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6E4AEE5-4C50-B24E-BD36-E21DA6FCB711}" type="datetime1">
              <a:rPr lang="en-US" sz="1200"/>
              <a:pPr eaLnBrk="1" hangingPunct="1"/>
              <a:t>2013-09-15</a:t>
            </a:fld>
            <a:r>
              <a:rPr lang="en-US" sz="1200"/>
              <a:t>2011-10-19 </a:t>
            </a:r>
          </a:p>
        </p:txBody>
      </p:sp>
      <p:sp>
        <p:nvSpPr>
          <p:cNvPr id="16386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573603" y="9615488"/>
            <a:ext cx="85585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159F232-9B34-8640-BDAE-F389236E3BF7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16387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1638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163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90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3EA4ECC-4451-DA43-8451-60AAA1EB02F3}" type="datetime1">
              <a:rPr lang="en-US" sz="1200"/>
              <a:pPr eaLnBrk="1" hangingPunct="1"/>
              <a:t>2013-09-15</a:t>
            </a:fld>
            <a:r>
              <a:rPr lang="en-US" sz="1200"/>
              <a:t>2011-10-19 </a:t>
            </a:r>
          </a:p>
        </p:txBody>
      </p:sp>
      <p:sp>
        <p:nvSpPr>
          <p:cNvPr id="18434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573603" y="9615488"/>
            <a:ext cx="85585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DDDBCF4-006D-1346-9DB5-810C7FAC99B6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18435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1843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  </a:t>
            </a:r>
          </a:p>
        </p:txBody>
      </p:sp>
      <p:sp>
        <p:nvSpPr>
          <p:cNvPr id="1843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8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58375" y="148709"/>
            <a:ext cx="2796363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Meeting Traffic and Datarate Demands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41350" y="148709"/>
            <a:ext cx="787175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655A42E-F054-8E48-8C3D-87E97D0CDCD7}" type="datetime1">
              <a:rPr lang="en-US" sz="1200"/>
              <a:pPr eaLnBrk="1" hangingPunct="1"/>
              <a:t>2013-09-15</a:t>
            </a:fld>
            <a:endParaRPr lang="en-US" sz="1200"/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1359447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/>
              <a:t>© Ericsson AB 2011 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573603" y="9615488"/>
            <a:ext cx="85585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D11F30C-E4D0-C144-B1F2-85FDCB8F401D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46125"/>
            <a:ext cx="4962525" cy="37226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S. Rayment, Ericsson &amp; S.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B6B1594-90C3-0D48-8861-75259FAA8A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74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S. Rayment, Ericsson &amp; S.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2072CE-9B31-A34A-B793-BC4482F1E7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80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S. Rayment, Ericsson &amp; S.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0FC3481-3105-624F-BB52-1430497905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439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0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S. Rayment, Ericsson &amp; S.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89893A0-B0C8-6A4E-864D-37EC2FBDEE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062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S. Rayment, Ericsson &amp; S.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2F75B8B-A194-914F-AC61-7A340C03C6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273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2013</a:t>
            </a:r>
            <a:endParaRPr lang="en-GB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S. Rayment, Ericsson &amp; S. McCann, BlackBerry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67BBE4-8269-D840-AD1F-09197BA8D1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45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2013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S. Rayment, Ericsson &amp; S. McCann, BlackBerry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F12B412-28D6-5F43-B65C-CE80F4FBD4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660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2013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S. Rayment, Ericsson &amp; S. McCann, BlackBerry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A745211-A207-5E4C-8DAF-CD19A0A219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05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2013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S. Rayment, Ericsson &amp; S. McCann, BlackBerry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CD4F16B-BC7E-004D-A1CC-F0CFC0BE10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033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2013</a:t>
            </a:r>
            <a:endParaRPr lang="en-GB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S. Rayment, Ericsson &amp; S. McCann, BlackBerry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17A5956-68E6-A84D-B3F4-CD5CF9F278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45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2013</a:t>
            </a:r>
            <a:endParaRPr lang="en-GB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S. Rayment, Ericsson &amp; S. McCann, BlackBerry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60B86F3-0313-5D4B-BD39-3BF297838C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16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50" y="332601"/>
            <a:ext cx="28086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/>
            <a:r>
              <a:rPr lang="en-GB" sz="1800" b="1" dirty="0"/>
              <a:t>doc.: IEEE 802.11-13</a:t>
            </a:r>
            <a:r>
              <a:rPr lang="en-GB" sz="1800" b="1" dirty="0" smtClean="0"/>
              <a:t>/1123r0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1834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 smtClean="0"/>
              <a:t>Submission</a:t>
            </a:r>
            <a:endParaRPr lang="en-GB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Rectangle 9"/>
          <p:cNvSpPr>
            <a:spLocks noChangeArrowheads="1"/>
          </p:cNvSpPr>
          <p:nvPr userDrawn="1"/>
        </p:nvSpPr>
        <p:spPr bwMode="auto">
          <a:xfrm>
            <a:off x="4300112" y="6496776"/>
            <a:ext cx="53425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 smtClean="0"/>
              <a:t>Slide </a:t>
            </a:r>
            <a:fld id="{F4514AC4-D0DE-6B47-84C7-E6AFD15513F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Rectangle 9"/>
          <p:cNvSpPr>
            <a:spLocks noChangeArrowheads="1"/>
          </p:cNvSpPr>
          <p:nvPr userDrawn="1"/>
        </p:nvSpPr>
        <p:spPr bwMode="auto">
          <a:xfrm>
            <a:off x="6714969" y="6516935"/>
            <a:ext cx="182260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 smtClean="0"/>
              <a:t>Furuskar</a:t>
            </a:r>
            <a:r>
              <a:rPr lang="en-GB" dirty="0" smtClean="0"/>
              <a:t> et al, Ericsson AB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2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3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4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4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8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9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4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4" Type="http://schemas.openxmlformats.org/officeDocument/2006/relationships/image" Target="../media/image2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/>
              <a:t>September 2013</a:t>
            </a:r>
            <a:endParaRPr lang="en-GB" sz="1800" dirty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42231"/>
            <a:ext cx="7772400" cy="1066800"/>
          </a:xfrm>
          <a:noFill/>
        </p:spPr>
        <p:txBody>
          <a:bodyPr/>
          <a:lstStyle/>
          <a:p>
            <a:r>
              <a:rPr lang="en-GB" dirty="0" smtClean="0">
                <a:latin typeface="Times New Roman" charset="0"/>
              </a:rPr>
              <a:t>Capacity Simulation of High Density Indoor WLAN Systems</a:t>
            </a:r>
            <a:endParaRPr lang="en-GB" dirty="0">
              <a:latin typeface="Times New Roman" charset="0"/>
            </a:endParaRPr>
          </a:p>
        </p:txBody>
      </p:sp>
      <p:sp>
        <p:nvSpPr>
          <p:cNvPr id="1536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2049073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>
                <a:latin typeface="Times New Roman" charset="0"/>
              </a:rPr>
              <a:t>Date:</a:t>
            </a:r>
            <a:r>
              <a:rPr lang="en-GB" sz="2000" b="0" dirty="0">
                <a:latin typeface="Times New Roman" charset="0"/>
              </a:rPr>
              <a:t> 2013-09-16</a:t>
            </a:r>
          </a:p>
        </p:txBody>
      </p:sp>
      <p:graphicFrame>
        <p:nvGraphicFramePr>
          <p:cNvPr id="1536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2019444"/>
              </p:ext>
            </p:extLst>
          </p:nvPr>
        </p:nvGraphicFramePr>
        <p:xfrm>
          <a:off x="701675" y="2960688"/>
          <a:ext cx="7715250" cy="195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5" name="Document" r:id="rId4" imgW="8140700" imgH="2070100" progId="Word.Document.8">
                  <p:embed/>
                </p:oleObj>
              </mc:Choice>
              <mc:Fallback>
                <p:oleObj name="Document" r:id="rId4" imgW="8140700" imgH="20701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2960688"/>
                        <a:ext cx="7715250" cy="1957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795097" y="252605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ontent Placeholder 1"/>
          <p:cNvSpPr>
            <a:spLocks noGrp="1"/>
          </p:cNvSpPr>
          <p:nvPr>
            <p:ph idx="1"/>
          </p:nvPr>
        </p:nvSpPr>
        <p:spPr>
          <a:xfrm>
            <a:off x="698211" y="1597892"/>
            <a:ext cx="8351838" cy="3852863"/>
          </a:xfrm>
        </p:spPr>
        <p:txBody>
          <a:bodyPr/>
          <a:lstStyle/>
          <a:p>
            <a:r>
              <a:rPr lang="en-US" dirty="0"/>
              <a:t>Propagation as a function of distance and floor</a:t>
            </a:r>
          </a:p>
          <a:p>
            <a:r>
              <a:rPr lang="en-US" dirty="0"/>
              <a:t>Total loss &lt;105dB (received power &gt;-85dBm) some two to three walls or floors away</a:t>
            </a:r>
          </a:p>
        </p:txBody>
      </p:sp>
      <p:sp>
        <p:nvSpPr>
          <p:cNvPr id="20482" name="Title 2"/>
          <p:cNvSpPr>
            <a:spLocks noGrp="1"/>
          </p:cNvSpPr>
          <p:nvPr>
            <p:ph type="title"/>
          </p:nvPr>
        </p:nvSpPr>
        <p:spPr>
          <a:xfrm>
            <a:off x="821531" y="691520"/>
            <a:ext cx="7494588" cy="1085850"/>
          </a:xfrm>
        </p:spPr>
        <p:txBody>
          <a:bodyPr/>
          <a:lstStyle/>
          <a:p>
            <a:r>
              <a:rPr lang="en-US" dirty="0"/>
              <a:t>Cell Isolation</a:t>
            </a: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00" y="3057525"/>
            <a:ext cx="4624388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331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613" y="3057525"/>
            <a:ext cx="4624387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681403" y="2973388"/>
            <a:ext cx="1517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dirty="0"/>
              <a:t>2.4GHz</a:t>
            </a:r>
          </a:p>
        </p:txBody>
      </p:sp>
      <p:sp>
        <p:nvSpPr>
          <p:cNvPr id="20486" name="TextBox 7"/>
          <p:cNvSpPr txBox="1">
            <a:spLocks noChangeArrowheads="1"/>
          </p:cNvSpPr>
          <p:nvPr/>
        </p:nvSpPr>
        <p:spPr bwMode="auto">
          <a:xfrm>
            <a:off x="5078413" y="2976563"/>
            <a:ext cx="1517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/>
              <a:t>5.0GHz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9159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1"/>
          <p:cNvSpPr>
            <a:spLocks noGrp="1"/>
          </p:cNvSpPr>
          <p:nvPr>
            <p:ph idx="1"/>
          </p:nvPr>
        </p:nvSpPr>
        <p:spPr>
          <a:xfrm>
            <a:off x="698211" y="1800225"/>
            <a:ext cx="7839364" cy="3851275"/>
          </a:xfrm>
        </p:spPr>
        <p:txBody>
          <a:bodyPr/>
          <a:lstStyle/>
          <a:p>
            <a:r>
              <a:rPr lang="en-US" dirty="0"/>
              <a:t>An active AP triggers carrier sensing </a:t>
            </a:r>
            <a:r>
              <a:rPr lang="en-US" dirty="0" smtClean="0"/>
              <a:t>(&gt;</a:t>
            </a:r>
            <a:r>
              <a:rPr lang="en-US" dirty="0"/>
              <a:t>-85dBm) in 7.1 and 5.9 neighbor APs (on average) in 2.4GHz and 5.0GHz respectively</a:t>
            </a:r>
          </a:p>
          <a:p>
            <a:r>
              <a:rPr lang="en-US" dirty="0"/>
              <a:t>The graph shows </a:t>
            </a:r>
            <a:br>
              <a:rPr lang="en-US" dirty="0"/>
            </a:br>
            <a:r>
              <a:rPr lang="en-US" dirty="0"/>
              <a:t>average</a:t>
            </a:r>
            <a:br>
              <a:rPr lang="en-US" dirty="0"/>
            </a:br>
            <a:r>
              <a:rPr lang="en-US" dirty="0"/>
              <a:t>received power </a:t>
            </a:r>
            <a:br>
              <a:rPr lang="en-US" dirty="0"/>
            </a:br>
            <a:r>
              <a:rPr lang="en-US" dirty="0"/>
              <a:t>from neighbor APs </a:t>
            </a:r>
            <a:br>
              <a:rPr lang="en-US" dirty="0"/>
            </a:br>
            <a:r>
              <a:rPr lang="en-US" dirty="0"/>
              <a:t>in order</a:t>
            </a:r>
            <a:br>
              <a:rPr lang="en-US" dirty="0"/>
            </a:br>
            <a:r>
              <a:rPr lang="en-US" dirty="0"/>
              <a:t>of strength </a:t>
            </a:r>
          </a:p>
        </p:txBody>
      </p:sp>
      <p:sp>
        <p:nvSpPr>
          <p:cNvPr id="21506" name="Title 2"/>
          <p:cNvSpPr>
            <a:spLocks noGrp="1"/>
          </p:cNvSpPr>
          <p:nvPr>
            <p:ph type="title"/>
          </p:nvPr>
        </p:nvSpPr>
        <p:spPr>
          <a:xfrm>
            <a:off x="821531" y="691520"/>
            <a:ext cx="7494588" cy="1085850"/>
          </a:xfrm>
        </p:spPr>
        <p:txBody>
          <a:bodyPr/>
          <a:lstStyle/>
          <a:p>
            <a:r>
              <a:rPr lang="en-US" dirty="0"/>
              <a:t>Cell Isolation</a:t>
            </a: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900" y="2639131"/>
            <a:ext cx="5146675" cy="385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September 2013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4726665" y="3352073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88557" y="3622320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20635" y="4211551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00339" y="4604372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32417" y="4931723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99027" y="5088851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4197" y="5285261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10808" y="5446333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16700" y="5638801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09497" y="5795929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35040" y="3033088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96932" y="3277146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55196" y="3918753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08714" y="4285386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40791" y="4599643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94309" y="4743678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26386" y="4926994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532277" y="5123404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911981" y="5293626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291686" y="5446333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5157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613" y="3057525"/>
            <a:ext cx="4624387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57525"/>
            <a:ext cx="4624388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220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</a:t>
            </a:r>
            <a:r>
              <a:rPr lang="en-US" dirty="0" smtClean="0"/>
              <a:t>Measurement Method</a:t>
            </a:r>
            <a:endParaRPr lang="en-US" dirty="0"/>
          </a:p>
        </p:txBody>
      </p:sp>
      <p:sp>
        <p:nvSpPr>
          <p:cNvPr id="9221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706619" y="1689692"/>
            <a:ext cx="8183633" cy="4114800"/>
          </a:xfrm>
        </p:spPr>
        <p:txBody>
          <a:bodyPr/>
          <a:lstStyle/>
          <a:p>
            <a:r>
              <a:rPr lang="en-US" sz="2000" dirty="0"/>
              <a:t>Cell-edge (5</a:t>
            </a:r>
            <a:r>
              <a:rPr lang="en-US" sz="2000" baseline="30000" dirty="0"/>
              <a:t>th</a:t>
            </a:r>
            <a:r>
              <a:rPr lang="en-US" sz="2000" dirty="0"/>
              <a:t> </a:t>
            </a:r>
            <a:r>
              <a:rPr lang="en-US" sz="2000" dirty="0" smtClean="0"/>
              <a:t>percentile) and mean user </a:t>
            </a:r>
            <a:r>
              <a:rPr lang="en-US" sz="2000" dirty="0"/>
              <a:t>throughput </a:t>
            </a:r>
            <a:r>
              <a:rPr lang="en-US" sz="2000" dirty="0" err="1" smtClean="0"/>
              <a:t>vs</a:t>
            </a:r>
            <a:r>
              <a:rPr lang="en-US" sz="2000" dirty="0" smtClean="0"/>
              <a:t> </a:t>
            </a:r>
            <a:r>
              <a:rPr lang="en-US" sz="2000" dirty="0"/>
              <a:t>traffic load</a:t>
            </a:r>
          </a:p>
          <a:p>
            <a:r>
              <a:rPr lang="ja-JP" altLang="en-US" sz="2000" dirty="0"/>
              <a:t>‘</a:t>
            </a:r>
            <a:r>
              <a:rPr lang="en-US" sz="2000" dirty="0"/>
              <a:t>How much can the system be loaded before user experience gets unacceptable?</a:t>
            </a:r>
            <a:r>
              <a:rPr lang="ja-JP" altLang="en-US" sz="2000" dirty="0"/>
              <a:t>’</a:t>
            </a:r>
            <a:r>
              <a:rPr lang="en-US" sz="2000" dirty="0"/>
              <a:t> </a:t>
            </a:r>
          </a:p>
          <a:p>
            <a:endParaRPr lang="en-US" sz="2000" dirty="0"/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3208122" y="2476451"/>
            <a:ext cx="208215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72000" rIns="720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000" b="1" dirty="0" err="1" smtClean="0">
                <a:latin typeface="+mn-lt"/>
              </a:rPr>
              <a:t>Datarates</a:t>
            </a:r>
            <a:r>
              <a:rPr lang="en-US" sz="1000" b="1" dirty="0" smtClean="0">
                <a:latin typeface="+mn-lt"/>
              </a:rPr>
              <a:t> decrease </a:t>
            </a:r>
            <a:br>
              <a:rPr lang="en-US" sz="1000" b="1" dirty="0" smtClean="0">
                <a:latin typeface="+mn-lt"/>
              </a:rPr>
            </a:br>
            <a:r>
              <a:rPr lang="en-US" sz="1000" b="1" dirty="0" smtClean="0">
                <a:latin typeface="+mn-lt"/>
              </a:rPr>
              <a:t>when </a:t>
            </a:r>
            <a:r>
              <a:rPr lang="en-US" sz="1000" b="1" dirty="0">
                <a:latin typeface="+mn-lt"/>
              </a:rPr>
              <a:t>load increases due to increased interference and </a:t>
            </a:r>
            <a:r>
              <a:rPr lang="en-US" sz="1000" b="1" dirty="0" smtClean="0">
                <a:latin typeface="+mn-lt"/>
              </a:rPr>
              <a:t/>
            </a:r>
            <a:br>
              <a:rPr lang="en-US" sz="1000" b="1" dirty="0" smtClean="0">
                <a:latin typeface="+mn-lt"/>
              </a:rPr>
            </a:br>
            <a:r>
              <a:rPr lang="en-US" sz="1000" b="1" dirty="0" smtClean="0">
                <a:latin typeface="+mn-lt"/>
              </a:rPr>
              <a:t>more </a:t>
            </a:r>
            <a:r>
              <a:rPr lang="en-US" sz="1000" b="1" dirty="0">
                <a:latin typeface="+mn-lt"/>
              </a:rPr>
              <a:t>active users sharing channel </a:t>
            </a:r>
          </a:p>
        </p:txBody>
      </p:sp>
      <p:sp>
        <p:nvSpPr>
          <p:cNvPr id="9223" name="Line 6"/>
          <p:cNvSpPr>
            <a:spLocks noChangeShapeType="1"/>
          </p:cNvSpPr>
          <p:nvPr/>
        </p:nvSpPr>
        <p:spPr bwMode="auto">
          <a:xfrm flipV="1">
            <a:off x="856557" y="4160918"/>
            <a:ext cx="2943225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/>
          <a:lstStyle/>
          <a:p>
            <a:endParaRPr lang="en-GB"/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1002028" y="3862079"/>
            <a:ext cx="139541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2000" rIns="720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400" dirty="0">
                <a:solidFill>
                  <a:schemeClr val="bg2"/>
                </a:solidFill>
              </a:rPr>
              <a:t>Traffic load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265109" y="5478416"/>
            <a:ext cx="139541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2000" rIns="720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400" dirty="0">
                <a:solidFill>
                  <a:schemeClr val="bg2"/>
                </a:solidFill>
              </a:rPr>
              <a:t>Traffic load</a:t>
            </a:r>
          </a:p>
        </p:txBody>
      </p:sp>
      <p:sp>
        <p:nvSpPr>
          <p:cNvPr id="9227" name="Oval 12"/>
          <p:cNvSpPr>
            <a:spLocks noChangeArrowheads="1"/>
          </p:cNvSpPr>
          <p:nvPr/>
        </p:nvSpPr>
        <p:spPr bwMode="auto">
          <a:xfrm>
            <a:off x="6280005" y="4753654"/>
            <a:ext cx="90488" cy="90488"/>
          </a:xfrm>
          <a:prstGeom prst="ellipse">
            <a:avLst/>
          </a:prstGeom>
          <a:noFill/>
          <a:ln w="28575">
            <a:solidFill>
              <a:srgbClr val="E3211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/>
          </a:p>
        </p:txBody>
      </p:sp>
      <p:sp>
        <p:nvSpPr>
          <p:cNvPr id="9228" name="Oval 13"/>
          <p:cNvSpPr>
            <a:spLocks noChangeArrowheads="1"/>
          </p:cNvSpPr>
          <p:nvPr/>
        </p:nvSpPr>
        <p:spPr bwMode="auto">
          <a:xfrm>
            <a:off x="1905073" y="5949950"/>
            <a:ext cx="90487" cy="90488"/>
          </a:xfrm>
          <a:prstGeom prst="ellipse">
            <a:avLst/>
          </a:prstGeom>
          <a:noFill/>
          <a:ln w="28575">
            <a:solidFill>
              <a:srgbClr val="E3211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/>
          </a:p>
        </p:txBody>
      </p:sp>
      <p:sp>
        <p:nvSpPr>
          <p:cNvPr id="9229" name="Oval 14"/>
          <p:cNvSpPr>
            <a:spLocks noChangeArrowheads="1"/>
          </p:cNvSpPr>
          <p:nvPr/>
        </p:nvSpPr>
        <p:spPr bwMode="auto">
          <a:xfrm>
            <a:off x="1397000" y="5953125"/>
            <a:ext cx="90488" cy="90488"/>
          </a:xfrm>
          <a:prstGeom prst="ellipse">
            <a:avLst/>
          </a:prstGeom>
          <a:noFill/>
          <a:ln w="28575">
            <a:solidFill>
              <a:srgbClr val="E3211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/>
          </a:p>
        </p:txBody>
      </p:sp>
      <p:sp>
        <p:nvSpPr>
          <p:cNvPr id="9230" name="Oval 15"/>
          <p:cNvSpPr>
            <a:spLocks noChangeArrowheads="1"/>
          </p:cNvSpPr>
          <p:nvPr/>
        </p:nvSpPr>
        <p:spPr bwMode="auto">
          <a:xfrm>
            <a:off x="6903820" y="5224726"/>
            <a:ext cx="90488" cy="92075"/>
          </a:xfrm>
          <a:prstGeom prst="ellipse">
            <a:avLst/>
          </a:prstGeom>
          <a:noFill/>
          <a:ln w="28575">
            <a:solidFill>
              <a:srgbClr val="E3211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/>
          </a:p>
        </p:txBody>
      </p:sp>
      <p:sp>
        <p:nvSpPr>
          <p:cNvPr id="9231" name="Oval 16"/>
          <p:cNvSpPr>
            <a:spLocks noChangeArrowheads="1"/>
          </p:cNvSpPr>
          <p:nvPr/>
        </p:nvSpPr>
        <p:spPr bwMode="auto">
          <a:xfrm>
            <a:off x="652733" y="5949950"/>
            <a:ext cx="90487" cy="90488"/>
          </a:xfrm>
          <a:prstGeom prst="ellipse">
            <a:avLst/>
          </a:prstGeom>
          <a:noFill/>
          <a:ln w="28575">
            <a:solidFill>
              <a:srgbClr val="E3211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/>
          </a:p>
        </p:txBody>
      </p:sp>
      <p:sp>
        <p:nvSpPr>
          <p:cNvPr id="9232" name="Oval 17"/>
          <p:cNvSpPr>
            <a:spLocks noChangeArrowheads="1"/>
          </p:cNvSpPr>
          <p:nvPr/>
        </p:nvSpPr>
        <p:spPr bwMode="auto">
          <a:xfrm>
            <a:off x="7462029" y="5899944"/>
            <a:ext cx="90487" cy="90488"/>
          </a:xfrm>
          <a:prstGeom prst="ellipse">
            <a:avLst/>
          </a:prstGeom>
          <a:noFill/>
          <a:ln w="28575">
            <a:solidFill>
              <a:srgbClr val="E3211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/>
          </a:p>
        </p:txBody>
      </p:sp>
      <p:sp>
        <p:nvSpPr>
          <p:cNvPr id="9233" name="Oval 13"/>
          <p:cNvSpPr>
            <a:spLocks noChangeArrowheads="1"/>
          </p:cNvSpPr>
          <p:nvPr/>
        </p:nvSpPr>
        <p:spPr bwMode="auto">
          <a:xfrm>
            <a:off x="2471738" y="5946775"/>
            <a:ext cx="90487" cy="90488"/>
          </a:xfrm>
          <a:prstGeom prst="ellipse">
            <a:avLst/>
          </a:prstGeom>
          <a:noFill/>
          <a:ln w="28575">
            <a:solidFill>
              <a:srgbClr val="E3211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/>
          </a:p>
        </p:txBody>
      </p:sp>
      <p:sp>
        <p:nvSpPr>
          <p:cNvPr id="9234" name="Oval 13"/>
          <p:cNvSpPr>
            <a:spLocks noChangeArrowheads="1"/>
          </p:cNvSpPr>
          <p:nvPr/>
        </p:nvSpPr>
        <p:spPr bwMode="auto">
          <a:xfrm>
            <a:off x="5091113" y="4171950"/>
            <a:ext cx="90487" cy="90488"/>
          </a:xfrm>
          <a:prstGeom prst="ellipse">
            <a:avLst/>
          </a:prstGeom>
          <a:noFill/>
          <a:ln w="28575">
            <a:solidFill>
              <a:srgbClr val="E3211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/>
          </a:p>
        </p:txBody>
      </p:sp>
      <p:sp>
        <p:nvSpPr>
          <p:cNvPr id="19" name="Oval 13"/>
          <p:cNvSpPr>
            <a:spLocks noChangeArrowheads="1"/>
          </p:cNvSpPr>
          <p:nvPr/>
        </p:nvSpPr>
        <p:spPr bwMode="auto">
          <a:xfrm>
            <a:off x="2627213" y="4683068"/>
            <a:ext cx="90487" cy="90488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/>
          </a:p>
        </p:txBody>
      </p:sp>
      <p:sp>
        <p:nvSpPr>
          <p:cNvPr id="20" name="Oval 14"/>
          <p:cNvSpPr>
            <a:spLocks noChangeArrowheads="1"/>
          </p:cNvSpPr>
          <p:nvPr/>
        </p:nvSpPr>
        <p:spPr bwMode="auto">
          <a:xfrm>
            <a:off x="1525647" y="4683068"/>
            <a:ext cx="90488" cy="90488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/>
          </a:p>
        </p:txBody>
      </p:sp>
      <p:sp>
        <p:nvSpPr>
          <p:cNvPr id="21" name="Oval 16"/>
          <p:cNvSpPr>
            <a:spLocks noChangeArrowheads="1"/>
          </p:cNvSpPr>
          <p:nvPr/>
        </p:nvSpPr>
        <p:spPr bwMode="auto">
          <a:xfrm>
            <a:off x="2063303" y="4683068"/>
            <a:ext cx="90487" cy="90488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/>
          </a:p>
        </p:txBody>
      </p:sp>
      <p:sp>
        <p:nvSpPr>
          <p:cNvPr id="22" name="Oval 13"/>
          <p:cNvSpPr>
            <a:spLocks noChangeArrowheads="1"/>
          </p:cNvSpPr>
          <p:nvPr/>
        </p:nvSpPr>
        <p:spPr bwMode="auto">
          <a:xfrm>
            <a:off x="5081134" y="3333721"/>
            <a:ext cx="90487" cy="90488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/>
          </a:p>
        </p:txBody>
      </p:sp>
      <p:sp>
        <p:nvSpPr>
          <p:cNvPr id="27" name="Oval 13"/>
          <p:cNvSpPr>
            <a:spLocks noChangeArrowheads="1"/>
          </p:cNvSpPr>
          <p:nvPr/>
        </p:nvSpPr>
        <p:spPr bwMode="auto">
          <a:xfrm>
            <a:off x="3322537" y="4683068"/>
            <a:ext cx="90487" cy="90488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/>
          </a:p>
        </p:txBody>
      </p:sp>
      <p:sp>
        <p:nvSpPr>
          <p:cNvPr id="28" name="Oval 13"/>
          <p:cNvSpPr>
            <a:spLocks noChangeArrowheads="1"/>
          </p:cNvSpPr>
          <p:nvPr/>
        </p:nvSpPr>
        <p:spPr bwMode="auto">
          <a:xfrm>
            <a:off x="6377497" y="4098051"/>
            <a:ext cx="90487" cy="90488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/>
          </a:p>
        </p:txBody>
      </p:sp>
      <p:sp>
        <p:nvSpPr>
          <p:cNvPr id="29" name="Oval 13"/>
          <p:cNvSpPr>
            <a:spLocks noChangeArrowheads="1"/>
          </p:cNvSpPr>
          <p:nvPr/>
        </p:nvSpPr>
        <p:spPr bwMode="auto">
          <a:xfrm>
            <a:off x="7009960" y="4578578"/>
            <a:ext cx="90487" cy="90488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/>
          </a:p>
        </p:txBody>
      </p:sp>
      <p:sp>
        <p:nvSpPr>
          <p:cNvPr id="30" name="Oval 13"/>
          <p:cNvSpPr>
            <a:spLocks noChangeArrowheads="1"/>
          </p:cNvSpPr>
          <p:nvPr/>
        </p:nvSpPr>
        <p:spPr bwMode="auto">
          <a:xfrm>
            <a:off x="7587733" y="5059105"/>
            <a:ext cx="90487" cy="90488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/>
          </a:p>
        </p:txBody>
      </p:sp>
      <p:sp>
        <p:nvSpPr>
          <p:cNvPr id="31" name="Line 6"/>
          <p:cNvSpPr>
            <a:spLocks noChangeShapeType="1"/>
          </p:cNvSpPr>
          <p:nvPr/>
        </p:nvSpPr>
        <p:spPr bwMode="auto">
          <a:xfrm flipH="1" flipV="1">
            <a:off x="5441150" y="5789845"/>
            <a:ext cx="2943225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/>
          <a:lstStyle/>
          <a:p>
            <a:endParaRPr lang="en-GB"/>
          </a:p>
        </p:txBody>
      </p:sp>
      <p:sp>
        <p:nvSpPr>
          <p:cNvPr id="32" name="Oval 12"/>
          <p:cNvSpPr>
            <a:spLocks noChangeArrowheads="1"/>
          </p:cNvSpPr>
          <p:nvPr/>
        </p:nvSpPr>
        <p:spPr bwMode="auto">
          <a:xfrm>
            <a:off x="7374670" y="3561365"/>
            <a:ext cx="90488" cy="90488"/>
          </a:xfrm>
          <a:prstGeom prst="ellipse">
            <a:avLst/>
          </a:prstGeom>
          <a:noFill/>
          <a:ln w="28575">
            <a:solidFill>
              <a:srgbClr val="E3211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/>
          </a:p>
        </p:txBody>
      </p:sp>
      <p:sp>
        <p:nvSpPr>
          <p:cNvPr id="33" name="Oval 13"/>
          <p:cNvSpPr>
            <a:spLocks noChangeArrowheads="1"/>
          </p:cNvSpPr>
          <p:nvPr/>
        </p:nvSpPr>
        <p:spPr bwMode="auto">
          <a:xfrm>
            <a:off x="7374671" y="3408118"/>
            <a:ext cx="90487" cy="90488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494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69878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/>
              <a:t>Performance </a:t>
            </a:r>
            <a:r>
              <a:rPr lang="en-US" dirty="0" smtClean="0"/>
              <a:t>Results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2.4GHz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4549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Isolated </a:t>
            </a:r>
            <a:r>
              <a:rPr lang="en-US" dirty="0" smtClean="0"/>
              <a:t>APs</a:t>
            </a:r>
            <a:r>
              <a:rPr lang="en-US" dirty="0"/>
              <a:t>, 2.4GHz, DL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982" y="1879638"/>
            <a:ext cx="8351838" cy="3851275"/>
          </a:xfrm>
        </p:spPr>
        <p:txBody>
          <a:bodyPr/>
          <a:lstStyle/>
          <a:p>
            <a:pPr eaLnBrk="1" hangingPunct="1"/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percentile throughput is at most 40Mbps </a:t>
            </a:r>
            <a:endParaRPr lang="en-US" dirty="0"/>
          </a:p>
          <a:p>
            <a:pPr eaLnBrk="1" hangingPunct="1"/>
            <a:r>
              <a:rPr lang="en-US" dirty="0"/>
              <a:t>Utilization approaching 75% (CSMA efficiency)</a:t>
            </a:r>
          </a:p>
          <a:p>
            <a:pPr eaLnBrk="1" hangingPunct="1"/>
            <a:endParaRPr lang="en-US" dirty="0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219" y="3043354"/>
            <a:ext cx="4624388" cy="346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7964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Reuse 3, 2.4GHz, DL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460" y="1892355"/>
            <a:ext cx="8351838" cy="3851275"/>
          </a:xfrm>
        </p:spPr>
        <p:txBody>
          <a:bodyPr/>
          <a:lstStyle/>
          <a:p>
            <a:pPr eaLnBrk="1" hangingPunct="1"/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percentile throughput is at most 12Mbps</a:t>
            </a:r>
            <a:endParaRPr lang="en-US" dirty="0"/>
          </a:p>
          <a:p>
            <a:pPr eaLnBrk="1" hangingPunct="1"/>
            <a:r>
              <a:rPr lang="en-US" dirty="0"/>
              <a:t>Utilization approaching 30%</a:t>
            </a:r>
          </a:p>
          <a:p>
            <a:pPr lvl="1" eaLnBrk="1" hangingPunct="1"/>
            <a:endParaRPr lang="en-US" dirty="0"/>
          </a:p>
          <a:p>
            <a:pPr eaLnBrk="1" hangingPunct="1"/>
            <a:endParaRPr lang="en-US" dirty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629" y="3057525"/>
            <a:ext cx="4624388" cy="346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3425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Reuse 1, 2.4GHz, DL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304" y="1878086"/>
            <a:ext cx="8351838" cy="3851275"/>
          </a:xfrm>
        </p:spPr>
        <p:txBody>
          <a:bodyPr/>
          <a:lstStyle/>
          <a:p>
            <a:pPr eaLnBrk="1" hangingPunct="1"/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percentile throughput is at most 7Mbps</a:t>
            </a:r>
            <a:endParaRPr lang="en-US" dirty="0"/>
          </a:p>
          <a:p>
            <a:pPr eaLnBrk="1" hangingPunct="1"/>
            <a:r>
              <a:rPr lang="en-US" dirty="0"/>
              <a:t>Utilization approaching 10%</a:t>
            </a:r>
          </a:p>
          <a:p>
            <a:pPr lvl="1" eaLnBrk="1" hangingPunct="1"/>
            <a:endParaRPr lang="en-US" dirty="0"/>
          </a:p>
          <a:p>
            <a:pPr eaLnBrk="1" hangingPunct="1"/>
            <a:endParaRPr lang="en-US" dirty="0"/>
          </a:p>
        </p:txBody>
      </p:sp>
      <p:pic>
        <p:nvPicPr>
          <p:cNvPr id="174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219" y="3057525"/>
            <a:ext cx="4624388" cy="346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397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Reuse 1, 3, </a:t>
            </a:r>
            <a:r>
              <a:rPr lang="en-US" dirty="0" smtClean="0"/>
              <a:t>Isolated, </a:t>
            </a:r>
            <a:r>
              <a:rPr lang="en-US" dirty="0"/>
              <a:t>2.4GHz, UL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Same trends as in downlink</a:t>
            </a:r>
          </a:p>
          <a:p>
            <a:pPr eaLnBrk="1" hangingPunct="1"/>
            <a:endParaRPr lang="en-US" dirty="0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219" y="3057525"/>
            <a:ext cx="4624388" cy="346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7748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Capacity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29145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/>
              <a:t>Maximum served traffic for cell-edge (5</a:t>
            </a:r>
            <a:r>
              <a:rPr lang="en-US" baseline="30000" dirty="0"/>
              <a:t>th</a:t>
            </a:r>
            <a:r>
              <a:rPr lang="en-US" dirty="0"/>
              <a:t> percentile) user throughput of at least 5Mbps</a:t>
            </a:r>
          </a:p>
          <a:p>
            <a:pPr eaLnBrk="1" hangingPunct="1"/>
            <a:endParaRPr lang="en-US" dirty="0"/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613" y="3057525"/>
            <a:ext cx="4624387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946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57525"/>
            <a:ext cx="4624388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132194" y="3643721"/>
            <a:ext cx="1217987" cy="2616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050" dirty="0" smtClean="0">
                <a:solidFill>
                  <a:schemeClr val="bg1"/>
                </a:solidFill>
                <a:latin typeface="Arial"/>
                <a:cs typeface="Arial"/>
              </a:rPr>
              <a:t>Isolated [100%]</a:t>
            </a:r>
            <a:endParaRPr lang="en-GB" sz="105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0445" y="3660783"/>
            <a:ext cx="1217987" cy="2616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050" dirty="0" smtClean="0">
                <a:solidFill>
                  <a:schemeClr val="bg1"/>
                </a:solidFill>
                <a:latin typeface="Arial"/>
                <a:cs typeface="Arial"/>
              </a:rPr>
              <a:t>Isolated [100%]</a:t>
            </a:r>
            <a:endParaRPr lang="en-GB" sz="105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28444" y="4587329"/>
            <a:ext cx="1159276" cy="253916"/>
          </a:xfrm>
          <a:prstGeom prst="rect">
            <a:avLst/>
          </a:prstGeom>
          <a:solidFill>
            <a:srgbClr val="2300FB"/>
          </a:solidFill>
        </p:spPr>
        <p:txBody>
          <a:bodyPr wrap="square" rtlCol="0">
            <a:spAutoFit/>
          </a:bodyPr>
          <a:lstStyle/>
          <a:p>
            <a:r>
              <a:rPr lang="en-GB" sz="1050" dirty="0" smtClean="0">
                <a:solidFill>
                  <a:schemeClr val="bg1"/>
                </a:solidFill>
                <a:latin typeface="Arial"/>
                <a:cs typeface="Arial"/>
              </a:rPr>
              <a:t>Reuse 3 [100%]</a:t>
            </a:r>
            <a:endParaRPr lang="en-GB" sz="105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6695" y="4593978"/>
            <a:ext cx="1159276" cy="253916"/>
          </a:xfrm>
          <a:prstGeom prst="rect">
            <a:avLst/>
          </a:prstGeom>
          <a:solidFill>
            <a:srgbClr val="2300FB"/>
          </a:solidFill>
        </p:spPr>
        <p:txBody>
          <a:bodyPr wrap="square" rtlCol="0">
            <a:spAutoFit/>
          </a:bodyPr>
          <a:lstStyle/>
          <a:p>
            <a:r>
              <a:rPr lang="en-GB" sz="1050" dirty="0" smtClean="0">
                <a:solidFill>
                  <a:schemeClr val="bg1"/>
                </a:solidFill>
                <a:latin typeface="Arial"/>
                <a:cs typeface="Arial"/>
              </a:rPr>
              <a:t>Reuse 3 [100%]</a:t>
            </a:r>
            <a:endParaRPr lang="en-GB" sz="105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1245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+mn-lt"/>
              </a:rPr>
              <a:t>Spectral Efficiency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220" y="1609969"/>
            <a:ext cx="8351838" cy="3851275"/>
          </a:xfrm>
        </p:spPr>
        <p:txBody>
          <a:bodyPr/>
          <a:lstStyle/>
          <a:p>
            <a:pPr eaLnBrk="1" hangingPunct="1"/>
            <a:r>
              <a:rPr lang="en-US" sz="2000" dirty="0"/>
              <a:t>Capacity divided by total spectrum usage in used direction</a:t>
            </a:r>
          </a:p>
          <a:p>
            <a:pPr lvl="1" eaLnBrk="1" hangingPunct="1"/>
            <a:r>
              <a:rPr lang="en-US" sz="1800" dirty="0"/>
              <a:t>Spectral Efficiency = Capacity / (reuse * 20MHz x f)</a:t>
            </a:r>
          </a:p>
          <a:p>
            <a:pPr lvl="1" eaLnBrk="1" hangingPunct="1"/>
            <a:r>
              <a:rPr lang="en-US" sz="1800" dirty="0" smtClean="0"/>
              <a:t>Downlink</a:t>
            </a:r>
            <a:r>
              <a:rPr lang="en-US" sz="1800" dirty="0"/>
              <a:t> </a:t>
            </a:r>
            <a:r>
              <a:rPr lang="en-US" sz="1800" dirty="0" smtClean="0"/>
              <a:t>= 0.75  Uplink = 0.25</a:t>
            </a:r>
            <a:endParaRPr lang="en-US" sz="1800" dirty="0"/>
          </a:p>
          <a:p>
            <a:pPr eaLnBrk="1" hangingPunct="1"/>
            <a:r>
              <a:rPr lang="en-US" sz="2000" dirty="0"/>
              <a:t>Increases with tighter reuse, but still rather low</a:t>
            </a:r>
          </a:p>
          <a:p>
            <a:pPr eaLnBrk="1" hangingPunct="1"/>
            <a:endParaRPr lang="en-US" sz="2000" dirty="0"/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613" y="3057525"/>
            <a:ext cx="4624387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48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57525"/>
            <a:ext cx="4624388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766219" y="4580724"/>
            <a:ext cx="1159276" cy="253916"/>
          </a:xfrm>
          <a:prstGeom prst="rect">
            <a:avLst/>
          </a:prstGeom>
          <a:solidFill>
            <a:srgbClr val="2300FB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solidFill>
                  <a:schemeClr val="bg1"/>
                </a:solidFill>
                <a:latin typeface="Arial"/>
                <a:cs typeface="Arial"/>
              </a:rPr>
              <a:t>Reuse 3</a:t>
            </a:r>
            <a:endParaRPr lang="en-GB" sz="1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01989" y="4580724"/>
            <a:ext cx="1159276" cy="253916"/>
          </a:xfrm>
          <a:prstGeom prst="rect">
            <a:avLst/>
          </a:prstGeom>
          <a:solidFill>
            <a:srgbClr val="2300FB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solidFill>
                  <a:schemeClr val="bg1"/>
                </a:solidFill>
                <a:latin typeface="Arial"/>
                <a:cs typeface="Arial"/>
              </a:rPr>
              <a:t>Reuse 3</a:t>
            </a:r>
            <a:endParaRPr lang="en-GB" sz="10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13801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r>
              <a:rPr lang="en-US" dirty="0" smtClean="0"/>
              <a:t>September 2013</a:t>
            </a:r>
            <a:endParaRPr lang="en-CA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132856"/>
            <a:ext cx="7990656" cy="3536032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dirty="0" smtClean="0"/>
              <a:t>	Preliminary results from simulation of high density indoor WLAN systems.  The static simulation is similar to one used for cellular applications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33842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69878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/>
              <a:t>Performance </a:t>
            </a:r>
            <a:r>
              <a:rPr lang="en-US" dirty="0" smtClean="0"/>
              <a:t>Results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5GHz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4254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Reuse 1-12, </a:t>
            </a:r>
            <a:r>
              <a:rPr lang="en-US" dirty="0" smtClean="0"/>
              <a:t>Isolated, </a:t>
            </a:r>
            <a:r>
              <a:rPr lang="en-US" dirty="0"/>
              <a:t>5GHz, DL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449" y="1748392"/>
            <a:ext cx="8351838" cy="3851275"/>
          </a:xfrm>
        </p:spPr>
        <p:txBody>
          <a:bodyPr/>
          <a:lstStyle/>
          <a:p>
            <a:pPr eaLnBrk="1" hangingPunct="1"/>
            <a:r>
              <a:rPr lang="en-US" dirty="0"/>
              <a:t>Same trend as in </a:t>
            </a:r>
            <a:r>
              <a:rPr lang="en-US" dirty="0" smtClean="0"/>
              <a:t>2.4GHz</a:t>
            </a:r>
            <a:endParaRPr lang="en-US" dirty="0"/>
          </a:p>
          <a:p>
            <a:pPr eaLnBrk="1" hangingPunct="1"/>
            <a:r>
              <a:rPr lang="en-US" dirty="0" smtClean="0"/>
              <a:t>Slightly better than 2.4GHz due </a:t>
            </a:r>
            <a:r>
              <a:rPr lang="en-US" dirty="0"/>
              <a:t>to better isolation</a:t>
            </a:r>
          </a:p>
          <a:p>
            <a:pPr lvl="1" eaLnBrk="1" hangingPunct="1"/>
            <a:endParaRPr lang="en-US" dirty="0"/>
          </a:p>
          <a:p>
            <a:pPr eaLnBrk="1" hangingPunct="1"/>
            <a:endParaRPr lang="en-US" dirty="0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002" y="3047114"/>
            <a:ext cx="4624388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2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7564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Reuse 1-12, </a:t>
            </a:r>
            <a:r>
              <a:rPr lang="en-US" dirty="0" smtClean="0"/>
              <a:t>Isolated, </a:t>
            </a:r>
            <a:r>
              <a:rPr lang="en-US" dirty="0"/>
              <a:t>5GHz, UL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35" y="1959086"/>
            <a:ext cx="8351838" cy="3851275"/>
          </a:xfrm>
        </p:spPr>
        <p:txBody>
          <a:bodyPr/>
          <a:lstStyle/>
          <a:p>
            <a:pPr eaLnBrk="1" hangingPunct="1"/>
            <a:r>
              <a:rPr lang="en-US" dirty="0" smtClean="0"/>
              <a:t>Same trends as downlink </a:t>
            </a:r>
            <a:endParaRPr lang="en-US" dirty="0"/>
          </a:p>
          <a:p>
            <a:pPr lvl="1" eaLnBrk="1" hangingPunct="1"/>
            <a:endParaRPr lang="en-US" dirty="0"/>
          </a:p>
          <a:p>
            <a:pPr eaLnBrk="1" hangingPunct="1"/>
            <a:endParaRPr lang="en-US" dirty="0"/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809" y="3057525"/>
            <a:ext cx="4624388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1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9627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Capacity 5GHz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973" y="1781731"/>
            <a:ext cx="8351838" cy="3851275"/>
          </a:xfrm>
        </p:spPr>
        <p:txBody>
          <a:bodyPr/>
          <a:lstStyle/>
          <a:p>
            <a:pPr eaLnBrk="1" hangingPunct="1"/>
            <a:r>
              <a:rPr lang="en-US" dirty="0"/>
              <a:t>Maximum served traffic for cell-edge (5</a:t>
            </a:r>
            <a:r>
              <a:rPr lang="en-US" baseline="30000" dirty="0"/>
              <a:t>th</a:t>
            </a:r>
            <a:r>
              <a:rPr lang="en-US" dirty="0"/>
              <a:t> percentile) user throughput of at least 5Mbps</a:t>
            </a:r>
          </a:p>
          <a:p>
            <a:pPr eaLnBrk="1" hangingPunct="1"/>
            <a:endParaRPr lang="en-US" dirty="0"/>
          </a:p>
        </p:txBody>
      </p:sp>
      <p:pic>
        <p:nvPicPr>
          <p:cNvPr id="2458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613" y="3057525"/>
            <a:ext cx="4624387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458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57525"/>
            <a:ext cx="4624388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124306" y="3458846"/>
            <a:ext cx="1217987" cy="24622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latin typeface="Arial"/>
                <a:cs typeface="Arial"/>
              </a:rPr>
              <a:t>Isolated [100%]</a:t>
            </a:r>
            <a:endParaRPr lang="en-GB" sz="1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2557" y="3468020"/>
            <a:ext cx="1217987" cy="24622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latin typeface="Arial"/>
                <a:cs typeface="Arial"/>
              </a:rPr>
              <a:t>Isolated [100%]</a:t>
            </a:r>
            <a:endParaRPr lang="en-GB" sz="1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20556" y="4027658"/>
            <a:ext cx="1294608" cy="253916"/>
          </a:xfrm>
          <a:prstGeom prst="rect">
            <a:avLst/>
          </a:prstGeom>
          <a:solidFill>
            <a:srgbClr val="2300FB"/>
          </a:solidFill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latin typeface="Arial"/>
                <a:cs typeface="Arial"/>
              </a:rPr>
              <a:t>Reuse 12 [100%]</a:t>
            </a:r>
            <a:endParaRPr lang="en-GB" sz="1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8806" y="4034307"/>
            <a:ext cx="1319179" cy="253916"/>
          </a:xfrm>
          <a:prstGeom prst="rect">
            <a:avLst/>
          </a:prstGeom>
          <a:solidFill>
            <a:srgbClr val="2300FB"/>
          </a:solidFill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latin typeface="Arial"/>
                <a:cs typeface="Arial"/>
              </a:rPr>
              <a:t>Reuse 12 [100%]</a:t>
            </a:r>
            <a:endParaRPr lang="en-GB" sz="1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7186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Spectral Efficiency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222" y="1566921"/>
            <a:ext cx="8351838" cy="3851275"/>
          </a:xfrm>
        </p:spPr>
        <p:txBody>
          <a:bodyPr/>
          <a:lstStyle/>
          <a:p>
            <a:pPr eaLnBrk="1" hangingPunct="1"/>
            <a:r>
              <a:rPr lang="en-US" sz="2000" dirty="0"/>
              <a:t>Capacity divided by total spectrum usage in used direction</a:t>
            </a:r>
          </a:p>
          <a:p>
            <a:pPr lvl="1" eaLnBrk="1" hangingPunct="1"/>
            <a:r>
              <a:rPr lang="en-US" sz="1800" dirty="0"/>
              <a:t>Spectral Efficiency = Capacity / (reuse * 20MHz x f)</a:t>
            </a:r>
          </a:p>
          <a:p>
            <a:pPr lvl="1" eaLnBrk="1" hangingPunct="1"/>
            <a:r>
              <a:rPr lang="en-US" sz="1800" dirty="0" smtClean="0"/>
              <a:t>Downlink</a:t>
            </a:r>
            <a:r>
              <a:rPr lang="en-US" sz="1800" dirty="0"/>
              <a:t> </a:t>
            </a:r>
            <a:r>
              <a:rPr lang="en-US" sz="1800" dirty="0" smtClean="0"/>
              <a:t>= 0.75  Uplink </a:t>
            </a:r>
            <a:r>
              <a:rPr lang="en-US" sz="1800" dirty="0"/>
              <a:t>= 0.25</a:t>
            </a:r>
          </a:p>
          <a:p>
            <a:pPr eaLnBrk="1" hangingPunct="1"/>
            <a:r>
              <a:rPr lang="en-US" sz="2000" dirty="0"/>
              <a:t>Increases with tighter reuse, but still rather low</a:t>
            </a:r>
          </a:p>
          <a:p>
            <a:pPr eaLnBrk="1" hangingPunct="1"/>
            <a:endParaRPr lang="en-US" sz="2000" dirty="0"/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613" y="3057525"/>
            <a:ext cx="4624387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560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57525"/>
            <a:ext cx="4624388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222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</a:t>
            </a:r>
            <a:r>
              <a:rPr lang="en-US" dirty="0"/>
              <a:t>-cell carrier sensing based only on AP-to-AP </a:t>
            </a:r>
            <a:r>
              <a:rPr lang="en-US" dirty="0" smtClean="0"/>
              <a:t>channel, need to look at STA as well</a:t>
            </a:r>
            <a:endParaRPr lang="en-US" dirty="0"/>
          </a:p>
          <a:p>
            <a:r>
              <a:rPr lang="en-US" dirty="0" smtClean="0"/>
              <a:t>Include hidden nodes</a:t>
            </a:r>
            <a:endParaRPr lang="en-US" dirty="0"/>
          </a:p>
          <a:p>
            <a:r>
              <a:rPr lang="en-US" dirty="0" smtClean="0"/>
              <a:t>Include RTS</a:t>
            </a:r>
            <a:r>
              <a:rPr lang="en-US" dirty="0"/>
              <a:t>/</a:t>
            </a:r>
            <a:r>
              <a:rPr lang="en-US" dirty="0" smtClean="0"/>
              <a:t>CTS</a:t>
            </a:r>
          </a:p>
          <a:p>
            <a:pPr lvl="1"/>
            <a:r>
              <a:rPr lang="en-US" dirty="0" smtClean="0"/>
              <a:t>Currently not </a:t>
            </a:r>
            <a:r>
              <a:rPr lang="en-US" dirty="0"/>
              <a:t>explicitly modeled, but no hidden </a:t>
            </a:r>
            <a:r>
              <a:rPr lang="en-US" dirty="0" smtClean="0"/>
              <a:t>nodes assumed either</a:t>
            </a:r>
          </a:p>
          <a:p>
            <a:r>
              <a:rPr lang="en-US" dirty="0" smtClean="0"/>
              <a:t>Model more realistic modulation rate algorithms</a:t>
            </a:r>
          </a:p>
          <a:p>
            <a:r>
              <a:rPr lang="en-US" dirty="0" smtClean="0"/>
              <a:t>Model effects of more realistic AP </a:t>
            </a:r>
            <a:r>
              <a:rPr lang="en-US" dirty="0"/>
              <a:t>channel selection </a:t>
            </a:r>
            <a:r>
              <a:rPr lang="en-US" dirty="0" smtClean="0"/>
              <a:t>and placement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357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Summary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562" y="1981200"/>
            <a:ext cx="7772400" cy="4114800"/>
          </a:xfrm>
        </p:spPr>
        <p:txBody>
          <a:bodyPr/>
          <a:lstStyle/>
          <a:p>
            <a:pPr eaLnBrk="1" hangingPunct="1"/>
            <a:r>
              <a:rPr lang="en-GB" dirty="0" smtClean="0"/>
              <a:t>High capacity multi cell systems can be built with WLAN technology (!)</a:t>
            </a:r>
          </a:p>
          <a:p>
            <a:pPr eaLnBrk="1" hangingPunct="1"/>
            <a:r>
              <a:rPr lang="en-GB" dirty="0" smtClean="0"/>
              <a:t>Inter-cell carrier sensing limits performance</a:t>
            </a:r>
          </a:p>
          <a:p>
            <a:pPr eaLnBrk="1" hangingPunct="1"/>
            <a:r>
              <a:rPr lang="en-GB" dirty="0" smtClean="0"/>
              <a:t>Possible to mitigate with more channels</a:t>
            </a:r>
          </a:p>
          <a:p>
            <a:pPr eaLnBrk="1" hangingPunct="1"/>
            <a:r>
              <a:rPr lang="en-GB" dirty="0" smtClean="0"/>
              <a:t>Are there more spectrally efficient solutions?</a:t>
            </a:r>
          </a:p>
          <a:p>
            <a:pPr eaLnBrk="1" hangingPunct="1"/>
            <a:r>
              <a:rPr lang="en-GB" dirty="0" smtClean="0"/>
              <a:t>We have a good baseline to assess enhancements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673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90656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[</a:t>
            </a:r>
            <a:r>
              <a:rPr lang="en-US" sz="2000" dirty="0" smtClean="0"/>
              <a:t>1] </a:t>
            </a:r>
            <a:r>
              <a:rPr lang="en-US" sz="2000" dirty="0" smtClean="0">
                <a:ea typeface="Times New Roman" charset="0"/>
                <a:cs typeface="Times New Roman" charset="0"/>
              </a:rPr>
              <a:t>I. </a:t>
            </a:r>
            <a:r>
              <a:rPr lang="en-US" sz="2000" dirty="0" err="1" smtClean="0">
                <a:ea typeface="Times New Roman" charset="0"/>
                <a:cs typeface="Times New Roman" charset="0"/>
              </a:rPr>
              <a:t>Siomina</a:t>
            </a:r>
            <a:r>
              <a:rPr lang="en-US" sz="2000" dirty="0" smtClean="0">
                <a:ea typeface="Times New Roman" charset="0"/>
                <a:cs typeface="Times New Roman" charset="0"/>
              </a:rPr>
              <a:t>, </a:t>
            </a:r>
            <a:r>
              <a:rPr lang="sv-SE" sz="2000" dirty="0" smtClean="0">
                <a:ea typeface="Times New Roman" charset="0"/>
                <a:cs typeface="Times New Roman" charset="0"/>
              </a:rPr>
              <a:t>A. Furuskär, and G. </a:t>
            </a:r>
            <a:r>
              <a:rPr lang="sv-SE" sz="2000" dirty="0" err="1" smtClean="0">
                <a:ea typeface="Times New Roman" charset="0"/>
                <a:cs typeface="Times New Roman" charset="0"/>
              </a:rPr>
              <a:t>Fodor</a:t>
            </a:r>
            <a:r>
              <a:rPr lang="sv-SE" sz="2000" dirty="0" smtClean="0">
                <a:ea typeface="Times New Roman" charset="0"/>
                <a:cs typeface="Times New Roman" charset="0"/>
              </a:rPr>
              <a:t>. </a:t>
            </a:r>
            <a:r>
              <a:rPr lang="en-US" sz="2000" i="1" dirty="0" smtClean="0">
                <a:ea typeface="Times New Roman" charset="0"/>
                <a:cs typeface="Times New Roman" charset="0"/>
              </a:rPr>
              <a:t>A mathematical framework for statistical </a:t>
            </a:r>
            <a:r>
              <a:rPr lang="en-US" sz="2000" i="1" dirty="0" err="1" smtClean="0">
                <a:ea typeface="Times New Roman" charset="0"/>
                <a:cs typeface="Times New Roman" charset="0"/>
              </a:rPr>
              <a:t>QoS</a:t>
            </a:r>
            <a:r>
              <a:rPr lang="en-US" sz="2000" i="1" dirty="0" smtClean="0">
                <a:ea typeface="Times New Roman" charset="0"/>
                <a:cs typeface="Times New Roman" charset="0"/>
              </a:rPr>
              <a:t> and capacity studies in OFDM networks</a:t>
            </a:r>
            <a:r>
              <a:rPr lang="en-US" sz="2000" dirty="0" smtClean="0">
                <a:ea typeface="Times New Roman" charset="0"/>
                <a:cs typeface="Times New Roman" charset="0"/>
              </a:rPr>
              <a:t>, Proc. of IEEE PIMRC </a:t>
            </a:r>
            <a:r>
              <a:rPr lang="ja-JP" altLang="en-US" sz="2000" dirty="0" smtClean="0">
                <a:ea typeface="Times New Roman" charset="0"/>
                <a:cs typeface="Times New Roman" charset="0"/>
              </a:rPr>
              <a:t>’</a:t>
            </a:r>
            <a:r>
              <a:rPr lang="en-US" sz="2000" dirty="0" smtClean="0">
                <a:ea typeface="Times New Roman" charset="0"/>
                <a:cs typeface="Times New Roman" charset="0"/>
              </a:rPr>
              <a:t>09, Sep. 2009.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1998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/>
              <a:t>Topics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132856"/>
            <a:ext cx="7990656" cy="3536032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WLAN multi-cell performance aspects </a:t>
            </a:r>
          </a:p>
          <a:p>
            <a:pPr eaLnBrk="1" hangingPunct="1"/>
            <a:r>
              <a:rPr lang="en-US" dirty="0" smtClean="0"/>
              <a:t>Models and assumptions</a:t>
            </a:r>
          </a:p>
          <a:p>
            <a:pPr eaLnBrk="1" hangingPunct="1"/>
            <a:r>
              <a:rPr lang="en-US" dirty="0" smtClean="0"/>
              <a:t>Results	</a:t>
            </a:r>
          </a:p>
          <a:p>
            <a:pPr eaLnBrk="1" hangingPunct="1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r>
              <a:rPr lang="en-US" dirty="0" smtClean="0"/>
              <a:t>September 2013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42375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WLAN Multi-cell </a:t>
            </a:r>
            <a:r>
              <a:rPr lang="en-US" dirty="0" smtClean="0"/>
              <a:t>Performance Aspects</a:t>
            </a:r>
            <a:endParaRPr lang="en-US" dirty="0"/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211" y="1841869"/>
            <a:ext cx="8051616" cy="4298950"/>
          </a:xfrm>
        </p:spPr>
        <p:txBody>
          <a:bodyPr/>
          <a:lstStyle/>
          <a:p>
            <a:pPr eaLnBrk="1" hangingPunct="1"/>
            <a:r>
              <a:rPr lang="en-US" dirty="0"/>
              <a:t>802.11n and </a:t>
            </a:r>
            <a:r>
              <a:rPr lang="en-US" dirty="0" smtClean="0"/>
              <a:t>802.11ac </a:t>
            </a:r>
            <a:r>
              <a:rPr lang="en-US" dirty="0"/>
              <a:t>have similar physical layer characteristics as </a:t>
            </a:r>
            <a:r>
              <a:rPr lang="en-US" dirty="0" smtClean="0"/>
              <a:t>cellular systems, e.g</a:t>
            </a:r>
            <a:r>
              <a:rPr lang="en-US" dirty="0"/>
              <a:t>. LTE</a:t>
            </a:r>
          </a:p>
          <a:p>
            <a:pPr lvl="1" eaLnBrk="1" hangingPunct="1"/>
            <a:r>
              <a:rPr lang="en-US" dirty="0"/>
              <a:t>Modulation, channel coding, MIMO capabilities</a:t>
            </a:r>
          </a:p>
          <a:p>
            <a:pPr eaLnBrk="1" hangingPunct="1"/>
            <a:r>
              <a:rPr lang="en-US" dirty="0"/>
              <a:t>But…</a:t>
            </a:r>
          </a:p>
          <a:p>
            <a:pPr eaLnBrk="1" hangingPunct="1"/>
            <a:r>
              <a:rPr lang="en-US" dirty="0"/>
              <a:t>The CSMA-based MAC limits </a:t>
            </a:r>
            <a:r>
              <a:rPr lang="en-US" dirty="0" smtClean="0"/>
              <a:t>densification</a:t>
            </a:r>
            <a:endParaRPr lang="en-US" dirty="0"/>
          </a:p>
          <a:p>
            <a:pPr lvl="1" eaLnBrk="1" hangingPunct="1"/>
            <a:r>
              <a:rPr lang="en-US" dirty="0"/>
              <a:t>Nodes that hear each other cannot be active at the same time </a:t>
            </a:r>
          </a:p>
          <a:p>
            <a:pPr lvl="1" eaLnBrk="1" hangingPunct="1"/>
            <a:r>
              <a:rPr lang="en-US" dirty="0"/>
              <a:t>This creates a re-use in the time domain</a:t>
            </a:r>
          </a:p>
          <a:p>
            <a:pPr eaLnBrk="1" hangingPunct="1"/>
            <a:r>
              <a:rPr lang="en-US" dirty="0" smtClean="0"/>
              <a:t>Operation in uncontrolled environments with external </a:t>
            </a:r>
            <a:r>
              <a:rPr lang="en-US" dirty="0"/>
              <a:t>interference </a:t>
            </a:r>
            <a:r>
              <a:rPr lang="en-US" dirty="0" smtClean="0"/>
              <a:t>will further </a:t>
            </a:r>
            <a:r>
              <a:rPr lang="en-US" dirty="0"/>
              <a:t>limit </a:t>
            </a:r>
            <a:r>
              <a:rPr lang="en-US" dirty="0" smtClean="0"/>
              <a:t>performance</a:t>
            </a:r>
          </a:p>
          <a:p>
            <a:pPr lvl="1" eaLnBrk="1" hangingPunct="1"/>
            <a:r>
              <a:rPr lang="en-US" dirty="0" smtClean="0"/>
              <a:t>Not modeled here </a:t>
            </a:r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244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Models and Assumptions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222" y="1726295"/>
            <a:ext cx="8351838" cy="40036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IEEE 802.11n modulation and coding rates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2.4 or 5GHz 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Frequency reuse varied between 1 and 12 </a:t>
            </a:r>
            <a:r>
              <a:rPr lang="en-US" dirty="0" err="1"/>
              <a:t>vs</a:t>
            </a:r>
            <a:r>
              <a:rPr lang="en-US" dirty="0"/>
              <a:t> isolated </a:t>
            </a:r>
            <a:r>
              <a:rPr lang="en-US" dirty="0" smtClean="0"/>
              <a:t>AP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Choose channels that maximize distance between APs that use the same frequency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One </a:t>
            </a:r>
            <a:r>
              <a:rPr lang="en-US" dirty="0"/>
              <a:t>single 20MHz carrier per AP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AP and STA power 100mW (EIRP)  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CS </a:t>
            </a:r>
            <a:r>
              <a:rPr lang="en-US" dirty="0" smtClean="0"/>
              <a:t>(Carrier Sense) threshold </a:t>
            </a:r>
            <a:r>
              <a:rPr lang="en-US" dirty="0"/>
              <a:t>-85dBm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2x2 MIMO in DL and UL 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No external </a:t>
            </a:r>
            <a:r>
              <a:rPr lang="en-US" dirty="0" smtClean="0"/>
              <a:t>interference</a:t>
            </a:r>
            <a:endParaRPr lang="en-US" dirty="0"/>
          </a:p>
          <a:p>
            <a:pPr eaLnBrk="1" hangingPunct="1">
              <a:lnSpc>
                <a:spcPct val="80000"/>
              </a:lnSpc>
            </a:pPr>
            <a:r>
              <a:rPr lang="en-US" dirty="0"/>
              <a:t>File transfer </a:t>
            </a:r>
            <a:r>
              <a:rPr lang="en-US" dirty="0" smtClean="0"/>
              <a:t>traffic</a:t>
            </a:r>
            <a:endParaRPr lang="en-US" dirty="0"/>
          </a:p>
          <a:p>
            <a:pPr eaLnBrk="1" hangingPunct="1">
              <a:lnSpc>
                <a:spcPct val="80000"/>
              </a:lnSpc>
            </a:pPr>
            <a:r>
              <a:rPr lang="en-US" dirty="0"/>
              <a:t>75% in downlink and 25% in uplink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MAC PDU size 65KB </a:t>
            </a: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2891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6100" y="1451344"/>
            <a:ext cx="3625850" cy="183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Deployment Scenario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504" y="1908322"/>
            <a:ext cx="7772400" cy="4494659"/>
          </a:xfrm>
        </p:spPr>
        <p:txBody>
          <a:bodyPr/>
          <a:lstStyle/>
          <a:p>
            <a:pPr eaLnBrk="1" hangingPunct="1"/>
            <a:r>
              <a:rPr lang="en-US" sz="2200" dirty="0"/>
              <a:t>An office-like building with </a:t>
            </a:r>
            <a:br>
              <a:rPr lang="en-US" sz="2200" dirty="0"/>
            </a:br>
            <a:r>
              <a:rPr lang="en-US" sz="2200" dirty="0"/>
              <a:t>80x50m footprint</a:t>
            </a:r>
          </a:p>
          <a:p>
            <a:pPr eaLnBrk="1" hangingPunct="1"/>
            <a:r>
              <a:rPr lang="en-US" sz="2200" dirty="0"/>
              <a:t>Ten floors of height 3m</a:t>
            </a:r>
          </a:p>
          <a:p>
            <a:pPr eaLnBrk="1" hangingPunct="1"/>
            <a:r>
              <a:rPr lang="en-US" sz="2200" dirty="0"/>
              <a:t>Interior walls every 10m (10x10m rooms)</a:t>
            </a:r>
          </a:p>
          <a:p>
            <a:pPr eaLnBrk="1" hangingPunct="1"/>
            <a:r>
              <a:rPr lang="en-US" sz="2200" dirty="0"/>
              <a:t>Winner II propagation</a:t>
            </a:r>
          </a:p>
          <a:p>
            <a:pPr lvl="1" eaLnBrk="1" hangingPunct="1"/>
            <a:r>
              <a:rPr lang="en-US" sz="1800" dirty="0"/>
              <a:t>Free-space propagation with inner wall loss of 12dB, and floor loss of 17dB for first floor and 4dB for following floors</a:t>
            </a:r>
          </a:p>
          <a:p>
            <a:pPr lvl="1" eaLnBrk="1" hangingPunct="1"/>
            <a:r>
              <a:rPr lang="en-US" sz="1800" dirty="0"/>
              <a:t>Log-normal shadowing with standard deviation 8dB </a:t>
            </a:r>
          </a:p>
          <a:p>
            <a:pPr eaLnBrk="1" hangingPunct="1"/>
            <a:r>
              <a:rPr lang="en-US" sz="2200" dirty="0"/>
              <a:t>Subscriber density 1/16m</a:t>
            </a:r>
            <a:r>
              <a:rPr lang="en-US" sz="2200" baseline="30000" dirty="0"/>
              <a:t>2</a:t>
            </a:r>
            <a:r>
              <a:rPr lang="en-US" sz="2200" dirty="0"/>
              <a:t> </a:t>
            </a:r>
            <a:r>
              <a:rPr lang="en-US" sz="2200" dirty="0">
                <a:sym typeface="Wingdings" charset="0"/>
              </a:rPr>
              <a:t> 250/2500 per floor/</a:t>
            </a:r>
            <a:r>
              <a:rPr lang="en-US" sz="2200" dirty="0" smtClean="0">
                <a:sym typeface="Wingdings" charset="0"/>
              </a:rPr>
              <a:t>building</a:t>
            </a:r>
          </a:p>
          <a:p>
            <a:pPr lvl="1" eaLnBrk="1" hangingPunct="1"/>
            <a:r>
              <a:rPr lang="en-US" sz="1800" dirty="0">
                <a:sym typeface="Wingdings" charset="0"/>
              </a:rPr>
              <a:t>~</a:t>
            </a:r>
            <a:r>
              <a:rPr lang="en-US" sz="1800" dirty="0" smtClean="0">
                <a:sym typeface="Wingdings" charset="0"/>
              </a:rPr>
              <a:t>30 subscribers per AP</a:t>
            </a:r>
            <a:endParaRPr lang="en-US" sz="1800" dirty="0">
              <a:sym typeface="Wingdings" charset="0"/>
            </a:endParaRPr>
          </a:p>
          <a:p>
            <a:pPr eaLnBrk="1" hangingPunct="1"/>
            <a:r>
              <a:rPr lang="en-US" sz="2200" dirty="0">
                <a:sym typeface="Wingdings" charset="0"/>
              </a:rPr>
              <a:t>8 APs per floor, randomly deployed per </a:t>
            </a:r>
            <a:r>
              <a:rPr lang="en-US" sz="2200" dirty="0" smtClean="0">
                <a:sym typeface="Wingdings" charset="0"/>
              </a:rPr>
              <a:t>floor, all floors same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 bwMode="auto">
          <a:xfrm>
            <a:off x="5434089" y="2581835"/>
            <a:ext cx="197793" cy="16657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708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393700" y="712861"/>
            <a:ext cx="8624888" cy="1085850"/>
          </a:xfrm>
        </p:spPr>
        <p:txBody>
          <a:bodyPr/>
          <a:lstStyle/>
          <a:p>
            <a:pPr eaLnBrk="1" hangingPunct="1"/>
            <a:r>
              <a:rPr lang="en-US" dirty="0"/>
              <a:t>Traffic </a:t>
            </a:r>
            <a:r>
              <a:rPr lang="en-US" dirty="0" smtClean="0"/>
              <a:t>Load </a:t>
            </a:r>
            <a:r>
              <a:rPr lang="en-US" dirty="0"/>
              <a:t>per </a:t>
            </a:r>
            <a:r>
              <a:rPr lang="en-US" dirty="0" smtClean="0"/>
              <a:t>AP </a:t>
            </a:r>
            <a:r>
              <a:rPr lang="en-US" sz="2800" dirty="0" err="1" smtClean="0"/>
              <a:t>vs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dirty="0" smtClean="0"/>
              <a:t>Monthly Volume </a:t>
            </a:r>
            <a:r>
              <a:rPr lang="en-US" dirty="0"/>
              <a:t>per </a:t>
            </a:r>
            <a:r>
              <a:rPr lang="en-US" dirty="0" smtClean="0"/>
              <a:t>User</a:t>
            </a:r>
            <a:endParaRPr lang="en-US" dirty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211" y="2178050"/>
            <a:ext cx="8337783" cy="3851275"/>
          </a:xfrm>
        </p:spPr>
        <p:txBody>
          <a:bodyPr/>
          <a:lstStyle/>
          <a:p>
            <a:pPr eaLnBrk="1" hangingPunct="1"/>
            <a:r>
              <a:rPr lang="en-US" dirty="0"/>
              <a:t>Subscriber density 1/16m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>
                <a:sym typeface="Wingdings" charset="0"/>
              </a:rPr>
              <a:t> </a:t>
            </a:r>
            <a:r>
              <a:rPr lang="en-US" dirty="0" smtClean="0">
                <a:sym typeface="Wingdings" charset="0"/>
              </a:rPr>
              <a:t>250</a:t>
            </a:r>
            <a:r>
              <a:rPr lang="en-US" dirty="0">
                <a:sym typeface="Wingdings" charset="0"/>
              </a:rPr>
              <a:t>/2500 per </a:t>
            </a:r>
            <a:r>
              <a:rPr lang="en-US" dirty="0" smtClean="0">
                <a:sym typeface="Wingdings" charset="0"/>
              </a:rPr>
              <a:t>floor/</a:t>
            </a:r>
            <a:r>
              <a:rPr lang="en-US" dirty="0">
                <a:sym typeface="Wingdings" charset="0"/>
              </a:rPr>
              <a:t>building</a:t>
            </a:r>
          </a:p>
          <a:p>
            <a:pPr eaLnBrk="1" hangingPunct="1"/>
            <a:r>
              <a:rPr lang="en-US" dirty="0">
                <a:sym typeface="Wingdings" charset="0"/>
              </a:rPr>
              <a:t>200 busy hours per </a:t>
            </a:r>
            <a:r>
              <a:rPr lang="en-US" dirty="0" smtClean="0">
                <a:sym typeface="Wingdings" charset="0"/>
              </a:rPr>
              <a:t>month</a:t>
            </a:r>
            <a:endParaRPr lang="en-US" dirty="0">
              <a:sym typeface="Wingdings" charset="0"/>
            </a:endParaRPr>
          </a:p>
          <a:p>
            <a:pPr eaLnBrk="1" hangingPunct="1"/>
            <a:r>
              <a:rPr lang="en-US" dirty="0">
                <a:sym typeface="Wingdings" charset="0"/>
              </a:rPr>
              <a:t>Traffic per subscriber and month v busy hour traffic </a:t>
            </a:r>
            <a:r>
              <a:rPr lang="en-US" dirty="0" smtClean="0">
                <a:sym typeface="Wingdings" charset="0"/>
              </a:rPr>
              <a:t/>
            </a:r>
            <a:br>
              <a:rPr lang="en-US" dirty="0" smtClean="0">
                <a:sym typeface="Wingdings" charset="0"/>
              </a:rPr>
            </a:br>
            <a:r>
              <a:rPr lang="en-US" dirty="0" smtClean="0">
                <a:sym typeface="Wingdings" charset="0"/>
              </a:rPr>
              <a:t>per </a:t>
            </a:r>
            <a:r>
              <a:rPr lang="en-US" dirty="0">
                <a:sym typeface="Wingdings" charset="0"/>
              </a:rPr>
              <a:t>floor </a:t>
            </a:r>
          </a:p>
          <a:p>
            <a:pPr lvl="1" eaLnBrk="1" hangingPunct="1"/>
            <a:r>
              <a:rPr lang="en-US" dirty="0" smtClean="0">
                <a:sym typeface="Wingdings" charset="0"/>
              </a:rPr>
              <a:t>Assume 10 GB per month</a:t>
            </a:r>
            <a:r>
              <a:rPr lang="en-US" dirty="0">
                <a:sym typeface="Wingdings" charset="0"/>
              </a:rPr>
              <a:t> </a:t>
            </a:r>
            <a:r>
              <a:rPr lang="en-US" dirty="0" smtClean="0">
                <a:sym typeface="Wingdings" charset="0"/>
              </a:rPr>
              <a:t>per sub </a:t>
            </a:r>
            <a:br>
              <a:rPr lang="en-US" dirty="0" smtClean="0">
                <a:sym typeface="Wingdings" charset="0"/>
              </a:rPr>
            </a:br>
            <a:r>
              <a:rPr lang="en-US" dirty="0" smtClean="0">
                <a:sym typeface="Wingdings" charset="0"/>
              </a:rPr>
              <a:t>x </a:t>
            </a:r>
            <a:r>
              <a:rPr lang="en-US" dirty="0">
                <a:sym typeface="Wingdings" charset="0"/>
              </a:rPr>
              <a:t>250 subs per floor / </a:t>
            </a:r>
            <a:r>
              <a:rPr lang="en-US" dirty="0" smtClean="0">
                <a:sym typeface="Wingdings" charset="0"/>
              </a:rPr>
              <a:t>200 </a:t>
            </a:r>
            <a:r>
              <a:rPr lang="en-US" dirty="0">
                <a:sym typeface="Wingdings" charset="0"/>
              </a:rPr>
              <a:t>busy hours </a:t>
            </a:r>
            <a:r>
              <a:rPr lang="en-US" dirty="0" smtClean="0">
                <a:sym typeface="Wingdings" charset="0"/>
              </a:rPr>
              <a:t>per </a:t>
            </a:r>
            <a:r>
              <a:rPr lang="en-US" dirty="0">
                <a:sym typeface="Wingdings" charset="0"/>
              </a:rPr>
              <a:t>month </a:t>
            </a:r>
            <a:r>
              <a:rPr lang="en-US" dirty="0" smtClean="0">
                <a:sym typeface="Wingdings" charset="0"/>
              </a:rPr>
              <a:t/>
            </a:r>
            <a:br>
              <a:rPr lang="en-US" dirty="0" smtClean="0">
                <a:sym typeface="Wingdings" charset="0"/>
              </a:rPr>
            </a:br>
            <a:r>
              <a:rPr lang="en-US" dirty="0" smtClean="0">
                <a:sym typeface="Wingdings" charset="0"/>
              </a:rPr>
              <a:t>= </a:t>
            </a:r>
            <a:br>
              <a:rPr lang="en-US" dirty="0" smtClean="0">
                <a:sym typeface="Wingdings" charset="0"/>
              </a:rPr>
            </a:br>
            <a:r>
              <a:rPr lang="en-US" dirty="0" smtClean="0">
                <a:sym typeface="Wingdings" charset="0"/>
              </a:rPr>
              <a:t>27Mbps </a:t>
            </a:r>
            <a:r>
              <a:rPr lang="en-US" dirty="0">
                <a:sym typeface="Wingdings" charset="0"/>
              </a:rPr>
              <a:t>per floor </a:t>
            </a:r>
            <a:r>
              <a:rPr lang="en-US" dirty="0" smtClean="0">
                <a:sym typeface="Wingdings" charset="0"/>
              </a:rPr>
              <a:t>or 3.4Mbps </a:t>
            </a:r>
            <a:r>
              <a:rPr lang="en-US" dirty="0">
                <a:sym typeface="Wingdings" charset="0"/>
              </a:rPr>
              <a:t>per AP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704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Radio Characteristics</a:t>
            </a:r>
            <a:br>
              <a:rPr lang="en-US" dirty="0" smtClean="0"/>
            </a:br>
            <a:r>
              <a:rPr lang="en-US" dirty="0" smtClean="0"/>
              <a:t>and</a:t>
            </a:r>
            <a:br>
              <a:rPr lang="en-US" dirty="0" smtClean="0"/>
            </a:br>
            <a:r>
              <a:rPr lang="en-US" dirty="0" smtClean="0"/>
              <a:t>Performance Measurement Method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800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1"/>
          <p:cNvSpPr>
            <a:spLocks noGrp="1"/>
          </p:cNvSpPr>
          <p:nvPr>
            <p:ph idx="1"/>
          </p:nvPr>
        </p:nvSpPr>
        <p:spPr>
          <a:xfrm>
            <a:off x="698222" y="1705473"/>
            <a:ext cx="7764939" cy="3851275"/>
          </a:xfrm>
        </p:spPr>
        <p:txBody>
          <a:bodyPr/>
          <a:lstStyle/>
          <a:p>
            <a:r>
              <a:rPr lang="en-US" sz="2000" dirty="0"/>
              <a:t>Good coverage </a:t>
            </a:r>
          </a:p>
          <a:p>
            <a:pPr lvl="1"/>
            <a:r>
              <a:rPr lang="en-US" sz="1800" dirty="0" smtClean="0"/>
              <a:t>Well above total </a:t>
            </a:r>
            <a:r>
              <a:rPr lang="en-US" sz="1800" dirty="0"/>
              <a:t>gain of -100dB </a:t>
            </a:r>
            <a:r>
              <a:rPr lang="en-US" sz="1800" dirty="0" smtClean="0"/>
              <a:t>which corresponds </a:t>
            </a:r>
            <a:r>
              <a:rPr lang="en-US" sz="1800" dirty="0"/>
              <a:t>to -80dBm received power</a:t>
            </a:r>
          </a:p>
          <a:p>
            <a:r>
              <a:rPr lang="en-US" sz="2000" dirty="0"/>
              <a:t>Good </a:t>
            </a:r>
            <a:r>
              <a:rPr lang="en-US" sz="2000" dirty="0" smtClean="0"/>
              <a:t>isolation geometry </a:t>
            </a:r>
            <a:r>
              <a:rPr lang="en-US" sz="2000" dirty="0"/>
              <a:t>due to </a:t>
            </a:r>
            <a:r>
              <a:rPr lang="en-US" sz="2000" dirty="0" smtClean="0"/>
              <a:t>walls </a:t>
            </a:r>
            <a:r>
              <a:rPr lang="en-US" sz="2000" dirty="0"/>
              <a:t>and floors</a:t>
            </a:r>
          </a:p>
        </p:txBody>
      </p:sp>
      <p:sp>
        <p:nvSpPr>
          <p:cNvPr id="19458" name="Title 2"/>
          <p:cNvSpPr>
            <a:spLocks noGrp="1"/>
          </p:cNvSpPr>
          <p:nvPr>
            <p:ph type="title"/>
          </p:nvPr>
        </p:nvSpPr>
        <p:spPr>
          <a:xfrm>
            <a:off x="821531" y="679309"/>
            <a:ext cx="7494588" cy="1085850"/>
          </a:xfrm>
        </p:spPr>
        <p:txBody>
          <a:bodyPr/>
          <a:lstStyle/>
          <a:p>
            <a:r>
              <a:rPr lang="en-US" dirty="0"/>
              <a:t>AP to STA Radio Characteristics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57525"/>
            <a:ext cx="4624388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613" y="3057525"/>
            <a:ext cx="4624387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smtClean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71853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13613</TotalTime>
  <Words>1084</Words>
  <Application>Microsoft Macintosh PowerPoint</Application>
  <PresentationFormat>On-screen Show (4:3)</PresentationFormat>
  <Paragraphs>258</Paragraphs>
  <Slides>27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802-11-Submission</vt:lpstr>
      <vt:lpstr>Document</vt:lpstr>
      <vt:lpstr>Capacity Simulation of High Density Indoor WLAN Systems</vt:lpstr>
      <vt:lpstr>Abstract</vt:lpstr>
      <vt:lpstr>Topics</vt:lpstr>
      <vt:lpstr>WLAN Multi-cell Performance Aspects</vt:lpstr>
      <vt:lpstr>Models and Assumptions</vt:lpstr>
      <vt:lpstr>Deployment Scenario</vt:lpstr>
      <vt:lpstr>Traffic Load per AP vs  Monthly Volume per User</vt:lpstr>
      <vt:lpstr>Radio Characteristics and Performance Measurement Method</vt:lpstr>
      <vt:lpstr>AP to STA Radio Characteristics</vt:lpstr>
      <vt:lpstr>Cell Isolation</vt:lpstr>
      <vt:lpstr>Cell Isolation</vt:lpstr>
      <vt:lpstr>Performance Measurement Method</vt:lpstr>
      <vt:lpstr>Performance Results  2.4GHz</vt:lpstr>
      <vt:lpstr>Isolated APs, 2.4GHz, DL</vt:lpstr>
      <vt:lpstr>Reuse 3, 2.4GHz, DL</vt:lpstr>
      <vt:lpstr>Reuse 1, 2.4GHz, DL</vt:lpstr>
      <vt:lpstr>Reuse 1, 3, Isolated, 2.4GHz, UL</vt:lpstr>
      <vt:lpstr>Capacity</vt:lpstr>
      <vt:lpstr>Spectral Efficiency</vt:lpstr>
      <vt:lpstr>Performance Results  5GHz</vt:lpstr>
      <vt:lpstr>Reuse 1-12, Isolated, 5GHz, DL</vt:lpstr>
      <vt:lpstr>Reuse 1-12, Isolated, 5GHz, UL</vt:lpstr>
      <vt:lpstr>Capacity 5GHz</vt:lpstr>
      <vt:lpstr>Spectral Efficiency</vt:lpstr>
      <vt:lpstr>Next Steps</vt:lpstr>
      <vt:lpstr>Summary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Rayment</cp:lastModifiedBy>
  <cp:revision>814</cp:revision>
  <cp:lastPrinted>1998-02-10T13:28:06Z</cp:lastPrinted>
  <dcterms:created xsi:type="dcterms:W3CDTF">2004-12-02T14:01:45Z</dcterms:created>
  <dcterms:modified xsi:type="dcterms:W3CDTF">2013-09-15T19:15:45Z</dcterms:modified>
</cp:coreProperties>
</file>