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4" r:id="rId2"/>
    <p:sldId id="339" r:id="rId3"/>
    <p:sldId id="340" r:id="rId4"/>
    <p:sldId id="354" r:id="rId5"/>
    <p:sldId id="355" r:id="rId6"/>
    <p:sldId id="349" r:id="rId7"/>
    <p:sldId id="348" r:id="rId8"/>
    <p:sldId id="353" r:id="rId9"/>
  </p:sldIdLst>
  <p:sldSz cx="9144000" cy="6858000" type="screen4x3"/>
  <p:notesSz cx="6797675" cy="99282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BC7FD"/>
    <a:srgbClr val="FECAF4"/>
    <a:srgbClr val="F808C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911" autoAdjust="0"/>
    <p:restoredTop sz="99641" autoAdjust="0"/>
  </p:normalViewPr>
  <p:slideViewPr>
    <p:cSldViewPr>
      <p:cViewPr>
        <p:scale>
          <a:sx n="75" d="100"/>
          <a:sy n="75" d="100"/>
        </p:scale>
        <p:origin x="-142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9888" y="187325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388" y="187325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83125" y="9609138"/>
            <a:ext cx="1628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70225" y="9609138"/>
            <a:ext cx="515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AFCA065-44EF-46FD-BDFC-3A22F2B84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60388" y="414338"/>
            <a:ext cx="567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60388" y="9609138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560388" y="9596438"/>
            <a:ext cx="5708650" cy="14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64196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0038" y="101600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01600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67175" y="9612313"/>
            <a:ext cx="20907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 smtClean="0">
                <a:latin typeface="+mn-lt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838" y="9612313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4D69A1C-9394-4810-8D41-BBE3153D9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2313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38138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005290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67175" y="9612313"/>
            <a:ext cx="1651093" cy="184666"/>
          </a:xfr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50199" y="9612313"/>
            <a:ext cx="412164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4DD1F1-223B-49B0-B136-B90E8547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E26D66-5D62-423A-B517-06710FD95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6BEF6C-DA54-47BA-B32F-37D6680F0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EB4FBF-AD78-4EAA-9E6F-D51994C8A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53EBA-48CB-4AF6-9B87-3C25743B4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B025A3-68C3-44A1-B524-7DE935688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D53265-94E8-478E-8F52-09650332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F1A84-E73C-4A8C-A08C-2F1E50A40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BDA6EE-1354-4046-B3CD-BEFE2E44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4310ED-C3E0-4C8E-8068-D80E7826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C068FC-CB14-4691-91C4-FAC55CD79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3675" y="6475413"/>
            <a:ext cx="873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dirty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9E8E53FC-A46E-4069-9270-D134E82E7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n-lt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j-lt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j-lt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 smtClean="0"/>
              <a:t>Sep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6857201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 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472" y="685800"/>
            <a:ext cx="7886728" cy="1066800"/>
          </a:xfrm>
          <a:ln/>
        </p:spPr>
        <p:txBody>
          <a:bodyPr/>
          <a:lstStyle/>
          <a:p>
            <a:pPr latinLnBrk="0">
              <a:defRPr/>
            </a:pPr>
            <a:r>
              <a:rPr lang="en-US" altLang="ko-KR" sz="3000" dirty="0" smtClean="0">
                <a:latin typeface="+mj-lt"/>
              </a:rPr>
              <a:t>Discussion on HEW</a:t>
            </a:r>
            <a:r>
              <a:rPr lang="ko-KR" altLang="en-US" sz="3000" dirty="0" smtClean="0">
                <a:latin typeface="+mj-lt"/>
              </a:rPr>
              <a:t> </a:t>
            </a:r>
            <a:r>
              <a:rPr lang="en-US" altLang="ko-KR" sz="3000" dirty="0" smtClean="0">
                <a:latin typeface="+mj-lt"/>
              </a:rPr>
              <a:t>Functional Requirements</a:t>
            </a:r>
            <a:endParaRPr lang="en-US" sz="3000" dirty="0">
              <a:latin typeface="+mj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5102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+mj-lt"/>
              </a:rPr>
              <a:t>Date:</a:t>
            </a:r>
            <a:r>
              <a:rPr lang="en-GB" sz="2000" b="0" dirty="0">
                <a:latin typeface="+mj-lt"/>
              </a:rPr>
              <a:t> </a:t>
            </a:r>
            <a:r>
              <a:rPr lang="en-GB" sz="2000" b="0" dirty="0" smtClean="0">
                <a:latin typeface="+mj-lt"/>
              </a:rPr>
              <a:t>2013-09-15</a:t>
            </a:r>
            <a:endParaRPr lang="en-GB" sz="2000" b="0" dirty="0">
              <a:latin typeface="+mj-lt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231900" y="2679700"/>
          <a:ext cx="7124700" cy="2616200"/>
        </p:xfrm>
        <a:graphic>
          <a:graphicData uri="http://schemas.openxmlformats.org/presentationml/2006/ole">
            <p:oleObj spid="_x0000_s1026" name="Document" r:id="rId4" imgW="9211386" imgH="332990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77914" y="22733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the previous meeting, </a:t>
            </a:r>
            <a:r>
              <a:rPr lang="en-US" dirty="0" smtClean="0"/>
              <a:t>several contributions </a:t>
            </a:r>
            <a:r>
              <a:rPr lang="en-US" dirty="0" smtClean="0"/>
              <a:t>from [1] to [4] discussed about functional requirements considering </a:t>
            </a:r>
          </a:p>
          <a:p>
            <a:pPr lvl="1"/>
            <a:r>
              <a:rPr lang="en-US" dirty="0" smtClean="0"/>
              <a:t>AP and STA density </a:t>
            </a:r>
          </a:p>
          <a:p>
            <a:pPr lvl="1"/>
            <a:r>
              <a:rPr lang="en-US" dirty="0" smtClean="0"/>
              <a:t>Indoor and outdoor channel environment</a:t>
            </a:r>
          </a:p>
          <a:p>
            <a:pPr lvl="1"/>
            <a:r>
              <a:rPr lang="en-US" dirty="0" smtClean="0"/>
              <a:t>And more requirement like backward compatibility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Functional requirements can be categorized as two aspects</a:t>
            </a:r>
          </a:p>
          <a:p>
            <a:pPr lvl="1"/>
            <a:r>
              <a:rPr lang="en-US" dirty="0" smtClean="0"/>
              <a:t>System-perspective requirements</a:t>
            </a:r>
          </a:p>
          <a:p>
            <a:pPr lvl="1"/>
            <a:r>
              <a:rPr lang="en-US" dirty="0" smtClean="0"/>
              <a:t>User-perspective requirements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contribution discusses about functional requirements focusing on “User-perspective”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System-perspective requirements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477280" cy="46005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System-perspective requirements are </a:t>
            </a:r>
            <a:r>
              <a:rPr lang="en-US" dirty="0" smtClean="0"/>
              <a:t>categorized </a:t>
            </a:r>
            <a:r>
              <a:rPr lang="en-US" dirty="0" smtClean="0"/>
              <a:t>as follows:</a:t>
            </a:r>
            <a:endParaRPr lang="en-US" dirty="0" smtClean="0"/>
          </a:p>
          <a:p>
            <a:pPr lvl="1"/>
            <a:r>
              <a:rPr lang="en-US" dirty="0" smtClean="0"/>
              <a:t>Throughput averaged over unit area</a:t>
            </a:r>
          </a:p>
          <a:p>
            <a:pPr lvl="2"/>
            <a:r>
              <a:rPr lang="en-US" dirty="0" smtClean="0"/>
              <a:t>bps/Hz/unit area or bps/unit area</a:t>
            </a:r>
          </a:p>
          <a:p>
            <a:pPr lvl="2"/>
            <a:r>
              <a:rPr lang="en-US" dirty="0" smtClean="0"/>
              <a:t>called as ‘</a:t>
            </a:r>
            <a:r>
              <a:rPr lang="en-US" b="1" dirty="0" smtClean="0"/>
              <a:t>area throughput</a:t>
            </a:r>
            <a:r>
              <a:rPr lang="en-US" dirty="0" smtClean="0"/>
              <a:t>’, ‘a</a:t>
            </a:r>
            <a:r>
              <a:rPr lang="en-US" altLang="ko-KR" dirty="0" smtClean="0"/>
              <a:t>ggregated BSS throughput per area’, or etc</a:t>
            </a:r>
          </a:p>
          <a:p>
            <a:pPr lvl="1"/>
            <a:r>
              <a:rPr lang="en-US" dirty="0" smtClean="0"/>
              <a:t>Throughput averaged over BSS </a:t>
            </a:r>
          </a:p>
          <a:p>
            <a:pPr lvl="2"/>
            <a:r>
              <a:rPr lang="en-US" dirty="0" smtClean="0"/>
              <a:t>bps/Hz/BSS or bps/BSS</a:t>
            </a:r>
          </a:p>
          <a:p>
            <a:pPr lvl="2"/>
            <a:r>
              <a:rPr lang="en-US" dirty="0" smtClean="0"/>
              <a:t>called as ‘</a:t>
            </a:r>
            <a:r>
              <a:rPr lang="en-US" b="1" dirty="0" smtClean="0"/>
              <a:t>average throughput per BSS</a:t>
            </a:r>
            <a:r>
              <a:rPr lang="en-US" dirty="0" smtClean="0"/>
              <a:t>’, or etc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One candidate baseline: area throughput [5]</a:t>
            </a:r>
          </a:p>
          <a:p>
            <a:pPr lvl="1"/>
            <a:r>
              <a:rPr lang="en-US" altLang="ko-KR" dirty="0" smtClean="0">
                <a:ea typeface="굴림" charset="-127"/>
              </a:rPr>
              <a:t>One of unique metrics to identify HEW </a:t>
            </a:r>
          </a:p>
          <a:p>
            <a:pPr lvl="1"/>
            <a:r>
              <a:rPr lang="en-US" altLang="ko-KR" dirty="0" smtClean="0">
                <a:ea typeface="굴림" charset="-127"/>
              </a:rPr>
              <a:t>Captures well </a:t>
            </a:r>
            <a:r>
              <a:rPr lang="en-US" dirty="0" smtClean="0"/>
              <a:t>most of use cases in high dense environment [6]</a:t>
            </a:r>
          </a:p>
          <a:p>
            <a:endParaRPr lang="en-US" dirty="0" smtClean="0">
              <a:ea typeface="굴림" charset="-127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 on user-perspective requirements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477280" cy="4600596"/>
          </a:xfrm>
        </p:spPr>
        <p:txBody>
          <a:bodyPr>
            <a:normAutofit lnSpcReduction="10000"/>
          </a:bodyPr>
          <a:lstStyle/>
          <a:p>
            <a:r>
              <a:rPr lang="en-US" altLang="ko-KR" sz="2000" dirty="0" smtClean="0"/>
              <a:t>As Wi-Fi usage in CE devices is increasing, quality of experience (</a:t>
            </a:r>
            <a:r>
              <a:rPr lang="en-US" altLang="ko-KR" sz="2000" dirty="0" err="1" smtClean="0"/>
              <a:t>QoE</a:t>
            </a:r>
            <a:r>
              <a:rPr lang="en-US" altLang="ko-KR" sz="2000" dirty="0" smtClean="0"/>
              <a:t>) of each user becomes dominant</a:t>
            </a:r>
          </a:p>
          <a:p>
            <a:pPr lvl="1"/>
            <a:r>
              <a:rPr lang="en-US" sz="1800" dirty="0" smtClean="0"/>
              <a:t>70% of mobile users use Wi-Fi for data traffic [7]</a:t>
            </a:r>
          </a:p>
          <a:p>
            <a:endParaRPr lang="en-US" sz="2000" dirty="0" smtClean="0"/>
          </a:p>
          <a:p>
            <a:r>
              <a:rPr lang="en-US" sz="2000" dirty="0" smtClean="0"/>
              <a:t>An end user is interested in not system-perspective performance, but user-perspective performance</a:t>
            </a:r>
          </a:p>
          <a:p>
            <a:pPr lvl="1"/>
            <a:r>
              <a:rPr lang="en-US" sz="1800" dirty="0" smtClean="0"/>
              <a:t>Even though system performance is good, there might be users feeling ‘bad’, e.g.  </a:t>
            </a:r>
          </a:p>
          <a:p>
            <a:pPr marL="982663" lvl="1" indent="-265113">
              <a:buFont typeface="Wingdings" pitchFamily="2" charset="2"/>
              <a:buChar char="ü"/>
            </a:pPr>
            <a:r>
              <a:rPr lang="en-US" sz="1600" dirty="0" smtClean="0"/>
              <a:t>Some fixed users with continuous bad-channel/interference condition</a:t>
            </a:r>
          </a:p>
          <a:p>
            <a:pPr marL="982663" lvl="1" indent="-265113">
              <a:buFont typeface="Wingdings" pitchFamily="2" charset="2"/>
              <a:buChar char="ü"/>
            </a:pPr>
            <a:r>
              <a:rPr lang="en-US" sz="1600" dirty="0" smtClean="0"/>
              <a:t>Some </a:t>
            </a:r>
            <a:r>
              <a:rPr lang="en-US" sz="1600" dirty="0" smtClean="0"/>
              <a:t>users </a:t>
            </a:r>
            <a:r>
              <a:rPr lang="en-US" sz="1600" dirty="0" smtClean="0"/>
              <a:t>moving back and force across small BSSs</a:t>
            </a:r>
          </a:p>
          <a:p>
            <a:pPr lvl="1"/>
            <a:r>
              <a:rPr lang="en-US" sz="1800" dirty="0" smtClean="0"/>
              <a:t>If they don’t feel good at Wi-Fi, they usually complain to device vendors</a:t>
            </a:r>
          </a:p>
          <a:p>
            <a:endParaRPr lang="en-US" sz="2000" dirty="0" smtClean="0"/>
          </a:p>
          <a:p>
            <a:r>
              <a:rPr lang="en-US" sz="2000" dirty="0" smtClean="0"/>
              <a:t>System-wise feather alone can not fully reflect user fairness and throughput distribution</a:t>
            </a:r>
          </a:p>
          <a:p>
            <a:pPr lvl="1">
              <a:buFont typeface="Wingdings" pitchFamily="2" charset="2"/>
              <a:buChar char="ü"/>
            </a:pPr>
            <a:r>
              <a:rPr lang="en-US" sz="1800" dirty="0" smtClean="0"/>
              <a:t>e.g. (Total transmitted bits to MAC SAP at all APs/STAs)  / time / m</a:t>
            </a:r>
            <a:r>
              <a:rPr lang="en-US" sz="1800" baseline="30000" dirty="0" smtClean="0"/>
              <a:t>2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</a:t>
            </a:r>
            <a:r>
              <a:rPr lang="en-US" altLang="ko-KR" dirty="0" smtClean="0"/>
              <a:t>metrics for user-perspective requirements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From the perspective of user throughput</a:t>
            </a:r>
          </a:p>
          <a:p>
            <a:pPr lvl="1"/>
            <a:r>
              <a:rPr lang="en-US" altLang="ko-KR" dirty="0" smtClean="0"/>
              <a:t>Minimum throughput per STA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ko-KR" dirty="0" smtClean="0"/>
              <a:t>How </a:t>
            </a:r>
            <a:r>
              <a:rPr lang="en-US" altLang="ko-KR" dirty="0" smtClean="0"/>
              <a:t>can we guarantee it in contention-based Wi-Fi?</a:t>
            </a:r>
          </a:p>
          <a:p>
            <a:pPr lvl="1"/>
            <a:r>
              <a:rPr lang="en-US" altLang="ko-KR" u="sng" dirty="0" smtClean="0"/>
              <a:t>Suggested metric: Average 5</a:t>
            </a:r>
            <a:r>
              <a:rPr lang="en-US" altLang="ko-KR" u="sng" baseline="30000" dirty="0" smtClean="0"/>
              <a:t>th</a:t>
            </a:r>
            <a:r>
              <a:rPr lang="en-US" altLang="ko-KR" u="sng" dirty="0" smtClean="0"/>
              <a:t> percentile user throughput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ko-KR" dirty="0" smtClean="0"/>
              <a:t>Observed by 5th percentile point of throughput CDF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ko-KR" dirty="0" smtClean="0"/>
              <a:t>Counts for BSS edge-user performance as well as performance in bad channel conditions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ko-KR" dirty="0" smtClean="0"/>
              <a:t>Usually used in cellular network and considerable in high-dense Wi-Fi </a:t>
            </a:r>
          </a:p>
          <a:p>
            <a:pPr lvl="1"/>
            <a:r>
              <a:rPr lang="en-US" altLang="ko-KR" u="sng" dirty="0" smtClean="0"/>
              <a:t>Suggested metric: Average throughput per STA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ko-KR" dirty="0" smtClean="0"/>
              <a:t>Directly derived by dividing average throughput per BSS or areal throughput by the number of STAs in a given condition</a:t>
            </a:r>
          </a:p>
          <a:p>
            <a:pPr lvl="2">
              <a:buFont typeface="Wingdings" pitchFamily="2" charset="2"/>
              <a:buChar char="ü"/>
            </a:pPr>
            <a:endParaRPr lang="en-US" altLang="ko-KR" dirty="0" smtClean="0"/>
          </a:p>
          <a:p>
            <a:r>
              <a:rPr lang="en-US" altLang="ko-KR" dirty="0" smtClean="0"/>
              <a:t>From the perspective of delay/latency</a:t>
            </a:r>
          </a:p>
          <a:p>
            <a:pPr lvl="1"/>
            <a:r>
              <a:rPr lang="en-US" altLang="ko-KR" dirty="0" smtClean="0"/>
              <a:t>Minimum delay/jitter, average access delay, number of active real-time service users, etc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ko-KR" dirty="0" smtClean="0"/>
              <a:t>One of important terms for </a:t>
            </a:r>
            <a:r>
              <a:rPr lang="en-US" altLang="ko-KR" dirty="0" err="1" smtClean="0"/>
              <a:t>QoE</a:t>
            </a:r>
            <a:endParaRPr lang="en-US" altLang="ko-KR" dirty="0" smtClean="0"/>
          </a:p>
          <a:p>
            <a:pPr lvl="2">
              <a:buFont typeface="Wingdings" pitchFamily="2" charset="2"/>
              <a:buChar char="ü"/>
            </a:pPr>
            <a:r>
              <a:rPr lang="en-US" altLang="ko-KR" dirty="0" smtClean="0"/>
              <a:t>But, need to discuss more </a:t>
            </a:r>
            <a:r>
              <a:rPr lang="en-US" altLang="ko-KR" dirty="0" smtClean="0"/>
              <a:t>how to </a:t>
            </a:r>
            <a:r>
              <a:rPr lang="en-US" altLang="ko-KR" dirty="0" smtClean="0"/>
              <a:t>define and quantize</a:t>
            </a:r>
          </a:p>
          <a:p>
            <a:pPr lvl="2">
              <a:buFont typeface="Wingdings" pitchFamily="2" charset="2"/>
              <a:buChar char="ü"/>
            </a:pP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Main goal of HEW changes from legacy standards</a:t>
            </a:r>
          </a:p>
          <a:p>
            <a:pPr lvl="1"/>
            <a:r>
              <a:rPr lang="en-US" altLang="ko-KR" dirty="0" smtClean="0"/>
              <a:t>More interest in ‘</a:t>
            </a:r>
            <a:r>
              <a:rPr lang="en-US" altLang="ko-KR" u="sng" dirty="0" smtClean="0"/>
              <a:t>average’ system-perspective performance in ‘real’ world</a:t>
            </a:r>
            <a:r>
              <a:rPr lang="en-US" altLang="ko-KR" dirty="0" smtClean="0"/>
              <a:t> than ‘maximum’ performance in ‘ideal’ world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addition, there is increasing needs to enhance quality of experience (</a:t>
            </a:r>
            <a:r>
              <a:rPr lang="en-US" altLang="ko-KR" dirty="0" err="1" smtClean="0"/>
              <a:t>QoE</a:t>
            </a:r>
            <a:r>
              <a:rPr lang="en-US" altLang="ko-KR" dirty="0" smtClean="0"/>
              <a:t>) from user-perspective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HEW should capture both system-perspective and user-perspective </a:t>
            </a:r>
            <a:r>
              <a:rPr lang="en-US" altLang="ko-KR" dirty="0" smtClean="0"/>
              <a:t>requirements, and candidate metrics are: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Area throughput</a:t>
            </a:r>
          </a:p>
          <a:p>
            <a:pPr lvl="1"/>
            <a:r>
              <a:rPr lang="en-US" altLang="ko-KR" dirty="0" smtClean="0"/>
              <a:t>Average 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percentile user throughput</a:t>
            </a:r>
          </a:p>
          <a:p>
            <a:pPr lvl="1"/>
            <a:r>
              <a:rPr lang="en-US" altLang="ko-KR" dirty="0" smtClean="0"/>
              <a:t>Average throughput per STA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>
              <a:buNone/>
            </a:pP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dirty="0" smtClean="0"/>
              <a:t>[1]13/0787 “</a:t>
            </a:r>
            <a:r>
              <a:rPr lang="en-US" sz="2000" dirty="0" err="1" smtClean="0"/>
              <a:t>Followup</a:t>
            </a:r>
            <a:r>
              <a:rPr lang="en-US" sz="2000" dirty="0" smtClean="0"/>
              <a:t> on Functional Requirements”, Wu </a:t>
            </a:r>
            <a:r>
              <a:rPr lang="en-US" sz="2000" dirty="0" err="1" smtClean="0"/>
              <a:t>Tianyu</a:t>
            </a:r>
            <a:r>
              <a:rPr lang="en-US" sz="2000" dirty="0" smtClean="0"/>
              <a:t> (</a:t>
            </a:r>
            <a:r>
              <a:rPr lang="en-US" sz="2000" dirty="0" err="1" smtClean="0"/>
              <a:t>Huawei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[2]13/0850 “Quantitative </a:t>
            </a:r>
            <a:r>
              <a:rPr lang="en-US" sz="2000" dirty="0" err="1" smtClean="0"/>
              <a:t>QoE</a:t>
            </a:r>
            <a:r>
              <a:rPr lang="en-US" sz="2000" dirty="0" smtClean="0"/>
              <a:t> Requirements for HEW”, </a:t>
            </a:r>
            <a:r>
              <a:rPr lang="en-US" sz="2000" dirty="0" err="1" smtClean="0"/>
              <a:t>Huai</a:t>
            </a:r>
            <a:r>
              <a:rPr lang="en-US" sz="2000" dirty="0" smtClean="0"/>
              <a:t>-Rong Shao (Samsung Electronics)</a:t>
            </a:r>
          </a:p>
          <a:p>
            <a:r>
              <a:rPr lang="en-US" sz="2000" dirty="0" smtClean="0"/>
              <a:t>[3]13/0840 “HEW functional requirements follow-up”, Minho Cheong (ETRI)</a:t>
            </a:r>
          </a:p>
          <a:p>
            <a:r>
              <a:rPr lang="en-US" sz="2000" dirty="0" smtClean="0"/>
              <a:t>[4]13/0798 “Functional requirements in HEW”, Jinsoo Choi (LG Electronics)</a:t>
            </a:r>
          </a:p>
          <a:p>
            <a:r>
              <a:rPr lang="en-US" altLang="ko-KR" sz="2000" dirty="0" smtClean="0"/>
              <a:t>[5] 13/1097 “</a:t>
            </a:r>
            <a:r>
              <a:rPr lang="en-US" sz="2000" dirty="0" smtClean="0"/>
              <a:t>Functional requirements for the HEW PAR</a:t>
            </a:r>
            <a:r>
              <a:rPr lang="en-US" altLang="ko-KR" sz="2000" dirty="0" smtClean="0"/>
              <a:t>”, </a:t>
            </a:r>
            <a:r>
              <a:rPr lang="en-US" sz="2000" dirty="0" smtClean="0"/>
              <a:t>Minho Cheong (ETRI)</a:t>
            </a:r>
            <a:endParaRPr lang="en-US" altLang="ko-KR" sz="2000" dirty="0" smtClean="0">
              <a:solidFill>
                <a:schemeClr val="accent2"/>
              </a:solidFill>
            </a:endParaRPr>
          </a:p>
          <a:p>
            <a:r>
              <a:rPr lang="en-US" altLang="ko-KR" sz="2000" dirty="0" smtClean="0"/>
              <a:t>[6] 13/0657r6 “Usage models for IEEE 802.11 High Efficiency WLAN study group (HEW SG) – Liaison with WFA”, Laurent Cariou (Orange)</a:t>
            </a:r>
          </a:p>
          <a:p>
            <a:r>
              <a:rPr lang="en-US" altLang="ko-KR" sz="2000" dirty="0" smtClean="0"/>
              <a:t>[7] </a:t>
            </a:r>
            <a:r>
              <a:rPr lang="en-US" sz="2000" i="1" dirty="0" smtClean="0"/>
              <a:t>“Understanding today’s </a:t>
            </a:r>
            <a:r>
              <a:rPr lang="en-US" sz="2000" i="1" dirty="0" err="1" smtClean="0"/>
              <a:t>smartphone</a:t>
            </a:r>
            <a:r>
              <a:rPr lang="en-US" sz="2000" i="1" dirty="0" smtClean="0"/>
              <a:t> user: Demystifying data usage trends on cellular &amp; Wi-Fi networks,” </a:t>
            </a:r>
            <a:r>
              <a:rPr lang="en-US" sz="2000" i="1" dirty="0" err="1" smtClean="0"/>
              <a:t>Mobidia</a:t>
            </a:r>
            <a:r>
              <a:rPr lang="en-US" sz="2000" i="1" dirty="0" smtClean="0"/>
              <a:t>, Feb. 27, 2012” </a:t>
            </a:r>
            <a:endParaRPr lang="en-US" altLang="ko-KR" sz="2000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42844" y="2032888"/>
          <a:ext cx="8858312" cy="3762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428760"/>
                <a:gridCol w="2143140"/>
                <a:gridCol w="1857388"/>
                <a:gridCol w="1928826"/>
              </a:tblGrid>
              <a:tr h="384228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[4]</a:t>
                      </a:r>
                    </a:p>
                  </a:txBody>
                  <a:tcPr/>
                </a:tc>
              </a:tr>
              <a:tr h="7684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</a:rPr>
                        <a:t>Quality of user experience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- Delay, packet loss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Minimum average data rate</a:t>
                      </a:r>
                    </a:p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Maximum connection setup  delay</a:t>
                      </a:r>
                    </a:p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Maximum packet transmission delay</a:t>
                      </a:r>
                    </a:p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Maximum information unit transmission delay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Agreed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on this metric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</a:rPr>
                        <a:t>Minimum per device throughput</a:t>
                      </a:r>
                      <a:endParaRPr lang="en-US" sz="1100" kern="1200" baseline="30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 latinLnBrk="1">
                        <a:buFontTx/>
                        <a:buChar char="-"/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Average access delay</a:t>
                      </a:r>
                    </a:p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round trip delay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 number of active real-time service users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640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/>
                        <a:t>Area throughput</a:t>
                      </a:r>
                      <a:endParaRPr lang="ko-KR" altLang="en-US" sz="11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Agreed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on this metric</a:t>
                      </a:r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>
                        <a:buFontTx/>
                        <a:buChar char="-"/>
                      </a:pPr>
                      <a:endParaRPr lang="ko-KR" altLang="en-US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buFontTx/>
                        <a:buNone/>
                      </a:pPr>
                      <a:r>
                        <a:rPr lang="en-US" altLang="ko-KR" sz="1100" dirty="0" smtClean="0"/>
                        <a:t>-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Aggregated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BSS throughput per area</a:t>
                      </a:r>
                      <a:endParaRPr lang="en-US" altLang="ko-KR" sz="1100" dirty="0" smtClean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Agreed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on this metric</a:t>
                      </a:r>
                      <a:endParaRPr lang="en-US" altLang="ko-KR" sz="1100" dirty="0" smtClean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662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/>
                        <a:t>Spectrum</a:t>
                      </a:r>
                      <a:r>
                        <a:rPr lang="en-US" altLang="ko-KR" sz="1100" b="1" baseline="0" dirty="0" smtClean="0"/>
                        <a:t> efficiency </a:t>
                      </a:r>
                      <a:endParaRPr lang="ko-KR" altLang="en-US" sz="11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(suggest </a:t>
                      </a:r>
                      <a:r>
                        <a:rPr lang="en-US" altLang="ko-KR" sz="1100" baseline="0" dirty="0" smtClean="0"/>
                        <a:t>to replace it by below requirements)</a:t>
                      </a:r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>
                        <a:buFontTx/>
                        <a:buChar char="-"/>
                      </a:pPr>
                      <a:endParaRPr lang="ko-KR" altLang="en-US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100" dirty="0" smtClean="0"/>
                        <a:t>Maximum single/multi-STA spectral</a:t>
                      </a:r>
                      <a:r>
                        <a:rPr lang="en-US" altLang="ko-KR" sz="1100" baseline="0" dirty="0" smtClean="0"/>
                        <a:t> efficiency</a:t>
                      </a: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100" baseline="0" dirty="0" smtClean="0"/>
                        <a:t>(spectrum widening aspect)</a:t>
                      </a:r>
                      <a:endParaRPr lang="en-US" altLang="ko-KR" sz="1100" dirty="0" smtClean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- Maximum single/multi-STA throughput</a:t>
                      </a:r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9201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Others</a:t>
                      </a:r>
                      <a:endParaRPr lang="ko-KR" altLang="en-US" sz="11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- MAC efficiency</a:t>
                      </a:r>
                    </a:p>
                    <a:p>
                      <a:pPr algn="l" latinLnBrk="1"/>
                      <a:r>
                        <a:rPr lang="en-US" altLang="ko-KR" sz="1100" dirty="0" smtClean="0"/>
                        <a:t>- Throughput of AP</a:t>
                      </a:r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>
                        <a:buFontTx/>
                        <a:buChar char="-"/>
                      </a:pPr>
                      <a:endParaRPr lang="ko-KR" altLang="en-US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- Backward compatibility</a:t>
                      </a:r>
                    </a:p>
                    <a:p>
                      <a:pPr algn="l" latinLnBrk="1"/>
                      <a:r>
                        <a:rPr lang="en-US" altLang="ko-KR" sz="1100" dirty="0" smtClean="0"/>
                        <a:t>/coexistence</a:t>
                      </a:r>
                    </a:p>
                    <a:p>
                      <a:pPr algn="l" latinLnBrk="1"/>
                      <a:r>
                        <a:rPr lang="en-US" altLang="ko-KR" sz="1100" dirty="0" smtClean="0"/>
                        <a:t>-</a:t>
                      </a:r>
                      <a:r>
                        <a:rPr lang="en-US" altLang="ko-KR" sz="1100" baseline="0" dirty="0" smtClean="0"/>
                        <a:t> Maintaining 802.11 user experience</a:t>
                      </a:r>
                      <a:endParaRPr lang="en-US" altLang="ko-KR" sz="1100" dirty="0" smtClean="0"/>
                    </a:p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- Performance reliability in outdoor</a:t>
                      </a:r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제목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altLang="ko-KR" dirty="0" smtClean="0"/>
              <a:t>Appendix: Discussed functional requirements &amp; </a:t>
            </a:r>
            <a:r>
              <a:rPr lang="en-US" altLang="ko-KR" dirty="0" smtClean="0"/>
              <a:t>metrics from [1</a:t>
            </a:r>
            <a:r>
              <a:rPr lang="en-US" altLang="ko-KR" dirty="0" smtClean="0"/>
              <a:t>] to [4]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131969</TotalTime>
  <Words>800</Words>
  <Application>Microsoft Office PowerPoint</Application>
  <PresentationFormat>화면 슬라이드 쇼(4:3)</PresentationFormat>
  <Paragraphs>129</Paragraphs>
  <Slides>8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Extend Submission Template</vt:lpstr>
      <vt:lpstr>Document</vt:lpstr>
      <vt:lpstr>Discussion on HEW Functional Requirements</vt:lpstr>
      <vt:lpstr>Introduction</vt:lpstr>
      <vt:lpstr>System-perspective requirements</vt:lpstr>
      <vt:lpstr>Motivation on user-perspective requirements</vt:lpstr>
      <vt:lpstr>Proposed metrics for user-perspective requirements</vt:lpstr>
      <vt:lpstr>Conclusion</vt:lpstr>
      <vt:lpstr>Reference</vt:lpstr>
      <vt:lpstr>Appendix: Discussed functional requirements &amp; metrics from [1] to [4]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END USER</cp:lastModifiedBy>
  <cp:revision>2964</cp:revision>
  <cp:lastPrinted>1998-02-10T13:28:06Z</cp:lastPrinted>
  <dcterms:created xsi:type="dcterms:W3CDTF">2011-03-29T03:39:16Z</dcterms:created>
  <dcterms:modified xsi:type="dcterms:W3CDTF">2013-09-16T15:33:47Z</dcterms:modified>
</cp:coreProperties>
</file>