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Default Extension="doc" ContentType="application/msword"/>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Default Extension="pict" ContentType="image/pict"/>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Default Extension="vml" ContentType="application/vnd.openxmlformats-officedocument.vmlDrawing"/>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12"/>
  </p:notesMasterIdLst>
  <p:handoutMasterIdLst>
    <p:handoutMasterId r:id="rId13"/>
  </p:handoutMasterIdLst>
  <p:sldIdLst>
    <p:sldId id="269" r:id="rId2"/>
    <p:sldId id="257" r:id="rId3"/>
    <p:sldId id="271" r:id="rId4"/>
    <p:sldId id="272" r:id="rId5"/>
    <p:sldId id="273" r:id="rId6"/>
    <p:sldId id="274" r:id="rId7"/>
    <p:sldId id="275" r:id="rId8"/>
    <p:sldId id="276" r:id="rId9"/>
    <p:sldId id="277" r:id="rId10"/>
    <p:sldId id="270"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145" d="100"/>
          <a:sy n="145" d="100"/>
        </p:scale>
        <p:origin x="-640" y="-9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de-DE" smtClean="0"/>
              <a:t>doc.: IEEE 802.11-13/1112r0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de-DE" smtClean="0"/>
              <a:t>September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de-DE"/>
              <a:t>Marc Emmelmann, Fraunhofer FOKUS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0490947-56EE-3F44-80D6-8BDB53DE8B23}" type="slidenum">
              <a:rPr lang="en-US"/>
              <a:pPr>
                <a:defRPr/>
              </a:pPr>
              <a:t>‹Nr.›</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de-DE" smtClean="0"/>
              <a:t>doc.: IEEE 802.11-13/1112r0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de-DE" smtClean="0"/>
              <a:t>September 2013</a:t>
            </a:r>
            <a:endParaRPr lang="en-US"/>
          </a:p>
        </p:txBody>
      </p:sp>
      <p:sp>
        <p:nvSpPr>
          <p:cNvPr id="14340"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de-DE"/>
              <a:t>Marc Emmelmann, Fraunhofer FOKUS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B9B5E8D2-E1AB-AA4D-956B-44BE4E7B3663}" type="slidenum">
              <a:rPr lang="en-US"/>
              <a:pPr>
                <a:defRPr/>
              </a:pPr>
              <a:t>‹Nr.›</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de-DE" smtClean="0"/>
              <a:t>doc.: IEEE 802.11-13/1112r0</a:t>
            </a:r>
            <a:endParaRPr lang="en-US"/>
          </a:p>
        </p:txBody>
      </p:sp>
      <p:sp>
        <p:nvSpPr>
          <p:cNvPr id="16387" name="Rectangle 3"/>
          <p:cNvSpPr>
            <a:spLocks noGrp="1" noChangeArrowheads="1"/>
          </p:cNvSpPr>
          <p:nvPr>
            <p:ph type="dt" sz="quarter" idx="1"/>
          </p:nvPr>
        </p:nvSpPr>
        <p:spPr>
          <a:noFill/>
        </p:spPr>
        <p:txBody>
          <a:bodyPr/>
          <a:lstStyle/>
          <a:p>
            <a:r>
              <a:rPr lang="de-DE" smtClean="0"/>
              <a:t>September 2013</a:t>
            </a:r>
            <a:endParaRPr lang="en-US"/>
          </a:p>
        </p:txBody>
      </p:sp>
      <p:sp>
        <p:nvSpPr>
          <p:cNvPr id="16388" name="Rectangle 6"/>
          <p:cNvSpPr>
            <a:spLocks noGrp="1" noChangeArrowheads="1"/>
          </p:cNvSpPr>
          <p:nvPr>
            <p:ph type="ftr" sz="quarter" idx="4"/>
          </p:nvPr>
        </p:nvSpPr>
        <p:spPr>
          <a:noFill/>
        </p:spPr>
        <p:txBody>
          <a:bodyPr/>
          <a:lstStyle/>
          <a:p>
            <a:pPr lvl="4"/>
            <a:r>
              <a:rPr lang="de-DE"/>
              <a:t>Marc Emmelmann, Fraunhofer FOKUS</a:t>
            </a:r>
            <a:endParaRPr lang="en-US"/>
          </a:p>
        </p:txBody>
      </p:sp>
      <p:sp>
        <p:nvSpPr>
          <p:cNvPr id="16389" name="Rectangle 7"/>
          <p:cNvSpPr>
            <a:spLocks noGrp="1" noChangeArrowheads="1"/>
          </p:cNvSpPr>
          <p:nvPr>
            <p:ph type="sldNum" sz="quarter" idx="5"/>
          </p:nvPr>
        </p:nvSpPr>
        <p:spPr>
          <a:noFill/>
        </p:spPr>
        <p:txBody>
          <a:bodyPr/>
          <a:lstStyle/>
          <a:p>
            <a:r>
              <a:rPr lang="en-US"/>
              <a:t>Page </a:t>
            </a:r>
            <a:fld id="{16DD2886-9D4E-A34B-9ACC-35ECB6030BC5}" type="slidenum">
              <a:rPr lang="en-US"/>
              <a:pPr/>
              <a:t>1</a:t>
            </a:fld>
            <a:endParaRPr lang="en-US"/>
          </a:p>
        </p:txBody>
      </p:sp>
      <p:sp>
        <p:nvSpPr>
          <p:cNvPr id="16390" name="Rectangle 2"/>
          <p:cNvSpPr>
            <a:spLocks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de-DE" smtClean="0"/>
              <a:t>doc.: IEEE 802.11-13/1112r0</a:t>
            </a:r>
            <a:endParaRPr lang="en-US"/>
          </a:p>
        </p:txBody>
      </p:sp>
      <p:sp>
        <p:nvSpPr>
          <p:cNvPr id="18435" name="Rectangle 3"/>
          <p:cNvSpPr>
            <a:spLocks noGrp="1" noChangeArrowheads="1"/>
          </p:cNvSpPr>
          <p:nvPr>
            <p:ph type="dt" sz="quarter" idx="1"/>
          </p:nvPr>
        </p:nvSpPr>
        <p:spPr>
          <a:noFill/>
        </p:spPr>
        <p:txBody>
          <a:bodyPr/>
          <a:lstStyle/>
          <a:p>
            <a:r>
              <a:rPr lang="de-DE" smtClean="0"/>
              <a:t>September 2013</a:t>
            </a:r>
            <a:endParaRPr lang="en-US"/>
          </a:p>
        </p:txBody>
      </p:sp>
      <p:sp>
        <p:nvSpPr>
          <p:cNvPr id="18436" name="Rectangle 6"/>
          <p:cNvSpPr>
            <a:spLocks noGrp="1" noChangeArrowheads="1"/>
          </p:cNvSpPr>
          <p:nvPr>
            <p:ph type="ftr" sz="quarter" idx="4"/>
          </p:nvPr>
        </p:nvSpPr>
        <p:spPr>
          <a:noFill/>
        </p:spPr>
        <p:txBody>
          <a:bodyPr/>
          <a:lstStyle/>
          <a:p>
            <a:pPr lvl="4"/>
            <a:r>
              <a:rPr lang="de-DE"/>
              <a:t>Marc Emmelmann, Fraunhofer FOKUS</a:t>
            </a:r>
            <a:endParaRPr lang="en-US"/>
          </a:p>
        </p:txBody>
      </p:sp>
      <p:sp>
        <p:nvSpPr>
          <p:cNvPr id="18437" name="Rectangle 7"/>
          <p:cNvSpPr>
            <a:spLocks noGrp="1" noChangeArrowheads="1"/>
          </p:cNvSpPr>
          <p:nvPr>
            <p:ph type="sldNum" sz="quarter" idx="5"/>
          </p:nvPr>
        </p:nvSpPr>
        <p:spPr>
          <a:noFill/>
        </p:spPr>
        <p:txBody>
          <a:bodyPr/>
          <a:lstStyle/>
          <a:p>
            <a:r>
              <a:rPr lang="en-US"/>
              <a:t>Page </a:t>
            </a:r>
            <a:fld id="{20E66A8F-B6DB-C645-90BB-0208E1B6CBE7}" type="slidenum">
              <a:rPr lang="en-US"/>
              <a:pPr/>
              <a:t>2</a:t>
            </a:fld>
            <a:endParaRPr lang="en-US"/>
          </a:p>
        </p:txBody>
      </p:sp>
      <p:sp>
        <p:nvSpPr>
          <p:cNvPr id="18438" name="Rectangle 2"/>
          <p:cNvSpPr>
            <a:spLocks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Mastertitelformat bearbeiten</a:t>
            </a:r>
            <a:endParaRPr lang="en-US"/>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Master-Untertitelformat bearbeiten</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September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Marc Emmelmann, Fraunhofer FOKUS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DB065F7-DFD1-4540-9EBF-B6119FABF435}" type="slidenum">
              <a:rPr lang="en-US"/>
              <a:pPr>
                <a:defRPr/>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Vertikaler Textplatzhalter 2"/>
          <p:cNvSpPr>
            <a:spLocks noGrp="1"/>
          </p:cNvSpPr>
          <p:nvPr>
            <p:ph type="body" orient="vert" idx="1"/>
          </p:nvPr>
        </p:nvSpPr>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September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Marc Emmelmann, Fraunhofer FOKUS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B9257F3-962D-CC45-BDEE-AE485BDF5894}" type="slidenum">
              <a:rPr lang="en-US"/>
              <a:pPr>
                <a:defRPr/>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Mastertitelformat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September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Marc Emmelmann, Fraunhofer FOKUS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AFECEEA-BA5A-0545-8D85-DD2DE45914FD}" type="slidenum">
              <a:rPr lang="en-US"/>
              <a:pPr>
                <a:defRPr/>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Inhaltsplatzhalter 2"/>
          <p:cNvSpPr>
            <a:spLocks noGrp="1"/>
          </p:cNvSpPr>
          <p:nvPr>
            <p:ph idx="1"/>
          </p:nvPr>
        </p:nvSpPr>
        <p:spPr/>
        <p:txBody>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September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Marc Emmelmann, Fraunhofer FOKUS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C1C01A8-6508-E649-A817-E2A907F20B06}" type="slidenum">
              <a:rPr lang="en-US"/>
              <a:pPr>
                <a:defRPr/>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Mastertitelformat bearbeiten</a:t>
            </a:r>
            <a:endParaRPr lang="en-US"/>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Mastertextformat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September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Marc Emmelmann, Fraunhofer FOKUS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B2AD6BA-9527-3345-9E74-F75F0A555C1D}" type="slidenum">
              <a:rPr lang="en-US"/>
              <a:pPr>
                <a:defRPr/>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de-DE" smtClean="0"/>
              <a:t>September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de-DE" smtClean="0"/>
              <a:t>Marc Emmelmann, Fraunhofer FOKUS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D0B9280-B283-8F43-A53E-FDA389B76D2D}" type="slidenum">
              <a:rPr lang="en-US"/>
              <a:pPr>
                <a:defRPr/>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Mastertitelformat bearbeiten</a:t>
            </a:r>
            <a:endParaRPr lang="en-US"/>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de-DE" smtClean="0"/>
              <a:t>September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de-DE" smtClean="0"/>
              <a:t>Marc Emmelmann, Fraunhofer FOKUS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A1BE45D-44DF-4A42-B23C-47CA21C461EB}" type="slidenum">
              <a:rPr lang="en-US"/>
              <a:pPr>
                <a:defRPr/>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de-DE" smtClean="0"/>
              <a:t>September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de-DE" smtClean="0"/>
              <a:t>Marc Emmelmann, Fraunhofer FOKUS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9C05FC6-1B0C-874E-94DD-173B074AC493}" type="slidenum">
              <a:rPr lang="en-US"/>
              <a:pPr>
                <a:defRPr/>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smtClean="0"/>
              <a:t>September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de-DE" smtClean="0"/>
              <a:t>Marc Emmelmann, Fraunhofer FOKUS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09E841B-2ACB-494C-842F-5599A2B29286}" type="slidenum">
              <a:rPr lang="en-US"/>
              <a:pPr>
                <a:defRPr/>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Mastertitelformat bearbeiten</a:t>
            </a:r>
            <a:endParaRPr lang="en-US"/>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smtClean="0"/>
              <a:t>September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de-DE" smtClean="0"/>
              <a:t>Marc Emmelmann, Fraunhofer FOKUS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2E1BBBB-83FC-E848-A3C4-44052311D2B3}" type="slidenum">
              <a:rPr lang="en-US"/>
              <a:pPr>
                <a:defRPr/>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Mastertitelformat bearbeiten</a:t>
            </a:r>
            <a:endParaRPr lang="en-US"/>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smtClean="0"/>
              <a:t>September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de-DE" smtClean="0"/>
              <a:t>Marc Emmelmann, Fraunhofer FOKUS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081EFE3-8DF2-6046-AC5E-5426A7EA0A5C}" type="slidenum">
              <a:rPr lang="en-US"/>
              <a:pPr>
                <a:defRPr/>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57930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vl1pPr>
          </a:lstStyle>
          <a:p>
            <a:pPr>
              <a:defRPr/>
            </a:pPr>
            <a:r>
              <a:rPr lang="de-DE" smtClean="0"/>
              <a:t>September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de-DE" smtClean="0"/>
              <a:t>Marc Emmelmann, Fraunhofer FOKUS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DEF70455-816A-1E4A-9A2E-CB12E224C10B}" type="slidenum">
              <a:rPr lang="en-US"/>
              <a:pPr>
                <a:defRPr/>
              </a:pPr>
              <a:t>‹Nr.›</a:t>
            </a:fld>
            <a:endParaRPr lang="en-US"/>
          </a:p>
        </p:txBody>
      </p:sp>
      <p:sp>
        <p:nvSpPr>
          <p:cNvPr id="1031" name="Rectangle 7"/>
          <p:cNvSpPr>
            <a:spLocks noChangeArrowheads="1"/>
          </p:cNvSpPr>
          <p:nvPr/>
        </p:nvSpPr>
        <p:spPr bwMode="auto">
          <a:xfrm>
            <a:off x="5649587" y="332601"/>
            <a:ext cx="2795913"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sz="1800" b="1" dirty="0"/>
              <a:t>doc.: IEEE 802.11</a:t>
            </a:r>
            <a:r>
              <a:rPr lang="en-US" sz="1800" b="1" dirty="0" smtClean="0"/>
              <a:t>-13/1112r0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2004-Dokument1.doc"/><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3" name="Datumsplatzhalter 3"/>
          <p:cNvSpPr>
            <a:spLocks noGrp="1"/>
          </p:cNvSpPr>
          <p:nvPr>
            <p:ph type="dt" sz="quarter" idx="10"/>
          </p:nvPr>
        </p:nvSpPr>
        <p:spPr>
          <a:noFill/>
        </p:spPr>
        <p:txBody>
          <a:bodyPr/>
          <a:lstStyle/>
          <a:p>
            <a:r>
              <a:rPr lang="de-DE" smtClean="0"/>
              <a:t>September 2013</a:t>
            </a:r>
            <a:endParaRPr lang="en-US"/>
          </a:p>
        </p:txBody>
      </p:sp>
      <p:sp>
        <p:nvSpPr>
          <p:cNvPr id="15364" name="Fußzeilenplatzhalter 4"/>
          <p:cNvSpPr>
            <a:spLocks noGrp="1"/>
          </p:cNvSpPr>
          <p:nvPr>
            <p:ph type="ftr" sz="quarter" idx="11"/>
          </p:nvPr>
        </p:nvSpPr>
        <p:spPr>
          <a:noFill/>
        </p:spPr>
        <p:txBody>
          <a:bodyPr/>
          <a:lstStyle/>
          <a:p>
            <a:r>
              <a:rPr lang="de-DE" smtClean="0"/>
              <a:t>Marc Emmelmann, Fraunhofer FOKUS</a:t>
            </a:r>
            <a:endParaRPr lang="en-US"/>
          </a:p>
        </p:txBody>
      </p:sp>
      <p:sp>
        <p:nvSpPr>
          <p:cNvPr id="15365" name="Foliennummernplatzhalter 5"/>
          <p:cNvSpPr>
            <a:spLocks noGrp="1"/>
          </p:cNvSpPr>
          <p:nvPr>
            <p:ph type="sldNum" sz="quarter" idx="12"/>
          </p:nvPr>
        </p:nvSpPr>
        <p:spPr>
          <a:noFill/>
        </p:spPr>
        <p:txBody>
          <a:bodyPr/>
          <a:lstStyle/>
          <a:p>
            <a:r>
              <a:rPr lang="en-US" smtClean="0"/>
              <a:t>Slide </a:t>
            </a:r>
            <a:fld id="{EDB21A2A-F52A-D24D-866C-D930753821A9}" type="slidenum">
              <a:rPr lang="en-US" smtClean="0"/>
              <a:pPr/>
              <a:t>1</a:t>
            </a:fld>
            <a:endParaRPr lang="en-US" smtClean="0"/>
          </a:p>
        </p:txBody>
      </p:sp>
      <p:sp>
        <p:nvSpPr>
          <p:cNvPr id="15366" name="Rectangle 2"/>
          <p:cNvSpPr>
            <a:spLocks noGrp="1" noChangeArrowheads="1"/>
          </p:cNvSpPr>
          <p:nvPr>
            <p:ph type="title"/>
          </p:nvPr>
        </p:nvSpPr>
        <p:spPr>
          <a:noFill/>
        </p:spPr>
        <p:txBody>
          <a:bodyPr/>
          <a:lstStyle/>
          <a:p>
            <a:r>
              <a:rPr lang="en-US" dirty="0" smtClean="0"/>
              <a:t>Report on LB198 on </a:t>
            </a:r>
            <a:r>
              <a:rPr lang="en-US" dirty="0" err="1" smtClean="0"/>
              <a:t>TGai</a:t>
            </a:r>
            <a:r>
              <a:rPr lang="en-US" dirty="0" smtClean="0"/>
              <a:t> Draft 1.0</a:t>
            </a:r>
            <a:endParaRPr lang="en-US" dirty="0"/>
          </a:p>
        </p:txBody>
      </p:sp>
      <p:sp>
        <p:nvSpPr>
          <p:cNvPr id="15367" name="Rectangle 6"/>
          <p:cNvSpPr>
            <a:spLocks noGrp="1" noChangeArrowheads="1"/>
          </p:cNvSpPr>
          <p:nvPr>
            <p:ph type="body" idx="1"/>
          </p:nvPr>
        </p:nvSpPr>
        <p:spPr>
          <a:xfrm>
            <a:off x="685800" y="1524000"/>
            <a:ext cx="7772400" cy="381000"/>
          </a:xfrm>
          <a:noFill/>
        </p:spPr>
        <p:txBody>
          <a:bodyPr/>
          <a:lstStyle/>
          <a:p>
            <a:pPr algn="ctr">
              <a:buFontTx/>
              <a:buNone/>
            </a:pPr>
            <a:r>
              <a:rPr lang="en-US" sz="2000" dirty="0"/>
              <a:t>Date:</a:t>
            </a:r>
            <a:r>
              <a:rPr lang="en-US" sz="2000" b="0" dirty="0" smtClean="0"/>
              <a:t> 2013-09-15</a:t>
            </a:r>
            <a:endParaRPr lang="en-US" sz="2000" b="0" dirty="0"/>
          </a:p>
        </p:txBody>
      </p:sp>
      <p:graphicFrame>
        <p:nvGraphicFramePr>
          <p:cNvPr id="15362" name="Object 2"/>
          <p:cNvGraphicFramePr>
            <a:graphicFrameLocks noChangeAspect="1"/>
          </p:cNvGraphicFramePr>
          <p:nvPr/>
        </p:nvGraphicFramePr>
        <p:xfrm>
          <a:off x="508000" y="2314575"/>
          <a:ext cx="8156575" cy="2428875"/>
        </p:xfrm>
        <a:graphic>
          <a:graphicData uri="http://schemas.openxmlformats.org/presentationml/2006/ole">
            <p:oleObj spid="_x0000_s15362" name="Dokument" r:id="rId4" imgW="8255000" imgH="2463800" progId="Word.Document.8">
              <p:embed/>
            </p:oleObj>
          </a:graphicData>
        </a:graphic>
      </p:graphicFrame>
      <p:sp>
        <p:nvSpPr>
          <p:cNvPr id="15368"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Datumsplatzhalter 3"/>
          <p:cNvSpPr>
            <a:spLocks noGrp="1"/>
          </p:cNvSpPr>
          <p:nvPr>
            <p:ph type="dt" sz="quarter" idx="10"/>
          </p:nvPr>
        </p:nvSpPr>
        <p:spPr>
          <a:noFill/>
        </p:spPr>
        <p:txBody>
          <a:bodyPr/>
          <a:lstStyle/>
          <a:p>
            <a:r>
              <a:rPr lang="de-DE" smtClean="0"/>
              <a:t>September 2013</a:t>
            </a:r>
            <a:endParaRPr lang="en-US"/>
          </a:p>
        </p:txBody>
      </p:sp>
      <p:sp>
        <p:nvSpPr>
          <p:cNvPr id="27651" name="Fußzeilenplatzhalter 4"/>
          <p:cNvSpPr>
            <a:spLocks noGrp="1"/>
          </p:cNvSpPr>
          <p:nvPr>
            <p:ph type="ftr" sz="quarter" idx="11"/>
          </p:nvPr>
        </p:nvSpPr>
        <p:spPr>
          <a:noFill/>
        </p:spPr>
        <p:txBody>
          <a:bodyPr/>
          <a:lstStyle/>
          <a:p>
            <a:r>
              <a:rPr lang="de-DE" smtClean="0"/>
              <a:t>Marc Emmelmann, Fraunhofer FOKUS</a:t>
            </a:r>
            <a:endParaRPr lang="en-US" dirty="0"/>
          </a:p>
        </p:txBody>
      </p:sp>
      <p:sp>
        <p:nvSpPr>
          <p:cNvPr id="27652" name="Foliennummernplatzhalter 5"/>
          <p:cNvSpPr>
            <a:spLocks noGrp="1"/>
          </p:cNvSpPr>
          <p:nvPr>
            <p:ph type="sldNum" sz="quarter" idx="12"/>
          </p:nvPr>
        </p:nvSpPr>
        <p:spPr>
          <a:noFill/>
        </p:spPr>
        <p:txBody>
          <a:bodyPr/>
          <a:lstStyle/>
          <a:p>
            <a:r>
              <a:rPr lang="en-US" dirty="0" smtClean="0"/>
              <a:t>Slide </a:t>
            </a:r>
            <a:fld id="{37BAB086-ABEC-CE4A-A84A-94058AA82CB8}" type="slidenum">
              <a:rPr lang="en-US" smtClean="0"/>
              <a:pPr/>
              <a:t>10</a:t>
            </a:fld>
            <a:endParaRPr lang="en-US" dirty="0" smtClean="0"/>
          </a:p>
        </p:txBody>
      </p:sp>
      <p:sp>
        <p:nvSpPr>
          <p:cNvPr id="27653" name="Rectangle 2"/>
          <p:cNvSpPr>
            <a:spLocks noGrp="1" noChangeArrowheads="1"/>
          </p:cNvSpPr>
          <p:nvPr>
            <p:ph type="title"/>
          </p:nvPr>
        </p:nvSpPr>
        <p:spPr/>
        <p:txBody>
          <a:bodyPr/>
          <a:lstStyle/>
          <a:p>
            <a:r>
              <a:rPr lang="en-GB"/>
              <a:t>References</a:t>
            </a:r>
          </a:p>
        </p:txBody>
      </p:sp>
      <p:sp>
        <p:nvSpPr>
          <p:cNvPr id="27654" name="Rectangle 3"/>
          <p:cNvSpPr>
            <a:spLocks noGrp="1" noChangeArrowheads="1"/>
          </p:cNvSpPr>
          <p:nvPr>
            <p:ph type="body" idx="1"/>
          </p:nvPr>
        </p:nvSpPr>
        <p:spPr/>
        <p:txBody>
          <a:bodyPr/>
          <a:lstStyle/>
          <a:p>
            <a:r>
              <a:rPr lang="en-US" dirty="0" smtClean="0"/>
              <a:t>11-13-1076-00-00ai-TGai-LB198-comments-for-Draft-1-0</a:t>
            </a:r>
          </a:p>
          <a:p>
            <a:r>
              <a:rPr lang="en-US" dirty="0" smtClean="0"/>
              <a:t>Mail official result LB198 (From: Bruce Kraemer &lt;</a:t>
            </a:r>
            <a:r>
              <a:rPr lang="en-US" dirty="0" err="1" smtClean="0"/>
              <a:t>bkraemer@MARVELL.COM</a:t>
            </a:r>
            <a:r>
              <a:rPr lang="en-US" dirty="0" smtClean="0"/>
              <a:t>&gt; Subject: [STDS-802-11] Results of WG LB#198 regarding 802.11ai D1.0Date: 15 September 2013 14:13:48 GMT+08:00To: STDS-802-11@LISTSERV.IEEE.ORG)</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umsplatzhalter 3"/>
          <p:cNvSpPr>
            <a:spLocks noGrp="1"/>
          </p:cNvSpPr>
          <p:nvPr>
            <p:ph type="dt" sz="quarter" idx="10"/>
          </p:nvPr>
        </p:nvSpPr>
        <p:spPr>
          <a:noFill/>
        </p:spPr>
        <p:txBody>
          <a:bodyPr/>
          <a:lstStyle/>
          <a:p>
            <a:r>
              <a:rPr lang="de-DE" smtClean="0"/>
              <a:t>September 2013</a:t>
            </a:r>
            <a:endParaRPr lang="en-US"/>
          </a:p>
        </p:txBody>
      </p:sp>
      <p:sp>
        <p:nvSpPr>
          <p:cNvPr id="17411" name="Fußzeilenplatzhalter 4"/>
          <p:cNvSpPr>
            <a:spLocks noGrp="1"/>
          </p:cNvSpPr>
          <p:nvPr>
            <p:ph type="ftr" sz="quarter" idx="11"/>
          </p:nvPr>
        </p:nvSpPr>
        <p:spPr>
          <a:noFill/>
        </p:spPr>
        <p:txBody>
          <a:bodyPr/>
          <a:lstStyle/>
          <a:p>
            <a:r>
              <a:rPr lang="de-DE" smtClean="0"/>
              <a:t>Marc Emmelmann, Fraunhofer FOKUS</a:t>
            </a:r>
            <a:endParaRPr lang="en-US"/>
          </a:p>
        </p:txBody>
      </p:sp>
      <p:sp>
        <p:nvSpPr>
          <p:cNvPr id="17412" name="Foliennummernplatzhalter 5"/>
          <p:cNvSpPr>
            <a:spLocks noGrp="1"/>
          </p:cNvSpPr>
          <p:nvPr>
            <p:ph type="sldNum" sz="quarter" idx="12"/>
          </p:nvPr>
        </p:nvSpPr>
        <p:spPr>
          <a:noFill/>
        </p:spPr>
        <p:txBody>
          <a:bodyPr/>
          <a:lstStyle/>
          <a:p>
            <a:r>
              <a:rPr lang="en-US" smtClean="0"/>
              <a:t>Slide </a:t>
            </a:r>
            <a:fld id="{6EAC6EFF-D867-EF4B-A3C1-5D4D1935E785}" type="slidenum">
              <a:rPr lang="en-US" smtClean="0"/>
              <a:pPr/>
              <a:t>2</a:t>
            </a:fld>
            <a:endParaRPr lang="en-US" smtClean="0"/>
          </a:p>
        </p:txBody>
      </p:sp>
      <p:sp>
        <p:nvSpPr>
          <p:cNvPr id="17413" name="Rectangle 2"/>
          <p:cNvSpPr>
            <a:spLocks noGrp="1" noChangeArrowheads="1"/>
          </p:cNvSpPr>
          <p:nvPr>
            <p:ph type="title"/>
          </p:nvPr>
        </p:nvSpPr>
        <p:spPr>
          <a:noFill/>
        </p:spPr>
        <p:txBody>
          <a:bodyPr/>
          <a:lstStyle/>
          <a:p>
            <a:r>
              <a:rPr lang="en-US"/>
              <a:t>Abstract</a:t>
            </a:r>
          </a:p>
        </p:txBody>
      </p:sp>
      <p:sp>
        <p:nvSpPr>
          <p:cNvPr id="17414" name="Rectangle 3"/>
          <p:cNvSpPr>
            <a:spLocks noGrp="1" noChangeArrowheads="1"/>
          </p:cNvSpPr>
          <p:nvPr>
            <p:ph type="body" idx="1"/>
          </p:nvPr>
        </p:nvSpPr>
        <p:spPr>
          <a:noFill/>
        </p:spPr>
        <p:txBody>
          <a:bodyPr/>
          <a:lstStyle/>
          <a:p>
            <a:pPr>
              <a:buFontTx/>
              <a:buNone/>
            </a:pPr>
            <a:r>
              <a:rPr lang="en-US" dirty="0" smtClean="0"/>
              <a:t>Report on WG LB198 on </a:t>
            </a:r>
            <a:r>
              <a:rPr lang="en-US" dirty="0" err="1" smtClean="0"/>
              <a:t>TGai</a:t>
            </a:r>
            <a:r>
              <a:rPr lang="en-US" dirty="0" smtClean="0"/>
              <a:t> D1.0</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smtClean="0"/>
              <a:t>Official Outcome of LB198 on </a:t>
            </a:r>
            <a:r>
              <a:rPr lang="en-US" dirty="0" err="1" smtClean="0"/>
              <a:t>TGai</a:t>
            </a:r>
            <a:r>
              <a:rPr lang="en-US" dirty="0" smtClean="0"/>
              <a:t> Draft 1.0</a:t>
            </a:r>
            <a:endParaRPr lang="en-US" dirty="0"/>
          </a:p>
        </p:txBody>
      </p:sp>
      <p:sp>
        <p:nvSpPr>
          <p:cNvPr id="3" name="Inhaltsplatzhalter 2"/>
          <p:cNvSpPr>
            <a:spLocks noGrp="1"/>
          </p:cNvSpPr>
          <p:nvPr>
            <p:ph idx="1"/>
          </p:nvPr>
        </p:nvSpPr>
        <p:spPr/>
        <p:txBody>
          <a:bodyPr>
            <a:normAutofit fontScale="62500" lnSpcReduction="20000"/>
          </a:bodyPr>
          <a:lstStyle/>
          <a:p>
            <a:r>
              <a:rPr lang="en-US" dirty="0" smtClean="0"/>
              <a:t>Votes:</a:t>
            </a:r>
          </a:p>
          <a:p>
            <a:pPr lvl="1"/>
            <a:r>
              <a:rPr lang="de-DE" dirty="0" smtClean="0"/>
              <a:t>334 </a:t>
            </a:r>
            <a:r>
              <a:rPr lang="de-DE" dirty="0" err="1" smtClean="0"/>
              <a:t>eligible</a:t>
            </a:r>
            <a:r>
              <a:rPr lang="de-DE" dirty="0" smtClean="0"/>
              <a:t> </a:t>
            </a:r>
            <a:r>
              <a:rPr lang="de-DE" dirty="0" err="1" smtClean="0"/>
              <a:t>people</a:t>
            </a:r>
            <a:r>
              <a:rPr lang="de-DE" dirty="0" smtClean="0"/>
              <a:t> </a:t>
            </a:r>
            <a:r>
              <a:rPr lang="de-DE" dirty="0" err="1" smtClean="0"/>
              <a:t>are</a:t>
            </a:r>
            <a:r>
              <a:rPr lang="de-DE" dirty="0" smtClean="0"/>
              <a:t> in </a:t>
            </a:r>
            <a:r>
              <a:rPr lang="de-DE" dirty="0" err="1" smtClean="0"/>
              <a:t>this</a:t>
            </a:r>
            <a:r>
              <a:rPr lang="de-DE" dirty="0" smtClean="0"/>
              <a:t> </a:t>
            </a:r>
            <a:r>
              <a:rPr lang="de-DE" dirty="0" err="1" smtClean="0"/>
              <a:t>ballot</a:t>
            </a:r>
            <a:r>
              <a:rPr lang="de-DE" dirty="0" smtClean="0"/>
              <a:t> </a:t>
            </a:r>
            <a:r>
              <a:rPr lang="de-DE" dirty="0" err="1" smtClean="0"/>
              <a:t>group</a:t>
            </a:r>
            <a:r>
              <a:rPr lang="de-DE" dirty="0" smtClean="0"/>
              <a:t>.</a:t>
            </a:r>
          </a:p>
          <a:p>
            <a:pPr lvl="2"/>
            <a:r>
              <a:rPr lang="de-DE" dirty="0" smtClean="0"/>
              <a:t>147 affirmative </a:t>
            </a:r>
            <a:r>
              <a:rPr lang="de-DE" dirty="0" err="1" smtClean="0"/>
              <a:t>votes</a:t>
            </a:r>
            <a:r>
              <a:rPr lang="de-DE" dirty="0" smtClean="0"/>
              <a:t> </a:t>
            </a:r>
          </a:p>
          <a:p>
            <a:pPr lvl="2"/>
            <a:r>
              <a:rPr lang="de-DE" dirty="0" smtClean="0"/>
              <a:t>51 negative </a:t>
            </a:r>
            <a:r>
              <a:rPr lang="de-DE" dirty="0" err="1" smtClean="0"/>
              <a:t>votes</a:t>
            </a:r>
            <a:r>
              <a:rPr lang="de-DE" dirty="0" smtClean="0"/>
              <a:t>       </a:t>
            </a:r>
          </a:p>
          <a:p>
            <a:pPr lvl="2"/>
            <a:r>
              <a:rPr lang="de-DE" dirty="0" smtClean="0"/>
              <a:t>6  negative </a:t>
            </a:r>
            <a:r>
              <a:rPr lang="de-DE" dirty="0" err="1" smtClean="0"/>
              <a:t>vote</a:t>
            </a:r>
            <a:r>
              <a:rPr lang="de-DE" dirty="0" smtClean="0"/>
              <a:t> </a:t>
            </a:r>
            <a:r>
              <a:rPr lang="de-DE" dirty="0" err="1" smtClean="0"/>
              <a:t>without</a:t>
            </a:r>
            <a:r>
              <a:rPr lang="de-DE" dirty="0" smtClean="0"/>
              <a:t> </a:t>
            </a:r>
            <a:r>
              <a:rPr lang="de-DE" dirty="0" err="1" smtClean="0"/>
              <a:t>comments</a:t>
            </a:r>
            <a:r>
              <a:rPr lang="de-DE" dirty="0" smtClean="0"/>
              <a:t>   </a:t>
            </a:r>
          </a:p>
          <a:p>
            <a:pPr lvl="2"/>
            <a:r>
              <a:rPr lang="de-DE" dirty="0" smtClean="0"/>
              <a:t>22  </a:t>
            </a:r>
            <a:r>
              <a:rPr lang="de-DE" dirty="0" err="1" smtClean="0"/>
              <a:t>abstention</a:t>
            </a:r>
            <a:r>
              <a:rPr lang="de-DE" dirty="0" smtClean="0"/>
              <a:t> </a:t>
            </a:r>
            <a:r>
              <a:rPr lang="de-DE" dirty="0" err="1" smtClean="0"/>
              <a:t>votes</a:t>
            </a:r>
            <a:endParaRPr lang="de-DE" dirty="0" smtClean="0"/>
          </a:p>
          <a:p>
            <a:pPr lvl="2"/>
            <a:r>
              <a:rPr lang="de-DE" dirty="0" smtClean="0"/>
              <a:t>===  </a:t>
            </a:r>
          </a:p>
          <a:p>
            <a:pPr lvl="2"/>
            <a:r>
              <a:rPr lang="de-DE" dirty="0" smtClean="0"/>
              <a:t>226  </a:t>
            </a:r>
            <a:r>
              <a:rPr lang="de-DE" dirty="0" err="1" smtClean="0"/>
              <a:t>votes</a:t>
            </a:r>
            <a:r>
              <a:rPr lang="de-DE" dirty="0" smtClean="0"/>
              <a:t> </a:t>
            </a:r>
            <a:r>
              <a:rPr lang="de-DE" dirty="0" err="1" smtClean="0"/>
              <a:t>received</a:t>
            </a:r>
            <a:r>
              <a:rPr lang="de-DE" dirty="0" smtClean="0"/>
              <a:t>  =  67.7% </a:t>
            </a:r>
            <a:r>
              <a:rPr lang="de-DE" dirty="0" err="1" smtClean="0"/>
              <a:t>valid</a:t>
            </a:r>
            <a:r>
              <a:rPr lang="de-DE" dirty="0" smtClean="0"/>
              <a:t> </a:t>
            </a:r>
            <a:r>
              <a:rPr lang="de-DE" dirty="0" err="1" smtClean="0"/>
              <a:t>returns</a:t>
            </a:r>
            <a:r>
              <a:rPr lang="de-DE" dirty="0" smtClean="0"/>
              <a:t>                                      =   9.7% </a:t>
            </a:r>
            <a:r>
              <a:rPr lang="de-DE" dirty="0" err="1" smtClean="0"/>
              <a:t>valid</a:t>
            </a:r>
            <a:r>
              <a:rPr lang="de-DE" dirty="0" smtClean="0"/>
              <a:t> </a:t>
            </a:r>
            <a:r>
              <a:rPr lang="de-DE" dirty="0" err="1" smtClean="0"/>
              <a:t>abstentions</a:t>
            </a:r>
            <a:endParaRPr lang="de-DE" dirty="0" smtClean="0"/>
          </a:p>
          <a:p>
            <a:pPr lvl="1"/>
            <a:r>
              <a:rPr lang="de-DE" dirty="0" err="1" smtClean="0"/>
              <a:t>This</a:t>
            </a:r>
            <a:r>
              <a:rPr lang="de-DE" dirty="0" smtClean="0"/>
              <a:t> </a:t>
            </a:r>
            <a:r>
              <a:rPr lang="de-DE" dirty="0" err="1" smtClean="0"/>
              <a:t>ballot</a:t>
            </a:r>
            <a:r>
              <a:rPr lang="de-DE" dirty="0" smtClean="0"/>
              <a:t> has </a:t>
            </a:r>
            <a:r>
              <a:rPr lang="de-DE" dirty="0" err="1" smtClean="0"/>
              <a:t>met</a:t>
            </a:r>
            <a:r>
              <a:rPr lang="de-DE" dirty="0" smtClean="0"/>
              <a:t> </a:t>
            </a:r>
            <a:r>
              <a:rPr lang="de-DE" dirty="0" err="1" smtClean="0"/>
              <a:t>the</a:t>
            </a:r>
            <a:r>
              <a:rPr lang="de-DE" dirty="0" smtClean="0"/>
              <a:t> 50% </a:t>
            </a:r>
            <a:r>
              <a:rPr lang="de-DE" dirty="0" err="1" smtClean="0"/>
              <a:t>returned</a:t>
            </a:r>
            <a:r>
              <a:rPr lang="de-DE" dirty="0" smtClean="0"/>
              <a:t> </a:t>
            </a:r>
            <a:r>
              <a:rPr lang="de-DE" dirty="0" err="1" smtClean="0"/>
              <a:t>ballot</a:t>
            </a:r>
            <a:r>
              <a:rPr lang="de-DE" dirty="0" smtClean="0"/>
              <a:t> </a:t>
            </a:r>
            <a:r>
              <a:rPr lang="de-DE" dirty="0" err="1" smtClean="0"/>
              <a:t>requirement</a:t>
            </a:r>
            <a:endParaRPr lang="de-DE" dirty="0" smtClean="0"/>
          </a:p>
          <a:p>
            <a:pPr lvl="1"/>
            <a:r>
              <a:rPr lang="de-DE" dirty="0" err="1" smtClean="0"/>
              <a:t>This</a:t>
            </a:r>
            <a:r>
              <a:rPr lang="de-DE" dirty="0" smtClean="0"/>
              <a:t> </a:t>
            </a:r>
            <a:r>
              <a:rPr lang="de-DE" dirty="0" err="1" smtClean="0"/>
              <a:t>ballot</a:t>
            </a:r>
            <a:r>
              <a:rPr lang="de-DE" dirty="0" smtClean="0"/>
              <a:t> has </a:t>
            </a:r>
            <a:r>
              <a:rPr lang="de-DE" dirty="0" err="1" smtClean="0"/>
              <a:t>met</a:t>
            </a:r>
            <a:r>
              <a:rPr lang="de-DE" dirty="0" smtClean="0"/>
              <a:t> </a:t>
            </a:r>
            <a:r>
              <a:rPr lang="de-DE" dirty="0" err="1" smtClean="0"/>
              <a:t>the</a:t>
            </a:r>
            <a:r>
              <a:rPr lang="de-DE" dirty="0" smtClean="0"/>
              <a:t> </a:t>
            </a:r>
            <a:r>
              <a:rPr lang="de-DE" dirty="0" err="1" smtClean="0"/>
              <a:t>less</a:t>
            </a:r>
            <a:r>
              <a:rPr lang="de-DE" dirty="0" smtClean="0"/>
              <a:t> </a:t>
            </a:r>
            <a:r>
              <a:rPr lang="de-DE" dirty="0" err="1" smtClean="0"/>
              <a:t>than</a:t>
            </a:r>
            <a:r>
              <a:rPr lang="de-DE" dirty="0" smtClean="0"/>
              <a:t> 30% </a:t>
            </a:r>
            <a:r>
              <a:rPr lang="de-DE" dirty="0" err="1" smtClean="0"/>
              <a:t>abstention</a:t>
            </a:r>
            <a:r>
              <a:rPr lang="de-DE" dirty="0" smtClean="0"/>
              <a:t> </a:t>
            </a:r>
            <a:r>
              <a:rPr lang="de-DE" dirty="0" err="1" smtClean="0"/>
              <a:t>requirement</a:t>
            </a:r>
            <a:endParaRPr lang="de-DE" dirty="0" smtClean="0"/>
          </a:p>
          <a:p>
            <a:pPr lvl="1"/>
            <a:r>
              <a:rPr lang="de-DE" dirty="0" smtClean="0"/>
              <a:t>APPROVAL RATE:</a:t>
            </a:r>
          </a:p>
          <a:p>
            <a:pPr lvl="2"/>
            <a:r>
              <a:rPr lang="de-DE" dirty="0" smtClean="0"/>
              <a:t>146  affirmative </a:t>
            </a:r>
            <a:r>
              <a:rPr lang="de-DE" dirty="0" err="1" smtClean="0"/>
              <a:t>votes</a:t>
            </a:r>
            <a:r>
              <a:rPr lang="de-DE" dirty="0" smtClean="0"/>
              <a:t>       =      74.2 % affirmative</a:t>
            </a:r>
          </a:p>
          <a:p>
            <a:pPr lvl="2"/>
            <a:r>
              <a:rPr lang="de-DE" dirty="0" smtClean="0"/>
              <a:t>51  </a:t>
            </a:r>
            <a:r>
              <a:rPr lang="de-DE" dirty="0" err="1" smtClean="0"/>
              <a:t>valid</a:t>
            </a:r>
            <a:r>
              <a:rPr lang="de-DE" dirty="0" smtClean="0"/>
              <a:t> negative </a:t>
            </a:r>
            <a:r>
              <a:rPr lang="de-DE" dirty="0" err="1" smtClean="0"/>
              <a:t>votes</a:t>
            </a:r>
            <a:r>
              <a:rPr lang="de-DE" dirty="0" smtClean="0"/>
              <a:t>  =     25.8 % negative</a:t>
            </a:r>
          </a:p>
          <a:p>
            <a:pPr lvl="2"/>
            <a:r>
              <a:rPr lang="de-DE" dirty="0" err="1" smtClean="0"/>
              <a:t>The</a:t>
            </a:r>
            <a:r>
              <a:rPr lang="de-DE" dirty="0" smtClean="0"/>
              <a:t> 75% </a:t>
            </a:r>
            <a:r>
              <a:rPr lang="de-DE" dirty="0" err="1" smtClean="0"/>
              <a:t>affirmation</a:t>
            </a:r>
            <a:r>
              <a:rPr lang="de-DE" dirty="0" smtClean="0"/>
              <a:t> </a:t>
            </a:r>
            <a:r>
              <a:rPr lang="de-DE" dirty="0" err="1" smtClean="0"/>
              <a:t>requirement</a:t>
            </a:r>
            <a:r>
              <a:rPr lang="de-DE" dirty="0" smtClean="0"/>
              <a:t> </a:t>
            </a:r>
            <a:r>
              <a:rPr lang="de-DE" b="1" dirty="0" smtClean="0"/>
              <a:t>has </a:t>
            </a:r>
            <a:r>
              <a:rPr lang="de-DE" b="1" dirty="0" err="1" smtClean="0"/>
              <a:t>not</a:t>
            </a:r>
            <a:r>
              <a:rPr lang="de-DE" b="1" dirty="0" smtClean="0"/>
              <a:t> </a:t>
            </a:r>
            <a:r>
              <a:rPr lang="de-DE" b="1" dirty="0" err="1" smtClean="0"/>
              <a:t>been</a:t>
            </a:r>
            <a:r>
              <a:rPr lang="de-DE" b="1" dirty="0" smtClean="0"/>
              <a:t> </a:t>
            </a:r>
            <a:r>
              <a:rPr lang="de-DE" b="1" dirty="0" err="1" smtClean="0"/>
              <a:t>met</a:t>
            </a:r>
            <a:r>
              <a:rPr lang="de-DE" b="1" dirty="0" smtClean="0"/>
              <a:t>,</a:t>
            </a:r>
          </a:p>
          <a:p>
            <a:pPr lvl="2"/>
            <a:r>
              <a:rPr lang="de-DE" b="1" dirty="0" smtClean="0"/>
              <a:t>Motion </a:t>
            </a:r>
            <a:r>
              <a:rPr lang="de-DE" b="1" dirty="0" err="1" smtClean="0"/>
              <a:t>Fails</a:t>
            </a:r>
            <a:r>
              <a:rPr lang="de-DE" b="1" dirty="0" smtClean="0"/>
              <a:t>.</a:t>
            </a:r>
            <a:endParaRPr lang="en-US" dirty="0" smtClean="0"/>
          </a:p>
          <a:p>
            <a:pPr lvl="1"/>
            <a:endParaRPr lang="en-US" dirty="0" smtClean="0"/>
          </a:p>
          <a:p>
            <a:r>
              <a:rPr lang="en-US" dirty="0" smtClean="0"/>
              <a:t>Comments: 1389total</a:t>
            </a:r>
          </a:p>
          <a:p>
            <a:pPr lvl="1"/>
            <a:r>
              <a:rPr lang="en-US" dirty="0" smtClean="0"/>
              <a:t> 68 General</a:t>
            </a:r>
          </a:p>
          <a:p>
            <a:pPr lvl="1"/>
            <a:r>
              <a:rPr lang="en-US" dirty="0" smtClean="0"/>
              <a:t>696 Technical</a:t>
            </a:r>
          </a:p>
          <a:p>
            <a:pPr lvl="1"/>
            <a:r>
              <a:rPr lang="en-US" dirty="0" smtClean="0"/>
              <a:t>625 Editorial</a:t>
            </a:r>
          </a:p>
        </p:txBody>
      </p:sp>
      <p:sp>
        <p:nvSpPr>
          <p:cNvPr id="4" name="Datumsplatzhalter 3"/>
          <p:cNvSpPr>
            <a:spLocks noGrp="1"/>
          </p:cNvSpPr>
          <p:nvPr>
            <p:ph type="dt" sz="quarter" idx="10"/>
          </p:nvPr>
        </p:nvSpPr>
        <p:spPr>
          <a:xfrm>
            <a:off x="696913" y="304800"/>
            <a:ext cx="1066800" cy="274637"/>
          </a:xfrm>
          <a:noFill/>
        </p:spPr>
        <p:txBody>
          <a:bodyPr/>
          <a:lstStyle/>
          <a:p>
            <a:r>
              <a:rPr lang="de-DE" smtClean="0"/>
              <a:t>September 2013</a:t>
            </a:r>
            <a:endParaRPr lang="en-US"/>
          </a:p>
        </p:txBody>
      </p:sp>
      <p:sp>
        <p:nvSpPr>
          <p:cNvPr id="5" name="Fußzeilenplatzhalter 4"/>
          <p:cNvSpPr>
            <a:spLocks noGrp="1"/>
          </p:cNvSpPr>
          <p:nvPr>
            <p:ph type="ftr" sz="quarter" idx="11"/>
          </p:nvPr>
        </p:nvSpPr>
        <p:spPr>
          <a:xfrm>
            <a:off x="8077200" y="6445250"/>
            <a:ext cx="466725" cy="182562"/>
          </a:xfrm>
          <a:noFill/>
        </p:spPr>
        <p:txBody>
          <a:bodyPr/>
          <a:lstStyle/>
          <a:p>
            <a:r>
              <a:rPr lang="de-DE" smtClean="0"/>
              <a:t>Marc Emmelmann, Fraunhofer FOKUS</a:t>
            </a:r>
            <a:endParaRPr lang="en-US" dirty="0"/>
          </a:p>
        </p:txBody>
      </p:sp>
      <p:sp>
        <p:nvSpPr>
          <p:cNvPr id="6" name="Foliennummernplatzhalter 5"/>
          <p:cNvSpPr>
            <a:spLocks noGrp="1"/>
          </p:cNvSpPr>
          <p:nvPr>
            <p:ph type="sldNum" sz="quarter" idx="12"/>
          </p:nvPr>
        </p:nvSpPr>
        <p:spPr>
          <a:xfrm>
            <a:off x="4344988" y="6445250"/>
            <a:ext cx="530225" cy="182562"/>
          </a:xfrm>
          <a:noFill/>
        </p:spPr>
        <p:txBody>
          <a:bodyPr/>
          <a:lstStyle/>
          <a:p>
            <a:r>
              <a:rPr lang="en-US" dirty="0" smtClean="0"/>
              <a:t>Slide </a:t>
            </a:r>
            <a:fld id="{37BAB086-ABEC-CE4A-A84A-94058AA82CB8}" type="slidenum">
              <a:rPr lang="en-US" smtClean="0"/>
              <a:pPr/>
              <a:t>3</a:t>
            </a:fld>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Received Comments: Excerpt</a:t>
            </a:r>
            <a:endParaRPr lang="en-US" dirty="0"/>
          </a:p>
        </p:txBody>
      </p:sp>
      <p:sp>
        <p:nvSpPr>
          <p:cNvPr id="3" name="Inhaltsplatzhalter 2"/>
          <p:cNvSpPr>
            <a:spLocks noGrp="1"/>
          </p:cNvSpPr>
          <p:nvPr>
            <p:ph idx="1"/>
          </p:nvPr>
        </p:nvSpPr>
        <p:spPr/>
        <p:txBody>
          <a:bodyPr>
            <a:normAutofit/>
          </a:bodyPr>
          <a:lstStyle/>
          <a:p>
            <a:r>
              <a:rPr lang="en-US" dirty="0" smtClean="0"/>
              <a:t>Disclaimer:</a:t>
            </a:r>
          </a:p>
          <a:p>
            <a:pPr lvl="1"/>
            <a:r>
              <a:rPr lang="en-US" dirty="0" smtClean="0"/>
              <a:t>The cited comments are chosen as it was believed that they represent ‘major technical issues’ and dissent from concepts and ideas included in </a:t>
            </a:r>
            <a:r>
              <a:rPr lang="en-US" dirty="0" err="1" smtClean="0"/>
              <a:t>TGai</a:t>
            </a:r>
            <a:r>
              <a:rPr lang="en-US" dirty="0" smtClean="0"/>
              <a:t> draft.  </a:t>
            </a:r>
          </a:p>
          <a:p>
            <a:pPr lvl="1"/>
            <a:r>
              <a:rPr lang="en-US" dirty="0" smtClean="0"/>
              <a:t>Addressing those comments is likely to involve some major effort.</a:t>
            </a:r>
          </a:p>
          <a:p>
            <a:pPr lvl="1"/>
            <a:r>
              <a:rPr lang="en-US" dirty="0" smtClean="0"/>
              <a:t>Other comments address very important issues as well but do not indicate dissent from the actual intend / technical idea.  Resolving those comments may require tremendous work as well.</a:t>
            </a:r>
          </a:p>
          <a:p>
            <a:pPr lvl="1"/>
            <a:r>
              <a:rPr lang="en-US" dirty="0" smtClean="0"/>
              <a:t>The excerpt shall not be taken as a representative representation of the received comments nor as a judgment on the importance or validity of any comment.</a:t>
            </a:r>
            <a:endParaRPr lang="en-US" dirty="0"/>
          </a:p>
        </p:txBody>
      </p:sp>
      <p:sp>
        <p:nvSpPr>
          <p:cNvPr id="4" name="Datumsplatzhalter 3"/>
          <p:cNvSpPr>
            <a:spLocks noGrp="1"/>
          </p:cNvSpPr>
          <p:nvPr>
            <p:ph type="dt" sz="quarter" idx="10"/>
          </p:nvPr>
        </p:nvSpPr>
        <p:spPr>
          <a:xfrm>
            <a:off x="696913" y="334963"/>
            <a:ext cx="1066800" cy="274637"/>
          </a:xfrm>
          <a:noFill/>
        </p:spPr>
        <p:txBody>
          <a:bodyPr/>
          <a:lstStyle/>
          <a:p>
            <a:r>
              <a:rPr lang="de-DE" smtClean="0"/>
              <a:t>September 2013</a:t>
            </a:r>
            <a:endParaRPr lang="en-US"/>
          </a:p>
        </p:txBody>
      </p:sp>
      <p:sp>
        <p:nvSpPr>
          <p:cNvPr id="5" name="Fußzeilenplatzhalter 4"/>
          <p:cNvSpPr>
            <a:spLocks noGrp="1"/>
          </p:cNvSpPr>
          <p:nvPr>
            <p:ph type="ftr" sz="quarter" idx="11"/>
          </p:nvPr>
        </p:nvSpPr>
        <p:spPr>
          <a:xfrm>
            <a:off x="8077200" y="6475413"/>
            <a:ext cx="466725" cy="182562"/>
          </a:xfrm>
          <a:noFill/>
        </p:spPr>
        <p:txBody>
          <a:bodyPr/>
          <a:lstStyle/>
          <a:p>
            <a:r>
              <a:rPr lang="de-DE" smtClean="0"/>
              <a:t>Marc Emmelmann, Fraunhofer FOKUS</a:t>
            </a:r>
            <a:endParaRPr lang="en-US" dirty="0"/>
          </a:p>
        </p:txBody>
      </p:sp>
      <p:sp>
        <p:nvSpPr>
          <p:cNvPr id="6" name="Foliennummernplatzhalter 5"/>
          <p:cNvSpPr>
            <a:spLocks noGrp="1"/>
          </p:cNvSpPr>
          <p:nvPr>
            <p:ph type="sldNum" sz="quarter" idx="12"/>
          </p:nvPr>
        </p:nvSpPr>
        <p:spPr>
          <a:xfrm>
            <a:off x="4344988" y="6475413"/>
            <a:ext cx="530225" cy="182562"/>
          </a:xfrm>
          <a:noFill/>
        </p:spPr>
        <p:txBody>
          <a:bodyPr/>
          <a:lstStyle/>
          <a:p>
            <a:r>
              <a:rPr lang="en-US" dirty="0" smtClean="0"/>
              <a:t>Slide </a:t>
            </a:r>
            <a:fld id="{37BAB086-ABEC-CE4A-A84A-94058AA82CB8}" type="slidenum">
              <a:rPr lang="en-US" smtClean="0"/>
              <a:pPr/>
              <a:t>4</a:t>
            </a:fld>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General</a:t>
            </a:r>
            <a:endParaRPr lang="en-US" dirty="0"/>
          </a:p>
        </p:txBody>
      </p:sp>
      <p:sp>
        <p:nvSpPr>
          <p:cNvPr id="3" name="Inhaltsplatzhalter 2"/>
          <p:cNvSpPr>
            <a:spLocks noGrp="1"/>
          </p:cNvSpPr>
          <p:nvPr>
            <p:ph idx="1"/>
          </p:nvPr>
        </p:nvSpPr>
        <p:spPr/>
        <p:txBody>
          <a:bodyPr>
            <a:normAutofit fontScale="85000" lnSpcReduction="20000"/>
          </a:bodyPr>
          <a:lstStyle/>
          <a:p>
            <a:r>
              <a:rPr lang="en-US" sz="1200" dirty="0" smtClean="0"/>
              <a:t>Inconsistent Conformance Language - Section 1.4 of IEEE 802.11-2012 describes the word usage for specific terms, namely "shall", "should", "may" and "can". Many sections of this proposed amendment do not use any of these terms, so it's impossible to determine which are normative requirements and which are not.  there are far too many to list in individual comments. This conformance language is necessary in order for a manufacturer or conformance test organization to write a test plan and verify conformance of a product to the specification. This is necessary to ensure interoperability amongst various implementations and products. </a:t>
            </a:r>
            <a:br>
              <a:rPr lang="en-US" sz="1200" dirty="0" smtClean="0"/>
            </a:br>
            <a:r>
              <a:rPr lang="en-US" sz="1200" dirty="0" err="1" smtClean="0">
                <a:sym typeface="Wingdings"/>
              </a:rPr>
              <a:t></a:t>
            </a:r>
            <a:r>
              <a:rPr lang="en-US" sz="1200" dirty="0" smtClean="0">
                <a:sym typeface="Wingdings"/>
              </a:rPr>
              <a:t> </a:t>
            </a:r>
            <a:r>
              <a:rPr lang="en-US" sz="1200" dirty="0" smtClean="0"/>
              <a:t>Define the specific requirements for conforming to this specification by use of "shall", "should", "may" or "can" in all sections where a specific requirement is needed. </a:t>
            </a:r>
          </a:p>
          <a:p>
            <a:endParaRPr lang="en-US" sz="1200" dirty="0" smtClean="0"/>
          </a:p>
          <a:p>
            <a:r>
              <a:rPr lang="en-US" sz="1200" dirty="0" smtClean="0"/>
              <a:t>An editorial note says "changes made by 802.11ad and other preceding amendments will be reflected in later drafts".  I have no objection to this note per se; I object to submitting 802.11ai to sponsor ballot without including the effects of changes in 802.11ad. </a:t>
            </a:r>
          </a:p>
          <a:p>
            <a:r>
              <a:rPr lang="en-US" sz="1200" dirty="0" smtClean="0"/>
              <a:t>Editor note that the draft is not in compliance tells the TG that it should have waited to start the LB until it had incorporated all the preceding </a:t>
            </a:r>
            <a:r>
              <a:rPr lang="en-US" sz="1200" dirty="0" err="1" smtClean="0"/>
              <a:t>ammendments</a:t>
            </a:r>
            <a:r>
              <a:rPr lang="en-US" sz="1200" dirty="0" smtClean="0"/>
              <a:t>.  I understand the need to make progress, but the initial draft should have been based on all the preceding amendments to ensure changes noted in D1 do not have unintended consequences to text that may have been changed by other amendments </a:t>
            </a:r>
          </a:p>
          <a:p>
            <a:r>
              <a:rPr lang="en-US" sz="1200" dirty="0" smtClean="0"/>
              <a:t>The draft is based on P802.11ad-2012 (among others) but fails to account for .11ad changes.  Specifically, scanning procedures in 10.1.4.3.2 and 10.1.4.3.3 make no mention of directional multi-gigabit (DMG) devices.  Presumably, it is not the intention of the amendment to preclude DMG </a:t>
            </a:r>
            <a:r>
              <a:rPr lang="en-US" sz="1200" dirty="0" err="1" smtClean="0"/>
              <a:t>STAs</a:t>
            </a:r>
            <a:r>
              <a:rPr lang="en-US" sz="1200" dirty="0" smtClean="0"/>
              <a:t> from performing active scanning. </a:t>
            </a:r>
          </a:p>
          <a:p>
            <a:r>
              <a:rPr lang="en-US" sz="1200" dirty="0" smtClean="0"/>
              <a:t>This draft ignores changes made by previous amendments to the 802.11 text. For example, all the changes made by 11ad in 10.1.4 are not captured. </a:t>
            </a:r>
          </a:p>
          <a:p>
            <a:r>
              <a:rPr lang="en-US" sz="1200" dirty="0" smtClean="0"/>
              <a:t>11ai follows 11ac, it should take into account changes that will be made to the standard by the time it passes sponsor ballot  [ref. To </a:t>
            </a:r>
            <a:r>
              <a:rPr lang="en-US" sz="1200" dirty="0" err="1" smtClean="0"/>
              <a:t>Cls</a:t>
            </a:r>
            <a:r>
              <a:rPr lang="en-US" sz="1200" dirty="0" smtClean="0"/>
              <a:t> 11.11.2.5]</a:t>
            </a:r>
            <a:br>
              <a:rPr lang="en-US" sz="1200" dirty="0" smtClean="0"/>
            </a:br>
            <a:r>
              <a:rPr lang="en-US" sz="1200" dirty="0" err="1" smtClean="0">
                <a:sym typeface="Wingdings"/>
              </a:rPr>
              <a:t></a:t>
            </a:r>
            <a:r>
              <a:rPr lang="en-US" sz="1200" dirty="0" smtClean="0">
                <a:sym typeface="Wingdings"/>
              </a:rPr>
              <a:t> </a:t>
            </a:r>
            <a:r>
              <a:rPr lang="en-US" sz="1200" dirty="0" smtClean="0"/>
              <a:t>Reflect your baseline and show all changes from prior amendments. </a:t>
            </a:r>
            <a:br>
              <a:rPr lang="en-US" sz="1200" dirty="0" smtClean="0"/>
            </a:br>
            <a:r>
              <a:rPr lang="en-US" sz="1200" dirty="0" err="1" smtClean="0">
                <a:sym typeface="Wingdings"/>
              </a:rPr>
              <a:t></a:t>
            </a:r>
            <a:r>
              <a:rPr lang="en-US" sz="1200" dirty="0" smtClean="0">
                <a:sym typeface="Wingdings"/>
              </a:rPr>
              <a:t> </a:t>
            </a:r>
            <a:r>
              <a:rPr lang="en-US" sz="1200" dirty="0" smtClean="0"/>
              <a:t>Either incorporate the changes .11ad made to active scanning </a:t>
            </a:r>
            <a:r>
              <a:rPr lang="en-US" sz="1200" dirty="0" err="1" smtClean="0"/>
              <a:t>subclauses</a:t>
            </a:r>
            <a:r>
              <a:rPr lang="en-US" sz="1200" dirty="0" smtClean="0"/>
              <a:t> into the </a:t>
            </a:r>
            <a:r>
              <a:rPr lang="en-US" sz="1200" dirty="0" err="1" smtClean="0"/>
              <a:t>proprosed</a:t>
            </a:r>
            <a:r>
              <a:rPr lang="en-US" sz="1200" dirty="0" smtClean="0"/>
              <a:t> </a:t>
            </a:r>
            <a:r>
              <a:rPr lang="en-US" sz="1200" dirty="0" err="1" smtClean="0"/>
              <a:t>ai</a:t>
            </a:r>
            <a:r>
              <a:rPr lang="en-US" sz="1200" dirty="0" smtClean="0"/>
              <a:t> amendment, or carve out the DMG STA active scanning procedures into a separate </a:t>
            </a:r>
            <a:r>
              <a:rPr lang="en-US" sz="1200" dirty="0" err="1" smtClean="0"/>
              <a:t>subclause</a:t>
            </a:r>
            <a:r>
              <a:rPr lang="en-US" sz="1200" dirty="0" smtClean="0"/>
              <a:t>. </a:t>
            </a:r>
            <a:br>
              <a:rPr lang="en-US" sz="1200" dirty="0" smtClean="0"/>
            </a:br>
            <a:r>
              <a:rPr lang="en-US" sz="1200" dirty="0" err="1" smtClean="0">
                <a:sym typeface="Wingdings"/>
              </a:rPr>
              <a:t></a:t>
            </a:r>
            <a:r>
              <a:rPr lang="en-US" sz="1200" dirty="0" smtClean="0">
                <a:sym typeface="Wingdings"/>
              </a:rPr>
              <a:t> </a:t>
            </a:r>
            <a:r>
              <a:rPr lang="en-US" sz="1200" dirty="0" smtClean="0"/>
              <a:t>Clarify if the mechanism of 11ai are </a:t>
            </a:r>
            <a:r>
              <a:rPr lang="en-US" sz="1200" dirty="0" err="1" smtClean="0"/>
              <a:t>relavent</a:t>
            </a:r>
            <a:r>
              <a:rPr lang="en-US" sz="1200" dirty="0" smtClean="0"/>
              <a:t> to  .11ad devices and how. </a:t>
            </a:r>
            <a:br>
              <a:rPr lang="en-US" sz="1200" dirty="0" smtClean="0"/>
            </a:br>
            <a:r>
              <a:rPr lang="en-US" sz="1200" dirty="0" err="1" smtClean="0">
                <a:sym typeface="Wingdings"/>
              </a:rPr>
              <a:t></a:t>
            </a:r>
            <a:r>
              <a:rPr lang="en-US" sz="1200" dirty="0" smtClean="0">
                <a:sym typeface="Wingdings"/>
              </a:rPr>
              <a:t> </a:t>
            </a:r>
            <a:r>
              <a:rPr lang="en-US" sz="1200" dirty="0" smtClean="0"/>
              <a:t>Properly reflect content from your baseline.</a:t>
            </a:r>
            <a:br>
              <a:rPr lang="en-US" sz="1200" dirty="0" smtClean="0"/>
            </a:br>
            <a:r>
              <a:rPr lang="en-US" sz="1200" dirty="0" err="1" smtClean="0">
                <a:sym typeface="Wingdings"/>
              </a:rPr>
              <a:t></a:t>
            </a:r>
            <a:r>
              <a:rPr lang="en-US" sz="1200" dirty="0" smtClean="0">
                <a:sym typeface="Wingdings"/>
              </a:rPr>
              <a:t> </a:t>
            </a:r>
            <a:r>
              <a:rPr lang="en-US" sz="1200" dirty="0" smtClean="0"/>
              <a:t>Update the draft to include all the current amendments that are ahead of this </a:t>
            </a:r>
            <a:r>
              <a:rPr lang="en-US" sz="1200" dirty="0" err="1" smtClean="0"/>
              <a:t>amendment.The</a:t>
            </a:r>
            <a:r>
              <a:rPr lang="en-US" sz="1200" dirty="0" smtClean="0"/>
              <a:t> recirculation ballot should be delayed until it is confirmed to have included the preceding amendments. </a:t>
            </a:r>
          </a:p>
          <a:p>
            <a:r>
              <a:rPr lang="en-US" sz="1200" dirty="0" smtClean="0"/>
              <a:t>Missing merge of text from </a:t>
            </a:r>
            <a:r>
              <a:rPr lang="en-US" sz="1200" dirty="0" err="1" smtClean="0"/>
              <a:t>Tgai</a:t>
            </a:r>
            <a:r>
              <a:rPr lang="en-US" sz="1200" dirty="0" smtClean="0"/>
              <a:t> (</a:t>
            </a:r>
            <a:r>
              <a:rPr lang="en-US" sz="1200" dirty="0" err="1" smtClean="0"/>
              <a:t>Cls</a:t>
            </a:r>
            <a:r>
              <a:rPr lang="en-US" sz="1200" dirty="0" smtClean="0"/>
              <a:t>. 8.4.2.176)</a:t>
            </a:r>
          </a:p>
          <a:p>
            <a:endParaRPr lang="en-US" sz="1200" dirty="0" smtClean="0"/>
          </a:p>
        </p:txBody>
      </p:sp>
      <p:sp>
        <p:nvSpPr>
          <p:cNvPr id="4" name="Datumsplatzhalter 3"/>
          <p:cNvSpPr>
            <a:spLocks noGrp="1"/>
          </p:cNvSpPr>
          <p:nvPr>
            <p:ph type="dt" sz="quarter" idx="10"/>
          </p:nvPr>
        </p:nvSpPr>
        <p:spPr>
          <a:xfrm>
            <a:off x="696913" y="334963"/>
            <a:ext cx="1066800" cy="274637"/>
          </a:xfrm>
          <a:noFill/>
        </p:spPr>
        <p:txBody>
          <a:bodyPr/>
          <a:lstStyle/>
          <a:p>
            <a:r>
              <a:rPr lang="de-DE" smtClean="0"/>
              <a:t>September 2013</a:t>
            </a:r>
            <a:endParaRPr lang="en-US"/>
          </a:p>
        </p:txBody>
      </p:sp>
      <p:sp>
        <p:nvSpPr>
          <p:cNvPr id="5" name="Fußzeilenplatzhalter 4"/>
          <p:cNvSpPr>
            <a:spLocks noGrp="1"/>
          </p:cNvSpPr>
          <p:nvPr>
            <p:ph type="ftr" sz="quarter" idx="11"/>
          </p:nvPr>
        </p:nvSpPr>
        <p:spPr>
          <a:xfrm>
            <a:off x="8077200" y="6475413"/>
            <a:ext cx="466725" cy="182562"/>
          </a:xfrm>
          <a:noFill/>
        </p:spPr>
        <p:txBody>
          <a:bodyPr/>
          <a:lstStyle/>
          <a:p>
            <a:r>
              <a:rPr lang="de-DE" smtClean="0"/>
              <a:t>Marc Emmelmann, Fraunhofer FOKUS</a:t>
            </a:r>
            <a:endParaRPr lang="en-US" dirty="0"/>
          </a:p>
        </p:txBody>
      </p:sp>
      <p:sp>
        <p:nvSpPr>
          <p:cNvPr id="6" name="Foliennummernplatzhalter 5"/>
          <p:cNvSpPr>
            <a:spLocks noGrp="1"/>
          </p:cNvSpPr>
          <p:nvPr>
            <p:ph type="sldNum" sz="quarter" idx="12"/>
          </p:nvPr>
        </p:nvSpPr>
        <p:spPr>
          <a:xfrm>
            <a:off x="4344988" y="6475413"/>
            <a:ext cx="530225" cy="182562"/>
          </a:xfrm>
          <a:noFill/>
        </p:spPr>
        <p:txBody>
          <a:bodyPr/>
          <a:lstStyle/>
          <a:p>
            <a:r>
              <a:rPr lang="en-US" dirty="0" smtClean="0"/>
              <a:t>Slide </a:t>
            </a:r>
            <a:fld id="{37BAB086-ABEC-CE4A-A84A-94058AA82CB8}" type="slidenum">
              <a:rPr lang="en-US" smtClean="0"/>
              <a:pPr/>
              <a:t>5</a:t>
            </a:fld>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General (2)</a:t>
            </a:r>
            <a:endParaRPr lang="en-US" dirty="0"/>
          </a:p>
        </p:txBody>
      </p:sp>
      <p:sp>
        <p:nvSpPr>
          <p:cNvPr id="3" name="Inhaltsplatzhalter 2"/>
          <p:cNvSpPr>
            <a:spLocks noGrp="1"/>
          </p:cNvSpPr>
          <p:nvPr>
            <p:ph idx="1"/>
          </p:nvPr>
        </p:nvSpPr>
        <p:spPr/>
        <p:txBody>
          <a:bodyPr>
            <a:normAutofit lnSpcReduction="10000"/>
          </a:bodyPr>
          <a:lstStyle/>
          <a:p>
            <a:r>
              <a:rPr lang="en-US" sz="1200" dirty="0" smtClean="0"/>
              <a:t>This amendment sometimes uses the same name for a value and for an element that contains that value.  Therefore the identity of the object behind each name must be stated explicitly </a:t>
            </a:r>
            <a:br>
              <a:rPr lang="en-US" sz="1200" dirty="0" smtClean="0"/>
            </a:br>
            <a:r>
              <a:rPr lang="en-US" sz="1200" dirty="0" err="1" smtClean="0">
                <a:sym typeface="Wingdings"/>
              </a:rPr>
              <a:t></a:t>
            </a:r>
            <a:r>
              <a:rPr lang="en-US" sz="1200" dirty="0" smtClean="0">
                <a:sym typeface="Wingdings"/>
              </a:rPr>
              <a:t> </a:t>
            </a:r>
            <a:r>
              <a:rPr lang="en-US" sz="1200" dirty="0" smtClean="0"/>
              <a:t>Insert "element" after "Parameters" on line 12, after "Time" on line 15 and after "Count" on line 17. </a:t>
            </a:r>
          </a:p>
          <a:p>
            <a:endParaRPr lang="en-US" sz="1200" dirty="0" smtClean="0"/>
          </a:p>
          <a:p>
            <a:r>
              <a:rPr lang="en-US" sz="1200" dirty="0" smtClean="0"/>
              <a:t>This is a huge frame to be transmitted in the beacon !! What is the maximum size of this element? It breaks the whole GAS/ANQP model, which was designed to provide information to the STA prior to association, so that beacon bloat could be avoided. Please use the ANQP-element Neighbor Report element instead. </a:t>
            </a:r>
            <a:br>
              <a:rPr lang="en-US" sz="1200" dirty="0" smtClean="0"/>
            </a:br>
            <a:r>
              <a:rPr lang="en-US" sz="1200" dirty="0" err="1" smtClean="0">
                <a:sym typeface="Wingdings"/>
              </a:rPr>
              <a:t></a:t>
            </a:r>
            <a:r>
              <a:rPr lang="en-US" sz="1200" dirty="0" smtClean="0">
                <a:sym typeface="Wingdings"/>
              </a:rPr>
              <a:t> </a:t>
            </a:r>
            <a:r>
              <a:rPr lang="en-US" sz="1200" dirty="0" smtClean="0"/>
              <a:t>Use the ANQP-element neighbor report instead.  Alternative create an ANQP-element reduced neighbor report. </a:t>
            </a:r>
          </a:p>
          <a:p>
            <a:endParaRPr lang="en-US" sz="1200" dirty="0" smtClean="0"/>
          </a:p>
          <a:p>
            <a:r>
              <a:rPr lang="en-US" sz="1200" dirty="0" smtClean="0"/>
              <a:t>How will multiple higher layer packets fit into a single Element?  [note not part of the comment: this seems to mean to abandon the piggy backing concept]</a:t>
            </a:r>
          </a:p>
          <a:p>
            <a:r>
              <a:rPr lang="en-US" sz="1200" dirty="0" smtClean="0"/>
              <a:t>In the 802.1 architecture, "higher layer packets" are </a:t>
            </a:r>
            <a:r>
              <a:rPr lang="en-US" sz="1200" dirty="0" err="1" smtClean="0"/>
              <a:t>MSDUs</a:t>
            </a:r>
            <a:r>
              <a:rPr lang="en-US" sz="1200" dirty="0" smtClean="0"/>
              <a:t> and encapsulated in Data frames. There is no text is this amendment that describes when, how or why </a:t>
            </a:r>
            <a:r>
              <a:rPr lang="en-US" sz="1200" dirty="0" err="1" smtClean="0"/>
              <a:t>MSDUs</a:t>
            </a:r>
            <a:r>
              <a:rPr lang="en-US" sz="1200" dirty="0" smtClean="0"/>
              <a:t> would be encapsulated in a FILS Higher Layer Encapsulation frame. It also makes absolutely no sense to encapsulate </a:t>
            </a:r>
            <a:r>
              <a:rPr lang="en-US" sz="1200" dirty="0" err="1" smtClean="0"/>
              <a:t>MSDUs</a:t>
            </a:r>
            <a:r>
              <a:rPr lang="en-US" sz="1200" dirty="0" smtClean="0"/>
              <a:t> in management frames. </a:t>
            </a:r>
            <a:br>
              <a:rPr lang="en-US" sz="1200" dirty="0" smtClean="0"/>
            </a:br>
            <a:r>
              <a:rPr lang="en-US" sz="1200" dirty="0" err="1" smtClean="0">
                <a:sym typeface="Wingdings"/>
              </a:rPr>
              <a:t></a:t>
            </a:r>
            <a:r>
              <a:rPr lang="en-US" sz="1200" dirty="0" smtClean="0">
                <a:sym typeface="Wingdings"/>
              </a:rPr>
              <a:t> </a:t>
            </a:r>
            <a:r>
              <a:rPr lang="en-US" sz="1200" dirty="0" smtClean="0"/>
              <a:t>Remove all FILS Secure Container </a:t>
            </a:r>
            <a:r>
              <a:rPr lang="en-US" sz="1200" dirty="0" err="1" smtClean="0"/>
              <a:t>TLVs</a:t>
            </a:r>
            <a:r>
              <a:rPr lang="en-US" sz="1200" dirty="0" smtClean="0"/>
              <a:t> except KEY RSC and GTK. Send the higher-layer data in normal data frames after association </a:t>
            </a:r>
            <a:br>
              <a:rPr lang="en-US" sz="1200" dirty="0" smtClean="0"/>
            </a:br>
            <a:r>
              <a:rPr lang="en-US" sz="1200" dirty="0" err="1" smtClean="0">
                <a:sym typeface="Wingdings"/>
              </a:rPr>
              <a:t></a:t>
            </a:r>
            <a:r>
              <a:rPr lang="en-US" sz="1200" dirty="0" smtClean="0">
                <a:sym typeface="Wingdings"/>
              </a:rPr>
              <a:t> </a:t>
            </a:r>
            <a:r>
              <a:rPr lang="en-US" sz="1200" dirty="0" smtClean="0"/>
              <a:t>Remove </a:t>
            </a:r>
            <a:r>
              <a:rPr lang="en-US" sz="1200" dirty="0" err="1" smtClean="0"/>
              <a:t>subclause</a:t>
            </a:r>
            <a:r>
              <a:rPr lang="en-US" sz="1200" dirty="0" smtClean="0"/>
              <a:t> 8.5.24.1 </a:t>
            </a:r>
          </a:p>
          <a:p>
            <a:endParaRPr lang="en-US" sz="1200" dirty="0" smtClean="0"/>
          </a:p>
          <a:p>
            <a:r>
              <a:rPr lang="en-US" sz="1200" dirty="0" smtClean="0"/>
              <a:t>ILS synchronization subfield does not serve any practical purpose, as there are no peak </a:t>
            </a:r>
            <a:r>
              <a:rPr lang="en-US" sz="1200" dirty="0" err="1" smtClean="0"/>
              <a:t>assocation</a:t>
            </a:r>
            <a:r>
              <a:rPr lang="en-US" sz="1200" dirty="0" smtClean="0"/>
              <a:t> times observed in the field. See submission 13/906r0 for analysis of real world data. </a:t>
            </a:r>
            <a:br>
              <a:rPr lang="en-US" sz="1200" dirty="0" smtClean="0"/>
            </a:br>
            <a:r>
              <a:rPr lang="en-US" sz="1200" dirty="0" err="1" smtClean="0">
                <a:sym typeface="Wingdings"/>
              </a:rPr>
              <a:t></a:t>
            </a:r>
            <a:r>
              <a:rPr lang="en-US" sz="1200" dirty="0" smtClean="0">
                <a:sym typeface="Wingdings"/>
              </a:rPr>
              <a:t> </a:t>
            </a:r>
            <a:r>
              <a:rPr lang="en-US" sz="1200" dirty="0" smtClean="0"/>
              <a:t>Adopt submission 13/907r2 </a:t>
            </a:r>
          </a:p>
        </p:txBody>
      </p:sp>
      <p:sp>
        <p:nvSpPr>
          <p:cNvPr id="4" name="Datumsplatzhalter 3"/>
          <p:cNvSpPr>
            <a:spLocks noGrp="1"/>
          </p:cNvSpPr>
          <p:nvPr>
            <p:ph type="dt" sz="quarter" idx="10"/>
          </p:nvPr>
        </p:nvSpPr>
        <p:spPr>
          <a:xfrm>
            <a:off x="696913" y="334963"/>
            <a:ext cx="1066800" cy="274637"/>
          </a:xfrm>
          <a:noFill/>
        </p:spPr>
        <p:txBody>
          <a:bodyPr/>
          <a:lstStyle/>
          <a:p>
            <a:r>
              <a:rPr lang="de-DE" smtClean="0"/>
              <a:t>September 2013</a:t>
            </a:r>
            <a:endParaRPr lang="en-US"/>
          </a:p>
        </p:txBody>
      </p:sp>
      <p:sp>
        <p:nvSpPr>
          <p:cNvPr id="5" name="Fußzeilenplatzhalter 4"/>
          <p:cNvSpPr>
            <a:spLocks noGrp="1"/>
          </p:cNvSpPr>
          <p:nvPr>
            <p:ph type="ftr" sz="quarter" idx="11"/>
          </p:nvPr>
        </p:nvSpPr>
        <p:spPr>
          <a:xfrm>
            <a:off x="8077200" y="6475413"/>
            <a:ext cx="466725" cy="182562"/>
          </a:xfrm>
          <a:noFill/>
        </p:spPr>
        <p:txBody>
          <a:bodyPr/>
          <a:lstStyle/>
          <a:p>
            <a:r>
              <a:rPr lang="de-DE" smtClean="0"/>
              <a:t>Marc Emmelmann, Fraunhofer FOKUS</a:t>
            </a:r>
            <a:endParaRPr lang="en-US" dirty="0"/>
          </a:p>
        </p:txBody>
      </p:sp>
      <p:sp>
        <p:nvSpPr>
          <p:cNvPr id="6" name="Foliennummernplatzhalter 5"/>
          <p:cNvSpPr>
            <a:spLocks noGrp="1"/>
          </p:cNvSpPr>
          <p:nvPr>
            <p:ph type="sldNum" sz="quarter" idx="12"/>
          </p:nvPr>
        </p:nvSpPr>
        <p:spPr>
          <a:xfrm>
            <a:off x="4344988" y="6475413"/>
            <a:ext cx="530225" cy="182562"/>
          </a:xfrm>
          <a:noFill/>
        </p:spPr>
        <p:txBody>
          <a:bodyPr/>
          <a:lstStyle/>
          <a:p>
            <a:r>
              <a:rPr lang="en-US" dirty="0" smtClean="0"/>
              <a:t>Slide </a:t>
            </a:r>
            <a:fld id="{37BAB086-ABEC-CE4A-A84A-94058AA82CB8}" type="slidenum">
              <a:rPr lang="en-US" smtClean="0"/>
              <a:pPr/>
              <a:t>6</a:t>
            </a:fld>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General (2)</a:t>
            </a:r>
            <a:endParaRPr lang="en-US" dirty="0"/>
          </a:p>
        </p:txBody>
      </p:sp>
      <p:sp>
        <p:nvSpPr>
          <p:cNvPr id="3" name="Inhaltsplatzhalter 2"/>
          <p:cNvSpPr>
            <a:spLocks noGrp="1"/>
          </p:cNvSpPr>
          <p:nvPr>
            <p:ph idx="1"/>
          </p:nvPr>
        </p:nvSpPr>
        <p:spPr/>
        <p:txBody>
          <a:bodyPr>
            <a:normAutofit lnSpcReduction="10000"/>
          </a:bodyPr>
          <a:lstStyle/>
          <a:p>
            <a:r>
              <a:rPr lang="en-US" sz="1200" dirty="0" smtClean="0"/>
              <a:t>I don't believe the mandatory requirements placed on FILS non-AP </a:t>
            </a:r>
            <a:r>
              <a:rPr lang="en-US" sz="1200" dirty="0" err="1" smtClean="0"/>
              <a:t>STAs</a:t>
            </a:r>
            <a:r>
              <a:rPr lang="en-US" sz="1200" dirty="0" smtClean="0"/>
              <a:t> are </a:t>
            </a:r>
            <a:r>
              <a:rPr lang="en-US" sz="1200" dirty="0" err="1" smtClean="0"/>
              <a:t>resonable</a:t>
            </a:r>
            <a:r>
              <a:rPr lang="en-US" sz="1200" dirty="0" smtClean="0"/>
              <a:t> given the minimal reduction in management traffic this procedure can expect to achieve.  I am particularly concerned that if I wish to implement "FILS authentication" in my product that I will also need to implement this completely unrelated feature. Note that I would be required to implement this in my FILS non-AP STA device even if no </a:t>
            </a:r>
            <a:r>
              <a:rPr lang="en-US" sz="1200" dirty="0" err="1" smtClean="0"/>
              <a:t>APs</a:t>
            </a:r>
            <a:r>
              <a:rPr lang="en-US" sz="1200" dirty="0" smtClean="0"/>
              <a:t> out there that supported the feature. [ref. To </a:t>
            </a:r>
            <a:r>
              <a:rPr lang="en-US" sz="1200" dirty="0" err="1" smtClean="0"/>
              <a:t>Cls</a:t>
            </a:r>
            <a:r>
              <a:rPr lang="en-US" sz="1200" dirty="0" smtClean="0"/>
              <a:t> 10.44.6.2]</a:t>
            </a:r>
            <a:br>
              <a:rPr lang="en-US" sz="1200" dirty="0" smtClean="0"/>
            </a:br>
            <a:r>
              <a:rPr lang="en-US" sz="1200" dirty="0" err="1" smtClean="0">
                <a:sym typeface="Wingdings"/>
              </a:rPr>
              <a:t></a:t>
            </a:r>
            <a:r>
              <a:rPr lang="en-US" sz="1200" dirty="0" smtClean="0">
                <a:sym typeface="Wingdings"/>
              </a:rPr>
              <a:t> </a:t>
            </a:r>
            <a:r>
              <a:rPr lang="en-US" sz="1200" dirty="0" smtClean="0"/>
              <a:t>Create a new class of device for which this procedure is required. The shall requirements can then be placed on that class of device instead of all FILS devices. Alternatively, remove the feature from the spec. </a:t>
            </a:r>
          </a:p>
          <a:p>
            <a:endParaRPr lang="en-US" sz="1200" dirty="0" smtClean="0"/>
          </a:p>
          <a:p>
            <a:r>
              <a:rPr lang="en-US" sz="1200" dirty="0" smtClean="0"/>
              <a:t>FILS should be able to function at the concurrently with Fast BSS-Transition. An FT-capable device should be able to use FILS between </a:t>
            </a:r>
            <a:r>
              <a:rPr lang="en-US" sz="1200" dirty="0" err="1" smtClean="0"/>
              <a:t>ESS's</a:t>
            </a:r>
            <a:r>
              <a:rPr lang="en-US" sz="1200" dirty="0" smtClean="0"/>
              <a:t> and FT between </a:t>
            </a:r>
            <a:r>
              <a:rPr lang="en-US" sz="1200" dirty="0" err="1" smtClean="0"/>
              <a:t>BSS's</a:t>
            </a:r>
            <a:r>
              <a:rPr lang="en-US" sz="1200" dirty="0" smtClean="0"/>
              <a:t>. </a:t>
            </a:r>
            <a:br>
              <a:rPr lang="en-US" sz="1200" dirty="0" smtClean="0"/>
            </a:br>
            <a:r>
              <a:rPr lang="en-US" sz="1200" dirty="0" err="1" smtClean="0">
                <a:sym typeface="Wingdings"/>
              </a:rPr>
              <a:t></a:t>
            </a:r>
            <a:r>
              <a:rPr lang="en-US" sz="1200" dirty="0" smtClean="0">
                <a:sym typeface="Wingdings"/>
              </a:rPr>
              <a:t> </a:t>
            </a:r>
            <a:r>
              <a:rPr lang="en-US" sz="1200" dirty="0" smtClean="0"/>
              <a:t>Add the protocol elements and derivations necessary to allow FILS to work with Fast BSS-Transition. </a:t>
            </a:r>
          </a:p>
          <a:p>
            <a:endParaRPr lang="en-US" sz="1200" dirty="0" smtClean="0"/>
          </a:p>
          <a:p>
            <a:r>
              <a:rPr lang="en-US" sz="1200" dirty="0" smtClean="0"/>
              <a:t>Lack of MIB modification in Annex C. </a:t>
            </a:r>
          </a:p>
          <a:p>
            <a:r>
              <a:rPr lang="en-US" sz="1200" dirty="0" smtClean="0"/>
              <a:t>Annex C is a disaster zone. </a:t>
            </a:r>
            <a:br>
              <a:rPr lang="en-US" sz="1200" dirty="0" smtClean="0"/>
            </a:br>
            <a:r>
              <a:rPr lang="en-US" sz="1200" dirty="0" err="1" smtClean="0">
                <a:sym typeface="Wingdings"/>
              </a:rPr>
              <a:t></a:t>
            </a:r>
            <a:r>
              <a:rPr lang="en-US" sz="1200" dirty="0" err="1" smtClean="0"/>
              <a:t>The</a:t>
            </a:r>
            <a:r>
              <a:rPr lang="en-US" sz="1200" dirty="0" smtClean="0"/>
              <a:t> following work needs to be done:</a:t>
            </a:r>
            <a:br>
              <a:rPr lang="en-US" sz="1200" dirty="0" smtClean="0"/>
            </a:br>
            <a:r>
              <a:rPr lang="en-US" sz="1200" dirty="0" smtClean="0"/>
              <a:t>1. Assign these definitions to objects - e.g. choose between </a:t>
            </a:r>
            <a:r>
              <a:rPr lang="en-US" sz="1200" dirty="0" err="1" smtClean="0"/>
              <a:t>smt</a:t>
            </a:r>
            <a:r>
              <a:rPr lang="en-US" sz="1200" dirty="0" smtClean="0"/>
              <a:t>, </a:t>
            </a:r>
            <a:r>
              <a:rPr lang="en-US" sz="1200" dirty="0" err="1" smtClean="0"/>
              <a:t>mac</a:t>
            </a:r>
            <a:r>
              <a:rPr lang="en-US" sz="1200" dirty="0" smtClean="0"/>
              <a:t> or </a:t>
            </a:r>
            <a:r>
              <a:rPr lang="en-US" sz="1200" dirty="0" err="1" smtClean="0"/>
              <a:t>phy</a:t>
            </a:r>
            <a:r>
              <a:rPr lang="en-US" sz="1200" dirty="0" smtClean="0"/>
              <a:t/>
            </a:r>
            <a:br>
              <a:rPr lang="en-US" sz="1200" dirty="0" smtClean="0"/>
            </a:br>
            <a:r>
              <a:rPr lang="en-US" sz="1200" dirty="0" smtClean="0"/>
              <a:t>2. Insert &lt;ANA&gt; flags for managed namespaces</a:t>
            </a:r>
            <a:br>
              <a:rPr lang="en-US" sz="1200" dirty="0" smtClean="0"/>
            </a:br>
            <a:r>
              <a:rPr lang="en-US" sz="1200" dirty="0" smtClean="0"/>
              <a:t>3. Correct the syntax for the definition of </a:t>
            </a:r>
            <a:r>
              <a:rPr lang="en-US" sz="1200" dirty="0" err="1" smtClean="0"/>
              <a:t>thse</a:t>
            </a:r>
            <a:r>
              <a:rPr lang="en-US" sz="1200" dirty="0" smtClean="0"/>
              <a:t> objects (part of step 1.)</a:t>
            </a:r>
            <a:br>
              <a:rPr lang="en-US" sz="1200" dirty="0" smtClean="0"/>
            </a:br>
            <a:r>
              <a:rPr lang="en-US" sz="1200" dirty="0" smtClean="0"/>
              <a:t>4. Create a group for FILS objects</a:t>
            </a:r>
            <a:br>
              <a:rPr lang="en-US" sz="1200" dirty="0" smtClean="0"/>
            </a:br>
            <a:r>
              <a:rPr lang="en-US" sz="1200" dirty="0" smtClean="0"/>
              <a:t>5. Add dot11FILSActivated to dot11SMTbase and up-rev it.   Update the dot 11 compliance statement to use the new rev.</a:t>
            </a:r>
            <a:br>
              <a:rPr lang="en-US" sz="1200" dirty="0" smtClean="0"/>
            </a:br>
            <a:r>
              <a:rPr lang="en-US" sz="1200" dirty="0" smtClean="0"/>
              <a:t>6. Create a compliance statement for FILS and cite the FILS group as mandatory in this compliance statement.</a:t>
            </a:r>
            <a:br>
              <a:rPr lang="en-US" sz="1200" dirty="0" smtClean="0"/>
            </a:br>
            <a:r>
              <a:rPr lang="en-US" sz="1200" dirty="0" smtClean="0"/>
              <a:t>7. (probably later,  but certainly before MDR completes) compile the MIB and fix any compilation errors. </a:t>
            </a:r>
          </a:p>
          <a:p>
            <a:endParaRPr lang="en-US" sz="1200" dirty="0" smtClean="0"/>
          </a:p>
          <a:p>
            <a:endParaRPr lang="en-US" sz="1200" dirty="0" smtClean="0"/>
          </a:p>
        </p:txBody>
      </p:sp>
      <p:sp>
        <p:nvSpPr>
          <p:cNvPr id="4" name="Datumsplatzhalter 3"/>
          <p:cNvSpPr>
            <a:spLocks noGrp="1"/>
          </p:cNvSpPr>
          <p:nvPr>
            <p:ph type="dt" sz="quarter" idx="10"/>
          </p:nvPr>
        </p:nvSpPr>
        <p:spPr>
          <a:xfrm>
            <a:off x="696913" y="334963"/>
            <a:ext cx="1066800" cy="274637"/>
          </a:xfrm>
          <a:noFill/>
        </p:spPr>
        <p:txBody>
          <a:bodyPr/>
          <a:lstStyle/>
          <a:p>
            <a:r>
              <a:rPr lang="de-DE" smtClean="0"/>
              <a:t>September 2013</a:t>
            </a:r>
            <a:endParaRPr lang="en-US"/>
          </a:p>
        </p:txBody>
      </p:sp>
      <p:sp>
        <p:nvSpPr>
          <p:cNvPr id="5" name="Fußzeilenplatzhalter 4"/>
          <p:cNvSpPr>
            <a:spLocks noGrp="1"/>
          </p:cNvSpPr>
          <p:nvPr>
            <p:ph type="ftr" sz="quarter" idx="11"/>
          </p:nvPr>
        </p:nvSpPr>
        <p:spPr>
          <a:xfrm>
            <a:off x="8077200" y="6475413"/>
            <a:ext cx="466725" cy="182562"/>
          </a:xfrm>
          <a:noFill/>
        </p:spPr>
        <p:txBody>
          <a:bodyPr/>
          <a:lstStyle/>
          <a:p>
            <a:r>
              <a:rPr lang="de-DE" smtClean="0"/>
              <a:t>Marc Emmelmann, Fraunhofer FOKUS</a:t>
            </a:r>
            <a:endParaRPr lang="en-US" dirty="0"/>
          </a:p>
        </p:txBody>
      </p:sp>
      <p:sp>
        <p:nvSpPr>
          <p:cNvPr id="6" name="Foliennummernplatzhalter 5"/>
          <p:cNvSpPr>
            <a:spLocks noGrp="1"/>
          </p:cNvSpPr>
          <p:nvPr>
            <p:ph type="sldNum" sz="quarter" idx="12"/>
          </p:nvPr>
        </p:nvSpPr>
        <p:spPr>
          <a:xfrm>
            <a:off x="4344988" y="6475413"/>
            <a:ext cx="530225" cy="182562"/>
          </a:xfrm>
          <a:noFill/>
        </p:spPr>
        <p:txBody>
          <a:bodyPr/>
          <a:lstStyle/>
          <a:p>
            <a:r>
              <a:rPr lang="en-US" dirty="0" smtClean="0"/>
              <a:t>Slide </a:t>
            </a:r>
            <a:fld id="{37BAB086-ABEC-CE4A-A84A-94058AA82CB8}" type="slidenum">
              <a:rPr lang="en-US" smtClean="0"/>
              <a:pPr/>
              <a:t>7</a:t>
            </a:fld>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Security</a:t>
            </a:r>
            <a:endParaRPr lang="en-US" dirty="0"/>
          </a:p>
        </p:txBody>
      </p:sp>
      <p:sp>
        <p:nvSpPr>
          <p:cNvPr id="3" name="Inhaltsplatzhalter 2"/>
          <p:cNvSpPr>
            <a:spLocks noGrp="1"/>
          </p:cNvSpPr>
          <p:nvPr>
            <p:ph idx="1"/>
          </p:nvPr>
        </p:nvSpPr>
        <p:spPr/>
        <p:txBody>
          <a:bodyPr>
            <a:normAutofit fontScale="92500" lnSpcReduction="10000"/>
          </a:bodyPr>
          <a:lstStyle/>
          <a:p>
            <a:r>
              <a:rPr lang="en-US" sz="1200" dirty="0" smtClean="0"/>
              <a:t>Within the definition of certificate authority what does 'etc.' refer to?</a:t>
            </a:r>
            <a:br>
              <a:rPr lang="en-US" sz="1200" dirty="0" smtClean="0"/>
            </a:br>
            <a:r>
              <a:rPr lang="en-US" sz="1200" dirty="0" err="1" smtClean="0">
                <a:sym typeface="Wingdings"/>
              </a:rPr>
              <a:t></a:t>
            </a:r>
            <a:r>
              <a:rPr lang="en-US" sz="1200" dirty="0" smtClean="0">
                <a:sym typeface="Wingdings"/>
              </a:rPr>
              <a:t> </a:t>
            </a:r>
            <a:r>
              <a:rPr lang="en-US" sz="1200" dirty="0" smtClean="0"/>
              <a:t>Definitions should not use 'etc.' as this implies unknown examples where the definition may apply.  These examples are in the author's mind and not within the reader's. </a:t>
            </a:r>
          </a:p>
          <a:p>
            <a:endParaRPr lang="en-US" sz="1200" dirty="0" smtClean="0"/>
          </a:p>
          <a:p>
            <a:r>
              <a:rPr lang="en-US" sz="1200" dirty="0" smtClean="0"/>
              <a:t>Definition of TTP is too vague and lacks context. Does the security </a:t>
            </a:r>
            <a:r>
              <a:rPr lang="en-US" sz="1200" dirty="0" err="1" smtClean="0"/>
              <a:t>associaion</a:t>
            </a:r>
            <a:r>
              <a:rPr lang="en-US" sz="1200" dirty="0" smtClean="0"/>
              <a:t> with the two need to be maintained at the same time? </a:t>
            </a:r>
          </a:p>
          <a:p>
            <a:endParaRPr lang="en-US" sz="1200" dirty="0" smtClean="0"/>
          </a:p>
          <a:p>
            <a:r>
              <a:rPr lang="en-US" sz="1200" dirty="0" smtClean="0"/>
              <a:t>What does this new exception entail? This could break the existing security association state machine, as the 802.1X Controlled Port could be left open.  At some point in this amendment a modified controlled port state machine figure is required. </a:t>
            </a:r>
            <a:br>
              <a:rPr lang="en-US" sz="1200" dirty="0" smtClean="0"/>
            </a:br>
            <a:r>
              <a:rPr lang="en-US" sz="1200" dirty="0" err="1" smtClean="0">
                <a:sym typeface="Wingdings"/>
              </a:rPr>
              <a:t></a:t>
            </a:r>
            <a:r>
              <a:rPr lang="en-US" sz="1200" dirty="0" smtClean="0">
                <a:sym typeface="Wingdings"/>
              </a:rPr>
              <a:t> </a:t>
            </a:r>
            <a:r>
              <a:rPr lang="en-US" sz="1200" dirty="0" smtClean="0"/>
              <a:t>Add a  note explaining what is and is not 'applicable'. In other words, a short explanation of the new circumstances under which the 802.1X Controlled Port is not closed.  Add a new Figure showing the state machine of the controlled port, with an additional state showing when the Controlled Port is not closed and how the state transitions to 'closed port'. </a:t>
            </a:r>
          </a:p>
          <a:p>
            <a:endParaRPr lang="en-US" sz="1200" dirty="0" smtClean="0"/>
          </a:p>
          <a:p>
            <a:r>
              <a:rPr lang="en-US" sz="1200" dirty="0" smtClean="0"/>
              <a:t>What does trusted mean? Where does the 3rd party exist within the IEEE 802.11 architecture. Is it within the BSS or the ESS? </a:t>
            </a:r>
            <a:br>
              <a:rPr lang="en-US" sz="1200" dirty="0" smtClean="0"/>
            </a:br>
            <a:r>
              <a:rPr lang="en-US" sz="1200" dirty="0" err="1" smtClean="0">
                <a:sym typeface="Wingdings"/>
              </a:rPr>
              <a:t></a:t>
            </a:r>
            <a:r>
              <a:rPr lang="en-US" sz="1200" dirty="0" smtClean="0">
                <a:sym typeface="Wingdings"/>
              </a:rPr>
              <a:t> </a:t>
            </a:r>
            <a:r>
              <a:rPr lang="en-US" sz="1200" dirty="0" smtClean="0"/>
              <a:t>Add some text (or a new definition) to explain the term trusted.  Add new text or a Figure, showing the typical architecture of where the trusted third party resides within the BSS or ESS. </a:t>
            </a:r>
          </a:p>
          <a:p>
            <a:endParaRPr lang="en-US" sz="1200" dirty="0" smtClean="0"/>
          </a:p>
          <a:p>
            <a:r>
              <a:rPr lang="en-US" sz="1200" dirty="0" smtClean="0"/>
              <a:t>"Exchange of messages (method, procedure, format and content) between AP/Authenticator and the trusted third party is out of scope of this specification" is inconsistent with the statement on P99L42: "When a trusted third party is used for FILS authentication, then EAP-RP as defined in [IETF RFC 5295/6696] shall be used" </a:t>
            </a:r>
            <a:br>
              <a:rPr lang="en-US" sz="1200" dirty="0" smtClean="0"/>
            </a:br>
            <a:r>
              <a:rPr lang="en-US" sz="1200" dirty="0" err="1" smtClean="0">
                <a:sym typeface="Wingdings"/>
              </a:rPr>
              <a:t></a:t>
            </a:r>
            <a:r>
              <a:rPr lang="en-US" sz="1200" dirty="0" smtClean="0">
                <a:sym typeface="Wingdings"/>
              </a:rPr>
              <a:t> </a:t>
            </a:r>
            <a:r>
              <a:rPr lang="en-US" sz="1200" dirty="0" smtClean="0"/>
              <a:t>Either remove the out of scope statement or remove the requirements for EAP-RP. </a:t>
            </a:r>
          </a:p>
        </p:txBody>
      </p:sp>
      <p:sp>
        <p:nvSpPr>
          <p:cNvPr id="4" name="Datumsplatzhalter 3"/>
          <p:cNvSpPr>
            <a:spLocks noGrp="1"/>
          </p:cNvSpPr>
          <p:nvPr>
            <p:ph type="dt" sz="quarter" idx="10"/>
          </p:nvPr>
        </p:nvSpPr>
        <p:spPr>
          <a:xfrm>
            <a:off x="696913" y="334963"/>
            <a:ext cx="1066800" cy="274637"/>
          </a:xfrm>
          <a:noFill/>
        </p:spPr>
        <p:txBody>
          <a:bodyPr/>
          <a:lstStyle/>
          <a:p>
            <a:r>
              <a:rPr lang="de-DE" smtClean="0"/>
              <a:t>September 2013</a:t>
            </a:r>
            <a:endParaRPr lang="en-US"/>
          </a:p>
        </p:txBody>
      </p:sp>
      <p:sp>
        <p:nvSpPr>
          <p:cNvPr id="5" name="Fußzeilenplatzhalter 4"/>
          <p:cNvSpPr>
            <a:spLocks noGrp="1"/>
          </p:cNvSpPr>
          <p:nvPr>
            <p:ph type="ftr" sz="quarter" idx="11"/>
          </p:nvPr>
        </p:nvSpPr>
        <p:spPr>
          <a:xfrm>
            <a:off x="8077200" y="6475413"/>
            <a:ext cx="466725" cy="182562"/>
          </a:xfrm>
          <a:noFill/>
        </p:spPr>
        <p:txBody>
          <a:bodyPr/>
          <a:lstStyle/>
          <a:p>
            <a:r>
              <a:rPr lang="de-DE" smtClean="0"/>
              <a:t>Marc Emmelmann, Fraunhofer FOKUS</a:t>
            </a:r>
            <a:endParaRPr lang="en-US" dirty="0"/>
          </a:p>
        </p:txBody>
      </p:sp>
      <p:sp>
        <p:nvSpPr>
          <p:cNvPr id="6" name="Foliennummernplatzhalter 5"/>
          <p:cNvSpPr>
            <a:spLocks noGrp="1"/>
          </p:cNvSpPr>
          <p:nvPr>
            <p:ph type="sldNum" sz="quarter" idx="12"/>
          </p:nvPr>
        </p:nvSpPr>
        <p:spPr>
          <a:xfrm>
            <a:off x="4344988" y="6475413"/>
            <a:ext cx="530225" cy="182562"/>
          </a:xfrm>
          <a:noFill/>
        </p:spPr>
        <p:txBody>
          <a:bodyPr/>
          <a:lstStyle/>
          <a:p>
            <a:r>
              <a:rPr lang="en-US" dirty="0" smtClean="0"/>
              <a:t>Slide </a:t>
            </a:r>
            <a:fld id="{37BAB086-ABEC-CE4A-A84A-94058AA82CB8}" type="slidenum">
              <a:rPr lang="en-US" smtClean="0"/>
              <a:pPr/>
              <a:t>8</a:t>
            </a:fld>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Security (2)</a:t>
            </a:r>
            <a:endParaRPr lang="en-US" dirty="0"/>
          </a:p>
        </p:txBody>
      </p:sp>
      <p:sp>
        <p:nvSpPr>
          <p:cNvPr id="3" name="Inhaltsplatzhalter 2"/>
          <p:cNvSpPr>
            <a:spLocks noGrp="1"/>
          </p:cNvSpPr>
          <p:nvPr>
            <p:ph idx="1"/>
          </p:nvPr>
        </p:nvSpPr>
        <p:spPr/>
        <p:txBody>
          <a:bodyPr>
            <a:normAutofit lnSpcReduction="10000"/>
          </a:bodyPr>
          <a:lstStyle/>
          <a:p>
            <a:r>
              <a:rPr lang="en-US" sz="1200" dirty="0" smtClean="0"/>
              <a:t>When TTP authentication is used, how does the STA know that both it and the AP share the same TTP? So there are really three identities involved: the non-AP STA, the AP and the TTP. In order to protect its identity, it is necessary for the STA to know that it shares a TTP with the AP before shares its identity otherwise it would be sharing identity with a device it may not trust. Also, what happens in the case where a STA (and AP) have multiple </a:t>
            </a:r>
            <a:r>
              <a:rPr lang="en-US" sz="1200" dirty="0" err="1" smtClean="0"/>
              <a:t>TTPs</a:t>
            </a:r>
            <a:r>
              <a:rPr lang="en-US" sz="1200" dirty="0" smtClean="0"/>
              <a:t>? Do they each try all possible identity combinations in the hope that one validates? </a:t>
            </a:r>
            <a:br>
              <a:rPr lang="en-US" sz="1200" dirty="0" smtClean="0"/>
            </a:br>
            <a:r>
              <a:rPr lang="en-US" sz="1200" dirty="0" err="1" smtClean="0">
                <a:sym typeface="Wingdings"/>
              </a:rPr>
              <a:t></a:t>
            </a:r>
            <a:r>
              <a:rPr lang="en-US" sz="1200" dirty="0" smtClean="0">
                <a:sym typeface="Wingdings"/>
              </a:rPr>
              <a:t> </a:t>
            </a:r>
            <a:r>
              <a:rPr lang="en-US" sz="1200" dirty="0" smtClean="0"/>
              <a:t>Define the mechanism by which the the STA determines that both it and the AP share the same TTP. </a:t>
            </a:r>
          </a:p>
          <a:p>
            <a:endParaRPr lang="en-US" sz="1200" dirty="0" smtClean="0"/>
          </a:p>
          <a:p>
            <a:r>
              <a:rPr lang="en-US" sz="1200" dirty="0" smtClean="0"/>
              <a:t>Fixed </a:t>
            </a:r>
            <a:r>
              <a:rPr lang="en-US" sz="1200" dirty="0" err="1" smtClean="0"/>
              <a:t>nonces</a:t>
            </a:r>
            <a:r>
              <a:rPr lang="en-US" sz="1200" dirty="0" smtClean="0"/>
              <a:t>, mistake. </a:t>
            </a:r>
            <a:br>
              <a:rPr lang="en-US" sz="1200" dirty="0" smtClean="0"/>
            </a:br>
            <a:r>
              <a:rPr lang="en-US" sz="1200" dirty="0" err="1" smtClean="0">
                <a:sym typeface="Wingdings"/>
              </a:rPr>
              <a:t></a:t>
            </a:r>
            <a:r>
              <a:rPr lang="en-US" sz="1200" dirty="0" smtClean="0">
                <a:sym typeface="Wingdings"/>
              </a:rPr>
              <a:t> </a:t>
            </a:r>
            <a:r>
              <a:rPr lang="en-US" sz="1200" dirty="0" smtClean="0"/>
              <a:t>Adopt AEAD  scheme in 11-13/0806r2 </a:t>
            </a:r>
          </a:p>
          <a:p>
            <a:endParaRPr lang="en-US" sz="1200" dirty="0" smtClean="0"/>
          </a:p>
          <a:p>
            <a:r>
              <a:rPr lang="en-US" sz="1200" dirty="0" smtClean="0"/>
              <a:t>The relationship between "FILS authentication" and EAP-RP is as clear as mud. How does the EAP-RP protocol fit with the FILS authentication handshake? It seems that the spec is trying to do three things: 1. Define reduced overhead handshake for simple PSK that has nothing to do with EAP-RP, 2. define a reduced overhead handshake for re-authentication using EAP-RP following full EAP-RP authentication using 802.1X messaging 3. Trusted 3rd party certificate-based authentication that has nothing to do with EAP-RP. It seems that different parts of the spec have been written with different assumptions regarding the security model. All are lumped under "FILS authentication". What exactly is FILS authentication? Is it the security model or the reduced handshake? </a:t>
            </a:r>
            <a:br>
              <a:rPr lang="en-US" sz="1200" dirty="0" smtClean="0"/>
            </a:br>
            <a:r>
              <a:rPr lang="en-US" sz="1200" dirty="0" err="1" smtClean="0">
                <a:sym typeface="Wingdings"/>
              </a:rPr>
              <a:t></a:t>
            </a:r>
            <a:r>
              <a:rPr lang="en-US" sz="1200" dirty="0" err="1" smtClean="0"/>
              <a:t>The</a:t>
            </a:r>
            <a:r>
              <a:rPr lang="en-US" sz="1200" dirty="0" smtClean="0"/>
              <a:t> security minds in this task group need to meld and come up with language that makes all this clear. My suggestion </a:t>
            </a:r>
            <a:r>
              <a:rPr lang="en-US" sz="1200" dirty="0" err="1" smtClean="0"/>
              <a:t>woud</a:t>
            </a:r>
            <a:r>
              <a:rPr lang="en-US" sz="1200" dirty="0" smtClean="0"/>
              <a:t> be to place the three </a:t>
            </a:r>
            <a:r>
              <a:rPr lang="en-US" sz="1200" dirty="0" err="1" smtClean="0"/>
              <a:t>autheticaiton</a:t>
            </a:r>
            <a:r>
              <a:rPr lang="en-US" sz="1200" dirty="0" smtClean="0"/>
              <a:t> methods either in separate sections or in existing clauses. For example, 4.10.3.3 (AKM operations with Password or PSK) could describe two </a:t>
            </a:r>
            <a:r>
              <a:rPr lang="en-US" sz="1200" dirty="0" err="1" smtClean="0"/>
              <a:t>handhakes</a:t>
            </a:r>
            <a:r>
              <a:rPr lang="en-US" sz="1200" dirty="0" smtClean="0"/>
              <a:t>: the exiting 4-way handshake and the new FILS handshake. </a:t>
            </a:r>
          </a:p>
          <a:p>
            <a:endParaRPr lang="en-US" sz="1200" dirty="0" smtClean="0"/>
          </a:p>
          <a:p>
            <a:endParaRPr lang="en-US" sz="1200" dirty="0" smtClean="0"/>
          </a:p>
        </p:txBody>
      </p:sp>
      <p:sp>
        <p:nvSpPr>
          <p:cNvPr id="4" name="Datumsplatzhalter 3"/>
          <p:cNvSpPr>
            <a:spLocks noGrp="1"/>
          </p:cNvSpPr>
          <p:nvPr>
            <p:ph type="dt" sz="quarter" idx="10"/>
          </p:nvPr>
        </p:nvSpPr>
        <p:spPr>
          <a:xfrm>
            <a:off x="696913" y="334963"/>
            <a:ext cx="1066800" cy="274637"/>
          </a:xfrm>
          <a:noFill/>
        </p:spPr>
        <p:txBody>
          <a:bodyPr/>
          <a:lstStyle/>
          <a:p>
            <a:r>
              <a:rPr lang="de-DE" smtClean="0"/>
              <a:t>September 2013</a:t>
            </a:r>
            <a:endParaRPr lang="en-US"/>
          </a:p>
        </p:txBody>
      </p:sp>
      <p:sp>
        <p:nvSpPr>
          <p:cNvPr id="5" name="Fußzeilenplatzhalter 4"/>
          <p:cNvSpPr>
            <a:spLocks noGrp="1"/>
          </p:cNvSpPr>
          <p:nvPr>
            <p:ph type="ftr" sz="quarter" idx="11"/>
          </p:nvPr>
        </p:nvSpPr>
        <p:spPr>
          <a:xfrm>
            <a:off x="8077200" y="6475413"/>
            <a:ext cx="466725" cy="182562"/>
          </a:xfrm>
          <a:noFill/>
        </p:spPr>
        <p:txBody>
          <a:bodyPr/>
          <a:lstStyle/>
          <a:p>
            <a:r>
              <a:rPr lang="de-DE" smtClean="0"/>
              <a:t>Marc Emmelmann, Fraunhofer FOKUS</a:t>
            </a:r>
            <a:endParaRPr lang="en-US" dirty="0"/>
          </a:p>
        </p:txBody>
      </p:sp>
      <p:sp>
        <p:nvSpPr>
          <p:cNvPr id="6" name="Foliennummernplatzhalter 5"/>
          <p:cNvSpPr>
            <a:spLocks noGrp="1"/>
          </p:cNvSpPr>
          <p:nvPr>
            <p:ph type="sldNum" sz="quarter" idx="12"/>
          </p:nvPr>
        </p:nvSpPr>
        <p:spPr>
          <a:xfrm>
            <a:off x="4344988" y="6475413"/>
            <a:ext cx="530225" cy="182562"/>
          </a:xfrm>
          <a:noFill/>
        </p:spPr>
        <p:txBody>
          <a:bodyPr/>
          <a:lstStyle/>
          <a:p>
            <a:r>
              <a:rPr lang="en-US" dirty="0" smtClean="0"/>
              <a:t>Slide </a:t>
            </a:r>
            <a:fld id="{37BAB086-ABEC-CE4A-A84A-94058AA82CB8}" type="slidenum">
              <a:rPr lang="en-US" smtClean="0"/>
              <a:pPr/>
              <a:t>9</a:t>
            </a:fld>
            <a:endParaRPr lang="en-US" dirty="0" smtClean="0"/>
          </a:p>
        </p:txBody>
      </p:sp>
    </p:spTree>
  </p:cSld>
  <p:clrMapOvr>
    <a:masterClrMapping/>
  </p:clrMapOvr>
</p:sld>
</file>

<file path=ppt/theme/theme1.xml><?xml version="1.0" encoding="utf-8"?>
<a:theme xmlns:a="http://schemas.openxmlformats.org/drawingml/2006/main" name="802-11-Submission-emmelman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802-11-Submission-emmelmann.pot</Template>
  <TotalTime>0</TotalTime>
  <Words>2416</Words>
  <Application>Microsoft Macintosh PowerPoint</Application>
  <PresentationFormat>Bildschirmpräsentation (4:3)</PresentationFormat>
  <Paragraphs>114</Paragraphs>
  <Slides>10</Slides>
  <Notes>2</Notes>
  <HiddenSlides>0</HiddenSlides>
  <MMClips>0</MMClips>
  <ScaleCrop>false</ScaleCrop>
  <HeadingPairs>
    <vt:vector size="8" baseType="variant">
      <vt:variant>
        <vt:lpstr>Verwendete Schriftarten</vt:lpstr>
      </vt:variant>
      <vt:variant>
        <vt:i4>3</vt:i4>
      </vt:variant>
      <vt:variant>
        <vt:lpstr>Entwurfsvorlage</vt:lpstr>
      </vt:variant>
      <vt:variant>
        <vt:i4>1</vt:i4>
      </vt:variant>
      <vt:variant>
        <vt:lpstr>Eingebettete OLE-Server</vt:lpstr>
      </vt:variant>
      <vt:variant>
        <vt:i4>1</vt:i4>
      </vt:variant>
      <vt:variant>
        <vt:lpstr>Folientitel</vt:lpstr>
      </vt:variant>
      <vt:variant>
        <vt:i4>10</vt:i4>
      </vt:variant>
    </vt:vector>
  </HeadingPairs>
  <TitlesOfParts>
    <vt:vector size="15" baseType="lpstr">
      <vt:lpstr>Times New Roman</vt:lpstr>
      <vt:lpstr>ＭＳ Ｐゴシック</vt:lpstr>
      <vt:lpstr>Arial</vt:lpstr>
      <vt:lpstr>802-11-Submission-emmelmann</vt:lpstr>
      <vt:lpstr>Microsoft Word 97- 2004-Dokument</vt:lpstr>
      <vt:lpstr>Report on LB198 on TGai Draft 1.0</vt:lpstr>
      <vt:lpstr>Abstract</vt:lpstr>
      <vt:lpstr>Official Outcome of LB198 on TGai Draft 1.0</vt:lpstr>
      <vt:lpstr>Received Comments: Excerpt</vt:lpstr>
      <vt:lpstr>General</vt:lpstr>
      <vt:lpstr>General (2)</vt:lpstr>
      <vt:lpstr>General (2)</vt:lpstr>
      <vt:lpstr>Security</vt:lpstr>
      <vt:lpstr>Security (2)</vt:lpstr>
      <vt:lpstr>References</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 on LB198 on TGai Draft 1.0</dc:title>
  <dc:subject/>
  <dc:creator>Marc Emmelmann</dc:creator>
  <cp:keywords/>
  <dc:description/>
  <cp:lastModifiedBy>Marc Emmelmann</cp:lastModifiedBy>
  <cp:revision>2</cp:revision>
  <cp:lastPrinted>1998-02-10T13:28:06Z</cp:lastPrinted>
  <dcterms:created xsi:type="dcterms:W3CDTF">2013-09-15T10:25:03Z</dcterms:created>
  <dcterms:modified xsi:type="dcterms:W3CDTF">2013-09-15T10:45:49Z</dcterms:modified>
  <cp:category/>
</cp:coreProperties>
</file>