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239" autoAdjust="0"/>
  </p:normalViewPr>
  <p:slideViewPr>
    <p:cSldViewPr>
      <p:cViewPr>
        <p:scale>
          <a:sx n="75" d="100"/>
          <a:sy n="75" d="100"/>
        </p:scale>
        <p:origin x="-1236" y="3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638D26-678F-4AA0-83A0-512EF2639886}" type="datetimeFigureOut">
              <a:rPr lang="zh-CN" altLang="en-US" smtClean="0"/>
              <a:t>2013/9/18</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E028EB-6487-474B-8C50-9F6F374EDE5B}" type="slidenum">
              <a:rPr lang="zh-CN" altLang="en-US" smtClean="0"/>
              <a:t>‹#›</a:t>
            </a:fld>
            <a:endParaRPr lang="zh-CN" altLang="en-US"/>
          </a:p>
        </p:txBody>
      </p:sp>
    </p:spTree>
    <p:extLst>
      <p:ext uri="{BB962C8B-B14F-4D97-AF65-F5344CB8AC3E}">
        <p14:creationId xmlns:p14="http://schemas.microsoft.com/office/powerpoint/2010/main" val="1634199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smtClean="0"/>
          </a:p>
          <a:p>
            <a:endParaRPr lang="zh-CN" altLang="en-US" dirty="0"/>
          </a:p>
        </p:txBody>
      </p:sp>
      <p:sp>
        <p:nvSpPr>
          <p:cNvPr id="4" name="灯片编号占位符 3"/>
          <p:cNvSpPr>
            <a:spLocks noGrp="1"/>
          </p:cNvSpPr>
          <p:nvPr>
            <p:ph type="sldNum" sz="quarter" idx="10"/>
          </p:nvPr>
        </p:nvSpPr>
        <p:spPr/>
        <p:txBody>
          <a:bodyPr/>
          <a:lstStyle/>
          <a:p>
            <a:fld id="{B4E028EB-6487-474B-8C50-9F6F374EDE5B}" type="slidenum">
              <a:rPr lang="zh-CN" altLang="en-US" smtClean="0"/>
              <a:t>5</a:t>
            </a:fld>
            <a:endParaRPr lang="zh-CN" altLang="en-US"/>
          </a:p>
        </p:txBody>
      </p:sp>
    </p:spTree>
    <p:extLst>
      <p:ext uri="{BB962C8B-B14F-4D97-AF65-F5344CB8AC3E}">
        <p14:creationId xmlns:p14="http://schemas.microsoft.com/office/powerpoint/2010/main" val="36627764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4E028EB-6487-474B-8C50-9F6F374EDE5B}" type="slidenum">
              <a:rPr lang="zh-CN" altLang="en-US" smtClean="0"/>
              <a:t>6</a:t>
            </a:fld>
            <a:endParaRPr lang="zh-CN" altLang="en-US"/>
          </a:p>
        </p:txBody>
      </p:sp>
    </p:spTree>
    <p:extLst>
      <p:ext uri="{BB962C8B-B14F-4D97-AF65-F5344CB8AC3E}">
        <p14:creationId xmlns:p14="http://schemas.microsoft.com/office/powerpoint/2010/main" val="4466812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4E028EB-6487-474B-8C50-9F6F374EDE5B}" type="slidenum">
              <a:rPr lang="zh-CN" altLang="en-US" smtClean="0"/>
              <a:t>8</a:t>
            </a:fld>
            <a:endParaRPr lang="zh-CN" altLang="en-US"/>
          </a:p>
        </p:txBody>
      </p:sp>
    </p:spTree>
    <p:extLst>
      <p:ext uri="{BB962C8B-B14F-4D97-AF65-F5344CB8AC3E}">
        <p14:creationId xmlns:p14="http://schemas.microsoft.com/office/powerpoint/2010/main" val="10591624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2013/9/18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2013/9/18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2013/9/18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2013/9/18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2013/9/18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2013/9/18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2013/9/18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2013/9/18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2013/9/18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2013/9/18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2013/9/18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2013/9/18</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bwMode="auto">
          <a:xfrm>
            <a:off x="683176" y="620688"/>
            <a:ext cx="777502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 name="直接连接符 4"/>
          <p:cNvCxnSpPr/>
          <p:nvPr/>
        </p:nvCxnSpPr>
        <p:spPr bwMode="auto">
          <a:xfrm>
            <a:off x="685800" y="6475413"/>
            <a:ext cx="7856538"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 name="Date Placeholder 3"/>
          <p:cNvSpPr txBox="1">
            <a:spLocks/>
          </p:cNvSpPr>
          <p:nvPr/>
        </p:nvSpPr>
        <p:spPr bwMode="auto">
          <a:xfrm>
            <a:off x="663297" y="332656"/>
            <a:ext cx="2303451"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zh-CN"/>
            </a:defPPr>
            <a:lvl1pPr marL="0" algn="l" defTabSz="914400" rtl="0" eaLnBrk="1" latinLnBrk="0"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mn-lt"/>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dirty="0" smtClean="0">
                <a:latin typeface="Times New Roman"/>
                <a:ea typeface="MS Gothic"/>
              </a:rPr>
              <a:t>September 2013</a:t>
            </a:r>
            <a:endParaRPr lang="en-US" altLang="zh-CN" dirty="0">
              <a:latin typeface="Times New Roman"/>
              <a:ea typeface="MS Gothic"/>
            </a:endParaRPr>
          </a:p>
        </p:txBody>
      </p:sp>
      <p:sp>
        <p:nvSpPr>
          <p:cNvPr id="9" name="Date Placeholder 3"/>
          <p:cNvSpPr txBox="1">
            <a:spLocks/>
          </p:cNvSpPr>
          <p:nvPr/>
        </p:nvSpPr>
        <p:spPr bwMode="auto">
          <a:xfrm>
            <a:off x="6012160" y="260648"/>
            <a:ext cx="2672548" cy="36004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zh-CN"/>
            </a:defPPr>
            <a:lvl1pPr marL="0" algn="l" defTabSz="914400" rtl="0" eaLnBrk="1" latinLnBrk="0"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mn-lt"/>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dirty="0" smtClean="0">
                <a:latin typeface="Times New Roman"/>
                <a:ea typeface="MS Gothic"/>
              </a:rPr>
              <a:t>doc.: IEEE 11-13/1105r0</a:t>
            </a:r>
            <a:endParaRPr lang="en-US" altLang="zh-CN" dirty="0">
              <a:latin typeface="Times New Roman"/>
              <a:ea typeface="MS Gothic"/>
            </a:endParaRPr>
          </a:p>
        </p:txBody>
      </p:sp>
      <p:sp>
        <p:nvSpPr>
          <p:cNvPr id="11" name="Date Placeholder 3"/>
          <p:cNvSpPr txBox="1">
            <a:spLocks/>
          </p:cNvSpPr>
          <p:nvPr/>
        </p:nvSpPr>
        <p:spPr bwMode="auto">
          <a:xfrm>
            <a:off x="675316" y="6309320"/>
            <a:ext cx="2672548" cy="36004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zh-CN"/>
            </a:defPPr>
            <a:lvl1pPr marL="0" algn="l" defTabSz="914400" rtl="0" eaLnBrk="1" latinLnBrk="0"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mn-lt"/>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200" b="0" smtClean="0">
                <a:latin typeface="Times New Roman"/>
                <a:ea typeface="MS Gothic"/>
              </a:rPr>
              <a:t>Submission</a:t>
            </a:r>
            <a:endParaRPr lang="en-US" altLang="zh-CN" sz="1200" b="0" dirty="0">
              <a:latin typeface="Times New Roman"/>
              <a:ea typeface="MS Gothic"/>
            </a:endParaRPr>
          </a:p>
        </p:txBody>
      </p:sp>
      <p:sp>
        <p:nvSpPr>
          <p:cNvPr id="13" name="Footer Placeholder 4"/>
          <p:cNvSpPr txBox="1">
            <a:spLocks/>
          </p:cNvSpPr>
          <p:nvPr/>
        </p:nvSpPr>
        <p:spPr bwMode="auto">
          <a:xfrm>
            <a:off x="5500694" y="6475413"/>
            <a:ext cx="3041644"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zh-CN"/>
            </a:defPPr>
            <a:lvl1pPr marL="0" algn="r" defTabSz="914400" rtl="0" eaLnBrk="1" latinLnBrk="0"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mn-lt"/>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altLang="zh-CN" dirty="0" err="1" smtClean="0">
                <a:latin typeface="Times New Roman"/>
                <a:ea typeface="MS Gothic"/>
              </a:rPr>
              <a:t>Meng</a:t>
            </a:r>
            <a:r>
              <a:rPr lang="en-US" altLang="zh-CN" dirty="0" smtClean="0">
                <a:latin typeface="Times New Roman"/>
                <a:ea typeface="MS Gothic"/>
              </a:rPr>
              <a:t> Yang (CATR)</a:t>
            </a:r>
            <a:endParaRPr lang="en-US" altLang="zh-CN" dirty="0">
              <a:latin typeface="Times New Roman"/>
              <a:ea typeface="MS Gothic"/>
            </a:endParaRPr>
          </a:p>
        </p:txBody>
      </p:sp>
      <p:sp>
        <p:nvSpPr>
          <p:cNvPr id="15" name="标题 1"/>
          <p:cNvSpPr txBox="1">
            <a:spLocks/>
          </p:cNvSpPr>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a:pPr>
            <a:r>
              <a:rPr kumimoji="1" lang="en-US" altLang="zh-CN" sz="3200" b="1" i="0" u="none" strike="noStrike" kern="0" cap="none" spc="0" normalizeH="0" baseline="0" noProof="0" smtClean="0">
                <a:ln>
                  <a:noFill/>
                </a:ln>
                <a:solidFill>
                  <a:srgbClr val="000000"/>
                </a:solidFill>
                <a:effectLst/>
                <a:uLnTx/>
                <a:uFillTx/>
                <a:latin typeface="Times New Roman"/>
                <a:ea typeface="MS Gothic"/>
              </a:rPr>
              <a:t>Discussion on Access Mechanism for HEW</a:t>
            </a:r>
            <a:endParaRPr kumimoji="1" lang="zh-CN" altLang="en-US" sz="3200" b="1" i="0" u="none" strike="noStrike" kern="0" cap="none" spc="0" normalizeH="0" baseline="0" noProof="0" dirty="0">
              <a:ln>
                <a:noFill/>
              </a:ln>
              <a:solidFill>
                <a:srgbClr val="000000"/>
              </a:solidFill>
              <a:effectLst/>
              <a:uLnTx/>
              <a:uFillTx/>
              <a:latin typeface="Times New Roman"/>
              <a:ea typeface="MS Gothic"/>
            </a:endParaRPr>
          </a:p>
        </p:txBody>
      </p:sp>
      <p:sp>
        <p:nvSpPr>
          <p:cNvPr id="16" name="Rectangle 2"/>
          <p:cNvSpPr txBox="1">
            <a:spLocks noChangeArrowheads="1"/>
          </p:cNvSpPr>
          <p:nvPr/>
        </p:nvSpPr>
        <p:spPr bwMode="auto">
          <a:xfrm>
            <a:off x="685800" y="1628800"/>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0" indent="0" algn="ctr" defTabSz="449263" rtl="0" eaLnBrk="1" fontAlgn="base" hangingPunct="1">
              <a:spcBef>
                <a:spcPts val="600"/>
              </a:spcBef>
              <a:spcAft>
                <a:spcPct val="0"/>
              </a:spcAft>
              <a:buClr>
                <a:srgbClr val="000000"/>
              </a:buClr>
              <a:buSzPct val="100000"/>
              <a:buFont typeface="Times New Roman" pitchFamily="16" charset="0"/>
              <a:buNone/>
              <a:defRPr kumimoji="1" sz="2400" b="1">
                <a:solidFill>
                  <a:srgbClr val="000000"/>
                </a:solidFill>
                <a:latin typeface="+mn-lt"/>
                <a:ea typeface="+mn-ea"/>
                <a:cs typeface="+mn-cs"/>
              </a:defRPr>
            </a:lvl1pPr>
            <a:lvl2pPr marL="457200" indent="0" algn="ctr" defTabSz="449263" rtl="0" eaLnBrk="1" fontAlgn="base" hangingPunct="1">
              <a:spcBef>
                <a:spcPts val="500"/>
              </a:spcBef>
              <a:spcAft>
                <a:spcPct val="0"/>
              </a:spcAft>
              <a:buClr>
                <a:srgbClr val="000000"/>
              </a:buClr>
              <a:buSzPct val="100000"/>
              <a:buFont typeface="Times New Roman" pitchFamily="16" charset="0"/>
              <a:buNone/>
              <a:defRPr kumimoji="1" sz="2000">
                <a:solidFill>
                  <a:srgbClr val="000000"/>
                </a:solidFill>
                <a:latin typeface="+mn-lt"/>
                <a:ea typeface="+mn-ea"/>
              </a:defRPr>
            </a:lvl2pPr>
            <a:lvl3pPr marL="914400" indent="0" algn="ctr" defTabSz="449263" rtl="0" eaLnBrk="1" fontAlgn="base" hangingPunct="1">
              <a:spcBef>
                <a:spcPts val="450"/>
              </a:spcBef>
              <a:spcAft>
                <a:spcPct val="0"/>
              </a:spcAft>
              <a:buClr>
                <a:srgbClr val="000000"/>
              </a:buClr>
              <a:buSzPct val="100000"/>
              <a:buFont typeface="Times New Roman" pitchFamily="16" charset="0"/>
              <a:buNone/>
              <a:defRPr kumimoji="1">
                <a:solidFill>
                  <a:srgbClr val="000000"/>
                </a:solidFill>
                <a:latin typeface="+mn-lt"/>
                <a:ea typeface="+mn-ea"/>
              </a:defRPr>
            </a:lvl3pPr>
            <a:lvl4pPr marL="1371600" indent="0" algn="ctr" defTabSz="449263" rtl="0" eaLnBrk="1" fontAlgn="base" hangingPunct="1">
              <a:spcBef>
                <a:spcPts val="400"/>
              </a:spcBef>
              <a:spcAft>
                <a:spcPct val="0"/>
              </a:spcAft>
              <a:buClr>
                <a:srgbClr val="000000"/>
              </a:buClr>
              <a:buSzPct val="100000"/>
              <a:buFont typeface="Times New Roman" pitchFamily="16" charset="0"/>
              <a:buNone/>
              <a:defRPr kumimoji="1" sz="1600">
                <a:solidFill>
                  <a:srgbClr val="000000"/>
                </a:solidFill>
                <a:latin typeface="+mn-lt"/>
                <a:ea typeface="+mn-ea"/>
              </a:defRPr>
            </a:lvl4pPr>
            <a:lvl5pPr marL="1828800" indent="0" algn="ctr" defTabSz="449263" rtl="0" eaLnBrk="1" fontAlgn="base" hangingPunct="1">
              <a:spcBef>
                <a:spcPts val="400"/>
              </a:spcBef>
              <a:spcAft>
                <a:spcPct val="0"/>
              </a:spcAft>
              <a:buClr>
                <a:srgbClr val="000000"/>
              </a:buClr>
              <a:buSzPct val="100000"/>
              <a:buFont typeface="Times New Roman" pitchFamily="16" charset="0"/>
              <a:buNone/>
              <a:defRPr kumimoji="1" sz="1600">
                <a:solidFill>
                  <a:srgbClr val="000000"/>
                </a:solidFill>
                <a:latin typeface="+mn-lt"/>
                <a:ea typeface="+mn-ea"/>
              </a:defRPr>
            </a:lvl5pPr>
            <a:lvl6pPr marL="2286000" indent="0" algn="ctr" defTabSz="449263" rtl="0" eaLnBrk="1" fontAlgn="base" hangingPunct="1">
              <a:spcBef>
                <a:spcPts val="400"/>
              </a:spcBef>
              <a:spcAft>
                <a:spcPct val="0"/>
              </a:spcAft>
              <a:buClr>
                <a:srgbClr val="000000"/>
              </a:buClr>
              <a:buSzPct val="100000"/>
              <a:buFont typeface="Times New Roman" pitchFamily="16" charset="0"/>
              <a:buNone/>
              <a:defRPr kumimoji="1" sz="1600">
                <a:solidFill>
                  <a:srgbClr val="000000"/>
                </a:solidFill>
                <a:latin typeface="+mn-lt"/>
                <a:ea typeface="+mn-ea"/>
              </a:defRPr>
            </a:lvl6pPr>
            <a:lvl7pPr marL="2743200" indent="0" algn="ctr" defTabSz="449263" rtl="0" eaLnBrk="1" fontAlgn="base" hangingPunct="1">
              <a:spcBef>
                <a:spcPts val="400"/>
              </a:spcBef>
              <a:spcAft>
                <a:spcPct val="0"/>
              </a:spcAft>
              <a:buClr>
                <a:srgbClr val="000000"/>
              </a:buClr>
              <a:buSzPct val="100000"/>
              <a:buFont typeface="Times New Roman" pitchFamily="16" charset="0"/>
              <a:buNone/>
              <a:defRPr kumimoji="1" sz="1600">
                <a:solidFill>
                  <a:srgbClr val="000000"/>
                </a:solidFill>
                <a:latin typeface="+mn-lt"/>
                <a:ea typeface="+mn-ea"/>
              </a:defRPr>
            </a:lvl7pPr>
            <a:lvl8pPr marL="3200400" indent="0" algn="ctr" defTabSz="449263" rtl="0" eaLnBrk="1" fontAlgn="base" hangingPunct="1">
              <a:spcBef>
                <a:spcPts val="400"/>
              </a:spcBef>
              <a:spcAft>
                <a:spcPct val="0"/>
              </a:spcAft>
              <a:buClr>
                <a:srgbClr val="000000"/>
              </a:buClr>
              <a:buSzPct val="100000"/>
              <a:buFont typeface="Times New Roman" pitchFamily="16" charset="0"/>
              <a:buNone/>
              <a:defRPr kumimoji="1" sz="1600">
                <a:solidFill>
                  <a:srgbClr val="000000"/>
                </a:solidFill>
                <a:latin typeface="+mn-lt"/>
                <a:ea typeface="+mn-ea"/>
              </a:defRPr>
            </a:lvl8pPr>
            <a:lvl9pPr marL="3657600" indent="0" algn="ctr" defTabSz="449263" rtl="0" eaLnBrk="1" fontAlgn="base" hangingPunct="1">
              <a:spcBef>
                <a:spcPts val="400"/>
              </a:spcBef>
              <a:spcAft>
                <a:spcPct val="0"/>
              </a:spcAft>
              <a:buClr>
                <a:srgbClr val="000000"/>
              </a:buClr>
              <a:buSzPct val="100000"/>
              <a:buFont typeface="Times New Roman" pitchFamily="16" charset="0"/>
              <a:buNone/>
              <a:defRPr kumimoji="1" sz="1600">
                <a:solidFill>
                  <a:srgbClr val="000000"/>
                </a:solidFill>
                <a:latin typeface="+mn-lt"/>
                <a:ea typeface="+mn-ea"/>
              </a:defRPr>
            </a:lvl9pPr>
          </a:lstStyle>
          <a:p>
            <a:pPr>
              <a:buFontTx/>
              <a:buNone/>
            </a:pPr>
            <a:r>
              <a:rPr lang="en-GB" sz="2000" kern="0" dirty="0" smtClean="0">
                <a:latin typeface="Times New Roman"/>
                <a:ea typeface="MS Gothic"/>
              </a:rPr>
              <a:t>Date:</a:t>
            </a:r>
            <a:r>
              <a:rPr lang="en-GB" sz="2000" b="0" kern="0" dirty="0" smtClean="0">
                <a:latin typeface="Times New Roman"/>
                <a:ea typeface="MS Gothic"/>
              </a:rPr>
              <a:t> </a:t>
            </a:r>
            <a:r>
              <a:rPr lang="en-US" altLang="zh-CN" sz="2000" b="0" kern="0" dirty="0" smtClean="0">
                <a:latin typeface="Times New Roman"/>
                <a:ea typeface="MS Gothic"/>
              </a:rPr>
              <a:t>2013-09-18</a:t>
            </a:r>
            <a:endParaRPr lang="en-US" altLang="zh-CN" sz="2000" b="0" kern="0" dirty="0">
              <a:latin typeface="Times New Roman"/>
              <a:ea typeface="MS Gothic"/>
            </a:endParaRPr>
          </a:p>
        </p:txBody>
      </p:sp>
      <p:sp>
        <p:nvSpPr>
          <p:cNvPr id="17" name="Rectangle 4"/>
          <p:cNvSpPr>
            <a:spLocks noChangeArrowheads="1"/>
          </p:cNvSpPr>
          <p:nvPr/>
        </p:nvSpPr>
        <p:spPr bwMode="auto">
          <a:xfrm>
            <a:off x="683176" y="2420888"/>
            <a:ext cx="1447800" cy="381000"/>
          </a:xfrm>
          <a:prstGeom prst="rect">
            <a:avLst/>
          </a:prstGeom>
          <a:noFill/>
          <a:ln w="9525">
            <a:noFill/>
            <a:round/>
            <a:headEnd/>
            <a:tailEnd/>
          </a:ln>
          <a:effectLst/>
        </p:spPr>
        <p:txBody>
          <a:bodyPr lIns="92160" tIns="46080" rIns="92160" bIns="46080"/>
          <a:lstStyle/>
          <a:p>
            <a:pPr defTabSz="449263" eaLnBrk="0" fontAlgn="base" hangingPunct="0">
              <a:spcBef>
                <a:spcPts val="500"/>
              </a:spcBef>
              <a:spcAft>
                <a:spcPct val="0"/>
              </a:spcAft>
              <a:buClr>
                <a:srgbClr val="000000"/>
              </a:buClr>
              <a:buSzPct val="100000"/>
              <a:buFont typeface="Times New Roman" pitchFamily="16"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latin typeface="Times New Roman"/>
                <a:ea typeface="MS Gothic"/>
              </a:rPr>
              <a:t>Authors:</a:t>
            </a:r>
          </a:p>
        </p:txBody>
      </p:sp>
      <p:graphicFrame>
        <p:nvGraphicFramePr>
          <p:cNvPr id="18" name="表格 17"/>
          <p:cNvGraphicFramePr>
            <a:graphicFrameLocks noGrp="1"/>
          </p:cNvGraphicFramePr>
          <p:nvPr>
            <p:extLst>
              <p:ext uri="{D42A27DB-BD31-4B8C-83A1-F6EECF244321}">
                <p14:modId xmlns:p14="http://schemas.microsoft.com/office/powerpoint/2010/main" val="894225910"/>
              </p:ext>
            </p:extLst>
          </p:nvPr>
        </p:nvGraphicFramePr>
        <p:xfrm>
          <a:off x="539552" y="3140968"/>
          <a:ext cx="8352928" cy="2585720"/>
        </p:xfrm>
        <a:graphic>
          <a:graphicData uri="http://schemas.openxmlformats.org/drawingml/2006/table">
            <a:tbl>
              <a:tblPr firstRow="1" bandRow="1"/>
              <a:tblGrid>
                <a:gridCol w="1296144"/>
                <a:gridCol w="1656184"/>
                <a:gridCol w="1728192"/>
                <a:gridCol w="1512168"/>
                <a:gridCol w="2160240"/>
              </a:tblGrid>
              <a:tr h="370840">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r>
                        <a:rPr lang="en-US" altLang="zh-CN" b="1" dirty="0" smtClean="0"/>
                        <a:t>Name</a:t>
                      </a:r>
                      <a:endParaRPr lang="zh-CN" altLang="en-US" b="1"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r>
                        <a:rPr lang="en-US" altLang="zh-CN" b="1" dirty="0" smtClean="0"/>
                        <a:t>Affiliations</a:t>
                      </a:r>
                      <a:endParaRPr lang="zh-CN" altLang="en-US" b="1"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r>
                        <a:rPr lang="en-US" altLang="zh-CN" b="1" dirty="0" smtClean="0"/>
                        <a:t>Address</a:t>
                      </a:r>
                      <a:endParaRPr lang="zh-CN" altLang="en-US" b="1"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r>
                        <a:rPr lang="en-US" altLang="zh-CN" b="1" dirty="0" smtClean="0"/>
                        <a:t>Phone</a:t>
                      </a:r>
                      <a:endParaRPr lang="zh-CN" altLang="en-US" b="1"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r>
                        <a:rPr lang="en-US" altLang="zh-CN" b="1" dirty="0" smtClean="0"/>
                        <a:t>Email</a:t>
                      </a:r>
                      <a:endParaRPr lang="zh-CN" altLang="en-US" b="1"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r>
              <a:tr h="370840">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r>
                        <a:rPr lang="en-US" altLang="zh-CN" sz="1400" dirty="0" err="1" smtClean="0"/>
                        <a:t>Meng</a:t>
                      </a:r>
                      <a:r>
                        <a:rPr lang="en-US" altLang="zh-CN" sz="1400" baseline="0" dirty="0" smtClean="0"/>
                        <a:t> Yang</a:t>
                      </a:r>
                      <a:endParaRPr lang="zh-CN" altLang="en-US" sz="1400"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r>
                        <a:rPr lang="en-US" altLang="zh-CN" sz="1400" dirty="0" smtClean="0"/>
                        <a:t>China Academy of Telecommunication</a:t>
                      </a:r>
                      <a:r>
                        <a:rPr lang="en-US" altLang="zh-CN" sz="1400" baseline="0" dirty="0" smtClean="0"/>
                        <a:t> Research (</a:t>
                      </a:r>
                      <a:r>
                        <a:rPr lang="en-US" altLang="zh-CN" sz="1400" dirty="0" smtClean="0"/>
                        <a:t>CATR)</a:t>
                      </a:r>
                      <a:endParaRPr lang="zh-CN" altLang="en-US" sz="1400"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r>
                        <a:rPr lang="en-US" altLang="zh-CN" sz="1400" dirty="0" smtClean="0"/>
                        <a:t>No. 52 </a:t>
                      </a:r>
                      <a:r>
                        <a:rPr lang="en-US" altLang="zh-CN" sz="1400" dirty="0" err="1" smtClean="0"/>
                        <a:t>Hua</a:t>
                      </a:r>
                      <a:r>
                        <a:rPr lang="en-US" altLang="zh-CN" sz="1400" dirty="0" smtClean="0"/>
                        <a:t> Yuan North</a:t>
                      </a:r>
                      <a:r>
                        <a:rPr lang="en-US" altLang="zh-CN" sz="1400" baseline="0" dirty="0" smtClean="0"/>
                        <a:t> Road, Beijing, China</a:t>
                      </a:r>
                      <a:endParaRPr lang="zh-CN" altLang="en-US" sz="1400"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r>
                        <a:rPr lang="en-US" altLang="zh-CN" sz="1400" dirty="0" smtClean="0"/>
                        <a:t>86 10 62300167</a:t>
                      </a:r>
                      <a:endParaRPr lang="zh-CN" altLang="en-US" sz="1400"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r>
                        <a:rPr lang="en-US" altLang="zh-CN" sz="1400" dirty="0" smtClean="0"/>
                        <a:t>yangmeng@ritt.cn</a:t>
                      </a:r>
                      <a:endParaRPr lang="zh-CN" altLang="en-US" sz="1400"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r>
              <a:tr h="370840">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r>
                        <a:rPr lang="en-US" altLang="zh-CN" sz="1400" dirty="0" smtClean="0"/>
                        <a:t>Zhendong Luo</a:t>
                      </a:r>
                      <a:endParaRPr lang="zh-CN" altLang="en-US" sz="1400"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r>
                        <a:rPr lang="en-US" altLang="zh-CN" sz="1400" dirty="0" smtClean="0"/>
                        <a:t>CATR</a:t>
                      </a:r>
                      <a:endParaRPr lang="zh-CN" altLang="en-US" sz="1400"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endParaRPr lang="zh-CN" altLang="en-US" sz="1400"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r>
                        <a:rPr lang="en-US" altLang="zh-CN" sz="1400" dirty="0" smtClean="0"/>
                        <a:t>86 10 62300171</a:t>
                      </a:r>
                      <a:endParaRPr lang="zh-CN" altLang="en-US" sz="1400"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r>
                        <a:rPr lang="en-US" altLang="zh-CN" sz="1400" dirty="0" smtClean="0"/>
                        <a:t>luozhendong@catr.cn</a:t>
                      </a:r>
                      <a:endParaRPr lang="zh-CN" altLang="en-US" sz="1400"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r>
              <a:tr h="370840">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r>
                        <a:rPr lang="en-US" altLang="zh-CN" sz="1400" dirty="0" smtClean="0"/>
                        <a:t>Bo Sun</a:t>
                      </a:r>
                      <a:endParaRPr lang="zh-CN" altLang="en-US" sz="1400"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r>
                        <a:rPr lang="en-US" altLang="zh-CN" sz="1400" dirty="0" smtClean="0"/>
                        <a:t>ZTE Corporation</a:t>
                      </a:r>
                      <a:endParaRPr lang="zh-CN" altLang="en-US" sz="1400"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endParaRPr lang="zh-CN" altLang="en-US" sz="1400"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r>
                        <a:rPr lang="en-US" altLang="zh-CN" sz="1400" dirty="0" smtClean="0"/>
                        <a:t>86 29 88724130</a:t>
                      </a:r>
                      <a:endParaRPr lang="zh-CN" altLang="en-US" sz="1400"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r>
                        <a:rPr lang="en-US" altLang="zh-CN" sz="1400" dirty="0" smtClean="0"/>
                        <a:t>Sun.bo1@zte.com.cn</a:t>
                      </a:r>
                      <a:endParaRPr lang="zh-CN" altLang="en-US" sz="1400"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r>
              <a:tr h="370840">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r>
                        <a:rPr lang="en-US" altLang="zh-CN" sz="1400" dirty="0" smtClean="0"/>
                        <a:t>Feng Li</a:t>
                      </a:r>
                      <a:endParaRPr lang="zh-CN" altLang="en-US" sz="1400"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r>
                        <a:rPr lang="en-US" altLang="zh-CN" sz="1400" dirty="0" smtClean="0"/>
                        <a:t>CATT</a:t>
                      </a:r>
                      <a:endParaRPr lang="zh-CN" altLang="en-US" sz="1400"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endParaRPr lang="zh-CN" altLang="en-US" sz="1400"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r>
                        <a:rPr lang="en-US" altLang="zh-CN" sz="1400" dirty="0" smtClean="0"/>
                        <a:t>86 10 62305566</a:t>
                      </a:r>
                      <a:endParaRPr lang="zh-CN" altLang="en-US" sz="1400"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r>
                        <a:rPr lang="en-US" altLang="zh-CN" sz="1400" dirty="0" smtClean="0"/>
                        <a:t>lifeng@catt.cn</a:t>
                      </a:r>
                      <a:endParaRPr lang="zh-CN" altLang="en-US" sz="1400"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r>
              <a:tr h="370840">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endParaRPr lang="zh-CN" altLang="en-US" sz="140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endParaRPr lang="zh-CN" altLang="en-US" sz="1400"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endParaRPr lang="zh-CN" altLang="en-US" sz="140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endParaRPr lang="zh-CN" altLang="en-US" sz="140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endParaRPr lang="zh-CN" altLang="en-US" sz="1400"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r>
            </a:tbl>
          </a:graphicData>
        </a:graphic>
      </p:graphicFrame>
      <p:sp>
        <p:nvSpPr>
          <p:cNvPr id="20" name="Slide Number Placeholder 5"/>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zh-CN"/>
            </a:defPPr>
            <a:lvl1pPr marL="0" algn="ctr" defTabSz="914400" rtl="0" eaLnBrk="1" latinLnBrk="0"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mn-lt"/>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mtClean="0">
                <a:latin typeface="Times New Roman"/>
                <a:ea typeface="MS Gothic"/>
              </a:rPr>
              <a:t>Slide 1</a:t>
            </a:r>
            <a:endParaRPr lang="en-GB" dirty="0">
              <a:latin typeface="Times New Roman"/>
              <a:ea typeface="MS Gothic"/>
            </a:endParaRPr>
          </a:p>
        </p:txBody>
      </p:sp>
    </p:spTree>
    <p:extLst>
      <p:ext uri="{BB962C8B-B14F-4D97-AF65-F5344CB8AC3E}">
        <p14:creationId xmlns:p14="http://schemas.microsoft.com/office/powerpoint/2010/main" val="28685113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bwMode="auto">
          <a:xfrm>
            <a:off x="683176" y="620688"/>
            <a:ext cx="777502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 name="直接连接符 4"/>
          <p:cNvCxnSpPr/>
          <p:nvPr/>
        </p:nvCxnSpPr>
        <p:spPr bwMode="auto">
          <a:xfrm>
            <a:off x="685800" y="6475413"/>
            <a:ext cx="7856538"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 name="Date Placeholder 3"/>
          <p:cNvSpPr txBox="1">
            <a:spLocks/>
          </p:cNvSpPr>
          <p:nvPr/>
        </p:nvSpPr>
        <p:spPr bwMode="auto">
          <a:xfrm>
            <a:off x="663297" y="332656"/>
            <a:ext cx="2303451"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zh-CN"/>
            </a:defPPr>
            <a:lvl1pPr marL="0" algn="l" defTabSz="914400" rtl="0" eaLnBrk="1" latinLnBrk="0"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mn-lt"/>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dirty="0" smtClean="0">
                <a:latin typeface="Times New Roman"/>
                <a:ea typeface="MS Gothic"/>
              </a:rPr>
              <a:t>September 2013</a:t>
            </a:r>
            <a:endParaRPr lang="en-US" altLang="zh-CN" dirty="0">
              <a:latin typeface="Times New Roman"/>
              <a:ea typeface="MS Gothic"/>
            </a:endParaRPr>
          </a:p>
        </p:txBody>
      </p:sp>
      <p:sp>
        <p:nvSpPr>
          <p:cNvPr id="9" name="Date Placeholder 3"/>
          <p:cNvSpPr txBox="1">
            <a:spLocks/>
          </p:cNvSpPr>
          <p:nvPr/>
        </p:nvSpPr>
        <p:spPr bwMode="auto">
          <a:xfrm>
            <a:off x="6012160" y="260648"/>
            <a:ext cx="2672548" cy="36004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zh-CN"/>
            </a:defPPr>
            <a:lvl1pPr marL="0" algn="l" defTabSz="914400" rtl="0" eaLnBrk="1" latinLnBrk="0"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mn-lt"/>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dirty="0" smtClean="0">
                <a:latin typeface="Times New Roman"/>
                <a:ea typeface="MS Gothic"/>
              </a:rPr>
              <a:t>doc.: IEEE 11-13/1105r0</a:t>
            </a:r>
            <a:endParaRPr lang="en-US" altLang="zh-CN" dirty="0">
              <a:latin typeface="Times New Roman"/>
              <a:ea typeface="MS Gothic"/>
            </a:endParaRPr>
          </a:p>
        </p:txBody>
      </p:sp>
      <p:sp>
        <p:nvSpPr>
          <p:cNvPr id="11" name="Date Placeholder 3"/>
          <p:cNvSpPr txBox="1">
            <a:spLocks/>
          </p:cNvSpPr>
          <p:nvPr/>
        </p:nvSpPr>
        <p:spPr bwMode="auto">
          <a:xfrm>
            <a:off x="675316" y="6309320"/>
            <a:ext cx="2672548" cy="36004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zh-CN"/>
            </a:defPPr>
            <a:lvl1pPr marL="0" algn="l" defTabSz="914400" rtl="0" eaLnBrk="1" latinLnBrk="0"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mn-lt"/>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200" b="0" smtClean="0">
                <a:latin typeface="Times New Roman"/>
                <a:ea typeface="MS Gothic"/>
              </a:rPr>
              <a:t>Submission</a:t>
            </a:r>
            <a:endParaRPr lang="en-US" altLang="zh-CN" sz="1200" b="0" dirty="0">
              <a:latin typeface="Times New Roman"/>
              <a:ea typeface="MS Gothic"/>
            </a:endParaRPr>
          </a:p>
        </p:txBody>
      </p:sp>
      <p:sp>
        <p:nvSpPr>
          <p:cNvPr id="13" name="Footer Placeholder 4"/>
          <p:cNvSpPr txBox="1">
            <a:spLocks/>
          </p:cNvSpPr>
          <p:nvPr/>
        </p:nvSpPr>
        <p:spPr bwMode="auto">
          <a:xfrm>
            <a:off x="5500694" y="6475413"/>
            <a:ext cx="3041644"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zh-CN"/>
            </a:defPPr>
            <a:lvl1pPr marL="0" algn="r" defTabSz="914400" rtl="0" eaLnBrk="1" latinLnBrk="0"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mn-lt"/>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altLang="zh-CN" dirty="0" err="1" smtClean="0">
                <a:latin typeface="Times New Roman"/>
                <a:ea typeface="MS Gothic"/>
              </a:rPr>
              <a:t>Meng</a:t>
            </a:r>
            <a:r>
              <a:rPr lang="en-US" altLang="zh-CN" dirty="0" smtClean="0">
                <a:latin typeface="Times New Roman"/>
                <a:ea typeface="MS Gothic"/>
              </a:rPr>
              <a:t> Yang (CATR)</a:t>
            </a:r>
            <a:endParaRPr lang="en-US" altLang="zh-CN" dirty="0">
              <a:latin typeface="Times New Roman"/>
              <a:ea typeface="MS Gothic"/>
            </a:endParaRPr>
          </a:p>
        </p:txBody>
      </p:sp>
      <p:sp>
        <p:nvSpPr>
          <p:cNvPr id="16" name="标题 1"/>
          <p:cNvSpPr txBox="1">
            <a:spLocks/>
          </p:cNvSpPr>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a:pPr>
            <a:r>
              <a:rPr kumimoji="1" lang="en-US" altLang="zh-CN" sz="3200" b="1" i="0" u="none" strike="noStrike" kern="0" cap="none" spc="0" normalizeH="0" baseline="0" noProof="0" smtClean="0">
                <a:ln>
                  <a:noFill/>
                </a:ln>
                <a:solidFill>
                  <a:srgbClr val="000000"/>
                </a:solidFill>
                <a:effectLst/>
                <a:uLnTx/>
                <a:uFillTx/>
                <a:latin typeface="Times New Roman"/>
                <a:ea typeface="MS Gothic"/>
              </a:rPr>
              <a:t>Reference</a:t>
            </a:r>
            <a:endParaRPr kumimoji="1" lang="zh-CN" altLang="en-US" sz="3200" b="1" i="0" u="none" strike="noStrike" kern="0" cap="none" spc="0" normalizeH="0" baseline="0" noProof="0" dirty="0">
              <a:ln>
                <a:noFill/>
              </a:ln>
              <a:solidFill>
                <a:srgbClr val="000000"/>
              </a:solidFill>
              <a:effectLst/>
              <a:uLnTx/>
              <a:uFillTx/>
              <a:latin typeface="Times New Roman"/>
              <a:ea typeface="MS Gothic"/>
            </a:endParaRPr>
          </a:p>
        </p:txBody>
      </p:sp>
      <p:sp>
        <p:nvSpPr>
          <p:cNvPr id="17" name="内容占位符 2"/>
          <p:cNvSpPr txBox="1">
            <a:spLocks/>
          </p:cNvSpPr>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itchFamily="34" charset="0"/>
              <a:buChar char="•"/>
              <a:tabLst/>
              <a:defRPr/>
            </a:pPr>
            <a:r>
              <a:rPr kumimoji="1" lang="en-US" altLang="zh-CN" sz="2400" b="1" i="0" u="none" strike="noStrike" kern="0" cap="none" spc="0" normalizeH="0" baseline="0" noProof="0" smtClean="0">
                <a:ln>
                  <a:noFill/>
                </a:ln>
                <a:solidFill>
                  <a:srgbClr val="000000"/>
                </a:solidFill>
                <a:effectLst/>
                <a:uLnTx/>
                <a:uFillTx/>
                <a:latin typeface="Times New Roman"/>
                <a:ea typeface="MS Gothic"/>
              </a:rPr>
              <a:t>11-13-0657-05-0hew-hew-sg-usage-models-and-requirements-liaison-with-wfa</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itchFamily="34" charset="0"/>
              <a:buChar char="•"/>
              <a:tabLst/>
              <a:defRPr/>
            </a:pPr>
            <a:r>
              <a:rPr kumimoji="1" lang="en-US" altLang="zh-CN" sz="2400" b="1" i="0" u="none" strike="noStrike" kern="0" cap="none" spc="0" normalizeH="0" baseline="0" noProof="0" smtClean="0">
                <a:ln>
                  <a:noFill/>
                </a:ln>
                <a:solidFill>
                  <a:srgbClr val="000000"/>
                </a:solidFill>
                <a:effectLst/>
                <a:uLnTx/>
                <a:uFillTx/>
                <a:latin typeface="Times New Roman"/>
                <a:ea typeface="MS Gothic"/>
              </a:rPr>
              <a:t>11-13-0768-00-0hew-td-ucsma</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itchFamily="34" charset="0"/>
              <a:buChar char="•"/>
              <a:tabLst/>
              <a:defRPr/>
            </a:pPr>
            <a:r>
              <a:rPr kumimoji="1" lang="en-US" altLang="zh-CN" sz="2400" b="1" i="0" u="none" strike="noStrike" kern="0" cap="none" spc="0" normalizeH="0" baseline="0" noProof="0" smtClean="0">
                <a:ln>
                  <a:noFill/>
                </a:ln>
                <a:solidFill>
                  <a:srgbClr val="000000"/>
                </a:solidFill>
                <a:effectLst/>
                <a:uLnTx/>
                <a:uFillTx/>
                <a:latin typeface="Times New Roman"/>
                <a:ea typeface="MS Gothic"/>
              </a:rPr>
              <a:t>11-13-0871-00-0hew-discussion-on-potential-techniques-for-hew</a:t>
            </a:r>
            <a:endParaRPr kumimoji="1" lang="en-US" altLang="zh-CN" sz="2400" b="1" i="0" u="none" strike="noStrike" kern="0" cap="none" spc="0" normalizeH="0" baseline="0" noProof="0" dirty="0">
              <a:ln>
                <a:noFill/>
              </a:ln>
              <a:solidFill>
                <a:srgbClr val="000000"/>
              </a:solidFill>
              <a:effectLst/>
              <a:uLnTx/>
              <a:uFillTx/>
              <a:latin typeface="Times New Roman"/>
              <a:ea typeface="MS Gothic"/>
            </a:endParaRPr>
          </a:p>
        </p:txBody>
      </p:sp>
      <p:sp>
        <p:nvSpPr>
          <p:cNvPr id="19" name="Slide Number Placeholder 5"/>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zh-CN"/>
            </a:defPPr>
            <a:lvl1pPr marL="0" algn="ctr" defTabSz="914400" rtl="0" eaLnBrk="1" latinLnBrk="0"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mn-lt"/>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mtClean="0">
                <a:latin typeface="Times New Roman"/>
                <a:ea typeface="MS Gothic"/>
              </a:rPr>
              <a:t>Slide 10</a:t>
            </a:r>
            <a:endParaRPr lang="en-GB" dirty="0">
              <a:latin typeface="Times New Roman"/>
              <a:ea typeface="MS Gothic"/>
            </a:endParaRPr>
          </a:p>
        </p:txBody>
      </p:sp>
    </p:spTree>
    <p:extLst>
      <p:ext uri="{BB962C8B-B14F-4D97-AF65-F5344CB8AC3E}">
        <p14:creationId xmlns:p14="http://schemas.microsoft.com/office/powerpoint/2010/main" val="7864426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bwMode="auto">
          <a:xfrm>
            <a:off x="683176" y="620688"/>
            <a:ext cx="777502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 name="直接连接符 4"/>
          <p:cNvCxnSpPr/>
          <p:nvPr/>
        </p:nvCxnSpPr>
        <p:spPr bwMode="auto">
          <a:xfrm>
            <a:off x="685800" y="6475413"/>
            <a:ext cx="7856538"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 name="Date Placeholder 3"/>
          <p:cNvSpPr txBox="1">
            <a:spLocks/>
          </p:cNvSpPr>
          <p:nvPr/>
        </p:nvSpPr>
        <p:spPr bwMode="auto">
          <a:xfrm>
            <a:off x="663297" y="332656"/>
            <a:ext cx="2303451"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zh-CN"/>
            </a:defPPr>
            <a:lvl1pPr marL="0" algn="l" defTabSz="914400" rtl="0" eaLnBrk="1" latinLnBrk="0"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mn-lt"/>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dirty="0" smtClean="0">
                <a:latin typeface="Times New Roman"/>
                <a:ea typeface="MS Gothic"/>
              </a:rPr>
              <a:t>September 2013</a:t>
            </a:r>
            <a:endParaRPr lang="en-US" altLang="zh-CN" dirty="0">
              <a:latin typeface="Times New Roman"/>
              <a:ea typeface="MS Gothic"/>
            </a:endParaRPr>
          </a:p>
        </p:txBody>
      </p:sp>
      <p:sp>
        <p:nvSpPr>
          <p:cNvPr id="9" name="Date Placeholder 3"/>
          <p:cNvSpPr txBox="1">
            <a:spLocks/>
          </p:cNvSpPr>
          <p:nvPr/>
        </p:nvSpPr>
        <p:spPr bwMode="auto">
          <a:xfrm>
            <a:off x="6012160" y="260648"/>
            <a:ext cx="2672548" cy="36004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zh-CN"/>
            </a:defPPr>
            <a:lvl1pPr marL="0" algn="l" defTabSz="914400" rtl="0" eaLnBrk="1" latinLnBrk="0"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mn-lt"/>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dirty="0" smtClean="0">
                <a:latin typeface="Times New Roman"/>
                <a:ea typeface="MS Gothic"/>
              </a:rPr>
              <a:t>doc.: IEEE 11-13/1105r0</a:t>
            </a:r>
            <a:endParaRPr lang="en-US" altLang="zh-CN" dirty="0">
              <a:latin typeface="Times New Roman"/>
              <a:ea typeface="MS Gothic"/>
            </a:endParaRPr>
          </a:p>
        </p:txBody>
      </p:sp>
      <p:sp>
        <p:nvSpPr>
          <p:cNvPr id="11" name="Date Placeholder 3"/>
          <p:cNvSpPr txBox="1">
            <a:spLocks/>
          </p:cNvSpPr>
          <p:nvPr/>
        </p:nvSpPr>
        <p:spPr bwMode="auto">
          <a:xfrm>
            <a:off x="675316" y="6309320"/>
            <a:ext cx="2672548" cy="36004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zh-CN"/>
            </a:defPPr>
            <a:lvl1pPr marL="0" algn="l" defTabSz="914400" rtl="0" eaLnBrk="1" latinLnBrk="0"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mn-lt"/>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200" b="0" smtClean="0">
                <a:latin typeface="Times New Roman"/>
                <a:ea typeface="MS Gothic"/>
              </a:rPr>
              <a:t>Submission</a:t>
            </a:r>
            <a:endParaRPr lang="en-US" altLang="zh-CN" sz="1200" b="0" dirty="0">
              <a:latin typeface="Times New Roman"/>
              <a:ea typeface="MS Gothic"/>
            </a:endParaRPr>
          </a:p>
        </p:txBody>
      </p:sp>
      <p:sp>
        <p:nvSpPr>
          <p:cNvPr id="13" name="Footer Placeholder 4"/>
          <p:cNvSpPr txBox="1">
            <a:spLocks/>
          </p:cNvSpPr>
          <p:nvPr/>
        </p:nvSpPr>
        <p:spPr bwMode="auto">
          <a:xfrm>
            <a:off x="5500694" y="6475413"/>
            <a:ext cx="3041644"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zh-CN"/>
            </a:defPPr>
            <a:lvl1pPr marL="0" algn="r" defTabSz="914400" rtl="0" eaLnBrk="1" latinLnBrk="0"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mn-lt"/>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altLang="zh-CN" dirty="0" err="1" smtClean="0">
                <a:latin typeface="Times New Roman"/>
                <a:ea typeface="MS Gothic"/>
              </a:rPr>
              <a:t>Meng</a:t>
            </a:r>
            <a:r>
              <a:rPr lang="en-US" altLang="zh-CN" dirty="0" smtClean="0">
                <a:latin typeface="Times New Roman"/>
                <a:ea typeface="MS Gothic"/>
              </a:rPr>
              <a:t> Yang (CATR)</a:t>
            </a:r>
            <a:endParaRPr lang="en-US" altLang="zh-CN" dirty="0">
              <a:latin typeface="Times New Roman"/>
              <a:ea typeface="MS Gothic"/>
            </a:endParaRPr>
          </a:p>
        </p:txBody>
      </p:sp>
      <p:sp>
        <p:nvSpPr>
          <p:cNvPr id="12" name="标题 1"/>
          <p:cNvSpPr txBox="1">
            <a:spLocks/>
          </p:cNvSpPr>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a:pPr>
            <a:r>
              <a:rPr kumimoji="1" lang="en-US" altLang="ko-KR" sz="3200" b="1" i="0" u="none" strike="noStrike" kern="0" cap="none" spc="0" normalizeH="0" baseline="0" noProof="0" smtClean="0">
                <a:ln>
                  <a:noFill/>
                </a:ln>
                <a:solidFill>
                  <a:srgbClr val="000000"/>
                </a:solidFill>
                <a:effectLst/>
                <a:uLnTx/>
                <a:uFillTx/>
                <a:latin typeface="Times New Roman"/>
                <a:ea typeface="MS Gothic"/>
              </a:rPr>
              <a:t>Abstract</a:t>
            </a:r>
            <a:r>
              <a:rPr kumimoji="1" lang="ko-KR" altLang="ko-KR" sz="3200" b="1" i="0" u="none" strike="noStrike" kern="0" cap="none" spc="0" normalizeH="0" baseline="0" noProof="0" smtClean="0">
                <a:ln>
                  <a:noFill/>
                </a:ln>
                <a:solidFill>
                  <a:srgbClr val="000000"/>
                </a:solidFill>
                <a:effectLst/>
                <a:uLnTx/>
                <a:uFillTx/>
                <a:latin typeface="Times New Roman"/>
              </a:rPr>
              <a:t/>
            </a:r>
            <a:br>
              <a:rPr kumimoji="1" lang="ko-KR" altLang="ko-KR" sz="3200" b="1" i="0" u="none" strike="noStrike" kern="0" cap="none" spc="0" normalizeH="0" baseline="0" noProof="0" smtClean="0">
                <a:ln>
                  <a:noFill/>
                </a:ln>
                <a:solidFill>
                  <a:srgbClr val="000000"/>
                </a:solidFill>
                <a:effectLst/>
                <a:uLnTx/>
                <a:uFillTx/>
                <a:latin typeface="Times New Roman"/>
              </a:rPr>
            </a:br>
            <a:endParaRPr kumimoji="1" lang="zh-CN" altLang="en-US" sz="3200" b="1" i="0" u="none" strike="noStrike" kern="0" cap="none" spc="0" normalizeH="0" baseline="0" noProof="0" dirty="0">
              <a:ln>
                <a:noFill/>
              </a:ln>
              <a:solidFill>
                <a:srgbClr val="000000"/>
              </a:solidFill>
              <a:effectLst/>
              <a:uLnTx/>
              <a:uFillTx/>
              <a:latin typeface="Times New Roman"/>
              <a:ea typeface="MS Gothic"/>
            </a:endParaRPr>
          </a:p>
        </p:txBody>
      </p:sp>
      <p:sp>
        <p:nvSpPr>
          <p:cNvPr id="14" name="内容占位符 2"/>
          <p:cNvSpPr txBox="1">
            <a:spLocks/>
          </p:cNvSpPr>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itchFamily="34" charset="0"/>
              <a:buChar char="•"/>
              <a:tabLst/>
              <a:defRPr/>
            </a:pPr>
            <a:r>
              <a:rPr kumimoji="1" lang="en-US" altLang="zh-CN" sz="2400" b="1" i="0" u="none" strike="noStrike" kern="0" cap="none" spc="0" normalizeH="0" baseline="0" noProof="0" smtClean="0">
                <a:ln>
                  <a:noFill/>
                </a:ln>
                <a:solidFill>
                  <a:srgbClr val="000000"/>
                </a:solidFill>
                <a:effectLst/>
                <a:uLnTx/>
                <a:uFillTx/>
                <a:latin typeface="Times New Roman"/>
                <a:ea typeface="MS Gothic"/>
              </a:rPr>
              <a:t>This presentation will analyze the possible access mechanisms to stimulate technical discussions on access mechanism for HEW.</a:t>
            </a:r>
            <a:endParaRPr kumimoji="1" lang="zh-CN" altLang="en-US" sz="2400" b="1" i="0" u="none" strike="noStrike" kern="0" cap="none" spc="0" normalizeH="0" baseline="0" noProof="0" dirty="0">
              <a:ln>
                <a:noFill/>
              </a:ln>
              <a:solidFill>
                <a:srgbClr val="000000"/>
              </a:solidFill>
              <a:effectLst/>
              <a:uLnTx/>
              <a:uFillTx/>
              <a:latin typeface="Times New Roman"/>
              <a:ea typeface="MS Gothic"/>
            </a:endParaRPr>
          </a:p>
        </p:txBody>
      </p:sp>
      <p:sp>
        <p:nvSpPr>
          <p:cNvPr id="16" name="Slide Number Placeholder 5"/>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zh-CN"/>
            </a:defPPr>
            <a:lvl1pPr marL="0" algn="ctr" defTabSz="914400" rtl="0" eaLnBrk="1" latinLnBrk="0"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mn-lt"/>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mtClean="0">
                <a:latin typeface="Times New Roman"/>
                <a:ea typeface="MS Gothic"/>
              </a:rPr>
              <a:t>Slide 2</a:t>
            </a:r>
            <a:endParaRPr lang="en-GB" dirty="0">
              <a:latin typeface="Times New Roman"/>
              <a:ea typeface="MS Gothic"/>
            </a:endParaRPr>
          </a:p>
        </p:txBody>
      </p:sp>
    </p:spTree>
    <p:extLst>
      <p:ext uri="{BB962C8B-B14F-4D97-AF65-F5344CB8AC3E}">
        <p14:creationId xmlns:p14="http://schemas.microsoft.com/office/powerpoint/2010/main" val="28685113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bwMode="auto">
          <a:xfrm>
            <a:off x="683176" y="620688"/>
            <a:ext cx="777502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 name="直接连接符 4"/>
          <p:cNvCxnSpPr/>
          <p:nvPr/>
        </p:nvCxnSpPr>
        <p:spPr bwMode="auto">
          <a:xfrm>
            <a:off x="685800" y="6475413"/>
            <a:ext cx="7856538"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 name="Date Placeholder 3"/>
          <p:cNvSpPr txBox="1">
            <a:spLocks/>
          </p:cNvSpPr>
          <p:nvPr/>
        </p:nvSpPr>
        <p:spPr bwMode="auto">
          <a:xfrm>
            <a:off x="663297" y="332656"/>
            <a:ext cx="2303451"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zh-CN"/>
            </a:defPPr>
            <a:lvl1pPr marL="0" algn="l" defTabSz="914400" rtl="0" eaLnBrk="1" latinLnBrk="0"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mn-lt"/>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dirty="0" smtClean="0">
                <a:latin typeface="Times New Roman"/>
                <a:ea typeface="MS Gothic"/>
              </a:rPr>
              <a:t>September 2013</a:t>
            </a:r>
            <a:endParaRPr lang="en-US" altLang="zh-CN" dirty="0">
              <a:latin typeface="Times New Roman"/>
              <a:ea typeface="MS Gothic"/>
            </a:endParaRPr>
          </a:p>
        </p:txBody>
      </p:sp>
      <p:sp>
        <p:nvSpPr>
          <p:cNvPr id="9" name="Date Placeholder 3"/>
          <p:cNvSpPr txBox="1">
            <a:spLocks/>
          </p:cNvSpPr>
          <p:nvPr/>
        </p:nvSpPr>
        <p:spPr bwMode="auto">
          <a:xfrm>
            <a:off x="6012160" y="260648"/>
            <a:ext cx="2672548" cy="36004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zh-CN"/>
            </a:defPPr>
            <a:lvl1pPr marL="0" algn="l" defTabSz="914400" rtl="0" eaLnBrk="1" latinLnBrk="0"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mn-lt"/>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dirty="0" smtClean="0">
                <a:latin typeface="Times New Roman"/>
                <a:ea typeface="MS Gothic"/>
              </a:rPr>
              <a:t>doc.: IEEE 11-13/1105r0</a:t>
            </a:r>
            <a:endParaRPr lang="en-US" altLang="zh-CN" dirty="0">
              <a:latin typeface="Times New Roman"/>
              <a:ea typeface="MS Gothic"/>
            </a:endParaRPr>
          </a:p>
        </p:txBody>
      </p:sp>
      <p:sp>
        <p:nvSpPr>
          <p:cNvPr id="11" name="Date Placeholder 3"/>
          <p:cNvSpPr txBox="1">
            <a:spLocks/>
          </p:cNvSpPr>
          <p:nvPr/>
        </p:nvSpPr>
        <p:spPr bwMode="auto">
          <a:xfrm>
            <a:off x="675316" y="6309320"/>
            <a:ext cx="2672548" cy="36004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zh-CN"/>
            </a:defPPr>
            <a:lvl1pPr marL="0" algn="l" defTabSz="914400" rtl="0" eaLnBrk="1" latinLnBrk="0"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mn-lt"/>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200" b="0" smtClean="0">
                <a:latin typeface="Times New Roman"/>
                <a:ea typeface="MS Gothic"/>
              </a:rPr>
              <a:t>Submission</a:t>
            </a:r>
            <a:endParaRPr lang="en-US" altLang="zh-CN" sz="1200" b="0" dirty="0">
              <a:latin typeface="Times New Roman"/>
              <a:ea typeface="MS Gothic"/>
            </a:endParaRPr>
          </a:p>
        </p:txBody>
      </p:sp>
      <p:sp>
        <p:nvSpPr>
          <p:cNvPr id="13" name="Footer Placeholder 4"/>
          <p:cNvSpPr txBox="1">
            <a:spLocks/>
          </p:cNvSpPr>
          <p:nvPr/>
        </p:nvSpPr>
        <p:spPr bwMode="auto">
          <a:xfrm>
            <a:off x="5500694" y="6475413"/>
            <a:ext cx="3041644"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zh-CN"/>
            </a:defPPr>
            <a:lvl1pPr marL="0" algn="r" defTabSz="914400" rtl="0" eaLnBrk="1" latinLnBrk="0"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mn-lt"/>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altLang="zh-CN" dirty="0" err="1" smtClean="0">
                <a:latin typeface="Times New Roman"/>
                <a:ea typeface="MS Gothic"/>
              </a:rPr>
              <a:t>Meng</a:t>
            </a:r>
            <a:r>
              <a:rPr lang="en-US" altLang="zh-CN" dirty="0" smtClean="0">
                <a:latin typeface="Times New Roman"/>
                <a:ea typeface="MS Gothic"/>
              </a:rPr>
              <a:t> Yang (CATR)</a:t>
            </a:r>
            <a:endParaRPr lang="en-US" altLang="zh-CN" dirty="0">
              <a:latin typeface="Times New Roman"/>
              <a:ea typeface="MS Gothic"/>
            </a:endParaRPr>
          </a:p>
        </p:txBody>
      </p:sp>
      <p:sp>
        <p:nvSpPr>
          <p:cNvPr id="12" name="标题 1"/>
          <p:cNvSpPr txBox="1">
            <a:spLocks/>
          </p:cNvSpPr>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a:pPr>
            <a:r>
              <a:rPr kumimoji="1" lang="en-US" altLang="zh-CN" sz="3200" b="1" i="0" u="none" strike="noStrike" kern="0" cap="none" spc="0" normalizeH="0" baseline="0" noProof="0" smtClean="0">
                <a:ln>
                  <a:noFill/>
                </a:ln>
                <a:solidFill>
                  <a:srgbClr val="000000"/>
                </a:solidFill>
                <a:effectLst/>
                <a:uLnTx/>
                <a:uFillTx/>
                <a:latin typeface="Times New Roman"/>
                <a:ea typeface="MS Gothic"/>
              </a:rPr>
              <a:t>Motivation</a:t>
            </a:r>
            <a:endParaRPr kumimoji="1" lang="zh-CN" altLang="en-US" sz="3200" b="1" i="0" u="none" strike="noStrike" kern="0" cap="none" spc="0" normalizeH="0" baseline="0" noProof="0" dirty="0">
              <a:ln>
                <a:noFill/>
              </a:ln>
              <a:solidFill>
                <a:srgbClr val="000000"/>
              </a:solidFill>
              <a:effectLst/>
              <a:uLnTx/>
              <a:uFillTx/>
              <a:latin typeface="Times New Roman"/>
              <a:ea typeface="MS Gothic"/>
            </a:endParaRPr>
          </a:p>
        </p:txBody>
      </p:sp>
      <p:sp>
        <p:nvSpPr>
          <p:cNvPr id="14" name="内容占位符 2"/>
          <p:cNvSpPr txBox="1">
            <a:spLocks/>
          </p:cNvSpPr>
          <p:nvPr/>
        </p:nvSpPr>
        <p:spPr bwMode="auto">
          <a:xfrm>
            <a:off x="685800" y="1556792"/>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itchFamily="34" charset="0"/>
              <a:buChar char="•"/>
              <a:tabLst/>
              <a:defRPr/>
            </a:pPr>
            <a:r>
              <a:rPr kumimoji="1" lang="en-US" altLang="zh-CN" sz="2400" b="1" i="0" u="none" strike="noStrike" kern="0" cap="none" spc="0" normalizeH="0" baseline="0" noProof="0" dirty="0" smtClean="0">
                <a:ln>
                  <a:noFill/>
                </a:ln>
                <a:solidFill>
                  <a:srgbClr val="000000"/>
                </a:solidFill>
                <a:effectLst/>
                <a:uLnTx/>
                <a:uFillTx/>
                <a:latin typeface="Times New Roman"/>
                <a:ea typeface="MS Gothic"/>
              </a:rPr>
              <a:t>HEW SG focus on:</a:t>
            </a: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Arial" pitchFamily="34" charset="0"/>
              <a:buChar char="•"/>
              <a:tabLst/>
              <a:defRPr/>
            </a:pPr>
            <a:r>
              <a:rPr kumimoji="0" lang="en-US" altLang="zh-CN" sz="2000" b="0" i="0" u="none" strike="noStrike" kern="0" cap="none" spc="0" normalizeH="0" baseline="0" noProof="0" dirty="0" smtClean="0">
                <a:ln>
                  <a:noFill/>
                </a:ln>
                <a:solidFill>
                  <a:srgbClr val="000000"/>
                </a:solidFill>
                <a:effectLst/>
                <a:uLnTx/>
                <a:uFillTx/>
                <a:latin typeface="Times New Roman"/>
                <a:ea typeface="MS PGothic" pitchFamily="34" charset="-128"/>
              </a:rPr>
              <a:t>Improving spectrum efficiency and area throughput</a:t>
            </a: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Arial" pitchFamily="34" charset="0"/>
              <a:buChar char="•"/>
              <a:tabLst/>
              <a:defRPr/>
            </a:pPr>
            <a:r>
              <a:rPr kumimoji="0" lang="en-US" altLang="zh-CN" sz="2000" b="0" i="0" u="none" strike="noStrike" kern="0" cap="none" spc="0" normalizeH="0" baseline="0" noProof="0" dirty="0" smtClean="0">
                <a:ln>
                  <a:noFill/>
                </a:ln>
                <a:solidFill>
                  <a:srgbClr val="000000"/>
                </a:solidFill>
                <a:effectLst/>
                <a:uLnTx/>
                <a:uFillTx/>
                <a:latin typeface="Times New Roman"/>
                <a:ea typeface="MS PGothic" pitchFamily="34" charset="-128"/>
              </a:rPr>
              <a:t>Improving real world performance in indoor and outdoor deployments</a:t>
            </a:r>
          </a:p>
          <a:p>
            <a:pPr marL="1143000" marR="0" lvl="2" indent="-228600" algn="l" defTabSz="449263" rtl="0" eaLnBrk="1" fontAlgn="base" latinLnBrk="0" hangingPunct="1">
              <a:lnSpc>
                <a:spcPct val="100000"/>
              </a:lnSpc>
              <a:spcBef>
                <a:spcPts val="450"/>
              </a:spcBef>
              <a:spcAft>
                <a:spcPct val="0"/>
              </a:spcAft>
              <a:buClr>
                <a:srgbClr val="000000"/>
              </a:buClr>
              <a:buSzPct val="100000"/>
              <a:buFont typeface="微软雅黑" pitchFamily="34" charset="-122"/>
              <a:buChar char="ￚ"/>
              <a:tabLst/>
              <a:defRPr/>
            </a:pPr>
            <a:r>
              <a:rPr kumimoji="0" lang="en-US" altLang="zh-CN" sz="1800" b="0" i="0" u="none" strike="noStrike" kern="0" cap="none" spc="0" normalizeH="0" baseline="0" noProof="0" dirty="0" smtClean="0">
                <a:ln>
                  <a:noFill/>
                </a:ln>
                <a:solidFill>
                  <a:srgbClr val="000000"/>
                </a:solidFill>
                <a:effectLst/>
                <a:uLnTx/>
                <a:uFillTx/>
                <a:latin typeface="Times New Roman"/>
                <a:ea typeface="MS PGothic" pitchFamily="34" charset="-128"/>
              </a:rPr>
              <a:t>in the presence of interfering sources, dense heterogeneous networks</a:t>
            </a:r>
          </a:p>
          <a:p>
            <a:pPr marL="1143000" marR="0" lvl="2" indent="-228600" algn="l" defTabSz="449263" rtl="0" eaLnBrk="1" fontAlgn="base" latinLnBrk="0" hangingPunct="1">
              <a:lnSpc>
                <a:spcPct val="100000"/>
              </a:lnSpc>
              <a:spcBef>
                <a:spcPts val="450"/>
              </a:spcBef>
              <a:spcAft>
                <a:spcPct val="0"/>
              </a:spcAft>
              <a:buClr>
                <a:srgbClr val="000000"/>
              </a:buClr>
              <a:buSzPct val="100000"/>
              <a:buFont typeface="微软雅黑" pitchFamily="34" charset="-122"/>
              <a:buChar char="ￚ"/>
              <a:tabLst/>
              <a:defRPr/>
            </a:pPr>
            <a:r>
              <a:rPr kumimoji="0" lang="en-US" altLang="zh-CN" sz="1800" b="0" i="0" u="none" strike="noStrike" kern="0" cap="none" spc="0" normalizeH="0" baseline="0" noProof="0" dirty="0" smtClean="0">
                <a:ln>
                  <a:noFill/>
                </a:ln>
                <a:solidFill>
                  <a:srgbClr val="000000"/>
                </a:solidFill>
                <a:effectLst/>
                <a:uLnTx/>
                <a:uFillTx/>
                <a:latin typeface="Times New Roman"/>
                <a:ea typeface="MS PGothic" pitchFamily="34" charset="-128"/>
              </a:rPr>
              <a:t>in moderate to heavy user loaded APs</a:t>
            </a:r>
            <a:endParaRPr kumimoji="1" lang="en-US" altLang="zh-CN" sz="2400" b="0" i="0" u="none" strike="noStrike" kern="0" cap="none" spc="0" normalizeH="0" baseline="0" noProof="0" dirty="0" smtClean="0">
              <a:ln>
                <a:noFill/>
              </a:ln>
              <a:solidFill>
                <a:srgbClr val="000000"/>
              </a:solidFill>
              <a:effectLst/>
              <a:uLnTx/>
              <a:uFillTx/>
              <a:latin typeface="Times New Roman"/>
              <a:ea typeface="MS Gothic"/>
            </a:endParaRPr>
          </a:p>
          <a:p>
            <a:pPr marL="342900" marR="0" lvl="0" indent="-342900" algn="l" defTabSz="449263" rtl="0" eaLnBrk="1" fontAlgn="base" latinLnBrk="0" hangingPunct="1">
              <a:lnSpc>
                <a:spcPct val="100000"/>
              </a:lnSpc>
              <a:spcBef>
                <a:spcPts val="1200"/>
              </a:spcBef>
              <a:spcAft>
                <a:spcPct val="0"/>
              </a:spcAft>
              <a:buClr>
                <a:srgbClr val="000000"/>
              </a:buClr>
              <a:buSzPct val="100000"/>
              <a:buFont typeface="Arial" pitchFamily="34" charset="0"/>
              <a:buChar char="•"/>
              <a:tabLst/>
              <a:defRPr/>
            </a:pPr>
            <a:r>
              <a:rPr kumimoji="1" lang="en-US" altLang="zh-CN" sz="2400" b="1" i="0" u="none" strike="noStrike" kern="0" cap="none" spc="0" normalizeH="0" baseline="0" noProof="0" dirty="0" smtClean="0">
                <a:ln>
                  <a:noFill/>
                </a:ln>
                <a:solidFill>
                  <a:srgbClr val="000000"/>
                </a:solidFill>
                <a:effectLst/>
                <a:uLnTx/>
                <a:uFillTx/>
                <a:latin typeface="Times New Roman"/>
                <a:ea typeface="MS Gothic"/>
              </a:rPr>
              <a:t>Based on the aims, HEW involved more functional requirements, like: supporting large number of users,  interference suppression (OBSS), </a:t>
            </a:r>
            <a:r>
              <a:rPr kumimoji="1" lang="en-US" altLang="zh-CN" sz="2400" b="1" i="0" u="none" strike="noStrike" kern="0" cap="none" spc="0" normalizeH="0" baseline="0" noProof="0" dirty="0" err="1" smtClean="0">
                <a:ln>
                  <a:noFill/>
                </a:ln>
                <a:solidFill>
                  <a:srgbClr val="000000"/>
                </a:solidFill>
                <a:effectLst/>
                <a:uLnTx/>
                <a:uFillTx/>
                <a:latin typeface="Times New Roman"/>
                <a:ea typeface="MS Gothic"/>
              </a:rPr>
              <a:t>QoE</a:t>
            </a:r>
            <a:r>
              <a:rPr kumimoji="1" lang="en-US" altLang="zh-CN" sz="2400" b="1" i="0" u="none" strike="noStrike" kern="0" cap="none" spc="0" normalizeH="0" baseline="0" noProof="0" dirty="0" smtClean="0">
                <a:ln>
                  <a:noFill/>
                </a:ln>
                <a:solidFill>
                  <a:srgbClr val="000000"/>
                </a:solidFill>
                <a:effectLst/>
                <a:uLnTx/>
                <a:uFillTx/>
                <a:latin typeface="Times New Roman"/>
                <a:ea typeface="MS Gothic"/>
              </a:rPr>
              <a:t>, ……</a:t>
            </a:r>
          </a:p>
          <a:p>
            <a:pPr marL="342900" marR="0" lvl="0" indent="-342900" algn="l" defTabSz="449263" rtl="0" eaLnBrk="1" fontAlgn="base" latinLnBrk="0" hangingPunct="1">
              <a:lnSpc>
                <a:spcPct val="100000"/>
              </a:lnSpc>
              <a:spcBef>
                <a:spcPts val="1200"/>
              </a:spcBef>
              <a:spcAft>
                <a:spcPct val="0"/>
              </a:spcAft>
              <a:buClr>
                <a:srgbClr val="000000"/>
              </a:buClr>
              <a:buSzPct val="100000"/>
              <a:buFont typeface="Arial" pitchFamily="34" charset="0"/>
              <a:buChar char="•"/>
              <a:tabLst/>
              <a:defRPr/>
            </a:pPr>
            <a:r>
              <a:rPr kumimoji="1" lang="en-US" altLang="zh-CN" sz="2400" b="1" i="0" u="none" strike="noStrike" kern="0" cap="none" spc="0" normalizeH="0" baseline="0" noProof="0" dirty="0" smtClean="0">
                <a:ln>
                  <a:noFill/>
                </a:ln>
                <a:solidFill>
                  <a:srgbClr val="000000"/>
                </a:solidFill>
                <a:effectLst/>
                <a:uLnTx/>
                <a:uFillTx/>
                <a:latin typeface="Times New Roman"/>
                <a:ea typeface="MS Gothic"/>
              </a:rPr>
              <a:t>In order to meet the functional requirements, needs to improve the access mechanism at first.</a:t>
            </a:r>
          </a:p>
        </p:txBody>
      </p:sp>
      <p:sp>
        <p:nvSpPr>
          <p:cNvPr id="16" name="Slide Number Placeholder 5"/>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zh-CN"/>
            </a:defPPr>
            <a:lvl1pPr marL="0" algn="ctr" defTabSz="914400" rtl="0" eaLnBrk="1" latinLnBrk="0"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mn-lt"/>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mtClean="0">
                <a:latin typeface="Times New Roman"/>
                <a:ea typeface="MS Gothic"/>
              </a:rPr>
              <a:t>Slide 3</a:t>
            </a:r>
            <a:endParaRPr lang="en-GB" dirty="0">
              <a:latin typeface="Times New Roman"/>
              <a:ea typeface="MS Gothic"/>
            </a:endParaRPr>
          </a:p>
        </p:txBody>
      </p:sp>
    </p:spTree>
    <p:extLst>
      <p:ext uri="{BB962C8B-B14F-4D97-AF65-F5344CB8AC3E}">
        <p14:creationId xmlns:p14="http://schemas.microsoft.com/office/powerpoint/2010/main" val="28685113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bwMode="auto">
          <a:xfrm>
            <a:off x="683176" y="620688"/>
            <a:ext cx="777502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 name="直接连接符 4"/>
          <p:cNvCxnSpPr/>
          <p:nvPr/>
        </p:nvCxnSpPr>
        <p:spPr bwMode="auto">
          <a:xfrm>
            <a:off x="685800" y="6475413"/>
            <a:ext cx="7856538"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 name="Date Placeholder 3"/>
          <p:cNvSpPr txBox="1">
            <a:spLocks/>
          </p:cNvSpPr>
          <p:nvPr/>
        </p:nvSpPr>
        <p:spPr bwMode="auto">
          <a:xfrm>
            <a:off x="663297" y="332656"/>
            <a:ext cx="2303451"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zh-CN"/>
            </a:defPPr>
            <a:lvl1pPr marL="0" algn="l" defTabSz="914400" rtl="0" eaLnBrk="1" latinLnBrk="0"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mn-lt"/>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dirty="0" smtClean="0">
                <a:latin typeface="Times New Roman"/>
                <a:ea typeface="MS Gothic"/>
              </a:rPr>
              <a:t>September 2013</a:t>
            </a:r>
            <a:endParaRPr lang="en-US" altLang="zh-CN" dirty="0">
              <a:latin typeface="Times New Roman"/>
              <a:ea typeface="MS Gothic"/>
            </a:endParaRPr>
          </a:p>
        </p:txBody>
      </p:sp>
      <p:sp>
        <p:nvSpPr>
          <p:cNvPr id="9" name="Date Placeholder 3"/>
          <p:cNvSpPr txBox="1">
            <a:spLocks/>
          </p:cNvSpPr>
          <p:nvPr/>
        </p:nvSpPr>
        <p:spPr bwMode="auto">
          <a:xfrm>
            <a:off x="6012160" y="260648"/>
            <a:ext cx="2672548" cy="36004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zh-CN"/>
            </a:defPPr>
            <a:lvl1pPr marL="0" algn="l" defTabSz="914400" rtl="0" eaLnBrk="1" latinLnBrk="0"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mn-lt"/>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dirty="0" smtClean="0">
                <a:latin typeface="Times New Roman"/>
                <a:ea typeface="MS Gothic"/>
              </a:rPr>
              <a:t>doc.: IEEE 11-13/1105r0</a:t>
            </a:r>
            <a:endParaRPr lang="en-US" altLang="zh-CN" dirty="0">
              <a:latin typeface="Times New Roman"/>
              <a:ea typeface="MS Gothic"/>
            </a:endParaRPr>
          </a:p>
        </p:txBody>
      </p:sp>
      <p:sp>
        <p:nvSpPr>
          <p:cNvPr id="11" name="Date Placeholder 3"/>
          <p:cNvSpPr txBox="1">
            <a:spLocks/>
          </p:cNvSpPr>
          <p:nvPr/>
        </p:nvSpPr>
        <p:spPr bwMode="auto">
          <a:xfrm>
            <a:off x="675316" y="6309320"/>
            <a:ext cx="2672548" cy="36004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zh-CN"/>
            </a:defPPr>
            <a:lvl1pPr marL="0" algn="l" defTabSz="914400" rtl="0" eaLnBrk="1" latinLnBrk="0"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mn-lt"/>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200" b="0" smtClean="0">
                <a:latin typeface="Times New Roman"/>
                <a:ea typeface="MS Gothic"/>
              </a:rPr>
              <a:t>Submission</a:t>
            </a:r>
            <a:endParaRPr lang="en-US" altLang="zh-CN" sz="1200" b="0" dirty="0">
              <a:latin typeface="Times New Roman"/>
              <a:ea typeface="MS Gothic"/>
            </a:endParaRPr>
          </a:p>
        </p:txBody>
      </p:sp>
      <p:sp>
        <p:nvSpPr>
          <p:cNvPr id="13" name="Footer Placeholder 4"/>
          <p:cNvSpPr txBox="1">
            <a:spLocks/>
          </p:cNvSpPr>
          <p:nvPr/>
        </p:nvSpPr>
        <p:spPr bwMode="auto">
          <a:xfrm>
            <a:off x="5500694" y="6475413"/>
            <a:ext cx="3041644"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zh-CN"/>
            </a:defPPr>
            <a:lvl1pPr marL="0" algn="r" defTabSz="914400" rtl="0" eaLnBrk="1" latinLnBrk="0"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mn-lt"/>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altLang="zh-CN" dirty="0" err="1" smtClean="0">
                <a:latin typeface="Times New Roman"/>
                <a:ea typeface="MS Gothic"/>
              </a:rPr>
              <a:t>Meng</a:t>
            </a:r>
            <a:r>
              <a:rPr lang="en-US" altLang="zh-CN" dirty="0" smtClean="0">
                <a:latin typeface="Times New Roman"/>
                <a:ea typeface="MS Gothic"/>
              </a:rPr>
              <a:t> Yang (CATR)</a:t>
            </a:r>
            <a:endParaRPr lang="en-US" altLang="zh-CN" dirty="0">
              <a:latin typeface="Times New Roman"/>
              <a:ea typeface="MS Gothic"/>
            </a:endParaRPr>
          </a:p>
        </p:txBody>
      </p:sp>
      <p:sp>
        <p:nvSpPr>
          <p:cNvPr id="14" name="标题 1"/>
          <p:cNvSpPr txBox="1">
            <a:spLocks/>
          </p:cNvSpPr>
          <p:nvPr/>
        </p:nvSpPr>
        <p:spPr bwMode="auto">
          <a:xfrm>
            <a:off x="685800" y="419571"/>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a:pPr>
            <a:r>
              <a:rPr kumimoji="1" lang="en-US" altLang="zh-CN" sz="3200" b="1" i="0" u="none" strike="noStrike" kern="0" cap="none" spc="0" normalizeH="0" baseline="0" noProof="0" smtClean="0">
                <a:ln>
                  <a:noFill/>
                </a:ln>
                <a:solidFill>
                  <a:srgbClr val="000000"/>
                </a:solidFill>
                <a:effectLst/>
                <a:uLnTx/>
                <a:uFillTx/>
                <a:latin typeface="Times New Roman"/>
                <a:ea typeface="MS Gothic"/>
              </a:rPr>
              <a:t>Background</a:t>
            </a:r>
            <a:endParaRPr kumimoji="1" lang="zh-CN" altLang="en-US" sz="3200" b="1" i="0" u="none" strike="noStrike" kern="0" cap="none" spc="0" normalizeH="0" baseline="0" noProof="0" dirty="0">
              <a:ln>
                <a:noFill/>
              </a:ln>
              <a:solidFill>
                <a:srgbClr val="000000"/>
              </a:solidFill>
              <a:effectLst/>
              <a:uLnTx/>
              <a:uFillTx/>
              <a:latin typeface="Times New Roman"/>
              <a:ea typeface="MS Gothic"/>
            </a:endParaRPr>
          </a:p>
        </p:txBody>
      </p:sp>
      <p:sp>
        <p:nvSpPr>
          <p:cNvPr id="15" name="内容占位符 2"/>
          <p:cNvSpPr txBox="1">
            <a:spLocks/>
          </p:cNvSpPr>
          <p:nvPr/>
        </p:nvSpPr>
        <p:spPr bwMode="auto">
          <a:xfrm>
            <a:off x="323530" y="1340768"/>
            <a:ext cx="4392486"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itchFamily="34" charset="0"/>
              <a:buChar char="•"/>
              <a:tabLst/>
              <a:defRPr/>
            </a:pPr>
            <a:r>
              <a:rPr kumimoji="1" lang="en-US" altLang="zh-CN" sz="2000" b="1" i="0" u="none" strike="noStrike" kern="0" cap="none" spc="0" normalizeH="0" baseline="0" noProof="0" smtClean="0">
                <a:ln>
                  <a:noFill/>
                </a:ln>
                <a:solidFill>
                  <a:srgbClr val="000000"/>
                </a:solidFill>
                <a:effectLst/>
                <a:uLnTx/>
                <a:uFillTx/>
                <a:latin typeface="Times New Roman"/>
                <a:ea typeface="MS Gothic"/>
              </a:rPr>
              <a:t>Existing CSMA/CA-based access mechanisms:</a:t>
            </a: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微软雅黑" pitchFamily="34" charset="-122"/>
              <a:buChar char="ￚ"/>
              <a:tabLst/>
              <a:defRPr/>
            </a:pPr>
            <a:r>
              <a:rPr kumimoji="1" lang="en-US" altLang="zh-CN" sz="1600" b="0" i="0" u="none" strike="noStrike" kern="0" cap="none" spc="0" normalizeH="0" baseline="0" noProof="0" smtClean="0">
                <a:ln>
                  <a:noFill/>
                </a:ln>
                <a:solidFill>
                  <a:srgbClr val="000000"/>
                </a:solidFill>
                <a:effectLst/>
                <a:uLnTx/>
                <a:uFillTx/>
                <a:latin typeface="Times New Roman"/>
                <a:ea typeface="MS Gothic"/>
              </a:rPr>
              <a:t>DCF: </a:t>
            </a:r>
          </a:p>
          <a:p>
            <a:pPr marL="1143000" marR="0" lvl="2" indent="-228600" algn="l" defTabSz="449263" rtl="0" eaLnBrk="1" fontAlgn="base" latinLnBrk="0" hangingPunct="1">
              <a:lnSpc>
                <a:spcPct val="100000"/>
              </a:lnSpc>
              <a:spcBef>
                <a:spcPts val="450"/>
              </a:spcBef>
              <a:spcAft>
                <a:spcPct val="0"/>
              </a:spcAft>
              <a:buClr>
                <a:srgbClr val="000000"/>
              </a:buClr>
              <a:buSzPct val="100000"/>
              <a:buFont typeface="Arial" pitchFamily="34" charset="0"/>
              <a:buChar char="•"/>
              <a:tabLst/>
              <a:defRPr/>
            </a:pPr>
            <a:r>
              <a:rPr kumimoji="1" lang="en-US" altLang="zh-CN" sz="1600" b="0" i="0" u="none" strike="noStrike" kern="0" cap="none" spc="0" normalizeH="0" baseline="0" noProof="0" smtClean="0">
                <a:ln>
                  <a:noFill/>
                </a:ln>
                <a:solidFill>
                  <a:srgbClr val="000000"/>
                </a:solidFill>
                <a:effectLst/>
                <a:uLnTx/>
                <a:uFillTx/>
                <a:latin typeface="Times New Roman"/>
                <a:ea typeface="MS Gothic"/>
              </a:rPr>
              <a:t>Distributed contention-based</a:t>
            </a:r>
          </a:p>
          <a:p>
            <a:pPr marL="1143000" marR="0" lvl="2" indent="-228600" algn="l" defTabSz="449263" rtl="0" eaLnBrk="1" fontAlgn="base" latinLnBrk="0" hangingPunct="1">
              <a:lnSpc>
                <a:spcPct val="100000"/>
              </a:lnSpc>
              <a:spcBef>
                <a:spcPts val="450"/>
              </a:spcBef>
              <a:spcAft>
                <a:spcPct val="0"/>
              </a:spcAft>
              <a:buClr>
                <a:srgbClr val="000000"/>
              </a:buClr>
              <a:buSzPct val="100000"/>
              <a:buFont typeface="Arial" pitchFamily="34" charset="0"/>
              <a:buChar char="•"/>
              <a:tabLst/>
              <a:defRPr/>
            </a:pPr>
            <a:r>
              <a:rPr kumimoji="1" lang="en-US" altLang="zh-CN" sz="1600" b="0" i="0" u="none" strike="noStrike" kern="0" cap="none" spc="0" normalizeH="0" baseline="0" noProof="0" smtClean="0">
                <a:ln>
                  <a:noFill/>
                </a:ln>
                <a:solidFill>
                  <a:srgbClr val="000000"/>
                </a:solidFill>
                <a:effectLst/>
                <a:uLnTx/>
                <a:uFillTx/>
                <a:latin typeface="Times New Roman"/>
                <a:ea typeface="MS Gothic"/>
              </a:rPr>
              <a:t>Supports asynchronous transmission</a:t>
            </a:r>
          </a:p>
          <a:p>
            <a:pPr marL="1143000" marR="0" lvl="2" indent="-228600" algn="l" defTabSz="449263" rtl="0" eaLnBrk="1" fontAlgn="base" latinLnBrk="0" hangingPunct="1">
              <a:lnSpc>
                <a:spcPct val="100000"/>
              </a:lnSpc>
              <a:spcBef>
                <a:spcPts val="450"/>
              </a:spcBef>
              <a:spcAft>
                <a:spcPct val="0"/>
              </a:spcAft>
              <a:buClr>
                <a:srgbClr val="000000"/>
              </a:buClr>
              <a:buSzPct val="100000"/>
              <a:buFont typeface="Arial" pitchFamily="34" charset="0"/>
              <a:buChar char="•"/>
              <a:tabLst/>
              <a:defRPr/>
            </a:pPr>
            <a:r>
              <a:rPr kumimoji="1" lang="en-US" altLang="zh-CN" sz="1600" b="0" i="0" u="none" strike="noStrike" kern="0" cap="none" spc="0" normalizeH="0" baseline="0" noProof="0" smtClean="0">
                <a:ln>
                  <a:noFill/>
                </a:ln>
                <a:solidFill>
                  <a:srgbClr val="000000"/>
                </a:solidFill>
                <a:effectLst/>
                <a:uLnTx/>
                <a:uFillTx/>
                <a:latin typeface="Times New Roman"/>
                <a:ea typeface="MS Gothic"/>
              </a:rPr>
              <a:t>Provides equal opportunities for the channel access for all users, without priority and QoS guarantees.</a:t>
            </a: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微软雅黑" pitchFamily="34" charset="-122"/>
              <a:buChar char="ￚ"/>
              <a:tabLst/>
              <a:defRPr/>
            </a:pPr>
            <a:r>
              <a:rPr kumimoji="1" lang="en-US" altLang="zh-CN" sz="1800" b="0" i="0" u="none" strike="noStrike" kern="0" cap="none" spc="0" normalizeH="0" baseline="0" noProof="0" smtClean="0">
                <a:ln>
                  <a:noFill/>
                </a:ln>
                <a:solidFill>
                  <a:srgbClr val="000000"/>
                </a:solidFill>
                <a:effectLst/>
                <a:uLnTx/>
                <a:uFillTx/>
                <a:latin typeface="Times New Roman"/>
                <a:ea typeface="MS Gothic"/>
              </a:rPr>
              <a:t>PCF:</a:t>
            </a:r>
          </a:p>
          <a:p>
            <a:pPr marL="1143000" marR="0" lvl="2" indent="-228600" algn="l" defTabSz="449263" rtl="0" eaLnBrk="1" fontAlgn="base" latinLnBrk="0" hangingPunct="1">
              <a:lnSpc>
                <a:spcPct val="100000"/>
              </a:lnSpc>
              <a:spcBef>
                <a:spcPts val="450"/>
              </a:spcBef>
              <a:spcAft>
                <a:spcPct val="0"/>
              </a:spcAft>
              <a:buClr>
                <a:srgbClr val="000000"/>
              </a:buClr>
              <a:buSzPct val="100000"/>
              <a:buFont typeface="Arial" pitchFamily="34" charset="0"/>
              <a:buChar char="•"/>
              <a:tabLst/>
              <a:defRPr/>
            </a:pPr>
            <a:r>
              <a:rPr kumimoji="1" lang="en-US" altLang="zh-CN" sz="1600" b="0" i="0" u="none" strike="noStrike" kern="0" cap="none" spc="0" normalizeH="0" baseline="0" noProof="0" smtClean="0">
                <a:ln>
                  <a:noFill/>
                </a:ln>
                <a:solidFill>
                  <a:srgbClr val="000000"/>
                </a:solidFill>
                <a:effectLst/>
                <a:uLnTx/>
                <a:uFillTx/>
                <a:latin typeface="Times New Roman"/>
                <a:ea typeface="MS Gothic"/>
              </a:rPr>
              <a:t>Contention free-based</a:t>
            </a:r>
          </a:p>
          <a:p>
            <a:pPr marL="1143000" marR="0" lvl="2" indent="-228600" algn="l" defTabSz="449263" rtl="0" eaLnBrk="1" fontAlgn="base" latinLnBrk="0" hangingPunct="1">
              <a:lnSpc>
                <a:spcPct val="100000"/>
              </a:lnSpc>
              <a:spcBef>
                <a:spcPts val="450"/>
              </a:spcBef>
              <a:spcAft>
                <a:spcPct val="0"/>
              </a:spcAft>
              <a:buClr>
                <a:srgbClr val="000000"/>
              </a:buClr>
              <a:buSzPct val="100000"/>
              <a:buFont typeface="Arial" pitchFamily="34" charset="0"/>
              <a:buChar char="•"/>
              <a:tabLst/>
              <a:defRPr/>
            </a:pPr>
            <a:r>
              <a:rPr kumimoji="1" lang="en-US" altLang="zh-CN" sz="1600" b="0" i="0" u="none" strike="noStrike" kern="0" cap="none" spc="0" normalizeH="0" baseline="0" noProof="0" smtClean="0">
                <a:ln>
                  <a:noFill/>
                </a:ln>
                <a:solidFill>
                  <a:srgbClr val="000000"/>
                </a:solidFill>
                <a:effectLst/>
                <a:uLnTx/>
                <a:uFillTx/>
                <a:latin typeface="Times New Roman"/>
                <a:ea typeface="MS Gothic"/>
              </a:rPr>
              <a:t>Supports synchronous transmission</a:t>
            </a:r>
          </a:p>
          <a:p>
            <a:pPr marL="1143000" marR="0" lvl="2" indent="-228600" algn="l" defTabSz="449263" rtl="0" eaLnBrk="1" fontAlgn="base" latinLnBrk="0" hangingPunct="1">
              <a:lnSpc>
                <a:spcPct val="100000"/>
              </a:lnSpc>
              <a:spcBef>
                <a:spcPts val="450"/>
              </a:spcBef>
              <a:spcAft>
                <a:spcPct val="0"/>
              </a:spcAft>
              <a:buClr>
                <a:srgbClr val="000000"/>
              </a:buClr>
              <a:buSzPct val="100000"/>
              <a:buFont typeface="Arial" pitchFamily="34" charset="0"/>
              <a:buChar char="•"/>
              <a:tabLst/>
              <a:defRPr/>
            </a:pPr>
            <a:r>
              <a:rPr kumimoji="1" lang="en-US" altLang="zh-CN" sz="1600" b="0" i="0" u="none" strike="noStrike" kern="0" cap="none" spc="0" normalizeH="0" baseline="0" noProof="0" smtClean="0">
                <a:ln>
                  <a:noFill/>
                </a:ln>
                <a:solidFill>
                  <a:srgbClr val="000000"/>
                </a:solidFill>
                <a:effectLst/>
                <a:uLnTx/>
                <a:uFillTx/>
                <a:latin typeface="Times New Roman"/>
                <a:ea typeface="MS Gothic"/>
              </a:rPr>
              <a:t>Differentiation considered based on priority, poor QoS performance.</a:t>
            </a: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微软雅黑" pitchFamily="34" charset="-122"/>
              <a:buChar char="ￚ"/>
              <a:tabLst/>
              <a:defRPr/>
            </a:pPr>
            <a:r>
              <a:rPr kumimoji="1" lang="en-US" altLang="zh-CN" sz="1600" b="0" i="0" u="none" strike="noStrike" kern="0" cap="none" spc="0" normalizeH="0" baseline="0" noProof="0" smtClean="0">
                <a:ln>
                  <a:noFill/>
                </a:ln>
                <a:solidFill>
                  <a:srgbClr val="000000"/>
                </a:solidFill>
                <a:effectLst/>
                <a:uLnTx/>
                <a:uFillTx/>
                <a:latin typeface="Times New Roman"/>
                <a:ea typeface="MS Gothic"/>
              </a:rPr>
              <a:t>EDCA: </a:t>
            </a:r>
          </a:p>
          <a:p>
            <a:pPr marL="1143000" marR="0" lvl="2" indent="-228600" algn="l" defTabSz="449263" rtl="0" eaLnBrk="1" fontAlgn="base" latinLnBrk="0" hangingPunct="1">
              <a:lnSpc>
                <a:spcPct val="100000"/>
              </a:lnSpc>
              <a:spcBef>
                <a:spcPts val="450"/>
              </a:spcBef>
              <a:spcAft>
                <a:spcPct val="0"/>
              </a:spcAft>
              <a:buClr>
                <a:srgbClr val="000000"/>
              </a:buClr>
              <a:buSzPct val="100000"/>
              <a:buFont typeface="Arial" pitchFamily="34" charset="0"/>
              <a:buChar char="•"/>
              <a:tabLst/>
              <a:defRPr/>
            </a:pPr>
            <a:r>
              <a:rPr kumimoji="1" lang="en-US" altLang="zh-CN" sz="1600" b="0" i="0" u="none" strike="noStrike" kern="0" cap="none" spc="0" normalizeH="0" baseline="0" noProof="0" smtClean="0">
                <a:ln>
                  <a:noFill/>
                </a:ln>
                <a:solidFill>
                  <a:srgbClr val="000000"/>
                </a:solidFill>
                <a:effectLst/>
                <a:uLnTx/>
                <a:uFillTx/>
                <a:latin typeface="Times New Roman"/>
                <a:ea typeface="MS Gothic"/>
              </a:rPr>
              <a:t>DCF Extension, contention-Based channel access</a:t>
            </a:r>
          </a:p>
          <a:p>
            <a:pPr marL="1143000" marR="0" lvl="2" indent="-228600" algn="l" defTabSz="449263" rtl="0" eaLnBrk="1" fontAlgn="base" latinLnBrk="0" hangingPunct="1">
              <a:lnSpc>
                <a:spcPct val="100000"/>
              </a:lnSpc>
              <a:spcBef>
                <a:spcPts val="450"/>
              </a:spcBef>
              <a:spcAft>
                <a:spcPct val="0"/>
              </a:spcAft>
              <a:buClr>
                <a:srgbClr val="000000"/>
              </a:buClr>
              <a:buSzPct val="100000"/>
              <a:buFont typeface="Arial" pitchFamily="34" charset="0"/>
              <a:buChar char="•"/>
              <a:tabLst/>
              <a:defRPr/>
            </a:pPr>
            <a:r>
              <a:rPr kumimoji="1" lang="en-US" altLang="zh-CN" sz="1600" b="0" i="0" u="none" strike="noStrike" kern="0" cap="none" spc="0" normalizeH="0" baseline="0" noProof="0" smtClean="0">
                <a:ln>
                  <a:noFill/>
                </a:ln>
                <a:solidFill>
                  <a:srgbClr val="000000"/>
                </a:solidFill>
                <a:effectLst/>
                <a:uLnTx/>
                <a:uFillTx/>
                <a:latin typeface="Times New Roman"/>
                <a:ea typeface="MS Gothic"/>
              </a:rPr>
              <a:t>Supports prioritized QoS</a:t>
            </a:r>
            <a:endParaRPr kumimoji="1" lang="en-US" altLang="zh-CN" sz="1600" b="0" i="0" u="none" strike="noStrike" kern="0" cap="none" spc="0" normalizeH="0" baseline="0" noProof="0" dirty="0">
              <a:ln>
                <a:noFill/>
              </a:ln>
              <a:solidFill>
                <a:srgbClr val="000000"/>
              </a:solidFill>
              <a:effectLst/>
              <a:uLnTx/>
              <a:uFillTx/>
              <a:latin typeface="Times New Roman"/>
              <a:ea typeface="MS Gothic"/>
            </a:endParaRPr>
          </a:p>
        </p:txBody>
      </p:sp>
      <p:sp>
        <p:nvSpPr>
          <p:cNvPr id="16" name="内容占位符 2"/>
          <p:cNvSpPr txBox="1">
            <a:spLocks/>
          </p:cNvSpPr>
          <p:nvPr/>
        </p:nvSpPr>
        <p:spPr bwMode="auto">
          <a:xfrm>
            <a:off x="4656832" y="1412776"/>
            <a:ext cx="4320480"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a:lstStyle>
          <a:p>
            <a:pPr>
              <a:buFont typeface="Arial" pitchFamily="34" charset="0"/>
              <a:buChar char="•"/>
            </a:pPr>
            <a:r>
              <a:rPr lang="en-US" altLang="zh-CN" sz="2000" kern="0" dirty="0" smtClean="0">
                <a:latin typeface="Times New Roman"/>
                <a:ea typeface="MS Gothic"/>
              </a:rPr>
              <a:t>HEW needs to improve the real </a:t>
            </a:r>
            <a:r>
              <a:rPr lang="en-US" altLang="zh-CN" sz="2000" kern="0" dirty="0">
                <a:latin typeface="Times New Roman"/>
                <a:ea typeface="MS Gothic"/>
              </a:rPr>
              <a:t>world </a:t>
            </a:r>
            <a:r>
              <a:rPr lang="en-US" altLang="zh-CN" sz="2000" kern="0" dirty="0" smtClean="0">
                <a:latin typeface="Times New Roman"/>
                <a:ea typeface="MS Gothic"/>
              </a:rPr>
              <a:t>performance in high </a:t>
            </a:r>
            <a:r>
              <a:rPr lang="en-US" altLang="zh-CN" sz="2000" kern="0" dirty="0">
                <a:latin typeface="Times New Roman"/>
                <a:ea typeface="MS Gothic"/>
              </a:rPr>
              <a:t>density </a:t>
            </a:r>
            <a:r>
              <a:rPr lang="en-US" altLang="zh-CN" sz="2000" kern="0" dirty="0" smtClean="0">
                <a:latin typeface="Times New Roman"/>
                <a:ea typeface="MS Gothic"/>
              </a:rPr>
              <a:t>scenarios developments.</a:t>
            </a:r>
          </a:p>
          <a:p>
            <a:pPr>
              <a:buFont typeface="Arial" pitchFamily="34" charset="0"/>
              <a:buChar char="•"/>
            </a:pPr>
            <a:endParaRPr lang="en-US" altLang="zh-CN" sz="2000" kern="0" dirty="0" smtClean="0">
              <a:latin typeface="Times New Roman"/>
              <a:ea typeface="MS Gothic"/>
            </a:endParaRPr>
          </a:p>
          <a:p>
            <a:pPr>
              <a:buFont typeface="Arial" pitchFamily="34" charset="0"/>
              <a:buChar char="•"/>
            </a:pPr>
            <a:r>
              <a:rPr lang="en-US" altLang="zh-CN" sz="2000" kern="0" dirty="0" smtClean="0">
                <a:latin typeface="Times New Roman"/>
                <a:ea typeface="MS Gothic"/>
              </a:rPr>
              <a:t>In </a:t>
            </a:r>
            <a:r>
              <a:rPr lang="en-US" altLang="zh-CN" sz="2000" kern="0" dirty="0">
                <a:latin typeface="Times New Roman"/>
                <a:ea typeface="MS Gothic"/>
              </a:rPr>
              <a:t>the present 802.11 protocols</a:t>
            </a:r>
            <a:r>
              <a:rPr lang="en-US" altLang="zh-CN" sz="2000" kern="0" dirty="0" smtClean="0">
                <a:latin typeface="Times New Roman"/>
                <a:ea typeface="MS Gothic"/>
              </a:rPr>
              <a:t>, AP just supports a small number of STAs. When a large number of STAs request to transmission at the same time, probability of conflict will be increased, causing </a:t>
            </a:r>
            <a:r>
              <a:rPr lang="en-US" altLang="zh-CN" sz="2000" kern="0" dirty="0">
                <a:latin typeface="Times New Roman"/>
                <a:ea typeface="MS Gothic"/>
              </a:rPr>
              <a:t>interference and </a:t>
            </a:r>
            <a:r>
              <a:rPr lang="en-US" altLang="zh-CN" sz="2000" kern="0" dirty="0" smtClean="0">
                <a:latin typeface="Times New Roman"/>
                <a:ea typeface="MS Gothic"/>
              </a:rPr>
              <a:t>congestion.</a:t>
            </a:r>
          </a:p>
          <a:p>
            <a:pPr>
              <a:buFont typeface="Arial" pitchFamily="34" charset="0"/>
              <a:buChar char="•"/>
            </a:pPr>
            <a:endParaRPr lang="en-US" altLang="zh-CN" sz="2000" kern="0" dirty="0" smtClean="0">
              <a:latin typeface="Times New Roman"/>
              <a:ea typeface="MS Gothic"/>
            </a:endParaRPr>
          </a:p>
          <a:p>
            <a:pPr>
              <a:buFont typeface="Arial" pitchFamily="34" charset="0"/>
              <a:buChar char="•"/>
            </a:pPr>
            <a:r>
              <a:rPr lang="en-US" altLang="zh-CN" sz="2000" kern="0" dirty="0" smtClean="0">
                <a:latin typeface="Times New Roman"/>
                <a:ea typeface="MS Gothic"/>
              </a:rPr>
              <a:t>Therefore</a:t>
            </a:r>
            <a:r>
              <a:rPr lang="en-US" altLang="zh-CN" sz="2000" kern="0" dirty="0">
                <a:latin typeface="Times New Roman"/>
                <a:ea typeface="MS Gothic"/>
              </a:rPr>
              <a:t>, </a:t>
            </a:r>
            <a:r>
              <a:rPr lang="en-US" altLang="zh-CN" sz="2000" kern="0" dirty="0" smtClean="0">
                <a:latin typeface="Times New Roman"/>
                <a:ea typeface="MS Gothic"/>
              </a:rPr>
              <a:t>improving </a:t>
            </a:r>
            <a:r>
              <a:rPr lang="en-US" altLang="zh-CN" sz="2000" kern="0" dirty="0">
                <a:latin typeface="Times New Roman"/>
                <a:ea typeface="MS Gothic"/>
              </a:rPr>
              <a:t>the access mechanism </a:t>
            </a:r>
            <a:r>
              <a:rPr lang="en-US" altLang="zh-CN" sz="2000" kern="0" dirty="0" smtClean="0">
                <a:latin typeface="Times New Roman"/>
                <a:ea typeface="MS Gothic"/>
              </a:rPr>
              <a:t>is necessary for HEW.</a:t>
            </a:r>
            <a:endParaRPr lang="en-US" altLang="zh-CN" sz="1800" kern="0" dirty="0">
              <a:latin typeface="Times New Roman"/>
              <a:ea typeface="MS Gothic"/>
            </a:endParaRPr>
          </a:p>
        </p:txBody>
      </p:sp>
      <p:sp>
        <p:nvSpPr>
          <p:cNvPr id="18" name="Slide Number Placeholder 5"/>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zh-CN"/>
            </a:defPPr>
            <a:lvl1pPr marL="0" algn="ctr" defTabSz="914400" rtl="0" eaLnBrk="1" latinLnBrk="0"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mn-lt"/>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mtClean="0">
                <a:latin typeface="Times New Roman"/>
                <a:ea typeface="MS Gothic"/>
              </a:rPr>
              <a:t>Slide 4</a:t>
            </a:r>
            <a:endParaRPr lang="en-GB" dirty="0">
              <a:latin typeface="Times New Roman"/>
              <a:ea typeface="MS Gothic"/>
            </a:endParaRPr>
          </a:p>
        </p:txBody>
      </p:sp>
    </p:spTree>
    <p:extLst>
      <p:ext uri="{BB962C8B-B14F-4D97-AF65-F5344CB8AC3E}">
        <p14:creationId xmlns:p14="http://schemas.microsoft.com/office/powerpoint/2010/main" val="28685113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bwMode="auto">
          <a:xfrm>
            <a:off x="683176" y="620688"/>
            <a:ext cx="777502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 name="直接连接符 4"/>
          <p:cNvCxnSpPr/>
          <p:nvPr/>
        </p:nvCxnSpPr>
        <p:spPr bwMode="auto">
          <a:xfrm>
            <a:off x="685800" y="6475413"/>
            <a:ext cx="7856538"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 name="Date Placeholder 3"/>
          <p:cNvSpPr txBox="1">
            <a:spLocks/>
          </p:cNvSpPr>
          <p:nvPr/>
        </p:nvSpPr>
        <p:spPr bwMode="auto">
          <a:xfrm>
            <a:off x="663297" y="332656"/>
            <a:ext cx="2303451"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zh-CN"/>
            </a:defPPr>
            <a:lvl1pPr marL="0" algn="l" defTabSz="914400" rtl="0" eaLnBrk="1" latinLnBrk="0"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mn-lt"/>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dirty="0" smtClean="0">
                <a:latin typeface="Times New Roman"/>
                <a:ea typeface="MS Gothic"/>
              </a:rPr>
              <a:t>September 2013</a:t>
            </a:r>
            <a:endParaRPr lang="en-US" altLang="zh-CN" dirty="0">
              <a:latin typeface="Times New Roman"/>
              <a:ea typeface="MS Gothic"/>
            </a:endParaRPr>
          </a:p>
        </p:txBody>
      </p:sp>
      <p:sp>
        <p:nvSpPr>
          <p:cNvPr id="9" name="Date Placeholder 3"/>
          <p:cNvSpPr txBox="1">
            <a:spLocks/>
          </p:cNvSpPr>
          <p:nvPr/>
        </p:nvSpPr>
        <p:spPr bwMode="auto">
          <a:xfrm>
            <a:off x="6012160" y="260648"/>
            <a:ext cx="2672548" cy="36004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zh-CN"/>
            </a:defPPr>
            <a:lvl1pPr marL="0" algn="l" defTabSz="914400" rtl="0" eaLnBrk="1" latinLnBrk="0"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mn-lt"/>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dirty="0" smtClean="0">
                <a:latin typeface="Times New Roman"/>
                <a:ea typeface="MS Gothic"/>
              </a:rPr>
              <a:t>doc.: IEEE 11-13/1105r0</a:t>
            </a:r>
            <a:endParaRPr lang="en-US" altLang="zh-CN" dirty="0">
              <a:latin typeface="Times New Roman"/>
              <a:ea typeface="MS Gothic"/>
            </a:endParaRPr>
          </a:p>
        </p:txBody>
      </p:sp>
      <p:sp>
        <p:nvSpPr>
          <p:cNvPr id="11" name="Date Placeholder 3"/>
          <p:cNvSpPr txBox="1">
            <a:spLocks/>
          </p:cNvSpPr>
          <p:nvPr/>
        </p:nvSpPr>
        <p:spPr bwMode="auto">
          <a:xfrm>
            <a:off x="675316" y="6309320"/>
            <a:ext cx="2672548" cy="36004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zh-CN"/>
            </a:defPPr>
            <a:lvl1pPr marL="0" algn="l" defTabSz="914400" rtl="0" eaLnBrk="1" latinLnBrk="0"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mn-lt"/>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200" b="0" smtClean="0">
                <a:latin typeface="Times New Roman"/>
                <a:ea typeface="MS Gothic"/>
              </a:rPr>
              <a:t>Submission</a:t>
            </a:r>
            <a:endParaRPr lang="en-US" altLang="zh-CN" sz="1200" b="0" dirty="0">
              <a:latin typeface="Times New Roman"/>
              <a:ea typeface="MS Gothic"/>
            </a:endParaRPr>
          </a:p>
        </p:txBody>
      </p:sp>
      <p:sp>
        <p:nvSpPr>
          <p:cNvPr id="13" name="Footer Placeholder 4"/>
          <p:cNvSpPr txBox="1">
            <a:spLocks/>
          </p:cNvSpPr>
          <p:nvPr/>
        </p:nvSpPr>
        <p:spPr bwMode="auto">
          <a:xfrm>
            <a:off x="5500694" y="6475413"/>
            <a:ext cx="3041644"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zh-CN"/>
            </a:defPPr>
            <a:lvl1pPr marL="0" algn="r" defTabSz="914400" rtl="0" eaLnBrk="1" latinLnBrk="0"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mn-lt"/>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altLang="zh-CN" dirty="0" err="1" smtClean="0">
                <a:latin typeface="Times New Roman"/>
                <a:ea typeface="MS Gothic"/>
              </a:rPr>
              <a:t>Meng</a:t>
            </a:r>
            <a:r>
              <a:rPr lang="en-US" altLang="zh-CN" dirty="0" smtClean="0">
                <a:latin typeface="Times New Roman"/>
                <a:ea typeface="MS Gothic"/>
              </a:rPr>
              <a:t> Yang (CATR)</a:t>
            </a:r>
            <a:endParaRPr lang="en-US" altLang="zh-CN" dirty="0">
              <a:latin typeface="Times New Roman"/>
              <a:ea typeface="MS Gothic"/>
            </a:endParaRPr>
          </a:p>
        </p:txBody>
      </p:sp>
      <mc:AlternateContent xmlns:mc="http://schemas.openxmlformats.org/markup-compatibility/2006" xmlns:a14="http://schemas.microsoft.com/office/drawing/2010/main">
        <mc:Choice Requires="a14">
          <p:graphicFrame>
            <p:nvGraphicFramePr>
              <p:cNvPr id="71" name="内容占位符 3"/>
              <p:cNvGraphicFramePr>
                <a:graphicFrameLocks/>
              </p:cNvGraphicFramePr>
              <p:nvPr>
                <p:extLst>
                  <p:ext uri="{D42A27DB-BD31-4B8C-83A1-F6EECF244321}">
                    <p14:modId xmlns:p14="http://schemas.microsoft.com/office/powerpoint/2010/main" val="1815034951"/>
                  </p:ext>
                </p:extLst>
              </p:nvPr>
            </p:nvGraphicFramePr>
            <p:xfrm>
              <a:off x="395536" y="1535792"/>
              <a:ext cx="8434153" cy="3261360"/>
            </p:xfrm>
            <a:graphic>
              <a:graphicData uri="http://schemas.openxmlformats.org/drawingml/2006/table">
                <a:tbl>
                  <a:tblPr firstRow="1" bandRow="1"/>
                  <a:tblGrid>
                    <a:gridCol w="1449377"/>
                    <a:gridCol w="1656184"/>
                    <a:gridCol w="1656184"/>
                    <a:gridCol w="1790983"/>
                    <a:gridCol w="1881425"/>
                  </a:tblGrid>
                  <a:tr h="149736">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pPr algn="l"/>
                          <a:endParaRPr lang="zh-CN" altLang="en-US" sz="1400"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pPr algn="l"/>
                          <a:r>
                            <a:rPr lang="en-US" altLang="zh-CN" sz="1600" b="1" dirty="0" smtClean="0"/>
                            <a:t>FDMA</a:t>
                          </a:r>
                          <a:endParaRPr lang="zh-CN" altLang="en-US" sz="1600" b="1"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pPr algn="l"/>
                          <a:r>
                            <a:rPr lang="en-US" altLang="zh-CN" sz="1600" b="1" dirty="0" smtClean="0"/>
                            <a:t>TDMA</a:t>
                          </a:r>
                          <a:endParaRPr lang="zh-CN" altLang="en-US" sz="1600" b="1"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pPr algn="l"/>
                          <a:r>
                            <a:rPr lang="en-US" altLang="zh-CN" sz="1600" b="1" dirty="0" smtClean="0"/>
                            <a:t>CDMA</a:t>
                          </a:r>
                          <a:endParaRPr lang="zh-CN" altLang="en-US" sz="1600" b="1"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pPr algn="l"/>
                          <a:r>
                            <a:rPr lang="en-US" altLang="zh-CN" sz="1600" b="1" dirty="0" smtClean="0"/>
                            <a:t>SDMA</a:t>
                          </a:r>
                          <a:endParaRPr lang="zh-CN" altLang="en-US" sz="1600" b="1"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r>
                  <a:tr h="818322">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pPr algn="l"/>
                          <a:r>
                            <a:rPr lang="en-US" altLang="zh-CN" sz="1600" b="1" dirty="0" smtClean="0"/>
                            <a:t>Advantages</a:t>
                          </a:r>
                          <a:endParaRPr lang="zh-CN" altLang="en-US" sz="1600" b="1"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pPr algn="l"/>
                          <a:r>
                            <a:rPr lang="en-US" altLang="zh-CN" sz="1400" dirty="0" smtClean="0"/>
                            <a:t>Simple, Robust</a:t>
                          </a:r>
                          <a:endParaRPr lang="zh-CN" altLang="en-US" sz="1400"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pPr algn="l"/>
                          <a:r>
                            <a:rPr lang="en-US" altLang="zh-CN" sz="1400" dirty="0" smtClean="0"/>
                            <a:t>Flexible</a:t>
                          </a:r>
                          <a:r>
                            <a:rPr lang="zh-CN" altLang="en-US" sz="1400" dirty="0" smtClean="0"/>
                            <a:t>，</a:t>
                          </a:r>
                          <a:r>
                            <a:rPr lang="en-US" altLang="zh-CN" sz="1400" dirty="0" smtClean="0"/>
                            <a:t>Interference Avoid,</a:t>
                          </a:r>
                          <a:r>
                            <a:rPr lang="en-US" altLang="zh-CN" sz="1400" baseline="0" dirty="0" smtClean="0"/>
                            <a:t> Orthogonal Time</a:t>
                          </a:r>
                          <a:endParaRPr lang="zh-CN" altLang="en-US" sz="1400"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pPr algn="l"/>
                          <a:r>
                            <a:rPr lang="en-US" altLang="zh-CN" sz="1400" dirty="0" smtClean="0"/>
                            <a:t>Flexible, Less Frequency Planning needed, Soft Handover</a:t>
                          </a:r>
                          <a:endParaRPr lang="zh-CN" altLang="en-US" sz="1400"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pPr algn="l"/>
                          <a:r>
                            <a:rPr lang="en-US" altLang="zh-CN" sz="1400" dirty="0" smtClean="0"/>
                            <a:t>Increases Capacity per</a:t>
                          </a:r>
                          <a:r>
                            <a:rPr lang="en-US" altLang="zh-CN" sz="1400" baseline="0" dirty="0" smtClean="0"/>
                            <a:t> </a:t>
                          </a:r>
                          <a14:m>
                            <m:oMath xmlns:m="http://schemas.openxmlformats.org/officeDocument/2006/math">
                              <m:sSup>
                                <m:sSupPr>
                                  <m:ctrlPr>
                                    <a:rPr lang="en-US" altLang="zh-CN" sz="1400" i="1" baseline="0" smtClean="0">
                                      <a:latin typeface="Cambria Math"/>
                                    </a:rPr>
                                  </m:ctrlPr>
                                </m:sSupPr>
                                <m:e>
                                  <m:r>
                                    <a:rPr lang="en-US" altLang="zh-CN" sz="1400" b="0" i="1" baseline="0" smtClean="0">
                                      <a:latin typeface="Cambria Math"/>
                                    </a:rPr>
                                    <m:t>𝑘𝑚</m:t>
                                  </m:r>
                                </m:e>
                                <m:sup>
                                  <m:r>
                                    <a:rPr lang="en-US" altLang="zh-CN" sz="1400" b="0" i="1" baseline="0" smtClean="0">
                                      <a:latin typeface="Cambria Math"/>
                                    </a:rPr>
                                    <m:t>2</m:t>
                                  </m:r>
                                </m:sup>
                              </m:sSup>
                            </m:oMath>
                          </a14:m>
                          <a:endParaRPr lang="zh-CN" altLang="en-US" sz="1400" dirty="0">
                            <a:latin typeface="+mn-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r>
                  <a:tr h="1005367">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pPr algn="l"/>
                          <a:r>
                            <a:rPr lang="en-US" altLang="zh-CN" sz="1600" b="1" dirty="0" smtClean="0"/>
                            <a:t>Disadvantages</a:t>
                          </a:r>
                          <a:endParaRPr lang="zh-CN" altLang="en-US" sz="1600" b="1"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pPr algn="l"/>
                          <a:r>
                            <a:rPr lang="en-US" altLang="zh-CN" sz="1400" baseline="0" dirty="0" smtClean="0"/>
                            <a:t>Low Spectrum Efficiency </a:t>
                          </a: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Difficult</a:t>
                          </a:r>
                          <a:r>
                            <a:rPr lang="zh-CN" altLang="en-US" sz="1400" baseline="0" dirty="0" smtClean="0"/>
                            <a:t> </a:t>
                          </a:r>
                          <a:r>
                            <a:rPr lang="en-US" altLang="zh-CN" sz="1400" baseline="0" dirty="0" smtClean="0"/>
                            <a:t>to </a:t>
                          </a:r>
                          <a:r>
                            <a:rPr lang="en-US" altLang="zh-CN" sz="1400" dirty="0" smtClean="0"/>
                            <a:t>Synchronization</a:t>
                          </a:r>
                          <a:endParaRPr lang="zh-CN" altLang="en-US" sz="1400"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pPr algn="l"/>
                          <a:r>
                            <a:rPr lang="en-US" altLang="zh-CN" sz="1400" dirty="0" smtClean="0"/>
                            <a:t>Complicate to Process Signals</a:t>
                          </a:r>
                          <a:endParaRPr lang="zh-CN" altLang="en-US" sz="1400"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pPr algn="l"/>
                          <a:r>
                            <a:rPr lang="en-US" altLang="zh-CN" sz="1400" dirty="0" smtClean="0"/>
                            <a:t>Complicate to Process Signals,</a:t>
                          </a:r>
                          <a:r>
                            <a:rPr lang="en-US" altLang="zh-CN" sz="1400" baseline="0" dirty="0" smtClean="0"/>
                            <a:t> </a:t>
                          </a:r>
                          <a:r>
                            <a:rPr lang="en-US" altLang="zh-CN" sz="1400" dirty="0" smtClean="0"/>
                            <a:t>Complicate to</a:t>
                          </a:r>
                          <a:r>
                            <a:rPr lang="en-US" altLang="zh-CN" sz="1400" baseline="0" dirty="0" smtClean="0"/>
                            <a:t> </a:t>
                          </a:r>
                          <a:r>
                            <a:rPr lang="en-US" altLang="zh-CN" sz="1400" dirty="0" smtClean="0"/>
                            <a:t>Implement by Antenna,</a:t>
                          </a:r>
                          <a:r>
                            <a:rPr lang="en-US" altLang="zh-CN" sz="1400" baseline="0" dirty="0" smtClean="0"/>
                            <a:t> S</a:t>
                          </a:r>
                          <a:r>
                            <a:rPr lang="en-US" altLang="zh-CN" sz="1400" dirty="0" smtClean="0"/>
                            <a:t>upports</a:t>
                          </a:r>
                          <a:r>
                            <a:rPr lang="en-US" altLang="zh-CN" sz="1400" baseline="0" dirty="0" smtClean="0"/>
                            <a:t> a Small Number of Users</a:t>
                          </a:r>
                          <a:endParaRPr lang="zh-CN" altLang="en-US" sz="1400"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r>
                  <a:tr h="678944">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pPr algn="l"/>
                          <a:r>
                            <a:rPr lang="en-US" altLang="zh-CN" sz="1600" b="1" dirty="0" smtClean="0"/>
                            <a:t>Typical Application System</a:t>
                          </a:r>
                          <a:endParaRPr lang="zh-CN" altLang="en-US" sz="1600" b="1"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pPr algn="l"/>
                          <a:r>
                            <a:rPr lang="en-US" altLang="zh-CN" sz="1400" baseline="0" dirty="0" smtClean="0"/>
                            <a:t>GSM</a:t>
                          </a:r>
                        </a:p>
                        <a:p>
                          <a:pPr algn="l"/>
                          <a:r>
                            <a:rPr lang="en-US" altLang="zh-CN" sz="1400" baseline="0" dirty="0" smtClean="0"/>
                            <a:t>LTE, </a:t>
                          </a:r>
                          <a:r>
                            <a:rPr lang="en-US" altLang="zh-CN" sz="1400" baseline="0" dirty="0" err="1" smtClean="0"/>
                            <a:t>WiMax</a:t>
                          </a:r>
                          <a:r>
                            <a:rPr lang="en-US" altLang="zh-CN" sz="1400" baseline="0" dirty="0" smtClean="0"/>
                            <a:t> (OFDMA)</a:t>
                          </a:r>
                          <a:endParaRPr lang="zh-CN" altLang="en-US" sz="1400"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pPr algn="l"/>
                          <a:r>
                            <a:rPr lang="en-US" altLang="zh-CN" sz="1400" dirty="0" smtClean="0"/>
                            <a:t>GSM</a:t>
                          </a:r>
                          <a:endParaRPr lang="zh-CN" altLang="en-US" sz="1400"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pPr algn="l"/>
                          <a:r>
                            <a:rPr lang="en-US" altLang="zh-CN" sz="1400" dirty="0" smtClean="0"/>
                            <a:t>WCDMA, CDMA2000, TD-SCDMA</a:t>
                          </a:r>
                          <a:endParaRPr lang="zh-CN" altLang="en-US" sz="1400"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pPr algn="l"/>
                          <a:r>
                            <a:rPr lang="en-US" altLang="zh-CN" sz="1400" dirty="0" smtClean="0"/>
                            <a:t>TD-SCDMA, LTE</a:t>
                          </a:r>
                          <a:endParaRPr lang="zh-CN" altLang="en-US" sz="1400"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r>
                </a:tbl>
              </a:graphicData>
            </a:graphic>
          </p:graphicFrame>
        </mc:Choice>
        <mc:Fallback xmlns="">
          <p:graphicFrame>
            <p:nvGraphicFramePr>
              <p:cNvPr id="71" name="内容占位符 3"/>
              <p:cNvGraphicFramePr>
                <a:graphicFrameLocks/>
              </p:cNvGraphicFramePr>
              <p:nvPr>
                <p:extLst>
                  <p:ext uri="{D42A27DB-BD31-4B8C-83A1-F6EECF244321}">
                    <p14:modId xmlns:p14="http://schemas.microsoft.com/office/powerpoint/2010/main" val="1815034951"/>
                  </p:ext>
                </p:extLst>
              </p:nvPr>
            </p:nvGraphicFramePr>
            <p:xfrm>
              <a:off x="395536" y="1535792"/>
              <a:ext cx="8434153" cy="3261360"/>
            </p:xfrm>
            <a:graphic>
              <a:graphicData uri="http://schemas.openxmlformats.org/drawingml/2006/table">
                <a:tbl>
                  <a:tblPr firstRow="1" bandRow="1"/>
                  <a:tblGrid>
                    <a:gridCol w="1449377"/>
                    <a:gridCol w="1656184"/>
                    <a:gridCol w="1656184"/>
                    <a:gridCol w="1790983"/>
                    <a:gridCol w="1881425"/>
                  </a:tblGrid>
                  <a:tr h="335280">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pPr algn="l"/>
                          <a:endParaRPr lang="zh-CN" altLang="en-US" sz="1400"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pPr algn="l"/>
                          <a:r>
                            <a:rPr lang="en-US" altLang="zh-CN" sz="1600" b="1" dirty="0" smtClean="0"/>
                            <a:t>FDMA</a:t>
                          </a:r>
                          <a:endParaRPr lang="zh-CN" altLang="en-US" sz="1600" b="1"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pPr algn="l"/>
                          <a:r>
                            <a:rPr lang="en-US" altLang="zh-CN" sz="1600" b="1" dirty="0" smtClean="0"/>
                            <a:t>TDMA</a:t>
                          </a:r>
                          <a:endParaRPr lang="zh-CN" altLang="en-US" sz="1600" b="1"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pPr algn="l"/>
                          <a:r>
                            <a:rPr lang="en-US" altLang="zh-CN" sz="1600" b="1" dirty="0" smtClean="0"/>
                            <a:t>CDMA</a:t>
                          </a:r>
                          <a:endParaRPr lang="zh-CN" altLang="en-US" sz="1600" b="1"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pPr algn="l"/>
                          <a:r>
                            <a:rPr lang="en-US" altLang="zh-CN" sz="1600" b="1" dirty="0" smtClean="0"/>
                            <a:t>SDMA</a:t>
                          </a:r>
                          <a:endParaRPr lang="zh-CN" altLang="en-US" sz="1600" b="1"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r>
                  <a:tr h="944880">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pPr algn="l"/>
                          <a:r>
                            <a:rPr lang="en-US" altLang="zh-CN" sz="1600" b="1" dirty="0" smtClean="0"/>
                            <a:t>Advantages</a:t>
                          </a:r>
                          <a:endParaRPr lang="zh-CN" altLang="en-US" sz="1600" b="1"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pPr algn="l"/>
                          <a:r>
                            <a:rPr lang="en-US" altLang="zh-CN" sz="1400" dirty="0" smtClean="0"/>
                            <a:t>Simple, Robust</a:t>
                          </a:r>
                          <a:endParaRPr lang="zh-CN" altLang="en-US" sz="1400"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pPr algn="l"/>
                          <a:r>
                            <a:rPr lang="en-US" altLang="zh-CN" sz="1400" dirty="0" smtClean="0"/>
                            <a:t>Flexible</a:t>
                          </a:r>
                          <a:r>
                            <a:rPr lang="zh-CN" altLang="en-US" sz="1400" dirty="0" smtClean="0"/>
                            <a:t>，</a:t>
                          </a:r>
                          <a:r>
                            <a:rPr lang="en-US" altLang="zh-CN" sz="1400" dirty="0" smtClean="0"/>
                            <a:t>Interference Avoid,</a:t>
                          </a:r>
                          <a:r>
                            <a:rPr lang="en-US" altLang="zh-CN" sz="1400" baseline="0" dirty="0" smtClean="0"/>
                            <a:t> Orthogonal Time</a:t>
                          </a:r>
                          <a:endParaRPr lang="zh-CN" altLang="en-US" sz="1400"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pPr algn="l"/>
                          <a:r>
                            <a:rPr lang="en-US" altLang="zh-CN" sz="1400" dirty="0" smtClean="0"/>
                            <a:t>Flexible, Less Frequency Planning needed, Soft Handover</a:t>
                          </a:r>
                          <a:endParaRPr lang="zh-CN" altLang="en-US" sz="1400"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p>
                          <a:endParaRPr lang="zh-CN"/>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blipFill rotWithShape="1">
                          <a:blip r:embed="rId3"/>
                          <a:stretch>
                            <a:fillRect l="-347896" t="-37419" r="-324" b="-218065"/>
                          </a:stretch>
                        </a:blipFill>
                      </a:tcPr>
                    </a:tc>
                  </a:tr>
                  <a:tr h="1158240">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pPr algn="l"/>
                          <a:r>
                            <a:rPr lang="en-US" altLang="zh-CN" sz="1600" b="1" dirty="0" smtClean="0"/>
                            <a:t>Disadvantages</a:t>
                          </a:r>
                          <a:endParaRPr lang="zh-CN" altLang="en-US" sz="1600" b="1"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pPr algn="l"/>
                          <a:r>
                            <a:rPr lang="en-US" altLang="zh-CN" sz="1400" baseline="0" dirty="0" smtClean="0"/>
                            <a:t>Low Spectrum Efficiency </a:t>
                          </a: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Difficult</a:t>
                          </a:r>
                          <a:r>
                            <a:rPr lang="zh-CN" altLang="en-US" sz="1400" baseline="0" dirty="0" smtClean="0"/>
                            <a:t> </a:t>
                          </a:r>
                          <a:r>
                            <a:rPr lang="en-US" altLang="zh-CN" sz="1400" baseline="0" dirty="0" smtClean="0"/>
                            <a:t>to </a:t>
                          </a:r>
                          <a:r>
                            <a:rPr lang="en-US" altLang="zh-CN" sz="1400" dirty="0" smtClean="0"/>
                            <a:t>Synchronization</a:t>
                          </a:r>
                          <a:endParaRPr lang="zh-CN" altLang="en-US" sz="1400"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pPr algn="l"/>
                          <a:r>
                            <a:rPr lang="en-US" altLang="zh-CN" sz="1400" dirty="0" smtClean="0"/>
                            <a:t>Complicate to Process Signals</a:t>
                          </a:r>
                          <a:endParaRPr lang="zh-CN" altLang="en-US" sz="1400"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pPr algn="l"/>
                          <a:r>
                            <a:rPr lang="en-US" altLang="zh-CN" sz="1400" dirty="0" smtClean="0"/>
                            <a:t>Complicate to Process Signals,</a:t>
                          </a:r>
                          <a:r>
                            <a:rPr lang="en-US" altLang="zh-CN" sz="1400" baseline="0" dirty="0" smtClean="0"/>
                            <a:t> </a:t>
                          </a:r>
                          <a:r>
                            <a:rPr lang="en-US" altLang="zh-CN" sz="1400" dirty="0" smtClean="0"/>
                            <a:t>Complicate to</a:t>
                          </a:r>
                          <a:r>
                            <a:rPr lang="en-US" altLang="zh-CN" sz="1400" baseline="0" dirty="0" smtClean="0"/>
                            <a:t> </a:t>
                          </a:r>
                          <a:r>
                            <a:rPr lang="en-US" altLang="zh-CN" sz="1400" dirty="0" smtClean="0"/>
                            <a:t>Implement by Antenna,</a:t>
                          </a:r>
                          <a:r>
                            <a:rPr lang="en-US" altLang="zh-CN" sz="1400" baseline="0" dirty="0" smtClean="0"/>
                            <a:t> S</a:t>
                          </a:r>
                          <a:r>
                            <a:rPr lang="en-US" altLang="zh-CN" sz="1400" dirty="0" smtClean="0"/>
                            <a:t>upports</a:t>
                          </a:r>
                          <a:r>
                            <a:rPr lang="en-US" altLang="zh-CN" sz="1400" baseline="0" dirty="0" smtClean="0"/>
                            <a:t> a Small Number of Users</a:t>
                          </a:r>
                          <a:endParaRPr lang="zh-CN" altLang="en-US" sz="1400"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r>
                  <a:tr h="822960">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pPr algn="l"/>
                          <a:r>
                            <a:rPr lang="en-US" altLang="zh-CN" sz="1600" b="1" dirty="0" smtClean="0"/>
                            <a:t>Typical Application System</a:t>
                          </a:r>
                          <a:endParaRPr lang="zh-CN" altLang="en-US" sz="1600" b="1"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pPr algn="l"/>
                          <a:r>
                            <a:rPr lang="en-US" altLang="zh-CN" sz="1400" baseline="0" dirty="0" smtClean="0"/>
                            <a:t>GSM</a:t>
                          </a:r>
                        </a:p>
                        <a:p>
                          <a:pPr algn="l"/>
                          <a:r>
                            <a:rPr lang="en-US" altLang="zh-CN" sz="1400" baseline="0" dirty="0" smtClean="0"/>
                            <a:t>LTE</a:t>
                          </a:r>
                          <a:r>
                            <a:rPr lang="en-US" altLang="zh-CN" sz="1400" baseline="0" dirty="0" smtClean="0"/>
                            <a:t>, </a:t>
                          </a:r>
                          <a:r>
                            <a:rPr lang="en-US" altLang="zh-CN" sz="1400" baseline="0" dirty="0" err="1" smtClean="0"/>
                            <a:t>WiMax</a:t>
                          </a:r>
                          <a:r>
                            <a:rPr lang="en-US" altLang="zh-CN" sz="1400" baseline="0" dirty="0" smtClean="0"/>
                            <a:t> (OFDMA)</a:t>
                          </a:r>
                          <a:endParaRPr lang="zh-CN" altLang="en-US" sz="1400"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pPr algn="l"/>
                          <a:r>
                            <a:rPr lang="en-US" altLang="zh-CN" sz="1400" dirty="0" smtClean="0"/>
                            <a:t>GSM</a:t>
                          </a:r>
                          <a:endParaRPr lang="zh-CN" altLang="en-US" sz="1400"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pPr algn="l"/>
                          <a:r>
                            <a:rPr lang="en-US" altLang="zh-CN" sz="1400" dirty="0" smtClean="0"/>
                            <a:t>WCDMA, CDMA2000, TD-SCDMA</a:t>
                          </a:r>
                          <a:endParaRPr lang="zh-CN" altLang="en-US" sz="1400"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cs typeface=""/>
                            </a:defRPr>
                          </a:lvl1pPr>
                          <a:lvl2pPr marL="457200" algn="l" defTabSz="914400" rtl="0" eaLnBrk="1" latinLnBrk="0" hangingPunct="1">
                            <a:defRPr sz="1800" kern="1200">
                              <a:solidFill>
                                <a:schemeClr val="tx1"/>
                              </a:solidFill>
                              <a:latin typeface="Times New Roman"/>
                              <a:ea typeface="MS Gothic"/>
                              <a:cs typeface=""/>
                            </a:defRPr>
                          </a:lvl2pPr>
                          <a:lvl3pPr marL="914400" algn="l" defTabSz="914400" rtl="0" eaLnBrk="1" latinLnBrk="0" hangingPunct="1">
                            <a:defRPr sz="1800" kern="1200">
                              <a:solidFill>
                                <a:schemeClr val="tx1"/>
                              </a:solidFill>
                              <a:latin typeface="Times New Roman"/>
                              <a:ea typeface="MS Gothic"/>
                              <a:cs typeface=""/>
                            </a:defRPr>
                          </a:lvl3pPr>
                          <a:lvl4pPr marL="1371600" algn="l" defTabSz="914400" rtl="0" eaLnBrk="1" latinLnBrk="0" hangingPunct="1">
                            <a:defRPr sz="1800" kern="1200">
                              <a:solidFill>
                                <a:schemeClr val="tx1"/>
                              </a:solidFill>
                              <a:latin typeface="Times New Roman"/>
                              <a:ea typeface="MS Gothic"/>
                              <a:cs typeface=""/>
                            </a:defRPr>
                          </a:lvl4pPr>
                          <a:lvl5pPr marL="1828800" algn="l" defTabSz="914400" rtl="0" eaLnBrk="1" latinLnBrk="0" hangingPunct="1">
                            <a:defRPr sz="1800" kern="1200">
                              <a:solidFill>
                                <a:schemeClr val="tx1"/>
                              </a:solidFill>
                              <a:latin typeface="Times New Roman"/>
                              <a:ea typeface="MS Gothic"/>
                              <a:cs typeface=""/>
                            </a:defRPr>
                          </a:lvl5pPr>
                          <a:lvl6pPr marL="2286000" algn="l" defTabSz="914400" rtl="0" eaLnBrk="1" latinLnBrk="0" hangingPunct="1">
                            <a:defRPr sz="1800" kern="1200">
                              <a:solidFill>
                                <a:schemeClr val="tx1"/>
                              </a:solidFill>
                              <a:latin typeface="Times New Roman"/>
                              <a:ea typeface="MS Gothic"/>
                              <a:cs typeface=""/>
                            </a:defRPr>
                          </a:lvl6pPr>
                          <a:lvl7pPr marL="2743200" algn="l" defTabSz="914400" rtl="0" eaLnBrk="1" latinLnBrk="0" hangingPunct="1">
                            <a:defRPr sz="1800" kern="1200">
                              <a:solidFill>
                                <a:schemeClr val="tx1"/>
                              </a:solidFill>
                              <a:latin typeface="Times New Roman"/>
                              <a:ea typeface="MS Gothic"/>
                              <a:cs typeface=""/>
                            </a:defRPr>
                          </a:lvl7pPr>
                          <a:lvl8pPr marL="3200400" algn="l" defTabSz="914400" rtl="0" eaLnBrk="1" latinLnBrk="0" hangingPunct="1">
                            <a:defRPr sz="1800" kern="1200">
                              <a:solidFill>
                                <a:schemeClr val="tx1"/>
                              </a:solidFill>
                              <a:latin typeface="Times New Roman"/>
                              <a:ea typeface="MS Gothic"/>
                              <a:cs typeface=""/>
                            </a:defRPr>
                          </a:lvl8pPr>
                          <a:lvl9pPr marL="3657600" algn="l" defTabSz="914400" rtl="0" eaLnBrk="1" latinLnBrk="0" hangingPunct="1">
                            <a:defRPr sz="1800" kern="1200">
                              <a:solidFill>
                                <a:schemeClr val="tx1"/>
                              </a:solidFill>
                              <a:latin typeface="Times New Roman"/>
                              <a:ea typeface="MS Gothic"/>
                              <a:cs typeface=""/>
                            </a:defRPr>
                          </a:lvl9pPr>
                        </a:lstStyle>
                        <a:p>
                          <a:pPr algn="l"/>
                          <a:r>
                            <a:rPr lang="en-US" altLang="zh-CN" sz="1400" dirty="0" smtClean="0"/>
                            <a:t>TD-SCDMA, LTE</a:t>
                          </a:r>
                          <a:endParaRPr lang="zh-CN" altLang="en-US" sz="1400"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r>
                </a:tbl>
              </a:graphicData>
            </a:graphic>
          </p:graphicFrame>
        </mc:Fallback>
      </mc:AlternateContent>
      <p:sp>
        <p:nvSpPr>
          <p:cNvPr id="72" name="矩形 71"/>
          <p:cNvSpPr/>
          <p:nvPr/>
        </p:nvSpPr>
        <p:spPr>
          <a:xfrm>
            <a:off x="665135" y="764704"/>
            <a:ext cx="7939313" cy="584775"/>
          </a:xfrm>
          <a:prstGeom prst="rect">
            <a:avLst/>
          </a:prstGeom>
        </p:spPr>
        <p:txBody>
          <a:bodyPr wrap="square">
            <a:spAutoFit/>
          </a:bodyPr>
          <a:lstStyle/>
          <a:p>
            <a:pPr algn="ctr"/>
            <a:r>
              <a:rPr lang="en-US" altLang="zh-CN" sz="3200" b="1" kern="0" dirty="0" smtClean="0">
                <a:solidFill>
                  <a:srgbClr val="000000"/>
                </a:solidFill>
                <a:latin typeface="Times New Roman"/>
                <a:ea typeface="MS Gothic"/>
              </a:rPr>
              <a:t>Traditional Access Mechanisms</a:t>
            </a:r>
          </a:p>
        </p:txBody>
      </p:sp>
      <p:grpSp>
        <p:nvGrpSpPr>
          <p:cNvPr id="73" name="组合 72"/>
          <p:cNvGrpSpPr/>
          <p:nvPr/>
        </p:nvGrpSpPr>
        <p:grpSpPr>
          <a:xfrm>
            <a:off x="251520" y="5096262"/>
            <a:ext cx="2427895" cy="1357074"/>
            <a:chOff x="537604" y="5093779"/>
            <a:chExt cx="2427895" cy="1357074"/>
          </a:xfrm>
        </p:grpSpPr>
        <p:grpSp>
          <p:nvGrpSpPr>
            <p:cNvPr id="74" name="组合 73"/>
            <p:cNvGrpSpPr/>
            <p:nvPr/>
          </p:nvGrpSpPr>
          <p:grpSpPr>
            <a:xfrm>
              <a:off x="899592" y="5160142"/>
              <a:ext cx="1656184" cy="1290711"/>
              <a:chOff x="1151620" y="5160142"/>
              <a:chExt cx="1656184" cy="1290711"/>
            </a:xfrm>
          </p:grpSpPr>
          <p:grpSp>
            <p:nvGrpSpPr>
              <p:cNvPr id="78" name="组合 77"/>
              <p:cNvGrpSpPr/>
              <p:nvPr/>
            </p:nvGrpSpPr>
            <p:grpSpPr>
              <a:xfrm>
                <a:off x="1151620" y="5160142"/>
                <a:ext cx="1656184" cy="1055752"/>
                <a:chOff x="1151620" y="5165960"/>
                <a:chExt cx="1656184" cy="1055752"/>
              </a:xfrm>
            </p:grpSpPr>
            <p:sp>
              <p:nvSpPr>
                <p:cNvPr id="80" name="立方体 79"/>
                <p:cNvSpPr/>
                <p:nvPr/>
              </p:nvSpPr>
              <p:spPr bwMode="auto">
                <a:xfrm>
                  <a:off x="1372668" y="5397589"/>
                  <a:ext cx="504056" cy="684076"/>
                </a:xfrm>
                <a:prstGeom prst="cube">
                  <a:avLst>
                    <a:gd name="adj" fmla="val 70013"/>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449263"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zh-CN" altLang="en-US" sz="2400" b="0" i="0" u="none" strike="noStrike" kern="0" cap="none" spc="0" normalizeH="0" baseline="0" noProof="0" smtClean="0">
                    <a:ln>
                      <a:noFill/>
                    </a:ln>
                    <a:noFill/>
                    <a:effectLst/>
                    <a:uLnTx/>
                    <a:uFillTx/>
                    <a:latin typeface="Times New Roman" pitchFamily="16" charset="0"/>
                    <a:ea typeface="MS Gothic" charset="-128"/>
                  </a:endParaRPr>
                </a:p>
              </p:txBody>
            </p:sp>
            <p:sp>
              <p:nvSpPr>
                <p:cNvPr id="81" name="立方体 80"/>
                <p:cNvSpPr/>
                <p:nvPr/>
              </p:nvSpPr>
              <p:spPr bwMode="auto">
                <a:xfrm>
                  <a:off x="1649898" y="5401397"/>
                  <a:ext cx="504056" cy="684076"/>
                </a:xfrm>
                <a:prstGeom prst="cube">
                  <a:avLst>
                    <a:gd name="adj" fmla="val 70013"/>
                  </a:avLst>
                </a:prstGeom>
                <a:solidFill>
                  <a:srgbClr val="FFFFFF">
                    <a:lumMod val="75000"/>
                  </a:srgbClr>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449263"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zh-CN" altLang="en-US" sz="2400" b="0" i="0" u="none" strike="noStrike" kern="0" cap="none" spc="0" normalizeH="0" baseline="0" noProof="0" smtClean="0">
                    <a:ln>
                      <a:noFill/>
                    </a:ln>
                    <a:solidFill>
                      <a:srgbClr val="FFFFFF"/>
                    </a:solidFill>
                    <a:effectLst/>
                    <a:uLnTx/>
                    <a:uFillTx/>
                    <a:latin typeface="Times New Roman" pitchFamily="16" charset="0"/>
                    <a:ea typeface="MS Gothic" charset="-128"/>
                  </a:endParaRPr>
                </a:p>
              </p:txBody>
            </p:sp>
            <p:sp>
              <p:nvSpPr>
                <p:cNvPr id="82" name="立方体 81"/>
                <p:cNvSpPr/>
                <p:nvPr/>
              </p:nvSpPr>
              <p:spPr bwMode="auto">
                <a:xfrm>
                  <a:off x="1948732" y="5404417"/>
                  <a:ext cx="504056" cy="684076"/>
                </a:xfrm>
                <a:prstGeom prst="cube">
                  <a:avLst>
                    <a:gd name="adj" fmla="val 70013"/>
                  </a:avLst>
                </a:prstGeom>
                <a:solidFill>
                  <a:srgbClr val="FFFFFF">
                    <a:lumMod val="50000"/>
                  </a:srgbClr>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449263"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zh-CN" altLang="en-US" sz="2400" b="0" i="0" u="none" strike="noStrike" kern="0" cap="none" spc="0" normalizeH="0" baseline="0" noProof="0" smtClean="0">
                    <a:ln>
                      <a:noFill/>
                    </a:ln>
                    <a:solidFill>
                      <a:srgbClr val="FFFFFF"/>
                    </a:solidFill>
                    <a:effectLst/>
                    <a:uLnTx/>
                    <a:uFillTx/>
                    <a:latin typeface="Times New Roman" pitchFamily="16" charset="0"/>
                    <a:ea typeface="MS Gothic" charset="-128"/>
                  </a:endParaRPr>
                </a:p>
              </p:txBody>
            </p:sp>
            <p:cxnSp>
              <p:nvCxnSpPr>
                <p:cNvPr id="83" name="直接箭头连接符 82"/>
                <p:cNvCxnSpPr/>
                <p:nvPr/>
              </p:nvCxnSpPr>
              <p:spPr bwMode="auto">
                <a:xfrm flipV="1">
                  <a:off x="1649898" y="5165960"/>
                  <a:ext cx="0" cy="312405"/>
                </a:xfrm>
                <a:prstGeom prst="straightConnector1">
                  <a:avLst/>
                </a:prstGeom>
                <a:solidFill>
                  <a:srgbClr val="00B8FF"/>
                </a:solidFill>
                <a:ln w="9525" cap="flat" cmpd="sng" algn="ctr">
                  <a:solidFill>
                    <a:srgbClr val="000000"/>
                  </a:solidFill>
                  <a:prstDash val="solid"/>
                  <a:round/>
                  <a:headEnd type="none" w="med" len="med"/>
                  <a:tailEnd type="arrow"/>
                </a:ln>
                <a:effectLst/>
              </p:spPr>
            </p:cxnSp>
            <p:cxnSp>
              <p:nvCxnSpPr>
                <p:cNvPr id="84" name="直接箭头连接符 83"/>
                <p:cNvCxnSpPr/>
                <p:nvPr/>
              </p:nvCxnSpPr>
              <p:spPr bwMode="auto">
                <a:xfrm flipH="1">
                  <a:off x="1151620" y="6018469"/>
                  <a:ext cx="216024" cy="203243"/>
                </a:xfrm>
                <a:prstGeom prst="straightConnector1">
                  <a:avLst/>
                </a:prstGeom>
                <a:solidFill>
                  <a:srgbClr val="00B8FF"/>
                </a:solidFill>
                <a:ln w="9525" cap="flat" cmpd="sng" algn="ctr">
                  <a:solidFill>
                    <a:srgbClr val="000000"/>
                  </a:solidFill>
                  <a:prstDash val="solid"/>
                  <a:round/>
                  <a:headEnd type="none" w="med" len="med"/>
                  <a:tailEnd type="arrow"/>
                </a:ln>
                <a:effectLst/>
              </p:spPr>
            </p:cxnSp>
            <p:cxnSp>
              <p:nvCxnSpPr>
                <p:cNvPr id="85" name="直接箭头连接符 84"/>
                <p:cNvCxnSpPr/>
                <p:nvPr/>
              </p:nvCxnSpPr>
              <p:spPr bwMode="auto">
                <a:xfrm>
                  <a:off x="2447764" y="5746455"/>
                  <a:ext cx="360040" cy="0"/>
                </a:xfrm>
                <a:prstGeom prst="straightConnector1">
                  <a:avLst/>
                </a:prstGeom>
                <a:solidFill>
                  <a:srgbClr val="00B8FF"/>
                </a:solidFill>
                <a:ln w="9525" cap="flat" cmpd="sng" algn="ctr">
                  <a:solidFill>
                    <a:srgbClr val="000000"/>
                  </a:solidFill>
                  <a:prstDash val="solid"/>
                  <a:round/>
                  <a:headEnd type="none" w="med" len="med"/>
                  <a:tailEnd type="arrow"/>
                </a:ln>
                <a:effectLst/>
              </p:spPr>
            </p:cxnSp>
          </p:grpSp>
          <p:sp>
            <p:nvSpPr>
              <p:cNvPr id="79" name="矩形 78"/>
              <p:cNvSpPr/>
              <p:nvPr/>
            </p:nvSpPr>
            <p:spPr>
              <a:xfrm>
                <a:off x="1756615" y="6189243"/>
                <a:ext cx="609462" cy="26161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100" b="1" i="0" u="none" strike="noStrike" kern="0" cap="none" spc="0" normalizeH="0" baseline="0" noProof="0" dirty="0" smtClean="0">
                    <a:ln>
                      <a:noFill/>
                    </a:ln>
                    <a:solidFill>
                      <a:srgbClr val="000000"/>
                    </a:solidFill>
                    <a:effectLst/>
                    <a:uLnTx/>
                    <a:uFillTx/>
                    <a:latin typeface="Times New Roman"/>
                    <a:ea typeface="MS Gothic"/>
                  </a:rPr>
                  <a:t>FDMA</a:t>
                </a:r>
                <a:endParaRPr kumimoji="0" lang="zh-CN" altLang="en-US" sz="1100" b="0" i="0" u="none" strike="noStrike" kern="0" cap="none" spc="0" normalizeH="0" baseline="0" noProof="0" dirty="0" smtClean="0">
                  <a:ln>
                    <a:noFill/>
                  </a:ln>
                  <a:solidFill>
                    <a:srgbClr val="000000"/>
                  </a:solidFill>
                  <a:effectLst/>
                  <a:uLnTx/>
                  <a:uFillTx/>
                  <a:latin typeface="Times New Roman"/>
                  <a:ea typeface="MS Gothic"/>
                </a:endParaRPr>
              </a:p>
            </p:txBody>
          </p:sp>
        </p:grpSp>
        <p:sp>
          <p:nvSpPr>
            <p:cNvPr id="75" name="矩形 74"/>
            <p:cNvSpPr/>
            <p:nvPr/>
          </p:nvSpPr>
          <p:spPr>
            <a:xfrm>
              <a:off x="922996" y="5093779"/>
              <a:ext cx="470000" cy="24622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0" b="1" i="0" u="none" strike="noStrike" kern="0" cap="none" spc="0" normalizeH="0" baseline="0" noProof="0" dirty="0" smtClean="0">
                  <a:ln>
                    <a:noFill/>
                  </a:ln>
                  <a:solidFill>
                    <a:srgbClr val="000000"/>
                  </a:solidFill>
                  <a:effectLst/>
                  <a:uLnTx/>
                  <a:uFillTx/>
                  <a:latin typeface="Times New Roman"/>
                  <a:ea typeface="MS Gothic"/>
                </a:rPr>
                <a:t>Code</a:t>
              </a:r>
              <a:endParaRPr kumimoji="0" lang="zh-CN" altLang="en-US" sz="1000" b="0" i="0" u="none" strike="noStrike" kern="0" cap="none" spc="0" normalizeH="0" baseline="0" noProof="0" dirty="0" smtClean="0">
                <a:ln>
                  <a:noFill/>
                </a:ln>
                <a:solidFill>
                  <a:srgbClr val="000000"/>
                </a:solidFill>
                <a:effectLst/>
                <a:uLnTx/>
                <a:uFillTx/>
                <a:latin typeface="Times New Roman"/>
                <a:ea typeface="MS Gothic"/>
              </a:endParaRPr>
            </a:p>
          </p:txBody>
        </p:sp>
        <p:sp>
          <p:nvSpPr>
            <p:cNvPr id="76" name="矩形 75"/>
            <p:cNvSpPr/>
            <p:nvPr/>
          </p:nvSpPr>
          <p:spPr>
            <a:xfrm>
              <a:off x="537604" y="6135016"/>
              <a:ext cx="470000" cy="24622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0" b="1" i="0" u="none" strike="noStrike" kern="0" cap="none" spc="0" normalizeH="0" baseline="0" noProof="0" dirty="0" smtClean="0">
                  <a:ln>
                    <a:noFill/>
                  </a:ln>
                  <a:solidFill>
                    <a:srgbClr val="000000"/>
                  </a:solidFill>
                  <a:effectLst/>
                  <a:uLnTx/>
                  <a:uFillTx/>
                  <a:latin typeface="Times New Roman"/>
                  <a:ea typeface="MS Gothic"/>
                </a:rPr>
                <a:t>Time</a:t>
              </a:r>
              <a:endParaRPr kumimoji="0" lang="zh-CN" altLang="en-US" sz="1000" b="0" i="0" u="none" strike="noStrike" kern="0" cap="none" spc="0" normalizeH="0" baseline="0" noProof="0" dirty="0" smtClean="0">
                <a:ln>
                  <a:noFill/>
                </a:ln>
                <a:solidFill>
                  <a:srgbClr val="000000"/>
                </a:solidFill>
                <a:effectLst/>
                <a:uLnTx/>
                <a:uFillTx/>
                <a:latin typeface="Times New Roman"/>
                <a:ea typeface="MS Gothic"/>
              </a:endParaRPr>
            </a:p>
          </p:txBody>
        </p:sp>
        <p:sp>
          <p:nvSpPr>
            <p:cNvPr id="77" name="矩形 76"/>
            <p:cNvSpPr/>
            <p:nvPr/>
          </p:nvSpPr>
          <p:spPr>
            <a:xfrm>
              <a:off x="2195736" y="5703059"/>
              <a:ext cx="769763" cy="246221"/>
            </a:xfrm>
            <a:prstGeom prst="rect">
              <a:avLst/>
            </a:prstGeom>
          </p:spPr>
          <p:txBody>
            <a:bodyPr wrap="non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1" i="0" u="none" strike="noStrike" kern="0" cap="none" spc="0" normalizeH="0" baseline="0" noProof="0" dirty="0" smtClean="0">
                  <a:ln>
                    <a:noFill/>
                  </a:ln>
                  <a:solidFill>
                    <a:srgbClr val="000000"/>
                  </a:solidFill>
                  <a:effectLst/>
                  <a:uLnTx/>
                  <a:uFillTx/>
                  <a:latin typeface="Times New Roman"/>
                  <a:ea typeface="MS Gothic"/>
                </a:rPr>
                <a:t>Frequency</a:t>
              </a:r>
              <a:endParaRPr kumimoji="0" lang="zh-CN" altLang="en-US" sz="1000" b="0" i="0" u="none" strike="noStrike" kern="1200" cap="none" spc="0" normalizeH="0" baseline="0" noProof="0" dirty="0">
                <a:ln>
                  <a:noFill/>
                </a:ln>
                <a:solidFill>
                  <a:srgbClr val="000000"/>
                </a:solidFill>
                <a:effectLst/>
                <a:uLnTx/>
                <a:uFillTx/>
                <a:latin typeface="Times New Roman"/>
                <a:ea typeface="MS Gothic"/>
              </a:endParaRPr>
            </a:p>
          </p:txBody>
        </p:sp>
      </p:grpSp>
      <p:grpSp>
        <p:nvGrpSpPr>
          <p:cNvPr id="86" name="组合 85"/>
          <p:cNvGrpSpPr/>
          <p:nvPr/>
        </p:nvGrpSpPr>
        <p:grpSpPr>
          <a:xfrm>
            <a:off x="2483768" y="5059674"/>
            <a:ext cx="2442940" cy="1382013"/>
            <a:chOff x="2627784" y="5095491"/>
            <a:chExt cx="2442940" cy="1382013"/>
          </a:xfrm>
        </p:grpSpPr>
        <p:grpSp>
          <p:nvGrpSpPr>
            <p:cNvPr id="87" name="组合 86"/>
            <p:cNvGrpSpPr/>
            <p:nvPr/>
          </p:nvGrpSpPr>
          <p:grpSpPr>
            <a:xfrm>
              <a:off x="2904803" y="5171425"/>
              <a:ext cx="1803450" cy="1086702"/>
              <a:chOff x="2809032" y="5160142"/>
              <a:chExt cx="1803450" cy="1086702"/>
            </a:xfrm>
          </p:grpSpPr>
          <p:grpSp>
            <p:nvGrpSpPr>
              <p:cNvPr id="92" name="组合 91"/>
              <p:cNvGrpSpPr/>
              <p:nvPr/>
            </p:nvGrpSpPr>
            <p:grpSpPr>
              <a:xfrm>
                <a:off x="3025056" y="5391771"/>
                <a:ext cx="1227386" cy="780676"/>
                <a:chOff x="5004048" y="5630950"/>
                <a:chExt cx="1227386" cy="780676"/>
              </a:xfrm>
            </p:grpSpPr>
            <p:sp>
              <p:nvSpPr>
                <p:cNvPr id="96" name="立方体 95"/>
                <p:cNvSpPr/>
                <p:nvPr/>
              </p:nvSpPr>
              <p:spPr bwMode="auto">
                <a:xfrm>
                  <a:off x="5339606" y="5630950"/>
                  <a:ext cx="891828" cy="390338"/>
                </a:xfrm>
                <a:prstGeom prst="cube">
                  <a:avLst>
                    <a:gd name="adj" fmla="val 19787"/>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449263"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zh-CN" altLang="en-US" sz="2400" b="0" i="0" u="none" strike="noStrike" kern="0" cap="none" spc="0" normalizeH="0" baseline="0" noProof="0" smtClean="0">
                    <a:ln>
                      <a:noFill/>
                    </a:ln>
                    <a:solidFill>
                      <a:srgbClr val="FFFFFF"/>
                    </a:solidFill>
                    <a:effectLst/>
                    <a:uLnTx/>
                    <a:uFillTx/>
                    <a:latin typeface="Times New Roman" pitchFamily="16" charset="0"/>
                    <a:ea typeface="MS Gothic" charset="-128"/>
                  </a:endParaRPr>
                </a:p>
              </p:txBody>
            </p:sp>
            <p:sp>
              <p:nvSpPr>
                <p:cNvPr id="97" name="立方体 96"/>
                <p:cNvSpPr/>
                <p:nvPr/>
              </p:nvSpPr>
              <p:spPr bwMode="auto">
                <a:xfrm>
                  <a:off x="5192340" y="5831374"/>
                  <a:ext cx="891828" cy="390338"/>
                </a:xfrm>
                <a:prstGeom prst="cube">
                  <a:avLst>
                    <a:gd name="adj" fmla="val 19787"/>
                  </a:avLst>
                </a:prstGeom>
                <a:solidFill>
                  <a:srgbClr val="FFFFFF">
                    <a:lumMod val="75000"/>
                  </a:srgbClr>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449263"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zh-CN" altLang="en-US" sz="2400" b="0" i="0" u="none" strike="noStrike" kern="0" cap="none" spc="0" normalizeH="0" baseline="0" noProof="0" smtClean="0">
                    <a:ln>
                      <a:noFill/>
                    </a:ln>
                    <a:solidFill>
                      <a:srgbClr val="FFFFFF"/>
                    </a:solidFill>
                    <a:effectLst/>
                    <a:uLnTx/>
                    <a:uFillTx/>
                    <a:latin typeface="Times New Roman" pitchFamily="16" charset="0"/>
                    <a:ea typeface="MS Gothic" charset="-128"/>
                  </a:endParaRPr>
                </a:p>
              </p:txBody>
            </p:sp>
            <p:sp>
              <p:nvSpPr>
                <p:cNvPr id="98" name="立方体 97"/>
                <p:cNvSpPr/>
                <p:nvPr/>
              </p:nvSpPr>
              <p:spPr bwMode="auto">
                <a:xfrm>
                  <a:off x="5004048" y="6021288"/>
                  <a:ext cx="891828" cy="390338"/>
                </a:xfrm>
                <a:prstGeom prst="cube">
                  <a:avLst>
                    <a:gd name="adj" fmla="val 19787"/>
                  </a:avLst>
                </a:prstGeom>
                <a:solidFill>
                  <a:srgbClr val="FFFFFF">
                    <a:lumMod val="50000"/>
                  </a:srgbClr>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449263"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zh-CN" altLang="en-US" sz="2400" b="0" i="0" u="none" strike="noStrike" kern="0" cap="none" spc="0" normalizeH="0" baseline="0" noProof="0" smtClean="0">
                    <a:ln>
                      <a:noFill/>
                    </a:ln>
                    <a:solidFill>
                      <a:srgbClr val="FFFFFF"/>
                    </a:solidFill>
                    <a:effectLst/>
                    <a:uLnTx/>
                    <a:uFillTx/>
                    <a:latin typeface="Times New Roman" pitchFamily="16" charset="0"/>
                    <a:ea typeface="MS Gothic" charset="-128"/>
                  </a:endParaRPr>
                </a:p>
              </p:txBody>
            </p:sp>
          </p:grpSp>
          <p:cxnSp>
            <p:nvCxnSpPr>
              <p:cNvPr id="93" name="直接箭头连接符 92"/>
              <p:cNvCxnSpPr/>
              <p:nvPr/>
            </p:nvCxnSpPr>
            <p:spPr bwMode="auto">
              <a:xfrm>
                <a:off x="4252442" y="5698752"/>
                <a:ext cx="360040" cy="0"/>
              </a:xfrm>
              <a:prstGeom prst="straightConnector1">
                <a:avLst/>
              </a:prstGeom>
              <a:solidFill>
                <a:srgbClr val="00B8FF"/>
              </a:solidFill>
              <a:ln w="9525" cap="flat" cmpd="sng" algn="ctr">
                <a:solidFill>
                  <a:srgbClr val="000000"/>
                </a:solidFill>
                <a:prstDash val="solid"/>
                <a:round/>
                <a:headEnd type="none" w="med" len="med"/>
                <a:tailEnd type="arrow"/>
              </a:ln>
              <a:effectLst/>
            </p:spPr>
          </p:cxnSp>
          <p:cxnSp>
            <p:nvCxnSpPr>
              <p:cNvPr id="94" name="直接箭头连接符 93"/>
              <p:cNvCxnSpPr/>
              <p:nvPr/>
            </p:nvCxnSpPr>
            <p:spPr bwMode="auto">
              <a:xfrm flipH="1">
                <a:off x="2809032" y="6043601"/>
                <a:ext cx="216024" cy="203243"/>
              </a:xfrm>
              <a:prstGeom prst="straightConnector1">
                <a:avLst/>
              </a:prstGeom>
              <a:solidFill>
                <a:srgbClr val="00B8FF"/>
              </a:solidFill>
              <a:ln w="9525" cap="flat" cmpd="sng" algn="ctr">
                <a:solidFill>
                  <a:srgbClr val="000000"/>
                </a:solidFill>
                <a:prstDash val="solid"/>
                <a:round/>
                <a:headEnd type="none" w="med" len="med"/>
                <a:tailEnd type="arrow"/>
              </a:ln>
              <a:effectLst/>
            </p:spPr>
          </p:cxnSp>
          <p:cxnSp>
            <p:nvCxnSpPr>
              <p:cNvPr id="95" name="直接箭头连接符 94"/>
              <p:cNvCxnSpPr/>
              <p:nvPr/>
            </p:nvCxnSpPr>
            <p:spPr bwMode="auto">
              <a:xfrm flipV="1">
                <a:off x="3470970" y="5160142"/>
                <a:ext cx="0" cy="235438"/>
              </a:xfrm>
              <a:prstGeom prst="straightConnector1">
                <a:avLst/>
              </a:prstGeom>
              <a:solidFill>
                <a:srgbClr val="00B8FF"/>
              </a:solidFill>
              <a:ln w="9525" cap="flat" cmpd="sng" algn="ctr">
                <a:solidFill>
                  <a:srgbClr val="000000"/>
                </a:solidFill>
                <a:prstDash val="solid"/>
                <a:round/>
                <a:headEnd type="none" w="med" len="med"/>
                <a:tailEnd type="arrow"/>
              </a:ln>
              <a:effectLst/>
            </p:spPr>
          </p:cxnSp>
        </p:grpSp>
        <p:sp>
          <p:nvSpPr>
            <p:cNvPr id="88" name="矩形 87"/>
            <p:cNvSpPr/>
            <p:nvPr/>
          </p:nvSpPr>
          <p:spPr>
            <a:xfrm>
              <a:off x="3815780" y="6215894"/>
              <a:ext cx="617477" cy="26161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100" b="1" i="0" u="none" strike="noStrike" kern="0" cap="none" spc="0" normalizeH="0" baseline="0" noProof="0" dirty="0" smtClean="0">
                  <a:ln>
                    <a:noFill/>
                  </a:ln>
                  <a:solidFill>
                    <a:srgbClr val="000000"/>
                  </a:solidFill>
                  <a:effectLst/>
                  <a:uLnTx/>
                  <a:uFillTx/>
                  <a:latin typeface="Times New Roman"/>
                  <a:ea typeface="MS Gothic"/>
                </a:rPr>
                <a:t>TDMA</a:t>
              </a:r>
              <a:endParaRPr kumimoji="0" lang="zh-CN" altLang="en-US" sz="1100" b="0" i="0" u="none" strike="noStrike" kern="0" cap="none" spc="0" normalizeH="0" baseline="0" noProof="0" dirty="0" smtClean="0">
                <a:ln>
                  <a:noFill/>
                </a:ln>
                <a:solidFill>
                  <a:srgbClr val="000000"/>
                </a:solidFill>
                <a:effectLst/>
                <a:uLnTx/>
                <a:uFillTx/>
                <a:latin typeface="Times New Roman"/>
                <a:ea typeface="MS Gothic"/>
              </a:endParaRPr>
            </a:p>
          </p:txBody>
        </p:sp>
        <p:sp>
          <p:nvSpPr>
            <p:cNvPr id="89" name="矩形 88"/>
            <p:cNvSpPr/>
            <p:nvPr/>
          </p:nvSpPr>
          <p:spPr>
            <a:xfrm>
              <a:off x="3131840" y="5095491"/>
              <a:ext cx="470000" cy="24622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0" b="1" i="0" u="none" strike="noStrike" kern="0" cap="none" spc="0" normalizeH="0" baseline="0" noProof="0" dirty="0" smtClean="0">
                  <a:ln>
                    <a:noFill/>
                  </a:ln>
                  <a:solidFill>
                    <a:srgbClr val="000000"/>
                  </a:solidFill>
                  <a:effectLst/>
                  <a:uLnTx/>
                  <a:uFillTx/>
                  <a:latin typeface="Times New Roman"/>
                  <a:ea typeface="MS Gothic"/>
                </a:rPr>
                <a:t>Code</a:t>
              </a:r>
              <a:endParaRPr kumimoji="0" lang="zh-CN" altLang="en-US" sz="1000" b="0" i="0" u="none" strike="noStrike" kern="0" cap="none" spc="0" normalizeH="0" baseline="0" noProof="0" dirty="0" smtClean="0">
                <a:ln>
                  <a:noFill/>
                </a:ln>
                <a:solidFill>
                  <a:srgbClr val="000000"/>
                </a:solidFill>
                <a:effectLst/>
                <a:uLnTx/>
                <a:uFillTx/>
                <a:latin typeface="Times New Roman"/>
                <a:ea typeface="MS Gothic"/>
              </a:endParaRPr>
            </a:p>
          </p:txBody>
        </p:sp>
        <p:sp>
          <p:nvSpPr>
            <p:cNvPr id="90" name="矩形 89"/>
            <p:cNvSpPr/>
            <p:nvPr/>
          </p:nvSpPr>
          <p:spPr>
            <a:xfrm>
              <a:off x="2627784" y="6172512"/>
              <a:ext cx="470000" cy="24622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0" b="1" i="0" u="none" strike="noStrike" kern="0" cap="none" spc="0" normalizeH="0" baseline="0" noProof="0" dirty="0" smtClean="0">
                  <a:ln>
                    <a:noFill/>
                  </a:ln>
                  <a:solidFill>
                    <a:srgbClr val="000000"/>
                  </a:solidFill>
                  <a:effectLst/>
                  <a:uLnTx/>
                  <a:uFillTx/>
                  <a:latin typeface="Times New Roman"/>
                  <a:ea typeface="MS Gothic"/>
                </a:rPr>
                <a:t>Time</a:t>
              </a:r>
              <a:endParaRPr kumimoji="0" lang="zh-CN" altLang="en-US" sz="1000" b="0" i="0" u="none" strike="noStrike" kern="0" cap="none" spc="0" normalizeH="0" baseline="0" noProof="0" dirty="0" smtClean="0">
                <a:ln>
                  <a:noFill/>
                </a:ln>
                <a:solidFill>
                  <a:srgbClr val="000000"/>
                </a:solidFill>
                <a:effectLst/>
                <a:uLnTx/>
                <a:uFillTx/>
                <a:latin typeface="Times New Roman"/>
                <a:ea typeface="MS Gothic"/>
              </a:endParaRPr>
            </a:p>
          </p:txBody>
        </p:sp>
        <p:sp>
          <p:nvSpPr>
            <p:cNvPr id="91" name="矩形 90"/>
            <p:cNvSpPr/>
            <p:nvPr/>
          </p:nvSpPr>
          <p:spPr>
            <a:xfrm>
              <a:off x="4300961" y="5670281"/>
              <a:ext cx="769763" cy="246221"/>
            </a:xfrm>
            <a:prstGeom prst="rect">
              <a:avLst/>
            </a:prstGeom>
          </p:spPr>
          <p:txBody>
            <a:bodyPr wrap="non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1" i="0" u="none" strike="noStrike" kern="0" cap="none" spc="0" normalizeH="0" baseline="0" noProof="0" dirty="0" smtClean="0">
                  <a:ln>
                    <a:noFill/>
                  </a:ln>
                  <a:solidFill>
                    <a:srgbClr val="000000"/>
                  </a:solidFill>
                  <a:effectLst/>
                  <a:uLnTx/>
                  <a:uFillTx/>
                  <a:latin typeface="Times New Roman"/>
                  <a:ea typeface="MS Gothic"/>
                </a:rPr>
                <a:t>Frequency</a:t>
              </a:r>
              <a:endParaRPr kumimoji="0" lang="zh-CN" altLang="en-US" sz="1000" b="0" i="0" u="none" strike="noStrike" kern="1200" cap="none" spc="0" normalizeH="0" baseline="0" noProof="0" dirty="0">
                <a:ln>
                  <a:noFill/>
                </a:ln>
                <a:solidFill>
                  <a:srgbClr val="000000"/>
                </a:solidFill>
                <a:effectLst/>
                <a:uLnTx/>
                <a:uFillTx/>
                <a:latin typeface="Times New Roman"/>
                <a:ea typeface="MS Gothic"/>
              </a:endParaRPr>
            </a:p>
          </p:txBody>
        </p:sp>
      </p:grpSp>
      <p:grpSp>
        <p:nvGrpSpPr>
          <p:cNvPr id="99" name="组合 98"/>
          <p:cNvGrpSpPr/>
          <p:nvPr/>
        </p:nvGrpSpPr>
        <p:grpSpPr>
          <a:xfrm>
            <a:off x="5000134" y="5104386"/>
            <a:ext cx="2020138" cy="1347442"/>
            <a:chOff x="4957428" y="5104386"/>
            <a:chExt cx="2020138" cy="1347442"/>
          </a:xfrm>
        </p:grpSpPr>
        <p:grpSp>
          <p:nvGrpSpPr>
            <p:cNvPr id="100" name="组合 99"/>
            <p:cNvGrpSpPr/>
            <p:nvPr/>
          </p:nvGrpSpPr>
          <p:grpSpPr>
            <a:xfrm>
              <a:off x="4957428" y="5160142"/>
              <a:ext cx="1656184" cy="1125776"/>
              <a:chOff x="4788024" y="5160142"/>
              <a:chExt cx="1656184" cy="1125776"/>
            </a:xfrm>
          </p:grpSpPr>
          <p:grpSp>
            <p:nvGrpSpPr>
              <p:cNvPr id="105" name="组合 104"/>
              <p:cNvGrpSpPr/>
              <p:nvPr/>
            </p:nvGrpSpPr>
            <p:grpSpPr>
              <a:xfrm>
                <a:off x="5004048" y="5398599"/>
                <a:ext cx="1080120" cy="757495"/>
                <a:chOff x="3635896" y="5165960"/>
                <a:chExt cx="1080120" cy="757495"/>
              </a:xfrm>
            </p:grpSpPr>
            <p:sp>
              <p:nvSpPr>
                <p:cNvPr id="109" name="立方体 108"/>
                <p:cNvSpPr/>
                <p:nvPr/>
              </p:nvSpPr>
              <p:spPr bwMode="auto">
                <a:xfrm>
                  <a:off x="3635896" y="5401397"/>
                  <a:ext cx="1080120" cy="522058"/>
                </a:xfrm>
                <a:prstGeom prst="cube">
                  <a:avLst>
                    <a:gd name="adj" fmla="val 76300"/>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449263"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zh-CN" altLang="en-US" sz="2400" b="0" i="0" u="none" strike="noStrike" kern="0" cap="none" spc="0" normalizeH="0" baseline="0" noProof="0" smtClean="0">
                    <a:ln>
                      <a:noFill/>
                    </a:ln>
                    <a:solidFill>
                      <a:srgbClr val="FFFFFF"/>
                    </a:solidFill>
                    <a:effectLst/>
                    <a:uLnTx/>
                    <a:uFillTx/>
                    <a:latin typeface="Times New Roman" pitchFamily="16" charset="0"/>
                    <a:ea typeface="MS Gothic" charset="-128"/>
                  </a:endParaRPr>
                </a:p>
              </p:txBody>
            </p:sp>
            <p:sp>
              <p:nvSpPr>
                <p:cNvPr id="110" name="立方体 109"/>
                <p:cNvSpPr/>
                <p:nvPr/>
              </p:nvSpPr>
              <p:spPr bwMode="auto">
                <a:xfrm>
                  <a:off x="3635896" y="5283206"/>
                  <a:ext cx="1080120" cy="522058"/>
                </a:xfrm>
                <a:prstGeom prst="cube">
                  <a:avLst>
                    <a:gd name="adj" fmla="val 76300"/>
                  </a:avLst>
                </a:prstGeom>
                <a:solidFill>
                  <a:srgbClr val="FFFFFF">
                    <a:lumMod val="75000"/>
                  </a:srgbClr>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449263"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zh-CN" altLang="en-US" sz="2400" b="0" i="0" u="none" strike="noStrike" kern="0" cap="none" spc="0" normalizeH="0" baseline="0" noProof="0" smtClean="0">
                    <a:ln>
                      <a:noFill/>
                    </a:ln>
                    <a:solidFill>
                      <a:srgbClr val="FFFFFF"/>
                    </a:solidFill>
                    <a:effectLst/>
                    <a:uLnTx/>
                    <a:uFillTx/>
                    <a:latin typeface="Times New Roman" pitchFamily="16" charset="0"/>
                    <a:ea typeface="MS Gothic" charset="-128"/>
                  </a:endParaRPr>
                </a:p>
              </p:txBody>
            </p:sp>
            <p:sp>
              <p:nvSpPr>
                <p:cNvPr id="111" name="立方体 110"/>
                <p:cNvSpPr/>
                <p:nvPr/>
              </p:nvSpPr>
              <p:spPr bwMode="auto">
                <a:xfrm>
                  <a:off x="3635896" y="5165960"/>
                  <a:ext cx="1080120" cy="522058"/>
                </a:xfrm>
                <a:prstGeom prst="cube">
                  <a:avLst>
                    <a:gd name="adj" fmla="val 76300"/>
                  </a:avLst>
                </a:prstGeom>
                <a:solidFill>
                  <a:srgbClr val="FFFFFF">
                    <a:lumMod val="50000"/>
                  </a:srgbClr>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449263"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zh-CN" altLang="en-US" sz="2400" b="0" i="0" u="none" strike="noStrike" kern="0" cap="none" spc="0" normalizeH="0" baseline="0" noProof="0" smtClean="0">
                    <a:ln>
                      <a:noFill/>
                    </a:ln>
                    <a:solidFill>
                      <a:srgbClr val="FFFFFF"/>
                    </a:solidFill>
                    <a:effectLst/>
                    <a:uLnTx/>
                    <a:uFillTx/>
                    <a:latin typeface="Times New Roman" pitchFamily="16" charset="0"/>
                    <a:ea typeface="MS Gothic" charset="-128"/>
                  </a:endParaRPr>
                </a:p>
              </p:txBody>
            </p:sp>
          </p:grpSp>
          <p:cxnSp>
            <p:nvCxnSpPr>
              <p:cNvPr id="106" name="直接箭头连接符 105"/>
              <p:cNvCxnSpPr/>
              <p:nvPr/>
            </p:nvCxnSpPr>
            <p:spPr bwMode="auto">
              <a:xfrm>
                <a:off x="6084168" y="5755661"/>
                <a:ext cx="360040" cy="0"/>
              </a:xfrm>
              <a:prstGeom prst="straightConnector1">
                <a:avLst/>
              </a:prstGeom>
              <a:solidFill>
                <a:srgbClr val="00B8FF"/>
              </a:solidFill>
              <a:ln w="9525" cap="flat" cmpd="sng" algn="ctr">
                <a:solidFill>
                  <a:srgbClr val="000000"/>
                </a:solidFill>
                <a:prstDash val="solid"/>
                <a:round/>
                <a:headEnd type="none" w="med" len="med"/>
                <a:tailEnd type="arrow"/>
              </a:ln>
              <a:effectLst/>
            </p:spPr>
          </p:cxnSp>
          <p:cxnSp>
            <p:nvCxnSpPr>
              <p:cNvPr id="107" name="直接箭头连接符 106"/>
              <p:cNvCxnSpPr/>
              <p:nvPr/>
            </p:nvCxnSpPr>
            <p:spPr bwMode="auto">
              <a:xfrm flipV="1">
                <a:off x="5292080" y="5160142"/>
                <a:ext cx="0" cy="349348"/>
              </a:xfrm>
              <a:prstGeom prst="straightConnector1">
                <a:avLst/>
              </a:prstGeom>
              <a:solidFill>
                <a:srgbClr val="00B8FF"/>
              </a:solidFill>
              <a:ln w="9525" cap="flat" cmpd="sng" algn="ctr">
                <a:solidFill>
                  <a:srgbClr val="000000"/>
                </a:solidFill>
                <a:prstDash val="solid"/>
                <a:round/>
                <a:headEnd type="none" w="med" len="med"/>
                <a:tailEnd type="arrow"/>
              </a:ln>
              <a:effectLst/>
            </p:spPr>
          </p:cxnSp>
          <p:cxnSp>
            <p:nvCxnSpPr>
              <p:cNvPr id="108" name="直接箭头连接符 107"/>
              <p:cNvCxnSpPr/>
              <p:nvPr/>
            </p:nvCxnSpPr>
            <p:spPr bwMode="auto">
              <a:xfrm flipH="1">
                <a:off x="4788024" y="6082675"/>
                <a:ext cx="216024" cy="203243"/>
              </a:xfrm>
              <a:prstGeom prst="straightConnector1">
                <a:avLst/>
              </a:prstGeom>
              <a:solidFill>
                <a:srgbClr val="00B8FF"/>
              </a:solidFill>
              <a:ln w="9525" cap="flat" cmpd="sng" algn="ctr">
                <a:solidFill>
                  <a:srgbClr val="000000"/>
                </a:solidFill>
                <a:prstDash val="solid"/>
                <a:round/>
                <a:headEnd type="none" w="med" len="med"/>
                <a:tailEnd type="arrow"/>
              </a:ln>
              <a:effectLst/>
            </p:spPr>
          </p:cxnSp>
        </p:grpSp>
        <p:sp>
          <p:nvSpPr>
            <p:cNvPr id="101" name="矩形 100"/>
            <p:cNvSpPr/>
            <p:nvPr/>
          </p:nvSpPr>
          <p:spPr>
            <a:xfrm>
              <a:off x="5895057" y="6190218"/>
              <a:ext cx="625492" cy="26161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100" b="1" i="0" u="none" strike="noStrike" kern="0" cap="none" spc="0" normalizeH="0" baseline="0" noProof="0" dirty="0" smtClean="0">
                  <a:ln>
                    <a:noFill/>
                  </a:ln>
                  <a:solidFill>
                    <a:srgbClr val="000000"/>
                  </a:solidFill>
                  <a:effectLst/>
                  <a:uLnTx/>
                  <a:uFillTx/>
                  <a:latin typeface="Times New Roman"/>
                  <a:ea typeface="MS Gothic"/>
                </a:rPr>
                <a:t>CDMA</a:t>
              </a:r>
              <a:endParaRPr kumimoji="0" lang="zh-CN" altLang="en-US" sz="1100" b="0" i="0" u="none" strike="noStrike" kern="0" cap="none" spc="0" normalizeH="0" baseline="0" noProof="0" dirty="0" smtClean="0">
                <a:ln>
                  <a:noFill/>
                </a:ln>
                <a:solidFill>
                  <a:srgbClr val="000000"/>
                </a:solidFill>
                <a:effectLst/>
                <a:uLnTx/>
                <a:uFillTx/>
                <a:latin typeface="Times New Roman"/>
                <a:ea typeface="MS Gothic"/>
              </a:endParaRPr>
            </a:p>
          </p:txBody>
        </p:sp>
        <p:sp>
          <p:nvSpPr>
            <p:cNvPr id="102" name="矩形 101"/>
            <p:cNvSpPr/>
            <p:nvPr/>
          </p:nvSpPr>
          <p:spPr>
            <a:xfrm>
              <a:off x="5008588" y="5104386"/>
              <a:ext cx="470000" cy="24622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0" b="1" i="0" u="none" strike="noStrike" kern="0" cap="none" spc="0" normalizeH="0" baseline="0" noProof="0" dirty="0" smtClean="0">
                  <a:ln>
                    <a:noFill/>
                  </a:ln>
                  <a:solidFill>
                    <a:srgbClr val="000000"/>
                  </a:solidFill>
                  <a:effectLst/>
                  <a:uLnTx/>
                  <a:uFillTx/>
                  <a:latin typeface="Times New Roman"/>
                  <a:ea typeface="MS Gothic"/>
                </a:rPr>
                <a:t>Code</a:t>
              </a:r>
              <a:endParaRPr kumimoji="0" lang="zh-CN" altLang="en-US" sz="1000" b="0" i="0" u="none" strike="noStrike" kern="0" cap="none" spc="0" normalizeH="0" baseline="0" noProof="0" dirty="0" smtClean="0">
                <a:ln>
                  <a:noFill/>
                </a:ln>
                <a:solidFill>
                  <a:srgbClr val="000000"/>
                </a:solidFill>
                <a:effectLst/>
                <a:uLnTx/>
                <a:uFillTx/>
                <a:latin typeface="Times New Roman"/>
                <a:ea typeface="MS Gothic"/>
              </a:endParaRPr>
            </a:p>
          </p:txBody>
        </p:sp>
        <p:sp>
          <p:nvSpPr>
            <p:cNvPr id="103" name="矩形 102"/>
            <p:cNvSpPr/>
            <p:nvPr/>
          </p:nvSpPr>
          <p:spPr>
            <a:xfrm>
              <a:off x="4966096" y="6162807"/>
              <a:ext cx="470000" cy="246221"/>
            </a:xfrm>
            <a:prstGeom prst="rect">
              <a:avLst/>
            </a:prstGeom>
          </p:spPr>
          <p:txBody>
            <a:bodyPr wrap="non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1" i="0" u="none" strike="noStrike" kern="0" cap="none" spc="0" normalizeH="0" baseline="0" noProof="0" dirty="0" smtClean="0">
                  <a:ln>
                    <a:noFill/>
                  </a:ln>
                  <a:solidFill>
                    <a:srgbClr val="000000"/>
                  </a:solidFill>
                  <a:effectLst/>
                  <a:uLnTx/>
                  <a:uFillTx/>
                  <a:latin typeface="Times New Roman"/>
                  <a:ea typeface="MS Gothic"/>
                </a:rPr>
                <a:t>Time</a:t>
              </a:r>
              <a:endParaRPr kumimoji="0" lang="zh-CN" altLang="en-US" sz="1000" b="0" i="0" u="none" strike="noStrike" kern="1200" cap="none" spc="0" normalizeH="0" baseline="0" noProof="0" dirty="0">
                <a:ln>
                  <a:noFill/>
                </a:ln>
                <a:solidFill>
                  <a:srgbClr val="000000"/>
                </a:solidFill>
                <a:effectLst/>
                <a:uLnTx/>
                <a:uFillTx/>
                <a:latin typeface="Times New Roman"/>
                <a:ea typeface="MS Gothic"/>
              </a:endParaRPr>
            </a:p>
          </p:txBody>
        </p:sp>
        <p:sp>
          <p:nvSpPr>
            <p:cNvPr id="104" name="矩形 103"/>
            <p:cNvSpPr/>
            <p:nvPr/>
          </p:nvSpPr>
          <p:spPr>
            <a:xfrm>
              <a:off x="6207803" y="5710035"/>
              <a:ext cx="769763" cy="246221"/>
            </a:xfrm>
            <a:prstGeom prst="rect">
              <a:avLst/>
            </a:prstGeom>
          </p:spPr>
          <p:txBody>
            <a:bodyPr wrap="non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1" i="0" u="none" strike="noStrike" kern="0" cap="none" spc="0" normalizeH="0" baseline="0" noProof="0" dirty="0" smtClean="0">
                  <a:ln>
                    <a:noFill/>
                  </a:ln>
                  <a:solidFill>
                    <a:srgbClr val="000000"/>
                  </a:solidFill>
                  <a:effectLst/>
                  <a:uLnTx/>
                  <a:uFillTx/>
                  <a:latin typeface="Times New Roman"/>
                  <a:ea typeface="MS Gothic"/>
                </a:rPr>
                <a:t>Frequency</a:t>
              </a:r>
              <a:endParaRPr kumimoji="0" lang="zh-CN" altLang="en-US" sz="1000" b="0" i="0" u="none" strike="noStrike" kern="1200" cap="none" spc="0" normalizeH="0" baseline="0" noProof="0" dirty="0">
                <a:ln>
                  <a:noFill/>
                </a:ln>
                <a:solidFill>
                  <a:srgbClr val="000000"/>
                </a:solidFill>
                <a:effectLst/>
                <a:uLnTx/>
                <a:uFillTx/>
                <a:latin typeface="Times New Roman"/>
                <a:ea typeface="MS Gothic"/>
              </a:endParaRPr>
            </a:p>
          </p:txBody>
        </p:sp>
      </p:grpSp>
      <p:grpSp>
        <p:nvGrpSpPr>
          <p:cNvPr id="112" name="组合 111"/>
          <p:cNvGrpSpPr/>
          <p:nvPr/>
        </p:nvGrpSpPr>
        <p:grpSpPr>
          <a:xfrm>
            <a:off x="6771807" y="5013176"/>
            <a:ext cx="2103388" cy="1440160"/>
            <a:chOff x="6771807" y="5091182"/>
            <a:chExt cx="2103388" cy="1440160"/>
          </a:xfrm>
        </p:grpSpPr>
        <p:sp>
          <p:nvSpPr>
            <p:cNvPr id="113" name="矩形 112"/>
            <p:cNvSpPr/>
            <p:nvPr/>
          </p:nvSpPr>
          <p:spPr>
            <a:xfrm>
              <a:off x="8003001" y="6269732"/>
              <a:ext cx="601447" cy="261610"/>
            </a:xfrm>
            <a:prstGeom prst="rect">
              <a:avLst/>
            </a:prstGeom>
          </p:spPr>
          <p:txBody>
            <a:bodyPr wrap="none">
              <a:spAutoFit/>
            </a:bodyPr>
            <a:lstStyle/>
            <a:p>
              <a:r>
                <a:rPr lang="en-US" altLang="zh-CN" sz="1100" b="1" kern="0" dirty="0">
                  <a:solidFill>
                    <a:srgbClr val="000000"/>
                  </a:solidFill>
                  <a:latin typeface="Times New Roman"/>
                  <a:ea typeface="MS Gothic"/>
                </a:rPr>
                <a:t>SDMA</a:t>
              </a:r>
              <a:endParaRPr lang="zh-CN" altLang="en-US" sz="1100" dirty="0">
                <a:solidFill>
                  <a:srgbClr val="000000"/>
                </a:solidFill>
                <a:latin typeface="Times New Roman"/>
                <a:ea typeface="MS Gothic"/>
              </a:endParaRPr>
            </a:p>
          </p:txBody>
        </p:sp>
        <p:grpSp>
          <p:nvGrpSpPr>
            <p:cNvPr id="114" name="组合 113"/>
            <p:cNvGrpSpPr/>
            <p:nvPr/>
          </p:nvGrpSpPr>
          <p:grpSpPr>
            <a:xfrm>
              <a:off x="6771807" y="5091182"/>
              <a:ext cx="2103388" cy="1194735"/>
              <a:chOff x="5622160" y="1144578"/>
              <a:chExt cx="3443864" cy="1882571"/>
            </a:xfrm>
          </p:grpSpPr>
          <p:grpSp>
            <p:nvGrpSpPr>
              <p:cNvPr id="115" name="组合 114"/>
              <p:cNvGrpSpPr/>
              <p:nvPr/>
            </p:nvGrpSpPr>
            <p:grpSpPr>
              <a:xfrm>
                <a:off x="5622160" y="1236516"/>
                <a:ext cx="3074758" cy="1656184"/>
                <a:chOff x="5622160" y="1236516"/>
                <a:chExt cx="3074758" cy="1656184"/>
              </a:xfrm>
            </p:grpSpPr>
            <p:sp>
              <p:nvSpPr>
                <p:cNvPr id="120" name="椭圆 119"/>
                <p:cNvSpPr/>
                <p:nvPr/>
              </p:nvSpPr>
              <p:spPr bwMode="auto">
                <a:xfrm rot="17644706">
                  <a:off x="6555547" y="1964409"/>
                  <a:ext cx="1656184" cy="200397"/>
                </a:xfrm>
                <a:prstGeom prst="ellipse">
                  <a:avLst/>
                </a:prstGeom>
                <a:noFill/>
                <a:ln w="9525" cap="flat" cmpd="sng" algn="ctr">
                  <a:solidFill>
                    <a:srgbClr val="000000">
                      <a:shade val="95000"/>
                      <a:satMod val="105000"/>
                    </a:srgbClr>
                  </a:solidFill>
                  <a:prstDash val="solid"/>
                  <a:headEnd type="none" w="med" len="med"/>
                  <a:tailEnd type="none" w="med" len="med"/>
                </a:ln>
                <a:effectLst>
                  <a:outerShdw blurRad="40000" dist="20000" dir="5400000" rotWithShape="0">
                    <a:srgbClr val="000000">
                      <a:alpha val="38000"/>
                    </a:srgbClr>
                  </a:outerShdw>
                </a:effectLst>
              </p:spPr>
              <p:txBody>
                <a:bodyPr vert="horz" wrap="square" lIns="91440" tIns="45720" rIns="91440" bIns="45720" numCol="1" rtlCol="0" anchor="t" anchorCtr="0" compatLnSpc="1">
                  <a:prstTxWarp prst="textNoShape">
                    <a:avLst/>
                  </a:prstTxWarp>
                </a:bodyPr>
                <a:lstStyle/>
                <a:p>
                  <a:pPr defTabSz="449263" eaLnBrk="0" fontAlgn="base" hangingPunct="0">
                    <a:spcBef>
                      <a:spcPct val="0"/>
                    </a:spcBef>
                    <a:spcAft>
                      <a:spcPct val="0"/>
                    </a:spcAft>
                    <a:buClr>
                      <a:srgbClr val="000000"/>
                    </a:buClr>
                    <a:buSzPct val="100000"/>
                    <a:buFont typeface="Times New Roman" pitchFamily="16" charset="0"/>
                    <a:buNone/>
                    <a:defRPr/>
                  </a:pPr>
                  <a:endParaRPr lang="zh-CN" altLang="en-US" sz="2400" kern="0" smtClean="0">
                    <a:solidFill>
                      <a:srgbClr val="FFFFFF"/>
                    </a:solidFill>
                    <a:latin typeface="Times New Roman" pitchFamily="16" charset="0"/>
                    <a:ea typeface="MS Gothic" charset="-128"/>
                  </a:endParaRPr>
                </a:p>
              </p:txBody>
            </p:sp>
            <p:sp>
              <p:nvSpPr>
                <p:cNvPr id="121" name="椭圆 120"/>
                <p:cNvSpPr/>
                <p:nvPr/>
              </p:nvSpPr>
              <p:spPr bwMode="auto">
                <a:xfrm>
                  <a:off x="7040734" y="2661129"/>
                  <a:ext cx="1656184" cy="200397"/>
                </a:xfrm>
                <a:prstGeom prst="ellipse">
                  <a:avLst/>
                </a:prstGeom>
                <a:noFill/>
                <a:ln w="9525" cap="flat" cmpd="sng" algn="ctr">
                  <a:solidFill>
                    <a:srgbClr val="000000">
                      <a:shade val="95000"/>
                      <a:satMod val="105000"/>
                    </a:srgbClr>
                  </a:solidFill>
                  <a:prstDash val="solid"/>
                  <a:headEnd type="none" w="med" len="med"/>
                  <a:tailEnd type="none" w="med" len="med"/>
                </a:ln>
                <a:effectLst>
                  <a:outerShdw blurRad="40000" dist="20000" dir="5400000" rotWithShape="0">
                    <a:srgbClr val="000000">
                      <a:alpha val="38000"/>
                    </a:srgbClr>
                  </a:outerShdw>
                </a:effectLst>
              </p:spPr>
              <p:txBody>
                <a:bodyPr vert="horz" wrap="square" lIns="91440" tIns="45720" rIns="91440" bIns="45720" numCol="1" rtlCol="0" anchor="t" anchorCtr="0" compatLnSpc="1">
                  <a:prstTxWarp prst="textNoShape">
                    <a:avLst/>
                  </a:prstTxWarp>
                </a:bodyPr>
                <a:lstStyle/>
                <a:p>
                  <a:pPr defTabSz="449263" eaLnBrk="0" fontAlgn="base" hangingPunct="0">
                    <a:spcBef>
                      <a:spcPct val="0"/>
                    </a:spcBef>
                    <a:spcAft>
                      <a:spcPct val="0"/>
                    </a:spcAft>
                    <a:buClr>
                      <a:srgbClr val="000000"/>
                    </a:buClr>
                    <a:buSzPct val="100000"/>
                    <a:buFont typeface="Times New Roman" pitchFamily="16" charset="0"/>
                    <a:buNone/>
                    <a:defRPr/>
                  </a:pPr>
                  <a:endParaRPr lang="zh-CN" altLang="en-US" sz="2400" kern="0" smtClean="0">
                    <a:solidFill>
                      <a:srgbClr val="FFFFFF"/>
                    </a:solidFill>
                    <a:latin typeface="Times New Roman" pitchFamily="16" charset="0"/>
                    <a:ea typeface="MS Gothic" charset="-128"/>
                  </a:endParaRPr>
                </a:p>
              </p:txBody>
            </p:sp>
            <p:sp>
              <p:nvSpPr>
                <p:cNvPr id="122" name="椭圆 121"/>
                <p:cNvSpPr/>
                <p:nvPr/>
              </p:nvSpPr>
              <p:spPr bwMode="auto">
                <a:xfrm rot="2610107">
                  <a:off x="5622160" y="2119724"/>
                  <a:ext cx="1656184" cy="200397"/>
                </a:xfrm>
                <a:prstGeom prst="ellipse">
                  <a:avLst/>
                </a:prstGeom>
                <a:noFill/>
                <a:ln w="9525" cap="flat" cmpd="sng" algn="ctr">
                  <a:solidFill>
                    <a:srgbClr val="000000">
                      <a:shade val="95000"/>
                      <a:satMod val="105000"/>
                    </a:srgbClr>
                  </a:solidFill>
                  <a:prstDash val="solid"/>
                  <a:headEnd type="none" w="med" len="med"/>
                  <a:tailEnd type="none" w="med" len="med"/>
                </a:ln>
                <a:effectLst>
                  <a:outerShdw blurRad="40000" dist="20000" dir="5400000" rotWithShape="0">
                    <a:srgbClr val="000000">
                      <a:alpha val="38000"/>
                    </a:srgbClr>
                  </a:outerShdw>
                </a:effectLst>
              </p:spPr>
              <p:txBody>
                <a:bodyPr vert="horz" wrap="square" lIns="91440" tIns="45720" rIns="91440" bIns="45720" numCol="1" rtlCol="0" anchor="t" anchorCtr="0" compatLnSpc="1">
                  <a:prstTxWarp prst="textNoShape">
                    <a:avLst/>
                  </a:prstTxWarp>
                </a:bodyPr>
                <a:lstStyle/>
                <a:p>
                  <a:pPr defTabSz="449263" eaLnBrk="0" fontAlgn="base" hangingPunct="0">
                    <a:spcBef>
                      <a:spcPct val="0"/>
                    </a:spcBef>
                    <a:spcAft>
                      <a:spcPct val="0"/>
                    </a:spcAft>
                    <a:buClr>
                      <a:srgbClr val="000000"/>
                    </a:buClr>
                    <a:buSzPct val="100000"/>
                    <a:buFont typeface="Times New Roman" pitchFamily="16" charset="0"/>
                    <a:buNone/>
                    <a:defRPr/>
                  </a:pPr>
                  <a:endParaRPr lang="zh-CN" altLang="en-US" sz="2400" kern="0" smtClean="0">
                    <a:solidFill>
                      <a:srgbClr val="FFFFFF"/>
                    </a:solidFill>
                    <a:latin typeface="Times New Roman" pitchFamily="16" charset="0"/>
                    <a:ea typeface="MS Gothic" charset="-128"/>
                  </a:endParaRPr>
                </a:p>
              </p:txBody>
            </p:sp>
            <p:sp>
              <p:nvSpPr>
                <p:cNvPr id="123" name="椭圆 122"/>
                <p:cNvSpPr/>
                <p:nvPr/>
              </p:nvSpPr>
              <p:spPr bwMode="auto">
                <a:xfrm rot="707649">
                  <a:off x="6454230" y="2683384"/>
                  <a:ext cx="566952" cy="97480"/>
                </a:xfrm>
                <a:prstGeom prst="ellipse">
                  <a:avLst/>
                </a:prstGeom>
                <a:noFill/>
                <a:ln w="9525" cap="flat" cmpd="sng" algn="ctr">
                  <a:solidFill>
                    <a:srgbClr val="000000">
                      <a:shade val="95000"/>
                      <a:satMod val="105000"/>
                    </a:srgbClr>
                  </a:solidFill>
                  <a:prstDash val="solid"/>
                  <a:headEnd type="none" w="med" len="med"/>
                  <a:tailEnd type="none" w="med" len="med"/>
                </a:ln>
                <a:effectLst>
                  <a:outerShdw blurRad="40000" dist="20000" dir="5400000" rotWithShape="0">
                    <a:srgbClr val="000000">
                      <a:alpha val="38000"/>
                    </a:srgbClr>
                  </a:outerShdw>
                </a:effectLst>
              </p:spPr>
              <p:txBody>
                <a:bodyPr vert="horz" wrap="square" lIns="91440" tIns="45720" rIns="91440" bIns="45720" numCol="1" rtlCol="0" anchor="t" anchorCtr="0" compatLnSpc="1">
                  <a:prstTxWarp prst="textNoShape">
                    <a:avLst/>
                  </a:prstTxWarp>
                </a:bodyPr>
                <a:lstStyle/>
                <a:p>
                  <a:pPr defTabSz="449263" eaLnBrk="0" fontAlgn="base" hangingPunct="0">
                    <a:spcBef>
                      <a:spcPct val="0"/>
                    </a:spcBef>
                    <a:spcAft>
                      <a:spcPct val="0"/>
                    </a:spcAft>
                    <a:buClr>
                      <a:srgbClr val="000000"/>
                    </a:buClr>
                    <a:buSzPct val="100000"/>
                    <a:buFont typeface="Times New Roman" pitchFamily="16" charset="0"/>
                    <a:buNone/>
                    <a:defRPr/>
                  </a:pPr>
                  <a:endParaRPr lang="zh-CN" altLang="en-US" sz="2400" kern="0" smtClean="0">
                    <a:solidFill>
                      <a:srgbClr val="FFFFFF"/>
                    </a:solidFill>
                    <a:latin typeface="Times New Roman" pitchFamily="16" charset="0"/>
                    <a:ea typeface="MS Gothic" charset="-128"/>
                  </a:endParaRPr>
                </a:p>
              </p:txBody>
            </p:sp>
            <p:sp>
              <p:nvSpPr>
                <p:cNvPr id="124" name="椭圆 123"/>
                <p:cNvSpPr/>
                <p:nvPr/>
              </p:nvSpPr>
              <p:spPr bwMode="auto">
                <a:xfrm rot="20412591">
                  <a:off x="7013485" y="2653998"/>
                  <a:ext cx="566952" cy="97480"/>
                </a:xfrm>
                <a:prstGeom prst="ellipse">
                  <a:avLst/>
                </a:prstGeom>
                <a:noFill/>
                <a:ln w="9525" cap="flat" cmpd="sng" algn="ctr">
                  <a:solidFill>
                    <a:srgbClr val="000000">
                      <a:shade val="95000"/>
                      <a:satMod val="105000"/>
                    </a:srgbClr>
                  </a:solidFill>
                  <a:prstDash val="solid"/>
                  <a:headEnd type="none" w="med" len="med"/>
                  <a:tailEnd type="none" w="med" len="med"/>
                </a:ln>
                <a:effectLst>
                  <a:outerShdw blurRad="40000" dist="20000" dir="5400000" rotWithShape="0">
                    <a:srgbClr val="000000">
                      <a:alpha val="38000"/>
                    </a:srgbClr>
                  </a:outerShdw>
                </a:effectLst>
              </p:spPr>
              <p:txBody>
                <a:bodyPr vert="horz" wrap="square" lIns="91440" tIns="45720" rIns="91440" bIns="45720" numCol="1" rtlCol="0" anchor="t" anchorCtr="0" compatLnSpc="1">
                  <a:prstTxWarp prst="textNoShape">
                    <a:avLst/>
                  </a:prstTxWarp>
                </a:bodyPr>
                <a:lstStyle/>
                <a:p>
                  <a:pPr defTabSz="449263" eaLnBrk="0" fontAlgn="base" hangingPunct="0">
                    <a:spcBef>
                      <a:spcPct val="0"/>
                    </a:spcBef>
                    <a:spcAft>
                      <a:spcPct val="0"/>
                    </a:spcAft>
                    <a:buClr>
                      <a:srgbClr val="000000"/>
                    </a:buClr>
                    <a:buSzPct val="100000"/>
                    <a:buFont typeface="Times New Roman" pitchFamily="16" charset="0"/>
                    <a:buNone/>
                    <a:defRPr/>
                  </a:pPr>
                  <a:endParaRPr lang="zh-CN" altLang="en-US" sz="2400" kern="0" smtClean="0">
                    <a:solidFill>
                      <a:srgbClr val="FFFFFF"/>
                    </a:solidFill>
                    <a:latin typeface="Times New Roman" pitchFamily="16" charset="0"/>
                    <a:ea typeface="MS Gothic" charset="-128"/>
                  </a:endParaRPr>
                </a:p>
              </p:txBody>
            </p:sp>
            <p:sp>
              <p:nvSpPr>
                <p:cNvPr id="125" name="椭圆 124"/>
                <p:cNvSpPr/>
                <p:nvPr/>
              </p:nvSpPr>
              <p:spPr bwMode="auto">
                <a:xfrm rot="21387223">
                  <a:off x="7051532" y="2758613"/>
                  <a:ext cx="404044" cy="100099"/>
                </a:xfrm>
                <a:prstGeom prst="ellipse">
                  <a:avLst/>
                </a:prstGeom>
                <a:noFill/>
                <a:ln w="9525" cap="flat" cmpd="sng" algn="ctr">
                  <a:solidFill>
                    <a:srgbClr val="000000">
                      <a:shade val="95000"/>
                      <a:satMod val="105000"/>
                    </a:srgbClr>
                  </a:solidFill>
                  <a:prstDash val="solid"/>
                  <a:headEnd type="none" w="med" len="med"/>
                  <a:tailEnd type="none" w="med" len="med"/>
                </a:ln>
                <a:effectLst>
                  <a:outerShdw blurRad="40000" dist="20000" dir="5400000" rotWithShape="0">
                    <a:srgbClr val="000000">
                      <a:alpha val="38000"/>
                    </a:srgbClr>
                  </a:outerShdw>
                </a:effectLst>
              </p:spPr>
              <p:txBody>
                <a:bodyPr vert="horz" wrap="square" lIns="91440" tIns="45720" rIns="91440" bIns="45720" numCol="1" rtlCol="0" anchor="t" anchorCtr="0" compatLnSpc="1">
                  <a:prstTxWarp prst="textNoShape">
                    <a:avLst/>
                  </a:prstTxWarp>
                </a:bodyPr>
                <a:lstStyle/>
                <a:p>
                  <a:pPr defTabSz="449263" eaLnBrk="0" fontAlgn="base" hangingPunct="0">
                    <a:spcBef>
                      <a:spcPct val="0"/>
                    </a:spcBef>
                    <a:spcAft>
                      <a:spcPct val="0"/>
                    </a:spcAft>
                    <a:buClr>
                      <a:srgbClr val="000000"/>
                    </a:buClr>
                    <a:buSzPct val="100000"/>
                    <a:buFont typeface="Times New Roman" pitchFamily="16" charset="0"/>
                    <a:buNone/>
                    <a:defRPr/>
                  </a:pPr>
                  <a:endParaRPr lang="zh-CN" altLang="en-US" sz="2400" kern="0" smtClean="0">
                    <a:solidFill>
                      <a:srgbClr val="FFFFFF"/>
                    </a:solidFill>
                    <a:latin typeface="Times New Roman" pitchFamily="16" charset="0"/>
                    <a:ea typeface="MS Gothic" charset="-128"/>
                  </a:endParaRPr>
                </a:p>
              </p:txBody>
            </p:sp>
            <p:sp>
              <p:nvSpPr>
                <p:cNvPr id="126" name="椭圆 125"/>
                <p:cNvSpPr/>
                <p:nvPr/>
              </p:nvSpPr>
              <p:spPr bwMode="auto">
                <a:xfrm rot="21387223">
                  <a:off x="6670768" y="2768843"/>
                  <a:ext cx="404044" cy="100099"/>
                </a:xfrm>
                <a:prstGeom prst="ellipse">
                  <a:avLst/>
                </a:prstGeom>
                <a:noFill/>
                <a:ln w="9525" cap="flat" cmpd="sng" algn="ctr">
                  <a:solidFill>
                    <a:srgbClr val="000000">
                      <a:shade val="95000"/>
                      <a:satMod val="105000"/>
                    </a:srgbClr>
                  </a:solidFill>
                  <a:prstDash val="solid"/>
                  <a:headEnd type="none" w="med" len="med"/>
                  <a:tailEnd type="none" w="med" len="med"/>
                </a:ln>
                <a:effectLst>
                  <a:outerShdw blurRad="40000" dist="20000" dir="5400000" rotWithShape="0">
                    <a:srgbClr val="000000">
                      <a:alpha val="38000"/>
                    </a:srgbClr>
                  </a:outerShdw>
                </a:effectLst>
              </p:spPr>
              <p:txBody>
                <a:bodyPr vert="horz" wrap="square" lIns="91440" tIns="45720" rIns="91440" bIns="45720" numCol="1" rtlCol="0" anchor="t" anchorCtr="0" compatLnSpc="1">
                  <a:prstTxWarp prst="textNoShape">
                    <a:avLst/>
                  </a:prstTxWarp>
                </a:bodyPr>
                <a:lstStyle/>
                <a:p>
                  <a:pPr defTabSz="449263" eaLnBrk="0" fontAlgn="base" hangingPunct="0">
                    <a:spcBef>
                      <a:spcPct val="0"/>
                    </a:spcBef>
                    <a:spcAft>
                      <a:spcPct val="0"/>
                    </a:spcAft>
                    <a:buClr>
                      <a:srgbClr val="000000"/>
                    </a:buClr>
                    <a:buSzPct val="100000"/>
                    <a:buFont typeface="Times New Roman" pitchFamily="16" charset="0"/>
                    <a:buNone/>
                    <a:defRPr/>
                  </a:pPr>
                  <a:endParaRPr lang="zh-CN" altLang="en-US" sz="2400" kern="0" smtClean="0">
                    <a:solidFill>
                      <a:srgbClr val="FFFFFF"/>
                    </a:solidFill>
                    <a:latin typeface="Times New Roman" pitchFamily="16" charset="0"/>
                    <a:ea typeface="MS Gothic" charset="-128"/>
                  </a:endParaRPr>
                </a:p>
              </p:txBody>
            </p:sp>
            <p:sp>
              <p:nvSpPr>
                <p:cNvPr id="127" name="椭圆 126"/>
                <p:cNvSpPr/>
                <p:nvPr/>
              </p:nvSpPr>
              <p:spPr bwMode="auto">
                <a:xfrm rot="2047514">
                  <a:off x="6688651" y="2605541"/>
                  <a:ext cx="404044" cy="100099"/>
                </a:xfrm>
                <a:prstGeom prst="ellipse">
                  <a:avLst/>
                </a:prstGeom>
                <a:noFill/>
                <a:ln w="9525" cap="flat" cmpd="sng" algn="ctr">
                  <a:solidFill>
                    <a:srgbClr val="000000">
                      <a:shade val="95000"/>
                      <a:satMod val="105000"/>
                    </a:srgbClr>
                  </a:solidFill>
                  <a:prstDash val="solid"/>
                  <a:headEnd type="none" w="med" len="med"/>
                  <a:tailEnd type="none" w="med" len="med"/>
                </a:ln>
                <a:effectLst>
                  <a:outerShdw blurRad="40000" dist="20000" dir="5400000" rotWithShape="0">
                    <a:srgbClr val="000000">
                      <a:alpha val="38000"/>
                    </a:srgbClr>
                  </a:outerShdw>
                </a:effectLst>
              </p:spPr>
              <p:txBody>
                <a:bodyPr vert="horz" wrap="square" lIns="91440" tIns="45720" rIns="91440" bIns="45720" numCol="1" rtlCol="0" anchor="t" anchorCtr="0" compatLnSpc="1">
                  <a:prstTxWarp prst="textNoShape">
                    <a:avLst/>
                  </a:prstTxWarp>
                </a:bodyPr>
                <a:lstStyle/>
                <a:p>
                  <a:pPr defTabSz="449263" eaLnBrk="0" fontAlgn="base" hangingPunct="0">
                    <a:spcBef>
                      <a:spcPct val="0"/>
                    </a:spcBef>
                    <a:spcAft>
                      <a:spcPct val="0"/>
                    </a:spcAft>
                    <a:buClr>
                      <a:srgbClr val="000000"/>
                    </a:buClr>
                    <a:buSzPct val="100000"/>
                    <a:buFont typeface="Times New Roman" pitchFamily="16" charset="0"/>
                    <a:buNone/>
                    <a:defRPr/>
                  </a:pPr>
                  <a:endParaRPr lang="zh-CN" altLang="en-US" sz="2400" kern="0" smtClean="0">
                    <a:solidFill>
                      <a:srgbClr val="FFFFFF"/>
                    </a:solidFill>
                    <a:latin typeface="Times New Roman" pitchFamily="16" charset="0"/>
                    <a:ea typeface="MS Gothic" charset="-128"/>
                  </a:endParaRPr>
                </a:p>
              </p:txBody>
            </p:sp>
            <p:sp>
              <p:nvSpPr>
                <p:cNvPr id="128" name="椭圆 127"/>
                <p:cNvSpPr/>
                <p:nvPr/>
              </p:nvSpPr>
              <p:spPr bwMode="auto">
                <a:xfrm rot="19507487">
                  <a:off x="6974177" y="2607349"/>
                  <a:ext cx="404044" cy="100099"/>
                </a:xfrm>
                <a:prstGeom prst="ellipse">
                  <a:avLst/>
                </a:prstGeom>
                <a:noFill/>
                <a:ln w="9525" cap="flat" cmpd="sng" algn="ctr">
                  <a:solidFill>
                    <a:srgbClr val="000000">
                      <a:shade val="95000"/>
                      <a:satMod val="105000"/>
                    </a:srgbClr>
                  </a:solidFill>
                  <a:prstDash val="solid"/>
                  <a:headEnd type="none" w="med" len="med"/>
                  <a:tailEnd type="none" w="med" len="med"/>
                </a:ln>
                <a:effectLst>
                  <a:outerShdw blurRad="40000" dist="20000" dir="5400000" rotWithShape="0">
                    <a:srgbClr val="000000">
                      <a:alpha val="38000"/>
                    </a:srgbClr>
                  </a:outerShdw>
                </a:effectLst>
              </p:spPr>
              <p:txBody>
                <a:bodyPr vert="horz" wrap="square" lIns="91440" tIns="45720" rIns="91440" bIns="45720" numCol="1" rtlCol="0" anchor="t" anchorCtr="0" compatLnSpc="1">
                  <a:prstTxWarp prst="textNoShape">
                    <a:avLst/>
                  </a:prstTxWarp>
                </a:bodyPr>
                <a:lstStyle/>
                <a:p>
                  <a:pPr defTabSz="449263" eaLnBrk="0" fontAlgn="base" hangingPunct="0">
                    <a:spcBef>
                      <a:spcPct val="0"/>
                    </a:spcBef>
                    <a:spcAft>
                      <a:spcPct val="0"/>
                    </a:spcAft>
                    <a:buClr>
                      <a:srgbClr val="000000"/>
                    </a:buClr>
                    <a:buSzPct val="100000"/>
                    <a:buFont typeface="Times New Roman" pitchFamily="16" charset="0"/>
                    <a:buNone/>
                    <a:defRPr/>
                  </a:pPr>
                  <a:endParaRPr lang="zh-CN" altLang="en-US" sz="2400" kern="0" smtClean="0">
                    <a:solidFill>
                      <a:srgbClr val="FFFFFF"/>
                    </a:solidFill>
                    <a:latin typeface="Times New Roman" pitchFamily="16" charset="0"/>
                    <a:ea typeface="MS Gothic" charset="-128"/>
                  </a:endParaRPr>
                </a:p>
              </p:txBody>
            </p:sp>
            <p:sp>
              <p:nvSpPr>
                <p:cNvPr id="129" name="椭圆 128"/>
                <p:cNvSpPr/>
                <p:nvPr/>
              </p:nvSpPr>
              <p:spPr bwMode="auto">
                <a:xfrm rot="17873858">
                  <a:off x="6912774" y="2527449"/>
                  <a:ext cx="404044" cy="100099"/>
                </a:xfrm>
                <a:prstGeom prst="ellipse">
                  <a:avLst/>
                </a:prstGeom>
                <a:noFill/>
                <a:ln w="9525" cap="flat" cmpd="sng" algn="ctr">
                  <a:solidFill>
                    <a:srgbClr val="000000">
                      <a:shade val="95000"/>
                      <a:satMod val="105000"/>
                    </a:srgbClr>
                  </a:solidFill>
                  <a:prstDash val="solid"/>
                  <a:headEnd type="none" w="med" len="med"/>
                  <a:tailEnd type="none" w="med" len="med"/>
                </a:ln>
                <a:effectLst>
                  <a:outerShdw blurRad="40000" dist="20000" dir="5400000" rotWithShape="0">
                    <a:srgbClr val="000000">
                      <a:alpha val="38000"/>
                    </a:srgbClr>
                  </a:outerShdw>
                </a:effectLst>
              </p:spPr>
              <p:txBody>
                <a:bodyPr vert="horz" wrap="square" lIns="91440" tIns="45720" rIns="91440" bIns="45720" numCol="1" rtlCol="0" anchor="t" anchorCtr="0" compatLnSpc="1">
                  <a:prstTxWarp prst="textNoShape">
                    <a:avLst/>
                  </a:prstTxWarp>
                </a:bodyPr>
                <a:lstStyle/>
                <a:p>
                  <a:pPr defTabSz="449263" eaLnBrk="0" fontAlgn="base" hangingPunct="0">
                    <a:spcBef>
                      <a:spcPct val="0"/>
                    </a:spcBef>
                    <a:spcAft>
                      <a:spcPct val="0"/>
                    </a:spcAft>
                    <a:buClr>
                      <a:srgbClr val="000000"/>
                    </a:buClr>
                    <a:buSzPct val="100000"/>
                    <a:buFont typeface="Times New Roman" pitchFamily="16" charset="0"/>
                    <a:buNone/>
                    <a:defRPr/>
                  </a:pPr>
                  <a:endParaRPr lang="zh-CN" altLang="en-US" sz="2400" kern="0" smtClean="0">
                    <a:solidFill>
                      <a:srgbClr val="FFFFFF"/>
                    </a:solidFill>
                    <a:latin typeface="Times New Roman" pitchFamily="16" charset="0"/>
                    <a:ea typeface="MS Gothic" charset="-128"/>
                  </a:endParaRPr>
                </a:p>
              </p:txBody>
            </p:sp>
            <p:sp>
              <p:nvSpPr>
                <p:cNvPr id="130" name="椭圆 129"/>
                <p:cNvSpPr/>
                <p:nvPr/>
              </p:nvSpPr>
              <p:spPr bwMode="auto">
                <a:xfrm rot="4345272">
                  <a:off x="6779820" y="2527449"/>
                  <a:ext cx="404044" cy="100099"/>
                </a:xfrm>
                <a:prstGeom prst="ellipse">
                  <a:avLst/>
                </a:prstGeom>
                <a:noFill/>
                <a:ln w="9525" cap="flat" cmpd="sng" algn="ctr">
                  <a:solidFill>
                    <a:srgbClr val="000000">
                      <a:shade val="95000"/>
                      <a:satMod val="105000"/>
                    </a:srgbClr>
                  </a:solidFill>
                  <a:prstDash val="solid"/>
                  <a:headEnd type="none" w="med" len="med"/>
                  <a:tailEnd type="none" w="med" len="med"/>
                </a:ln>
                <a:effectLst>
                  <a:outerShdw blurRad="40000" dist="20000" dir="5400000" rotWithShape="0">
                    <a:srgbClr val="000000">
                      <a:alpha val="38000"/>
                    </a:srgbClr>
                  </a:outerShdw>
                </a:effectLst>
              </p:spPr>
              <p:txBody>
                <a:bodyPr vert="horz" wrap="square" lIns="91440" tIns="45720" rIns="91440" bIns="45720" numCol="1" rtlCol="0" anchor="t" anchorCtr="0" compatLnSpc="1">
                  <a:prstTxWarp prst="textNoShape">
                    <a:avLst/>
                  </a:prstTxWarp>
                </a:bodyPr>
                <a:lstStyle/>
                <a:p>
                  <a:pPr defTabSz="449263" eaLnBrk="0" fontAlgn="base" hangingPunct="0">
                    <a:spcBef>
                      <a:spcPct val="0"/>
                    </a:spcBef>
                    <a:spcAft>
                      <a:spcPct val="0"/>
                    </a:spcAft>
                    <a:buClr>
                      <a:srgbClr val="000000"/>
                    </a:buClr>
                    <a:buSzPct val="100000"/>
                    <a:buFont typeface="Times New Roman" pitchFamily="16" charset="0"/>
                    <a:buNone/>
                    <a:defRPr/>
                  </a:pPr>
                  <a:endParaRPr lang="zh-CN" altLang="en-US" sz="2400" kern="0" smtClean="0">
                    <a:solidFill>
                      <a:srgbClr val="FFFFFF"/>
                    </a:solidFill>
                    <a:latin typeface="Times New Roman" pitchFamily="16" charset="0"/>
                    <a:ea typeface="MS Gothic" charset="-128"/>
                  </a:endParaRPr>
                </a:p>
              </p:txBody>
            </p:sp>
          </p:grpSp>
          <p:sp>
            <p:nvSpPr>
              <p:cNvPr id="116" name="矩形 115"/>
              <p:cNvSpPr/>
              <p:nvPr/>
            </p:nvSpPr>
            <p:spPr>
              <a:xfrm>
                <a:off x="6876256" y="2780928"/>
                <a:ext cx="356188" cy="246221"/>
              </a:xfrm>
              <a:prstGeom prst="rect">
                <a:avLst/>
              </a:prstGeom>
            </p:spPr>
            <p:txBody>
              <a:bodyPr wrap="none">
                <a:spAutoFit/>
              </a:bodyPr>
              <a:lstStyle/>
              <a:p>
                <a:pPr>
                  <a:defRPr/>
                </a:pPr>
                <a:r>
                  <a:rPr lang="en-US" altLang="zh-CN" sz="1000" b="1" kern="0" dirty="0" smtClean="0">
                    <a:solidFill>
                      <a:srgbClr val="000000"/>
                    </a:solidFill>
                    <a:latin typeface="Times New Roman"/>
                    <a:ea typeface="MS Gothic"/>
                  </a:rPr>
                  <a:t>AP</a:t>
                </a:r>
                <a:endParaRPr lang="zh-CN" altLang="en-US" sz="1000" kern="0" dirty="0" smtClean="0">
                  <a:solidFill>
                    <a:srgbClr val="000000"/>
                  </a:solidFill>
                  <a:latin typeface="Times New Roman"/>
                  <a:ea typeface="MS Gothic"/>
                </a:endParaRPr>
              </a:p>
            </p:txBody>
          </p:sp>
          <p:sp>
            <p:nvSpPr>
              <p:cNvPr id="117" name="矩形 116"/>
              <p:cNvSpPr/>
              <p:nvPr/>
            </p:nvSpPr>
            <p:spPr>
              <a:xfrm>
                <a:off x="5713737" y="1362056"/>
                <a:ext cx="433131" cy="246221"/>
              </a:xfrm>
              <a:prstGeom prst="rect">
                <a:avLst/>
              </a:prstGeom>
            </p:spPr>
            <p:txBody>
              <a:bodyPr wrap="none">
                <a:spAutoFit/>
              </a:bodyPr>
              <a:lstStyle/>
              <a:p>
                <a:pPr>
                  <a:defRPr/>
                </a:pPr>
                <a:r>
                  <a:rPr lang="en-US" altLang="zh-CN" sz="1000" b="1" kern="0" dirty="0" smtClean="0">
                    <a:solidFill>
                      <a:srgbClr val="000000"/>
                    </a:solidFill>
                    <a:latin typeface="Times New Roman"/>
                    <a:ea typeface="MS Gothic"/>
                  </a:rPr>
                  <a:t>STA</a:t>
                </a:r>
                <a:endParaRPr lang="zh-CN" altLang="en-US" sz="1000" kern="0" dirty="0" smtClean="0">
                  <a:solidFill>
                    <a:srgbClr val="000000"/>
                  </a:solidFill>
                  <a:latin typeface="Times New Roman"/>
                  <a:ea typeface="MS Gothic"/>
                </a:endParaRPr>
              </a:p>
            </p:txBody>
          </p:sp>
          <p:sp>
            <p:nvSpPr>
              <p:cNvPr id="118" name="矩形 117"/>
              <p:cNvSpPr/>
              <p:nvPr/>
            </p:nvSpPr>
            <p:spPr>
              <a:xfrm>
                <a:off x="7668344" y="1144578"/>
                <a:ext cx="433132" cy="246221"/>
              </a:xfrm>
              <a:prstGeom prst="rect">
                <a:avLst/>
              </a:prstGeom>
            </p:spPr>
            <p:txBody>
              <a:bodyPr wrap="none">
                <a:spAutoFit/>
              </a:bodyPr>
              <a:lstStyle/>
              <a:p>
                <a:pPr>
                  <a:defRPr/>
                </a:pPr>
                <a:r>
                  <a:rPr lang="en-US" altLang="zh-CN" sz="1000" b="1" kern="0" dirty="0" smtClean="0">
                    <a:solidFill>
                      <a:srgbClr val="000000"/>
                    </a:solidFill>
                    <a:latin typeface="Times New Roman"/>
                    <a:ea typeface="MS Gothic"/>
                  </a:rPr>
                  <a:t>STA</a:t>
                </a:r>
                <a:endParaRPr lang="zh-CN" altLang="en-US" sz="1000" kern="0" dirty="0" smtClean="0">
                  <a:solidFill>
                    <a:srgbClr val="000000"/>
                  </a:solidFill>
                  <a:latin typeface="Times New Roman"/>
                  <a:ea typeface="MS Gothic"/>
                </a:endParaRPr>
              </a:p>
            </p:txBody>
          </p:sp>
          <p:sp>
            <p:nvSpPr>
              <p:cNvPr id="119" name="矩形 118"/>
              <p:cNvSpPr/>
              <p:nvPr/>
            </p:nvSpPr>
            <p:spPr>
              <a:xfrm>
                <a:off x="8632892" y="2623103"/>
                <a:ext cx="433132" cy="246221"/>
              </a:xfrm>
              <a:prstGeom prst="rect">
                <a:avLst/>
              </a:prstGeom>
            </p:spPr>
            <p:txBody>
              <a:bodyPr wrap="non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altLang="zh-CN" sz="1000" b="1" kern="0" dirty="0" smtClean="0">
                    <a:solidFill>
                      <a:srgbClr val="000000"/>
                    </a:solidFill>
                    <a:latin typeface="Times New Roman"/>
                    <a:ea typeface="MS Gothic"/>
                  </a:rPr>
                  <a:t>STA</a:t>
                </a:r>
                <a:endParaRPr lang="zh-CN" altLang="en-US" sz="1000" dirty="0">
                  <a:solidFill>
                    <a:srgbClr val="000000"/>
                  </a:solidFill>
                  <a:latin typeface="Times New Roman"/>
                  <a:ea typeface="MS Gothic"/>
                </a:endParaRPr>
              </a:p>
            </p:txBody>
          </p:sp>
        </p:grpSp>
      </p:grpSp>
      <p:sp>
        <p:nvSpPr>
          <p:cNvPr id="132" name="Slide Number Placeholder 5"/>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zh-CN"/>
            </a:defPPr>
            <a:lvl1pPr marL="0" algn="ctr" defTabSz="914400" rtl="0" eaLnBrk="1" latinLnBrk="0"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mn-lt"/>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mtClean="0">
                <a:latin typeface="Times New Roman"/>
                <a:ea typeface="MS Gothic"/>
              </a:rPr>
              <a:t>Slide 5</a:t>
            </a:r>
            <a:endParaRPr lang="en-GB" dirty="0">
              <a:latin typeface="Times New Roman"/>
              <a:ea typeface="MS Gothic"/>
            </a:endParaRPr>
          </a:p>
        </p:txBody>
      </p:sp>
    </p:spTree>
    <p:extLst>
      <p:ext uri="{BB962C8B-B14F-4D97-AF65-F5344CB8AC3E}">
        <p14:creationId xmlns:p14="http://schemas.microsoft.com/office/powerpoint/2010/main" val="28685113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bwMode="auto">
          <a:xfrm>
            <a:off x="683176" y="620688"/>
            <a:ext cx="777502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 name="直接连接符 4"/>
          <p:cNvCxnSpPr/>
          <p:nvPr/>
        </p:nvCxnSpPr>
        <p:spPr bwMode="auto">
          <a:xfrm>
            <a:off x="685800" y="6475413"/>
            <a:ext cx="7856538"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 name="Date Placeholder 3"/>
          <p:cNvSpPr txBox="1">
            <a:spLocks/>
          </p:cNvSpPr>
          <p:nvPr/>
        </p:nvSpPr>
        <p:spPr bwMode="auto">
          <a:xfrm>
            <a:off x="663297" y="332656"/>
            <a:ext cx="2303451"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zh-CN"/>
            </a:defPPr>
            <a:lvl1pPr marL="0" algn="l" defTabSz="914400" rtl="0" eaLnBrk="1" latinLnBrk="0"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mn-lt"/>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dirty="0" smtClean="0">
                <a:latin typeface="Times New Roman"/>
                <a:ea typeface="MS Gothic"/>
              </a:rPr>
              <a:t>September 2013</a:t>
            </a:r>
            <a:endParaRPr lang="en-US" altLang="zh-CN" dirty="0">
              <a:latin typeface="Times New Roman"/>
              <a:ea typeface="MS Gothic"/>
            </a:endParaRPr>
          </a:p>
        </p:txBody>
      </p:sp>
      <p:sp>
        <p:nvSpPr>
          <p:cNvPr id="9" name="Date Placeholder 3"/>
          <p:cNvSpPr txBox="1">
            <a:spLocks/>
          </p:cNvSpPr>
          <p:nvPr/>
        </p:nvSpPr>
        <p:spPr bwMode="auto">
          <a:xfrm>
            <a:off x="6012160" y="260648"/>
            <a:ext cx="2672548" cy="36004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zh-CN"/>
            </a:defPPr>
            <a:lvl1pPr marL="0" algn="l" defTabSz="914400" rtl="0" eaLnBrk="1" latinLnBrk="0"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mn-lt"/>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dirty="0" smtClean="0">
                <a:latin typeface="Times New Roman"/>
                <a:ea typeface="MS Gothic"/>
              </a:rPr>
              <a:t>doc.: IEEE 11-13/1105r0</a:t>
            </a:r>
            <a:endParaRPr lang="en-US" altLang="zh-CN" dirty="0">
              <a:latin typeface="Times New Roman"/>
              <a:ea typeface="MS Gothic"/>
            </a:endParaRPr>
          </a:p>
        </p:txBody>
      </p:sp>
      <p:sp>
        <p:nvSpPr>
          <p:cNvPr id="11" name="Date Placeholder 3"/>
          <p:cNvSpPr txBox="1">
            <a:spLocks/>
          </p:cNvSpPr>
          <p:nvPr/>
        </p:nvSpPr>
        <p:spPr bwMode="auto">
          <a:xfrm>
            <a:off x="675316" y="6309320"/>
            <a:ext cx="2672548" cy="36004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zh-CN"/>
            </a:defPPr>
            <a:lvl1pPr marL="0" algn="l" defTabSz="914400" rtl="0" eaLnBrk="1" latinLnBrk="0"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mn-lt"/>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200" b="0" smtClean="0">
                <a:latin typeface="Times New Roman"/>
                <a:ea typeface="MS Gothic"/>
              </a:rPr>
              <a:t>Submission</a:t>
            </a:r>
            <a:endParaRPr lang="en-US" altLang="zh-CN" sz="1200" b="0" dirty="0">
              <a:latin typeface="Times New Roman"/>
              <a:ea typeface="MS Gothic"/>
            </a:endParaRPr>
          </a:p>
        </p:txBody>
      </p:sp>
      <p:sp>
        <p:nvSpPr>
          <p:cNvPr id="13" name="Footer Placeholder 4"/>
          <p:cNvSpPr txBox="1">
            <a:spLocks/>
          </p:cNvSpPr>
          <p:nvPr/>
        </p:nvSpPr>
        <p:spPr bwMode="auto">
          <a:xfrm>
            <a:off x="5500694" y="6475413"/>
            <a:ext cx="3041644"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zh-CN"/>
            </a:defPPr>
            <a:lvl1pPr marL="0" algn="r" defTabSz="914400" rtl="0" eaLnBrk="1" latinLnBrk="0"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mn-lt"/>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altLang="zh-CN" dirty="0" err="1" smtClean="0">
                <a:latin typeface="Times New Roman"/>
                <a:ea typeface="MS Gothic"/>
              </a:rPr>
              <a:t>Meng</a:t>
            </a:r>
            <a:r>
              <a:rPr lang="en-US" altLang="zh-CN" dirty="0" smtClean="0">
                <a:latin typeface="Times New Roman"/>
                <a:ea typeface="MS Gothic"/>
              </a:rPr>
              <a:t> Yang (CATR)</a:t>
            </a:r>
            <a:endParaRPr lang="en-US" altLang="zh-CN" dirty="0">
              <a:latin typeface="Times New Roman"/>
              <a:ea typeface="MS Gothic"/>
            </a:endParaRPr>
          </a:p>
        </p:txBody>
      </p:sp>
      <p:sp>
        <p:nvSpPr>
          <p:cNvPr id="12" name="内容占位符 2"/>
          <p:cNvSpPr txBox="1">
            <a:spLocks/>
          </p:cNvSpPr>
          <p:nvPr/>
        </p:nvSpPr>
        <p:spPr bwMode="auto">
          <a:xfrm>
            <a:off x="661165" y="1484784"/>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a:lstStyle>
          <a:p>
            <a:pPr marL="457200" marR="0" lvl="1" indent="0" algn="l" defTabSz="449263" rtl="0" eaLnBrk="1" fontAlgn="base" latinLnBrk="0" hangingPunct="1">
              <a:lnSpc>
                <a:spcPct val="100000"/>
              </a:lnSpc>
              <a:spcBef>
                <a:spcPts val="500"/>
              </a:spcBef>
              <a:spcAft>
                <a:spcPct val="0"/>
              </a:spcAft>
              <a:buClr>
                <a:srgbClr val="000000"/>
              </a:buClr>
              <a:buSzPct val="100000"/>
              <a:buFont typeface="Times New Roman" pitchFamily="16" charset="0"/>
              <a:buNone/>
              <a:tabLst/>
              <a:defRPr/>
            </a:pPr>
            <a:endParaRPr kumimoji="1" lang="en-US" altLang="zh-CN" sz="2400" b="0" i="0" u="none" strike="noStrike" kern="0" cap="none" spc="0" normalizeH="0" baseline="0" noProof="0" smtClean="0">
              <a:ln>
                <a:noFill/>
              </a:ln>
              <a:solidFill>
                <a:srgbClr val="000000"/>
              </a:solidFill>
              <a:effectLst/>
              <a:uLnTx/>
              <a:uFillTx/>
              <a:latin typeface="Times New Roman"/>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itchFamily="34" charset="0"/>
              <a:buChar char="•"/>
              <a:tabLst/>
              <a:defRPr/>
            </a:pPr>
            <a:r>
              <a:rPr kumimoji="1" lang="en-US" altLang="zh-CN" sz="2800" b="1" i="0" u="none" strike="noStrike" kern="0" cap="none" spc="0" normalizeH="0" baseline="0" noProof="0" smtClean="0">
                <a:ln>
                  <a:noFill/>
                </a:ln>
                <a:solidFill>
                  <a:srgbClr val="000000"/>
                </a:solidFill>
                <a:effectLst/>
                <a:uLnTx/>
                <a:uFillTx/>
                <a:latin typeface="Times New Roman"/>
                <a:ea typeface="MS Gothic"/>
              </a:rPr>
              <a:t>SDMA: </a:t>
            </a: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Arial" pitchFamily="34" charset="0"/>
              <a:buChar char="•"/>
              <a:tabLst/>
              <a:defRPr/>
            </a:pPr>
            <a:r>
              <a:rPr kumimoji="1" lang="en-US" altLang="zh-CN" sz="2400" b="0" i="0" u="none" strike="noStrike" kern="0" cap="none" spc="0" normalizeH="0" baseline="0" noProof="0" smtClean="0">
                <a:ln>
                  <a:noFill/>
                </a:ln>
                <a:solidFill>
                  <a:srgbClr val="000000"/>
                </a:solidFill>
                <a:effectLst/>
                <a:uLnTx/>
                <a:uFillTx/>
                <a:latin typeface="Times New Roman"/>
                <a:ea typeface="MS Gothic"/>
              </a:rPr>
              <a:t>SDMA utilizes beamforming to support multiple users.</a:t>
            </a: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Arial" pitchFamily="34" charset="0"/>
              <a:buChar char="•"/>
              <a:tabLst/>
              <a:defRPr/>
            </a:pPr>
            <a:r>
              <a:rPr kumimoji="1" lang="en-US" altLang="zh-CN" sz="2400" b="0" i="0" u="none" strike="noStrike" kern="0" cap="none" spc="0" normalizeH="0" baseline="0" noProof="0" smtClean="0">
                <a:ln>
                  <a:noFill/>
                </a:ln>
                <a:solidFill>
                  <a:srgbClr val="000000"/>
                </a:solidFill>
                <a:effectLst/>
                <a:uLnTx/>
                <a:uFillTx/>
                <a:latin typeface="Times New Roman"/>
                <a:ea typeface="MS Gothic"/>
              </a:rPr>
              <a:t>SDMA is limited by the number of antennas and cannot support too many users.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itchFamily="34" charset="0"/>
              <a:buChar char="•"/>
              <a:tabLst/>
              <a:defRPr/>
            </a:pPr>
            <a:endParaRPr kumimoji="1" lang="en-US" altLang="zh-CN" sz="2800" b="1" i="0" u="none" strike="noStrike" kern="0" cap="none" spc="0" normalizeH="0" baseline="0" noProof="0" smtClean="0">
              <a:ln>
                <a:noFill/>
              </a:ln>
              <a:solidFill>
                <a:srgbClr val="000000"/>
              </a:solidFill>
              <a:effectLst/>
              <a:uLnTx/>
              <a:uFillTx/>
              <a:latin typeface="Times New Roman"/>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itchFamily="34" charset="0"/>
              <a:buChar char="•"/>
              <a:tabLst/>
              <a:defRPr/>
            </a:pPr>
            <a:r>
              <a:rPr kumimoji="1" lang="en-US" altLang="zh-CN" sz="2800" b="1" i="0" u="none" strike="noStrike" kern="0" cap="none" spc="0" normalizeH="0" baseline="0" noProof="0" smtClean="0">
                <a:ln>
                  <a:noFill/>
                </a:ln>
                <a:solidFill>
                  <a:srgbClr val="000000"/>
                </a:solidFill>
                <a:effectLst/>
                <a:uLnTx/>
                <a:uFillTx/>
                <a:latin typeface="Times New Roman"/>
                <a:ea typeface="MS Gothic"/>
              </a:rPr>
              <a:t>CDMA</a:t>
            </a:r>
            <a:r>
              <a:rPr kumimoji="1" lang="zh-CN" altLang="en-US" sz="2800" b="1" i="0" u="none" strike="noStrike" kern="0" cap="none" spc="0" normalizeH="0" baseline="0" noProof="0" smtClean="0">
                <a:ln>
                  <a:noFill/>
                </a:ln>
                <a:solidFill>
                  <a:srgbClr val="000000"/>
                </a:solidFill>
                <a:effectLst/>
                <a:uLnTx/>
                <a:uFillTx/>
                <a:latin typeface="Times New Roman"/>
                <a:ea typeface="MS Gothic"/>
              </a:rPr>
              <a:t>：</a:t>
            </a:r>
            <a:endParaRPr kumimoji="1" lang="en-US" altLang="zh-CN" sz="2800" b="1" i="0" u="none" strike="noStrike" kern="0" cap="none" spc="0" normalizeH="0" baseline="0" noProof="0" smtClean="0">
              <a:ln>
                <a:noFill/>
              </a:ln>
              <a:solidFill>
                <a:srgbClr val="000000"/>
              </a:solidFill>
              <a:effectLst/>
              <a:uLnTx/>
              <a:uFillTx/>
              <a:latin typeface="Times New Roman"/>
              <a:ea typeface="MS Gothic"/>
            </a:endParaRP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Arial" pitchFamily="34" charset="0"/>
              <a:buChar char="•"/>
              <a:tabLst/>
              <a:defRPr/>
            </a:pPr>
            <a:r>
              <a:rPr kumimoji="1" lang="en-US" altLang="zh-CN" sz="2400" b="0" i="0" u="none" strike="noStrike" kern="0" cap="none" spc="0" normalizeH="0" baseline="0" noProof="0" smtClean="0">
                <a:ln>
                  <a:noFill/>
                </a:ln>
                <a:solidFill>
                  <a:srgbClr val="000000"/>
                </a:solidFill>
                <a:effectLst/>
                <a:uLnTx/>
                <a:uFillTx/>
                <a:latin typeface="Times New Roman"/>
                <a:ea typeface="MS Gothic"/>
              </a:rPr>
              <a:t>CDMA cannot maintain the backward compatibility with legacy devices using OFDM.</a:t>
            </a:r>
            <a:endParaRPr kumimoji="1" lang="en-US" altLang="zh-CN" sz="2400" b="0" i="0" u="none" strike="noStrike" kern="0" cap="none" spc="0" normalizeH="0" baseline="0" noProof="0" dirty="0">
              <a:ln>
                <a:noFill/>
              </a:ln>
              <a:solidFill>
                <a:srgbClr val="000000"/>
              </a:solidFill>
              <a:effectLst/>
              <a:uLnTx/>
              <a:uFillTx/>
              <a:latin typeface="Times New Roman"/>
              <a:ea typeface="MS Gothic"/>
            </a:endParaRPr>
          </a:p>
        </p:txBody>
      </p:sp>
      <p:sp>
        <p:nvSpPr>
          <p:cNvPr id="14" name="标题 1"/>
          <p:cNvSpPr txBox="1">
            <a:spLocks/>
          </p:cNvSpPr>
          <p:nvPr/>
        </p:nvSpPr>
        <p:spPr bwMode="auto">
          <a:xfrm>
            <a:off x="661165" y="635595"/>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a:lstStyle>
          <a:p>
            <a:r>
              <a:rPr lang="en-US" altLang="zh-CN" dirty="0">
                <a:latin typeface="Times New Roman"/>
                <a:ea typeface="MS Gothic"/>
              </a:rPr>
              <a:t>Discussion on Feasibility in </a:t>
            </a:r>
            <a:r>
              <a:rPr lang="en-US" altLang="zh-CN" dirty="0" smtClean="0">
                <a:latin typeface="Times New Roman"/>
                <a:ea typeface="MS Gothic"/>
              </a:rPr>
              <a:t>HEW </a:t>
            </a:r>
            <a:r>
              <a:rPr lang="en-US" altLang="zh-CN" kern="0" dirty="0" smtClean="0">
                <a:latin typeface="Times New Roman"/>
                <a:ea typeface="MS Gothic"/>
              </a:rPr>
              <a:t>(1/2)</a:t>
            </a:r>
            <a:endParaRPr lang="zh-CN" altLang="en-US" kern="0" dirty="0">
              <a:latin typeface="Times New Roman"/>
              <a:ea typeface="MS Gothic"/>
            </a:endParaRPr>
          </a:p>
        </p:txBody>
      </p:sp>
      <p:sp>
        <p:nvSpPr>
          <p:cNvPr id="16" name="Slide Number Placeholder 5"/>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zh-CN"/>
            </a:defPPr>
            <a:lvl1pPr marL="0" algn="ctr" defTabSz="914400" rtl="0" eaLnBrk="1" latinLnBrk="0"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mn-lt"/>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mtClean="0">
                <a:latin typeface="Times New Roman"/>
                <a:ea typeface="MS Gothic"/>
              </a:rPr>
              <a:t>Slide 6</a:t>
            </a:r>
            <a:endParaRPr lang="en-GB" dirty="0">
              <a:latin typeface="Times New Roman"/>
              <a:ea typeface="MS Gothic"/>
            </a:endParaRPr>
          </a:p>
        </p:txBody>
      </p:sp>
    </p:spTree>
    <p:extLst>
      <p:ext uri="{BB962C8B-B14F-4D97-AF65-F5344CB8AC3E}">
        <p14:creationId xmlns:p14="http://schemas.microsoft.com/office/powerpoint/2010/main" val="28685113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bwMode="auto">
          <a:xfrm>
            <a:off x="683176" y="620688"/>
            <a:ext cx="777502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 name="直接连接符 4"/>
          <p:cNvCxnSpPr/>
          <p:nvPr/>
        </p:nvCxnSpPr>
        <p:spPr bwMode="auto">
          <a:xfrm>
            <a:off x="685800" y="6475413"/>
            <a:ext cx="7856538"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 name="Date Placeholder 3"/>
          <p:cNvSpPr txBox="1">
            <a:spLocks/>
          </p:cNvSpPr>
          <p:nvPr/>
        </p:nvSpPr>
        <p:spPr bwMode="auto">
          <a:xfrm>
            <a:off x="663297" y="332656"/>
            <a:ext cx="2303451"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zh-CN"/>
            </a:defPPr>
            <a:lvl1pPr marL="0" algn="l" defTabSz="914400" rtl="0" eaLnBrk="1" latinLnBrk="0"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mn-lt"/>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dirty="0" smtClean="0">
                <a:latin typeface="Times New Roman"/>
                <a:ea typeface="MS Gothic"/>
              </a:rPr>
              <a:t>September 2013</a:t>
            </a:r>
            <a:endParaRPr lang="en-US" altLang="zh-CN" dirty="0">
              <a:latin typeface="Times New Roman"/>
              <a:ea typeface="MS Gothic"/>
            </a:endParaRPr>
          </a:p>
        </p:txBody>
      </p:sp>
      <p:sp>
        <p:nvSpPr>
          <p:cNvPr id="9" name="Date Placeholder 3"/>
          <p:cNvSpPr txBox="1">
            <a:spLocks/>
          </p:cNvSpPr>
          <p:nvPr/>
        </p:nvSpPr>
        <p:spPr bwMode="auto">
          <a:xfrm>
            <a:off x="6012160" y="260648"/>
            <a:ext cx="2672548" cy="36004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zh-CN"/>
            </a:defPPr>
            <a:lvl1pPr marL="0" algn="l" defTabSz="914400" rtl="0" eaLnBrk="1" latinLnBrk="0"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mn-lt"/>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dirty="0" smtClean="0">
                <a:latin typeface="Times New Roman"/>
                <a:ea typeface="MS Gothic"/>
              </a:rPr>
              <a:t>doc.: IEEE 11-13/1105r0</a:t>
            </a:r>
            <a:endParaRPr lang="en-US" altLang="zh-CN" dirty="0">
              <a:latin typeface="Times New Roman"/>
              <a:ea typeface="MS Gothic"/>
            </a:endParaRPr>
          </a:p>
        </p:txBody>
      </p:sp>
      <p:sp>
        <p:nvSpPr>
          <p:cNvPr id="11" name="Date Placeholder 3"/>
          <p:cNvSpPr txBox="1">
            <a:spLocks/>
          </p:cNvSpPr>
          <p:nvPr/>
        </p:nvSpPr>
        <p:spPr bwMode="auto">
          <a:xfrm>
            <a:off x="675316" y="6309320"/>
            <a:ext cx="2672548" cy="36004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zh-CN"/>
            </a:defPPr>
            <a:lvl1pPr marL="0" algn="l" defTabSz="914400" rtl="0" eaLnBrk="1" latinLnBrk="0"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mn-lt"/>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200" b="0" smtClean="0">
                <a:latin typeface="Times New Roman"/>
                <a:ea typeface="MS Gothic"/>
              </a:rPr>
              <a:t>Submission</a:t>
            </a:r>
            <a:endParaRPr lang="en-US" altLang="zh-CN" sz="1200" b="0" dirty="0">
              <a:latin typeface="Times New Roman"/>
              <a:ea typeface="MS Gothic"/>
            </a:endParaRPr>
          </a:p>
        </p:txBody>
      </p:sp>
      <p:sp>
        <p:nvSpPr>
          <p:cNvPr id="13" name="Footer Placeholder 4"/>
          <p:cNvSpPr txBox="1">
            <a:spLocks/>
          </p:cNvSpPr>
          <p:nvPr/>
        </p:nvSpPr>
        <p:spPr bwMode="auto">
          <a:xfrm>
            <a:off x="5500694" y="6475413"/>
            <a:ext cx="3041644"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zh-CN"/>
            </a:defPPr>
            <a:lvl1pPr marL="0" algn="r" defTabSz="914400" rtl="0" eaLnBrk="1" latinLnBrk="0"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mn-lt"/>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altLang="zh-CN" dirty="0" err="1" smtClean="0">
                <a:latin typeface="Times New Roman"/>
                <a:ea typeface="MS Gothic"/>
              </a:rPr>
              <a:t>Meng</a:t>
            </a:r>
            <a:r>
              <a:rPr lang="en-US" altLang="zh-CN" dirty="0" smtClean="0">
                <a:latin typeface="Times New Roman"/>
                <a:ea typeface="MS Gothic"/>
              </a:rPr>
              <a:t> Yang (CATR)</a:t>
            </a:r>
            <a:endParaRPr lang="en-US" altLang="zh-CN" dirty="0">
              <a:latin typeface="Times New Roman"/>
              <a:ea typeface="MS Gothic"/>
            </a:endParaRPr>
          </a:p>
        </p:txBody>
      </p:sp>
      <p:sp>
        <p:nvSpPr>
          <p:cNvPr id="12" name="内容占位符 2"/>
          <p:cNvSpPr txBox="1">
            <a:spLocks/>
          </p:cNvSpPr>
          <p:nvPr/>
        </p:nvSpPr>
        <p:spPr bwMode="auto">
          <a:xfrm>
            <a:off x="216024" y="1772816"/>
            <a:ext cx="8820472" cy="483329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itchFamily="34" charset="0"/>
              <a:buChar char="•"/>
              <a:tabLst/>
              <a:defRPr/>
            </a:pPr>
            <a:r>
              <a:rPr kumimoji="1" lang="en-US" altLang="zh-CN" sz="2400" b="1" i="0" u="none" strike="noStrike" kern="0" cap="none" spc="0" normalizeH="0" baseline="0" noProof="0" smtClean="0">
                <a:ln>
                  <a:noFill/>
                </a:ln>
                <a:solidFill>
                  <a:srgbClr val="000000"/>
                </a:solidFill>
                <a:effectLst/>
                <a:uLnTx/>
                <a:uFillTx/>
                <a:latin typeface="Times New Roman"/>
                <a:ea typeface="MS Gothic"/>
              </a:rPr>
              <a:t>TDMA: </a:t>
            </a: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Arial" pitchFamily="34" charset="0"/>
              <a:buChar char="•"/>
              <a:tabLst/>
              <a:defRPr/>
            </a:pPr>
            <a:r>
              <a:rPr kumimoji="1" lang="en-US" altLang="zh-CN" sz="2000" b="0" i="0" u="none" strike="noStrike" kern="0" cap="none" spc="0" normalizeH="0" baseline="0" noProof="0" smtClean="0">
                <a:ln>
                  <a:noFill/>
                </a:ln>
                <a:solidFill>
                  <a:srgbClr val="000000"/>
                </a:solidFill>
                <a:effectLst/>
                <a:uLnTx/>
                <a:uFillTx/>
                <a:latin typeface="Times New Roman"/>
                <a:ea typeface="MS Gothic"/>
              </a:rPr>
              <a:t>TDMA can avoid interference, congestion and unnecessary resource consumption caused by excessive competition.</a:t>
            </a: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Arial" pitchFamily="34" charset="0"/>
              <a:buChar char="•"/>
              <a:tabLst/>
              <a:defRPr/>
            </a:pPr>
            <a:r>
              <a:rPr kumimoji="1" lang="en-US" altLang="zh-CN" sz="2000" b="0" i="0" u="none" strike="noStrike" kern="0" cap="none" spc="0" normalizeH="0" baseline="0" noProof="0" smtClean="0">
                <a:ln>
                  <a:noFill/>
                </a:ln>
                <a:solidFill>
                  <a:srgbClr val="000000"/>
                </a:solidFill>
                <a:effectLst/>
                <a:uLnTx/>
                <a:uFillTx/>
                <a:latin typeface="Times New Roman"/>
                <a:ea typeface="MS Gothic"/>
              </a:rPr>
              <a:t>However, HEW only using TDMA cannot maintain the backward compatibility with legacy devices. </a:t>
            </a: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Arial" pitchFamily="34" charset="0"/>
              <a:buChar char="•"/>
              <a:tabLst/>
              <a:defRPr/>
            </a:pPr>
            <a:endParaRPr kumimoji="1" lang="en-US" altLang="zh-CN" sz="2000" b="0" i="0" u="none" strike="noStrike" kern="0" cap="none" spc="0" normalizeH="0" baseline="0" noProof="0" smtClean="0">
              <a:ln>
                <a:noFill/>
              </a:ln>
              <a:solidFill>
                <a:srgbClr val="000000"/>
              </a:solidFill>
              <a:effectLst/>
              <a:uLnTx/>
              <a:uFillTx/>
              <a:latin typeface="Times New Roman"/>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itchFamily="34" charset="0"/>
              <a:buChar char="•"/>
              <a:tabLst/>
              <a:defRPr/>
            </a:pPr>
            <a:r>
              <a:rPr kumimoji="1" lang="en-US" altLang="zh-CN" sz="2400" b="1" i="0" u="none" strike="noStrike" kern="0" cap="none" spc="0" normalizeH="0" baseline="0" noProof="0" smtClean="0">
                <a:ln>
                  <a:noFill/>
                </a:ln>
                <a:solidFill>
                  <a:srgbClr val="000000"/>
                </a:solidFill>
                <a:effectLst/>
                <a:uLnTx/>
                <a:uFillTx/>
                <a:latin typeface="Times New Roman"/>
                <a:ea typeface="MS Gothic"/>
              </a:rPr>
              <a:t>FDMA: </a:t>
            </a: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Arial" pitchFamily="34" charset="0"/>
              <a:buChar char="•"/>
              <a:tabLst/>
              <a:defRPr/>
            </a:pPr>
            <a:r>
              <a:rPr kumimoji="1" lang="en-US" altLang="zh-CN" sz="2000" b="0" i="0" u="none" strike="noStrike" kern="0" cap="none" spc="0" normalizeH="0" baseline="0" noProof="0" smtClean="0">
                <a:ln>
                  <a:noFill/>
                </a:ln>
                <a:solidFill>
                  <a:srgbClr val="000000"/>
                </a:solidFill>
                <a:effectLst/>
                <a:uLnTx/>
                <a:uFillTx/>
                <a:latin typeface="Times New Roman"/>
                <a:ea typeface="MS Gothic"/>
              </a:rPr>
              <a:t>The synchronous OFDMA (as in LTE) is difficult to use in WLAN architecture. (It can be used in the downlink easily, but it’s complicated to implement control and scheduling in the uplink.) </a:t>
            </a: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Arial" pitchFamily="34" charset="0"/>
              <a:buChar char="•"/>
              <a:tabLst/>
              <a:defRPr/>
            </a:pPr>
            <a:r>
              <a:rPr kumimoji="1" lang="en-US" altLang="zh-CN" sz="2000" b="0" i="0" u="none" strike="noStrike" kern="0" cap="none" spc="0" normalizeH="0" baseline="0" noProof="0" smtClean="0">
                <a:ln>
                  <a:noFill/>
                </a:ln>
                <a:solidFill>
                  <a:srgbClr val="000000"/>
                </a:solidFill>
                <a:effectLst/>
                <a:uLnTx/>
                <a:uFillTx/>
                <a:latin typeface="Times New Roman"/>
                <a:ea typeface="MS Gothic"/>
              </a:rPr>
              <a:t>In 802.11a/g/n/ac, the bandwidth of channels are 20/40/80/160MHz. FDMA can divide channel into multiple sub-band (20/40/80MHz, maybe 160MHz) to support more users with perfect backward compatibility. </a:t>
            </a: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Arial" pitchFamily="34" charset="0"/>
              <a:buChar char="•"/>
              <a:tabLst/>
              <a:defRPr/>
            </a:pPr>
            <a:endParaRPr kumimoji="1" lang="en-US" altLang="zh-CN" sz="2000" b="0" i="0" u="none" strike="noStrike" kern="0" cap="none" spc="0" normalizeH="0" baseline="0" noProof="0" dirty="0" smtClean="0">
              <a:ln>
                <a:noFill/>
              </a:ln>
              <a:solidFill>
                <a:srgbClr val="000000"/>
              </a:solidFill>
              <a:effectLst/>
              <a:uLnTx/>
              <a:uFillTx/>
              <a:latin typeface="Times New Roman"/>
              <a:ea typeface="MS Gothic"/>
            </a:endParaRPr>
          </a:p>
        </p:txBody>
      </p:sp>
      <p:sp>
        <p:nvSpPr>
          <p:cNvPr id="14" name="标题 1"/>
          <p:cNvSpPr txBox="1">
            <a:spLocks/>
          </p:cNvSpPr>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a:pPr>
            <a:r>
              <a:rPr kumimoji="1" lang="en-US" altLang="zh-CN" sz="3200" b="1" i="0" u="none" strike="noStrike" kern="0" cap="none" spc="0" normalizeH="0" baseline="0" noProof="0" smtClean="0">
                <a:ln>
                  <a:noFill/>
                </a:ln>
                <a:solidFill>
                  <a:srgbClr val="000000"/>
                </a:solidFill>
                <a:effectLst/>
                <a:uLnTx/>
                <a:uFillTx/>
                <a:latin typeface="Times New Roman"/>
                <a:ea typeface="MS Gothic"/>
              </a:rPr>
              <a:t>Discussion on Feasibility in HEW (2/2)</a:t>
            </a:r>
            <a:endParaRPr kumimoji="1" lang="zh-CN" altLang="en-US" sz="3200" b="1" i="0" u="none" strike="noStrike" kern="0" cap="none" spc="0" normalizeH="0" baseline="0" noProof="0" dirty="0">
              <a:ln>
                <a:noFill/>
              </a:ln>
              <a:solidFill>
                <a:srgbClr val="000000"/>
              </a:solidFill>
              <a:effectLst/>
              <a:uLnTx/>
              <a:uFillTx/>
              <a:latin typeface="Times New Roman"/>
              <a:ea typeface="MS Gothic"/>
            </a:endParaRPr>
          </a:p>
        </p:txBody>
      </p:sp>
      <p:sp>
        <p:nvSpPr>
          <p:cNvPr id="16" name="Slide Number Placeholder 5"/>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zh-CN"/>
            </a:defPPr>
            <a:lvl1pPr marL="0" algn="ctr" defTabSz="914400" rtl="0" eaLnBrk="1" latinLnBrk="0"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mn-lt"/>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mtClean="0">
                <a:latin typeface="Times New Roman"/>
                <a:ea typeface="MS Gothic"/>
              </a:rPr>
              <a:t>Slide 7</a:t>
            </a:r>
            <a:endParaRPr lang="en-GB" dirty="0">
              <a:latin typeface="Times New Roman"/>
              <a:ea typeface="MS Gothic"/>
            </a:endParaRPr>
          </a:p>
        </p:txBody>
      </p:sp>
    </p:spTree>
    <p:extLst>
      <p:ext uri="{BB962C8B-B14F-4D97-AF65-F5344CB8AC3E}">
        <p14:creationId xmlns:p14="http://schemas.microsoft.com/office/powerpoint/2010/main" val="28685113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bwMode="auto">
          <a:xfrm>
            <a:off x="683176" y="620688"/>
            <a:ext cx="777502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 name="直接连接符 4"/>
          <p:cNvCxnSpPr/>
          <p:nvPr/>
        </p:nvCxnSpPr>
        <p:spPr bwMode="auto">
          <a:xfrm>
            <a:off x="685800" y="6475413"/>
            <a:ext cx="7856538"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 name="Date Placeholder 3"/>
          <p:cNvSpPr txBox="1">
            <a:spLocks/>
          </p:cNvSpPr>
          <p:nvPr/>
        </p:nvSpPr>
        <p:spPr bwMode="auto">
          <a:xfrm>
            <a:off x="663297" y="332656"/>
            <a:ext cx="2303451"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zh-CN"/>
            </a:defPPr>
            <a:lvl1pPr marL="0" algn="l" defTabSz="914400" rtl="0" eaLnBrk="1" latinLnBrk="0"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mn-lt"/>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dirty="0" smtClean="0">
                <a:latin typeface="Times New Roman"/>
                <a:ea typeface="MS Gothic"/>
              </a:rPr>
              <a:t>September 2013</a:t>
            </a:r>
            <a:endParaRPr lang="en-US" altLang="zh-CN" dirty="0">
              <a:latin typeface="Times New Roman"/>
              <a:ea typeface="MS Gothic"/>
            </a:endParaRPr>
          </a:p>
        </p:txBody>
      </p:sp>
      <p:sp>
        <p:nvSpPr>
          <p:cNvPr id="9" name="Date Placeholder 3"/>
          <p:cNvSpPr txBox="1">
            <a:spLocks/>
          </p:cNvSpPr>
          <p:nvPr/>
        </p:nvSpPr>
        <p:spPr bwMode="auto">
          <a:xfrm>
            <a:off x="6012160" y="260648"/>
            <a:ext cx="2672548" cy="36004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zh-CN"/>
            </a:defPPr>
            <a:lvl1pPr marL="0" algn="l" defTabSz="914400" rtl="0" eaLnBrk="1" latinLnBrk="0"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mn-lt"/>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dirty="0" smtClean="0">
                <a:latin typeface="Times New Roman"/>
                <a:ea typeface="MS Gothic"/>
              </a:rPr>
              <a:t>doc.: IEEE 11-13/1105r0</a:t>
            </a:r>
            <a:endParaRPr lang="en-US" altLang="zh-CN" dirty="0">
              <a:latin typeface="Times New Roman"/>
              <a:ea typeface="MS Gothic"/>
            </a:endParaRPr>
          </a:p>
        </p:txBody>
      </p:sp>
      <p:sp>
        <p:nvSpPr>
          <p:cNvPr id="11" name="Date Placeholder 3"/>
          <p:cNvSpPr txBox="1">
            <a:spLocks/>
          </p:cNvSpPr>
          <p:nvPr/>
        </p:nvSpPr>
        <p:spPr bwMode="auto">
          <a:xfrm>
            <a:off x="675316" y="6309320"/>
            <a:ext cx="2672548" cy="36004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zh-CN"/>
            </a:defPPr>
            <a:lvl1pPr marL="0" algn="l" defTabSz="914400" rtl="0" eaLnBrk="1" latinLnBrk="0"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mn-lt"/>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200" b="0" smtClean="0">
                <a:latin typeface="Times New Roman"/>
                <a:ea typeface="MS Gothic"/>
              </a:rPr>
              <a:t>Submission</a:t>
            </a:r>
            <a:endParaRPr lang="en-US" altLang="zh-CN" sz="1200" b="0" dirty="0">
              <a:latin typeface="Times New Roman"/>
              <a:ea typeface="MS Gothic"/>
            </a:endParaRPr>
          </a:p>
        </p:txBody>
      </p:sp>
      <p:sp>
        <p:nvSpPr>
          <p:cNvPr id="13" name="Footer Placeholder 4"/>
          <p:cNvSpPr txBox="1">
            <a:spLocks/>
          </p:cNvSpPr>
          <p:nvPr/>
        </p:nvSpPr>
        <p:spPr bwMode="auto">
          <a:xfrm>
            <a:off x="5500694" y="6475413"/>
            <a:ext cx="3041644"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zh-CN"/>
            </a:defPPr>
            <a:lvl1pPr marL="0" algn="r" defTabSz="914400" rtl="0" eaLnBrk="1" latinLnBrk="0"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mn-lt"/>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altLang="zh-CN" dirty="0" err="1" smtClean="0">
                <a:latin typeface="Times New Roman"/>
                <a:ea typeface="MS Gothic"/>
              </a:rPr>
              <a:t>Meng</a:t>
            </a:r>
            <a:r>
              <a:rPr lang="en-US" altLang="zh-CN" dirty="0" smtClean="0">
                <a:latin typeface="Times New Roman"/>
                <a:ea typeface="MS Gothic"/>
              </a:rPr>
              <a:t> Yang (CATR)</a:t>
            </a:r>
            <a:endParaRPr lang="en-US" altLang="zh-CN" dirty="0">
              <a:latin typeface="Times New Roman"/>
              <a:ea typeface="MS Gothic"/>
            </a:endParaRPr>
          </a:p>
        </p:txBody>
      </p:sp>
      <p:sp>
        <p:nvSpPr>
          <p:cNvPr id="12" name="标题 1"/>
          <p:cNvSpPr txBox="1">
            <a:spLocks/>
          </p:cNvSpPr>
          <p:nvPr/>
        </p:nvSpPr>
        <p:spPr bwMode="auto">
          <a:xfrm>
            <a:off x="685800" y="476672"/>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a:pPr>
            <a:r>
              <a:rPr kumimoji="1" lang="en-US" altLang="zh-CN" sz="3200" b="1" i="0" u="none" strike="noStrike" kern="0" cap="none" spc="0" normalizeH="0" baseline="0" noProof="0" smtClean="0">
                <a:ln>
                  <a:noFill/>
                </a:ln>
                <a:solidFill>
                  <a:srgbClr val="000000"/>
                </a:solidFill>
                <a:effectLst/>
                <a:uLnTx/>
                <a:uFillTx/>
                <a:latin typeface="Times New Roman"/>
                <a:ea typeface="MS Gothic"/>
              </a:rPr>
              <a:t>Possible Enhancement Access Mechanism </a:t>
            </a:r>
            <a:endParaRPr kumimoji="1" lang="zh-CN" altLang="en-US" sz="3200" b="1" i="0" u="none" strike="noStrike" kern="0" cap="none" spc="0" normalizeH="0" baseline="0" noProof="0" dirty="0">
              <a:ln>
                <a:noFill/>
              </a:ln>
              <a:solidFill>
                <a:srgbClr val="000000"/>
              </a:solidFill>
              <a:effectLst/>
              <a:uLnTx/>
              <a:uFillTx/>
              <a:latin typeface="Times New Roman"/>
              <a:ea typeface="MS Gothic"/>
            </a:endParaRPr>
          </a:p>
        </p:txBody>
      </p:sp>
      <p:sp>
        <p:nvSpPr>
          <p:cNvPr id="14" name="内容占位符 2"/>
          <p:cNvSpPr txBox="1">
            <a:spLocks/>
          </p:cNvSpPr>
          <p:nvPr/>
        </p:nvSpPr>
        <p:spPr bwMode="auto">
          <a:xfrm>
            <a:off x="251520" y="1412777"/>
            <a:ext cx="8638728" cy="381642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a:lstStyle>
          <a:p>
            <a:pPr marL="342900" marR="0" lvl="1" indent="-342900" algn="l" defTabSz="449263" rtl="0" eaLnBrk="1" fontAlgn="base" latinLnBrk="0" hangingPunct="1">
              <a:lnSpc>
                <a:spcPct val="100000"/>
              </a:lnSpc>
              <a:spcBef>
                <a:spcPts val="600"/>
              </a:spcBef>
              <a:spcAft>
                <a:spcPct val="0"/>
              </a:spcAft>
              <a:buClr>
                <a:srgbClr val="000000"/>
              </a:buClr>
              <a:buSzPct val="100000"/>
              <a:buFont typeface="Arial" pitchFamily="34" charset="0"/>
              <a:buChar char="•"/>
              <a:tabLst/>
              <a:defRPr/>
            </a:pPr>
            <a:r>
              <a:rPr kumimoji="1" lang="en-US" altLang="zh-CN" b="1" i="0" u="none" strike="noStrike" kern="0" cap="none" spc="0" normalizeH="0" baseline="0" noProof="0" dirty="0" smtClean="0">
                <a:ln>
                  <a:noFill/>
                </a:ln>
                <a:solidFill>
                  <a:srgbClr val="000000"/>
                </a:solidFill>
                <a:effectLst/>
                <a:uLnTx/>
                <a:uFillTx/>
                <a:latin typeface="Times New Roman"/>
                <a:ea typeface="MS Gothic"/>
              </a:rPr>
              <a:t>TDMA + CSMA: </a:t>
            </a:r>
          </a:p>
          <a:p>
            <a:pPr marL="742950" marR="0" lvl="2" indent="-342900" algn="l" defTabSz="449263" rtl="0" eaLnBrk="1" fontAlgn="base" latinLnBrk="0" hangingPunct="1">
              <a:lnSpc>
                <a:spcPct val="100000"/>
              </a:lnSpc>
              <a:spcBef>
                <a:spcPts val="600"/>
              </a:spcBef>
              <a:spcAft>
                <a:spcPct val="0"/>
              </a:spcAft>
              <a:buClr>
                <a:srgbClr val="000000"/>
              </a:buClr>
              <a:buSzPct val="100000"/>
              <a:buFont typeface="微软雅黑" panose="020B0503020204020204" pitchFamily="34" charset="-122"/>
              <a:buChar char="ￚ"/>
              <a:tabLst/>
              <a:defRPr/>
            </a:pPr>
            <a:r>
              <a:rPr kumimoji="1" lang="en-US" altLang="zh-CN" b="0" i="0" u="none" strike="noStrike" kern="0" cap="none" spc="0" normalizeH="0" baseline="0" noProof="0" dirty="0" smtClean="0">
                <a:ln>
                  <a:noFill/>
                </a:ln>
                <a:solidFill>
                  <a:srgbClr val="000000"/>
                </a:solidFill>
                <a:effectLst/>
                <a:uLnTx/>
                <a:uFillTx/>
                <a:latin typeface="Times New Roman"/>
                <a:ea typeface="MS Gothic"/>
              </a:rPr>
              <a:t>Put the time scheduling concept of TDMA and the contention-based access mechanism of CSMA together, to make the channel access becomes both flexible and controllable.</a:t>
            </a:r>
          </a:p>
          <a:p>
            <a:pPr marL="742950" marR="0" lvl="2" indent="-342900" algn="l" defTabSz="449263" rtl="0" eaLnBrk="1" fontAlgn="base" latinLnBrk="0" hangingPunct="1">
              <a:lnSpc>
                <a:spcPct val="100000"/>
              </a:lnSpc>
              <a:spcBef>
                <a:spcPts val="600"/>
              </a:spcBef>
              <a:spcAft>
                <a:spcPct val="0"/>
              </a:spcAft>
              <a:buClr>
                <a:srgbClr val="000000"/>
              </a:buClr>
              <a:buSzPct val="100000"/>
              <a:buFont typeface="微软雅黑" panose="020B0503020204020204" pitchFamily="34" charset="-122"/>
              <a:buChar char="ￚ"/>
              <a:tabLst/>
              <a:defRPr/>
            </a:pPr>
            <a:r>
              <a:rPr kumimoji="1" lang="en-US" altLang="zh-CN" b="0" i="0" u="none" strike="noStrike" kern="0" cap="none" spc="0" normalizeH="0" baseline="0" noProof="0" dirty="0" smtClean="0">
                <a:ln>
                  <a:noFill/>
                </a:ln>
                <a:solidFill>
                  <a:srgbClr val="000000"/>
                </a:solidFill>
                <a:effectLst/>
                <a:uLnTx/>
                <a:uFillTx/>
                <a:latin typeface="Times New Roman"/>
                <a:ea typeface="MS Gothic"/>
              </a:rPr>
              <a:t>In fact, 802.11ah has already adopted a similar access mechanism. Since the use cases of HEW are very different from those of 802.11ah, the TDMA+CSMA mechanism need be improved and redefined for HEW.</a:t>
            </a:r>
          </a:p>
          <a:p>
            <a:pPr marL="342900" marR="0" lvl="1" indent="-342900" algn="l" defTabSz="449263" rtl="0" eaLnBrk="1" fontAlgn="base" latinLnBrk="0" hangingPunct="1">
              <a:lnSpc>
                <a:spcPct val="100000"/>
              </a:lnSpc>
              <a:spcBef>
                <a:spcPts val="600"/>
              </a:spcBef>
              <a:spcAft>
                <a:spcPct val="0"/>
              </a:spcAft>
              <a:buClr>
                <a:srgbClr val="000000"/>
              </a:buClr>
              <a:buSzPct val="100000"/>
              <a:buFont typeface="Arial" pitchFamily="34" charset="0"/>
              <a:buChar char="•"/>
              <a:tabLst/>
              <a:defRPr/>
            </a:pPr>
            <a:r>
              <a:rPr kumimoji="1" lang="en-US" altLang="zh-CN" b="1" i="0" u="none" strike="noStrike" kern="0" cap="none" spc="0" normalizeH="0" baseline="0" noProof="0" dirty="0" smtClean="0">
                <a:ln>
                  <a:noFill/>
                </a:ln>
                <a:solidFill>
                  <a:srgbClr val="000000"/>
                </a:solidFill>
                <a:effectLst/>
                <a:uLnTx/>
                <a:uFillTx/>
                <a:latin typeface="Times New Roman"/>
                <a:ea typeface="MS Gothic"/>
              </a:rPr>
              <a:t>Dynamic FDMA:</a:t>
            </a:r>
          </a:p>
          <a:p>
            <a:pPr marL="742950" marR="0" lvl="2" indent="-342900" algn="l" defTabSz="449263" rtl="0" eaLnBrk="1" fontAlgn="base" latinLnBrk="0" hangingPunct="1">
              <a:lnSpc>
                <a:spcPct val="100000"/>
              </a:lnSpc>
              <a:spcBef>
                <a:spcPts val="600"/>
              </a:spcBef>
              <a:spcAft>
                <a:spcPct val="0"/>
              </a:spcAft>
              <a:buClr>
                <a:srgbClr val="000000"/>
              </a:buClr>
              <a:buSzPct val="100000"/>
              <a:buFont typeface="微软雅黑" panose="020B0503020204020204" pitchFamily="34" charset="-122"/>
              <a:buChar char="ￚ"/>
              <a:tabLst/>
              <a:defRPr/>
            </a:pPr>
            <a:r>
              <a:rPr kumimoji="1" lang="en-US" altLang="zh-CN" b="0" i="0" u="none" strike="noStrike" kern="0" cap="none" spc="0" normalizeH="0" baseline="0" noProof="0" dirty="0" smtClean="0">
                <a:ln>
                  <a:noFill/>
                </a:ln>
                <a:solidFill>
                  <a:srgbClr val="000000"/>
                </a:solidFill>
                <a:effectLst/>
                <a:uLnTx/>
                <a:uFillTx/>
                <a:latin typeface="Times New Roman"/>
                <a:ea typeface="MS Gothic"/>
              </a:rPr>
              <a:t>Using 20MHz as the smallest resource unit, HEW can support multiple channels in 20 MHz, 40 MHz, 80MHz, etc. For example, the BSS is deployed to 80MHz channel which covers 4x20MHz, 2x40MHz, or the other combining channels. </a:t>
            </a:r>
          </a:p>
          <a:p>
            <a:pPr marL="742950" marR="0" lvl="2" indent="-342900" algn="l" defTabSz="449263" rtl="0" eaLnBrk="1" fontAlgn="base" latinLnBrk="0" hangingPunct="1">
              <a:lnSpc>
                <a:spcPct val="100000"/>
              </a:lnSpc>
              <a:spcBef>
                <a:spcPts val="600"/>
              </a:spcBef>
              <a:spcAft>
                <a:spcPct val="0"/>
              </a:spcAft>
              <a:buClr>
                <a:srgbClr val="000000"/>
              </a:buClr>
              <a:buSzPct val="100000"/>
              <a:buFont typeface="微软雅黑" panose="020B0503020204020204" pitchFamily="34" charset="-122"/>
              <a:buChar char="ￚ"/>
              <a:tabLst/>
              <a:defRPr/>
            </a:pPr>
            <a:r>
              <a:rPr kumimoji="1" lang="en-US" altLang="zh-CN" b="0" i="0" u="none" strike="noStrike" kern="0" cap="none" spc="0" normalizeH="0" baseline="0" noProof="0" dirty="0" smtClean="0">
                <a:ln>
                  <a:noFill/>
                </a:ln>
                <a:solidFill>
                  <a:srgbClr val="000000"/>
                </a:solidFill>
                <a:effectLst/>
                <a:uLnTx/>
                <a:uFillTx/>
                <a:latin typeface="Times New Roman"/>
                <a:ea typeface="MS Gothic"/>
              </a:rPr>
              <a:t>AP can assign STAs into multiple different channels to reduce the number of users per channel and avoid collisions. The channel widths can be flexibly adjusted to meet the requirements of different scenarios.</a:t>
            </a:r>
          </a:p>
          <a:p>
            <a:pPr marL="342900" lvl="1" indent="-342900">
              <a:spcBef>
                <a:spcPts val="600"/>
              </a:spcBef>
              <a:buSzPct val="50000"/>
              <a:buFont typeface="Wingdings" panose="05000000000000000000" pitchFamily="2" charset="2"/>
              <a:buChar char="l"/>
              <a:defRPr/>
            </a:pPr>
            <a:r>
              <a:rPr lang="en-US" altLang="zh-CN" b="1" kern="0" dirty="0">
                <a:latin typeface="Times New Roman"/>
                <a:ea typeface="MS Gothic"/>
              </a:rPr>
              <a:t>Combining the above two methods can support some ultra-dense scenarios with extremely large number of users.</a:t>
            </a:r>
          </a:p>
          <a:p>
            <a:pPr marL="342900" lvl="1" indent="-342900">
              <a:spcBef>
                <a:spcPts val="600"/>
              </a:spcBef>
              <a:buFont typeface="微软雅黑" panose="020B0503020204020204" pitchFamily="34" charset="-122"/>
              <a:buChar char="ￚ"/>
              <a:defRPr/>
            </a:pPr>
            <a:endParaRPr kumimoji="1" lang="en-US" altLang="zh-CN" b="0" i="0" u="none" strike="noStrike" kern="0" cap="none" spc="0" normalizeH="0" baseline="0" noProof="0" dirty="0" smtClean="0">
              <a:ln>
                <a:noFill/>
              </a:ln>
              <a:solidFill>
                <a:srgbClr val="000000"/>
              </a:solidFill>
              <a:effectLst/>
              <a:uLnTx/>
              <a:uFillTx/>
              <a:latin typeface="Times New Roman"/>
              <a:ea typeface="MS Gothic"/>
            </a:endParaRPr>
          </a:p>
          <a:p>
            <a:pPr marL="742950" marR="0" lvl="2" indent="-342900" algn="l" defTabSz="449263" rtl="0" eaLnBrk="1" fontAlgn="base" latinLnBrk="0" hangingPunct="1">
              <a:lnSpc>
                <a:spcPct val="100000"/>
              </a:lnSpc>
              <a:spcBef>
                <a:spcPts val="600"/>
              </a:spcBef>
              <a:spcAft>
                <a:spcPct val="0"/>
              </a:spcAft>
              <a:buClr>
                <a:srgbClr val="000000"/>
              </a:buClr>
              <a:buSzPct val="100000"/>
              <a:buFont typeface="微软雅黑" panose="020B0503020204020204" pitchFamily="34" charset="-122"/>
              <a:buChar char="ￚ"/>
              <a:tabLst/>
              <a:defRPr/>
            </a:pPr>
            <a:endParaRPr kumimoji="1" lang="en-US" altLang="zh-CN" b="0" i="0" u="none" strike="noStrike" kern="0" cap="none" spc="0" normalizeH="0" baseline="0" noProof="0" dirty="0" smtClean="0">
              <a:ln>
                <a:noFill/>
              </a:ln>
              <a:solidFill>
                <a:srgbClr val="000000"/>
              </a:solidFill>
              <a:effectLst/>
              <a:uLnTx/>
              <a:uFillTx/>
              <a:latin typeface="Times New Roman"/>
              <a:ea typeface="MS Gothic"/>
            </a:endParaRPr>
          </a:p>
        </p:txBody>
      </p:sp>
      <p:sp>
        <p:nvSpPr>
          <p:cNvPr id="16" name="Slide Number Placeholder 5"/>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zh-CN"/>
            </a:defPPr>
            <a:lvl1pPr marL="0" algn="ctr" defTabSz="914400" rtl="0" eaLnBrk="1" latinLnBrk="0"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mn-lt"/>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mtClean="0">
                <a:latin typeface="Times New Roman"/>
                <a:ea typeface="MS Gothic"/>
              </a:rPr>
              <a:t>Slide 8</a:t>
            </a:r>
            <a:endParaRPr lang="en-GB" dirty="0">
              <a:latin typeface="Times New Roman"/>
              <a:ea typeface="MS Gothic"/>
            </a:endParaRPr>
          </a:p>
        </p:txBody>
      </p:sp>
    </p:spTree>
    <p:extLst>
      <p:ext uri="{BB962C8B-B14F-4D97-AF65-F5344CB8AC3E}">
        <p14:creationId xmlns:p14="http://schemas.microsoft.com/office/powerpoint/2010/main" val="28685113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bwMode="auto">
          <a:xfrm>
            <a:off x="683176" y="620688"/>
            <a:ext cx="777502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 name="直接连接符 4"/>
          <p:cNvCxnSpPr/>
          <p:nvPr/>
        </p:nvCxnSpPr>
        <p:spPr bwMode="auto">
          <a:xfrm>
            <a:off x="685800" y="6475413"/>
            <a:ext cx="7856538"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 name="Date Placeholder 3"/>
          <p:cNvSpPr txBox="1">
            <a:spLocks/>
          </p:cNvSpPr>
          <p:nvPr/>
        </p:nvSpPr>
        <p:spPr bwMode="auto">
          <a:xfrm>
            <a:off x="663297" y="332656"/>
            <a:ext cx="2303451"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zh-CN"/>
            </a:defPPr>
            <a:lvl1pPr marL="0" algn="l" defTabSz="914400" rtl="0" eaLnBrk="1" latinLnBrk="0"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mn-lt"/>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dirty="0" smtClean="0">
                <a:latin typeface="Times New Roman"/>
                <a:ea typeface="MS Gothic"/>
              </a:rPr>
              <a:t>September 2013</a:t>
            </a:r>
            <a:endParaRPr lang="en-US" altLang="zh-CN" dirty="0">
              <a:latin typeface="Times New Roman"/>
              <a:ea typeface="MS Gothic"/>
            </a:endParaRPr>
          </a:p>
        </p:txBody>
      </p:sp>
      <p:sp>
        <p:nvSpPr>
          <p:cNvPr id="9" name="Date Placeholder 3"/>
          <p:cNvSpPr txBox="1">
            <a:spLocks/>
          </p:cNvSpPr>
          <p:nvPr/>
        </p:nvSpPr>
        <p:spPr bwMode="auto">
          <a:xfrm>
            <a:off x="6012160" y="260648"/>
            <a:ext cx="2672548" cy="36004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zh-CN"/>
            </a:defPPr>
            <a:lvl1pPr marL="0" algn="l" defTabSz="914400" rtl="0" eaLnBrk="1" latinLnBrk="0"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mn-lt"/>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dirty="0" smtClean="0">
                <a:latin typeface="Times New Roman"/>
                <a:ea typeface="MS Gothic"/>
              </a:rPr>
              <a:t>doc.: IEEE 11-13/1105r0</a:t>
            </a:r>
            <a:endParaRPr lang="en-US" altLang="zh-CN" dirty="0">
              <a:latin typeface="Times New Roman"/>
              <a:ea typeface="MS Gothic"/>
            </a:endParaRPr>
          </a:p>
        </p:txBody>
      </p:sp>
      <p:sp>
        <p:nvSpPr>
          <p:cNvPr id="11" name="Date Placeholder 3"/>
          <p:cNvSpPr txBox="1">
            <a:spLocks/>
          </p:cNvSpPr>
          <p:nvPr/>
        </p:nvSpPr>
        <p:spPr bwMode="auto">
          <a:xfrm>
            <a:off x="675316" y="6309320"/>
            <a:ext cx="2672548" cy="36004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zh-CN"/>
            </a:defPPr>
            <a:lvl1pPr marL="0" algn="l" defTabSz="914400" rtl="0" eaLnBrk="1" latinLnBrk="0"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mn-lt"/>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200" b="0" smtClean="0">
                <a:latin typeface="Times New Roman"/>
                <a:ea typeface="MS Gothic"/>
              </a:rPr>
              <a:t>Submission</a:t>
            </a:r>
            <a:endParaRPr lang="en-US" altLang="zh-CN" sz="1200" b="0" dirty="0">
              <a:latin typeface="Times New Roman"/>
              <a:ea typeface="MS Gothic"/>
            </a:endParaRPr>
          </a:p>
        </p:txBody>
      </p:sp>
      <p:sp>
        <p:nvSpPr>
          <p:cNvPr id="13" name="Footer Placeholder 4"/>
          <p:cNvSpPr txBox="1">
            <a:spLocks/>
          </p:cNvSpPr>
          <p:nvPr/>
        </p:nvSpPr>
        <p:spPr bwMode="auto">
          <a:xfrm>
            <a:off x="5500694" y="6475413"/>
            <a:ext cx="3041644"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zh-CN"/>
            </a:defPPr>
            <a:lvl1pPr marL="0" algn="r" defTabSz="914400" rtl="0" eaLnBrk="1" latinLnBrk="0"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mn-lt"/>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altLang="zh-CN" dirty="0" err="1" smtClean="0">
                <a:latin typeface="Times New Roman"/>
                <a:ea typeface="MS Gothic"/>
              </a:rPr>
              <a:t>Meng</a:t>
            </a:r>
            <a:r>
              <a:rPr lang="en-US" altLang="zh-CN" dirty="0" smtClean="0">
                <a:latin typeface="Times New Roman"/>
                <a:ea typeface="MS Gothic"/>
              </a:rPr>
              <a:t> Yang (CATR)</a:t>
            </a:r>
            <a:endParaRPr lang="en-US" altLang="zh-CN" dirty="0">
              <a:latin typeface="Times New Roman"/>
              <a:ea typeface="MS Gothic"/>
            </a:endParaRPr>
          </a:p>
        </p:txBody>
      </p:sp>
      <p:sp>
        <p:nvSpPr>
          <p:cNvPr id="12" name="标题 1"/>
          <p:cNvSpPr txBox="1">
            <a:spLocks/>
          </p:cNvSpPr>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a:pPr>
            <a:r>
              <a:rPr kumimoji="1" lang="en-US" altLang="zh-CN" sz="3200" b="1" i="0" u="none" strike="noStrike" kern="0" cap="none" spc="0" normalizeH="0" baseline="0" noProof="0" smtClean="0">
                <a:ln>
                  <a:noFill/>
                </a:ln>
                <a:solidFill>
                  <a:srgbClr val="000000"/>
                </a:solidFill>
                <a:effectLst/>
                <a:uLnTx/>
                <a:uFillTx/>
                <a:latin typeface="Times New Roman"/>
                <a:ea typeface="MS Gothic"/>
              </a:rPr>
              <a:t>Summary</a:t>
            </a:r>
            <a:endParaRPr kumimoji="1" lang="zh-CN" altLang="en-US" sz="3200" b="1" i="0" u="none" strike="noStrike" kern="0" cap="none" spc="0" normalizeH="0" baseline="0" noProof="0" dirty="0">
              <a:ln>
                <a:noFill/>
              </a:ln>
              <a:solidFill>
                <a:srgbClr val="000000"/>
              </a:solidFill>
              <a:effectLst/>
              <a:uLnTx/>
              <a:uFillTx/>
              <a:latin typeface="Times New Roman"/>
              <a:ea typeface="MS Gothic"/>
            </a:endParaRPr>
          </a:p>
        </p:txBody>
      </p:sp>
      <p:sp>
        <p:nvSpPr>
          <p:cNvPr id="14" name="内容占位符 2"/>
          <p:cNvSpPr txBox="1">
            <a:spLocks/>
          </p:cNvSpPr>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a:lstStyle>
          <a:p>
            <a:pPr>
              <a:buFont typeface="Arial" panose="020B0604020202020204" pitchFamily="34" charset="0"/>
              <a:buChar char="•"/>
              <a:defRPr/>
            </a:pPr>
            <a:r>
              <a:rPr kumimoji="1" lang="en-US" altLang="zh-CN" sz="2400" b="1" i="0" u="none" strike="noStrike" kern="0" cap="none" spc="0" normalizeH="0" baseline="0" noProof="0" dirty="0" smtClean="0">
                <a:ln>
                  <a:noFill/>
                </a:ln>
                <a:solidFill>
                  <a:srgbClr val="000000"/>
                </a:solidFill>
                <a:effectLst/>
                <a:uLnTx/>
                <a:uFillTx/>
                <a:latin typeface="Times New Roman"/>
                <a:ea typeface="MS Gothic"/>
              </a:rPr>
              <a:t>This presentation proposes to introduce TDMA+CSMA and Dynamic FDMA mechanisms as the potential technique for HEW</a:t>
            </a:r>
            <a:r>
              <a:rPr kumimoji="1" lang="en-US" altLang="zh-CN" sz="2400" b="1" i="0" u="none" strike="noStrike" kern="0" cap="none" spc="0" normalizeH="0" noProof="0" dirty="0" smtClean="0">
                <a:ln>
                  <a:noFill/>
                </a:ln>
                <a:solidFill>
                  <a:srgbClr val="000000"/>
                </a:solidFill>
                <a:effectLst/>
                <a:uLnTx/>
                <a:uFillTx/>
                <a:latin typeface="Times New Roman"/>
                <a:ea typeface="MS Gothic"/>
              </a:rPr>
              <a:t> </a:t>
            </a:r>
            <a:r>
              <a:rPr kumimoji="1" lang="en-US" altLang="zh-CN" sz="2400" b="1" i="0" u="none" strike="noStrike" kern="0" cap="none" spc="0" normalizeH="0" baseline="0" noProof="0" dirty="0" smtClean="0">
                <a:ln>
                  <a:noFill/>
                </a:ln>
                <a:solidFill>
                  <a:srgbClr val="000000"/>
                </a:solidFill>
                <a:effectLst/>
                <a:uLnTx/>
                <a:uFillTx/>
                <a:latin typeface="Times New Roman"/>
                <a:ea typeface="MS Gothic"/>
              </a:rPr>
              <a:t>for improving the channel access in the high density scenarios.</a:t>
            </a:r>
            <a:endParaRPr kumimoji="1" lang="en-US" altLang="zh-CN" sz="2400" b="1" i="0" u="none" strike="noStrike" kern="0" cap="none" spc="0" normalizeH="0" baseline="0" noProof="0" dirty="0">
              <a:ln>
                <a:noFill/>
              </a:ln>
              <a:solidFill>
                <a:srgbClr val="000000"/>
              </a:solidFill>
              <a:effectLst/>
              <a:uLnTx/>
              <a:uFillTx/>
              <a:latin typeface="Times New Roman"/>
              <a:ea typeface="MS Gothic"/>
            </a:endParaRPr>
          </a:p>
        </p:txBody>
      </p:sp>
      <p:sp>
        <p:nvSpPr>
          <p:cNvPr id="16" name="Slide Number Placeholder 5"/>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zh-CN"/>
            </a:defPPr>
            <a:lvl1pPr marL="0" algn="ctr" defTabSz="914400" rtl="0" eaLnBrk="1" latinLnBrk="0"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mn-lt"/>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mtClean="0">
                <a:latin typeface="Times New Roman"/>
                <a:ea typeface="MS Gothic"/>
              </a:rPr>
              <a:t>Slide 9</a:t>
            </a:r>
            <a:endParaRPr lang="en-GB" dirty="0">
              <a:latin typeface="Times New Roman"/>
              <a:ea typeface="MS Gothic"/>
            </a:endParaRPr>
          </a:p>
        </p:txBody>
      </p:sp>
    </p:spTree>
    <p:extLst>
      <p:ext uri="{BB962C8B-B14F-4D97-AF65-F5344CB8AC3E}">
        <p14:creationId xmlns:p14="http://schemas.microsoft.com/office/powerpoint/2010/main" val="28685113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TotalTime>
  <Words>894</Words>
  <Application>Microsoft Office PowerPoint</Application>
  <PresentationFormat>全屏显示(4:3)</PresentationFormat>
  <Paragraphs>174</Paragraphs>
  <Slides>10</Slides>
  <Notes>3</Notes>
  <HiddenSlides>0</HiddenSlides>
  <MMClips>0</MMClips>
  <ScaleCrop>false</ScaleCrop>
  <HeadingPairs>
    <vt:vector size="4" baseType="variant">
      <vt:variant>
        <vt:lpstr>主题</vt:lpstr>
      </vt:variant>
      <vt:variant>
        <vt:i4>1</vt:i4>
      </vt:variant>
      <vt:variant>
        <vt:lpstr>幻灯片标题</vt:lpstr>
      </vt:variant>
      <vt:variant>
        <vt:i4>10</vt:i4>
      </vt:variant>
    </vt:vector>
  </HeadingPairs>
  <TitlesOfParts>
    <vt:vector size="11"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lemom</dc:creator>
  <cp:lastModifiedBy>LZD</cp:lastModifiedBy>
  <cp:revision>9</cp:revision>
  <dcterms:created xsi:type="dcterms:W3CDTF">2013-09-17T13:17:21Z</dcterms:created>
  <dcterms:modified xsi:type="dcterms:W3CDTF">2013-09-18T05:15:17Z</dcterms:modified>
</cp:coreProperties>
</file>