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6" r:id="rId2"/>
    <p:sldId id="257" r:id="rId3"/>
    <p:sldId id="265" r:id="rId4"/>
    <p:sldId id="268" r:id="rId5"/>
    <p:sldId id="272" r:id="rId6"/>
    <p:sldId id="270" r:id="rId7"/>
    <p:sldId id="269" r:id="rId8"/>
    <p:sldId id="271" r:id="rId9"/>
    <p:sldId id="274" r:id="rId10"/>
    <p:sldId id="273" r:id="rId11"/>
    <p:sldId id="266" r:id="rId12"/>
    <p:sldId id="276" r:id="rId13"/>
    <p:sldId id="275" r:id="rId14"/>
    <p:sldId id="277" r:id="rId15"/>
    <p:sldId id="278" r:id="rId16"/>
    <p:sldId id="279" r:id="rId17"/>
    <p:sldId id="280" r:id="rId18"/>
    <p:sldId id="281" r:id="rId19"/>
    <p:sldId id="282" r:id="rId20"/>
    <p:sldId id="283" r:id="rId21"/>
    <p:sldId id="267" r:id="rId22"/>
    <p:sldId id="284" r:id="rId23"/>
    <p:sldId id="285" r:id="rId24"/>
    <p:sldId id="286" r:id="rId25"/>
    <p:sldId id="287" r:id="rId26"/>
    <p:sldId id="288" r:id="rId27"/>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67" y="-62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dirty="0" smtClean="0"/>
              <a:t>doc.: IEEE 802.11-13/xxxxr0</a:t>
            </a:r>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smtClean="0"/>
              <a:t>September, 2013</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smtClean="0"/>
              <a:t>Joseph Levy, InterDigital Communications Inc.</a:t>
            </a:r>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36530336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doc.: IEEE 802.11-13/xxxxr0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September, 2013</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smtClean="0"/>
              <a:t>Joseph Levy, InterDigital Communications Inc.</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3475757362"/>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802.11-13/xxxxr0</a:t>
            </a:r>
            <a:endParaRPr lang="en-US" dirty="0"/>
          </a:p>
        </p:txBody>
      </p:sp>
      <p:sp>
        <p:nvSpPr>
          <p:cNvPr id="5" name="Rectangle 3"/>
          <p:cNvSpPr>
            <a:spLocks noGrp="1" noChangeArrowheads="1"/>
          </p:cNvSpPr>
          <p:nvPr>
            <p:ph type="dt"/>
          </p:nvPr>
        </p:nvSpPr>
        <p:spPr>
          <a:ln/>
        </p:spPr>
        <p:txBody>
          <a:bodyPr/>
          <a:lstStyle/>
          <a:p>
            <a:r>
              <a:rPr lang="en-US" dirty="0" smtClean="0"/>
              <a:t>September, 2013</a:t>
            </a:r>
            <a:endParaRPr lang="en-US" dirty="0"/>
          </a:p>
        </p:txBody>
      </p:sp>
      <p:sp>
        <p:nvSpPr>
          <p:cNvPr id="6" name="Rectangle 6"/>
          <p:cNvSpPr>
            <a:spLocks noGrp="1" noChangeArrowheads="1"/>
          </p:cNvSpPr>
          <p:nvPr>
            <p:ph type="ftr"/>
          </p:nvPr>
        </p:nvSpPr>
        <p:spPr>
          <a:ln/>
        </p:spPr>
        <p:txBody>
          <a:bodyPr/>
          <a:lstStyle/>
          <a:p>
            <a:r>
              <a:rPr lang="en-US" dirty="0" smtClean="0"/>
              <a:t>Joseph Levy, InterDigital Communications Inc.</a:t>
            </a:r>
            <a:endParaRPr lang="en-US" dirty="0"/>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802.11-13/0xxxr0</a:t>
            </a:r>
            <a:endParaRPr lang="en-US" dirty="0"/>
          </a:p>
        </p:txBody>
      </p:sp>
      <p:sp>
        <p:nvSpPr>
          <p:cNvPr id="5" name="Rectangle 3"/>
          <p:cNvSpPr>
            <a:spLocks noGrp="1" noChangeArrowheads="1"/>
          </p:cNvSpPr>
          <p:nvPr>
            <p:ph type="dt"/>
          </p:nvPr>
        </p:nvSpPr>
        <p:spPr>
          <a:ln/>
        </p:spPr>
        <p:txBody>
          <a:bodyPr/>
          <a:lstStyle/>
          <a:p>
            <a:r>
              <a:rPr lang="en-US" dirty="0" smtClean="0"/>
              <a:t>July 2013</a:t>
            </a:r>
            <a:endParaRPr lang="en-US" dirty="0"/>
          </a:p>
        </p:txBody>
      </p:sp>
      <p:sp>
        <p:nvSpPr>
          <p:cNvPr id="6" name="Rectangle 6"/>
          <p:cNvSpPr>
            <a:spLocks noGrp="1" noChangeArrowheads="1"/>
          </p:cNvSpPr>
          <p:nvPr>
            <p:ph type="ftr"/>
          </p:nvPr>
        </p:nvSpPr>
        <p:spPr>
          <a:ln/>
        </p:spPr>
        <p:txBody>
          <a:bodyPr/>
          <a:lstStyle/>
          <a:p>
            <a:r>
              <a:rPr lang="en-US" dirty="0" smtClean="0"/>
              <a:t>John Doe, InterDigital Communications</a:t>
            </a:r>
            <a:endParaRPr lang="en-US" dirty="0"/>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17</a:t>
            </a:fld>
            <a:endParaRPr lang="en-US" dirty="0"/>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802.11-13/0xxxr0</a:t>
            </a:r>
            <a:endParaRPr lang="en-US" dirty="0"/>
          </a:p>
        </p:txBody>
      </p:sp>
      <p:sp>
        <p:nvSpPr>
          <p:cNvPr id="5" name="Rectangle 3"/>
          <p:cNvSpPr>
            <a:spLocks noGrp="1" noChangeArrowheads="1"/>
          </p:cNvSpPr>
          <p:nvPr>
            <p:ph type="dt"/>
          </p:nvPr>
        </p:nvSpPr>
        <p:spPr>
          <a:ln/>
        </p:spPr>
        <p:txBody>
          <a:bodyPr/>
          <a:lstStyle/>
          <a:p>
            <a:r>
              <a:rPr lang="en-US" dirty="0" smtClean="0"/>
              <a:t>July 2013</a:t>
            </a:r>
            <a:endParaRPr lang="en-US" dirty="0"/>
          </a:p>
        </p:txBody>
      </p:sp>
      <p:sp>
        <p:nvSpPr>
          <p:cNvPr id="6" name="Rectangle 6"/>
          <p:cNvSpPr>
            <a:spLocks noGrp="1" noChangeArrowheads="1"/>
          </p:cNvSpPr>
          <p:nvPr>
            <p:ph type="ftr"/>
          </p:nvPr>
        </p:nvSpPr>
        <p:spPr>
          <a:ln/>
        </p:spPr>
        <p:txBody>
          <a:bodyPr/>
          <a:lstStyle/>
          <a:p>
            <a:r>
              <a:rPr lang="en-US" dirty="0" smtClean="0"/>
              <a:t>John Doe, InterDigital Communications</a:t>
            </a:r>
            <a:endParaRPr lang="en-US" dirty="0"/>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18</a:t>
            </a:fld>
            <a:endParaRPr lang="en-US" dirty="0"/>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802.11-13/0xxxr0</a:t>
            </a:r>
            <a:endParaRPr lang="en-US" dirty="0"/>
          </a:p>
        </p:txBody>
      </p:sp>
      <p:sp>
        <p:nvSpPr>
          <p:cNvPr id="5" name="Rectangle 3"/>
          <p:cNvSpPr>
            <a:spLocks noGrp="1" noChangeArrowheads="1"/>
          </p:cNvSpPr>
          <p:nvPr>
            <p:ph type="dt"/>
          </p:nvPr>
        </p:nvSpPr>
        <p:spPr>
          <a:ln/>
        </p:spPr>
        <p:txBody>
          <a:bodyPr/>
          <a:lstStyle/>
          <a:p>
            <a:r>
              <a:rPr lang="en-US" dirty="0" smtClean="0"/>
              <a:t>July 2013</a:t>
            </a:r>
            <a:endParaRPr lang="en-US" dirty="0"/>
          </a:p>
        </p:txBody>
      </p:sp>
      <p:sp>
        <p:nvSpPr>
          <p:cNvPr id="6" name="Rectangle 6"/>
          <p:cNvSpPr>
            <a:spLocks noGrp="1" noChangeArrowheads="1"/>
          </p:cNvSpPr>
          <p:nvPr>
            <p:ph type="ftr"/>
          </p:nvPr>
        </p:nvSpPr>
        <p:spPr>
          <a:ln/>
        </p:spPr>
        <p:txBody>
          <a:bodyPr/>
          <a:lstStyle/>
          <a:p>
            <a:r>
              <a:rPr lang="en-US" dirty="0" smtClean="0"/>
              <a:t>John Doe, InterDigital Communications</a:t>
            </a:r>
            <a:endParaRPr lang="en-US" dirty="0"/>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19</a:t>
            </a:fld>
            <a:endParaRPr lang="en-US" dirty="0"/>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802.11-13/0xxxr0</a:t>
            </a:r>
            <a:endParaRPr lang="en-US" dirty="0"/>
          </a:p>
        </p:txBody>
      </p:sp>
      <p:sp>
        <p:nvSpPr>
          <p:cNvPr id="5" name="Rectangle 3"/>
          <p:cNvSpPr>
            <a:spLocks noGrp="1" noChangeArrowheads="1"/>
          </p:cNvSpPr>
          <p:nvPr>
            <p:ph type="dt"/>
          </p:nvPr>
        </p:nvSpPr>
        <p:spPr>
          <a:ln/>
        </p:spPr>
        <p:txBody>
          <a:bodyPr/>
          <a:lstStyle/>
          <a:p>
            <a:r>
              <a:rPr lang="en-US" dirty="0" smtClean="0"/>
              <a:t>July 2013</a:t>
            </a:r>
            <a:endParaRPr lang="en-US" dirty="0"/>
          </a:p>
        </p:txBody>
      </p:sp>
      <p:sp>
        <p:nvSpPr>
          <p:cNvPr id="6" name="Rectangle 6"/>
          <p:cNvSpPr>
            <a:spLocks noGrp="1" noChangeArrowheads="1"/>
          </p:cNvSpPr>
          <p:nvPr>
            <p:ph type="ftr"/>
          </p:nvPr>
        </p:nvSpPr>
        <p:spPr>
          <a:ln/>
        </p:spPr>
        <p:txBody>
          <a:bodyPr/>
          <a:lstStyle/>
          <a:p>
            <a:r>
              <a:rPr lang="en-US" dirty="0" smtClean="0"/>
              <a:t>John Doe, InterDigital Communications</a:t>
            </a:r>
            <a:endParaRPr lang="en-US" dirty="0"/>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20</a:t>
            </a:fld>
            <a:endParaRPr lang="en-US" dirty="0"/>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802.11-13/0xxxr0</a:t>
            </a:r>
            <a:endParaRPr lang="en-US" dirty="0"/>
          </a:p>
        </p:txBody>
      </p:sp>
      <p:sp>
        <p:nvSpPr>
          <p:cNvPr id="5" name="Rectangle 3"/>
          <p:cNvSpPr>
            <a:spLocks noGrp="1" noChangeArrowheads="1"/>
          </p:cNvSpPr>
          <p:nvPr>
            <p:ph type="dt"/>
          </p:nvPr>
        </p:nvSpPr>
        <p:spPr>
          <a:ln/>
        </p:spPr>
        <p:txBody>
          <a:bodyPr/>
          <a:lstStyle/>
          <a:p>
            <a:r>
              <a:rPr lang="en-US" dirty="0" smtClean="0"/>
              <a:t>July 2013</a:t>
            </a:r>
            <a:endParaRPr lang="en-US" dirty="0"/>
          </a:p>
        </p:txBody>
      </p:sp>
      <p:sp>
        <p:nvSpPr>
          <p:cNvPr id="6" name="Rectangle 6"/>
          <p:cNvSpPr>
            <a:spLocks noGrp="1" noChangeArrowheads="1"/>
          </p:cNvSpPr>
          <p:nvPr>
            <p:ph type="ftr"/>
          </p:nvPr>
        </p:nvSpPr>
        <p:spPr>
          <a:ln/>
        </p:spPr>
        <p:txBody>
          <a:bodyPr/>
          <a:lstStyle/>
          <a:p>
            <a:r>
              <a:rPr lang="en-US" dirty="0" smtClean="0"/>
              <a:t>John Doe, InterDigital Communications</a:t>
            </a:r>
            <a:endParaRPr lang="en-US" dirty="0"/>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21</a:t>
            </a:fld>
            <a:endParaRPr lang="en-US" dirty="0"/>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802.11-13/0xxxr0</a:t>
            </a:r>
            <a:endParaRPr lang="en-US" dirty="0"/>
          </a:p>
        </p:txBody>
      </p:sp>
      <p:sp>
        <p:nvSpPr>
          <p:cNvPr id="5" name="Rectangle 3"/>
          <p:cNvSpPr>
            <a:spLocks noGrp="1" noChangeArrowheads="1"/>
          </p:cNvSpPr>
          <p:nvPr>
            <p:ph type="dt"/>
          </p:nvPr>
        </p:nvSpPr>
        <p:spPr>
          <a:ln/>
        </p:spPr>
        <p:txBody>
          <a:bodyPr/>
          <a:lstStyle/>
          <a:p>
            <a:r>
              <a:rPr lang="en-US" dirty="0" smtClean="0"/>
              <a:t>July 2013</a:t>
            </a:r>
            <a:endParaRPr lang="en-US" dirty="0"/>
          </a:p>
        </p:txBody>
      </p:sp>
      <p:sp>
        <p:nvSpPr>
          <p:cNvPr id="6" name="Rectangle 6"/>
          <p:cNvSpPr>
            <a:spLocks noGrp="1" noChangeArrowheads="1"/>
          </p:cNvSpPr>
          <p:nvPr>
            <p:ph type="ftr"/>
          </p:nvPr>
        </p:nvSpPr>
        <p:spPr>
          <a:ln/>
        </p:spPr>
        <p:txBody>
          <a:bodyPr/>
          <a:lstStyle/>
          <a:p>
            <a:r>
              <a:rPr lang="en-US" dirty="0" smtClean="0"/>
              <a:t>John Doe, InterDigital Communications</a:t>
            </a:r>
            <a:endParaRPr lang="en-US" dirty="0"/>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23</a:t>
            </a:fld>
            <a:endParaRPr lang="en-US" dirty="0"/>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802.11-13/0xxxr0</a:t>
            </a:r>
            <a:endParaRPr lang="en-US" dirty="0"/>
          </a:p>
        </p:txBody>
      </p:sp>
      <p:sp>
        <p:nvSpPr>
          <p:cNvPr id="5" name="Rectangle 3"/>
          <p:cNvSpPr>
            <a:spLocks noGrp="1" noChangeArrowheads="1"/>
          </p:cNvSpPr>
          <p:nvPr>
            <p:ph type="dt"/>
          </p:nvPr>
        </p:nvSpPr>
        <p:spPr>
          <a:ln/>
        </p:spPr>
        <p:txBody>
          <a:bodyPr/>
          <a:lstStyle/>
          <a:p>
            <a:r>
              <a:rPr lang="en-US" dirty="0" smtClean="0"/>
              <a:t>July 2013</a:t>
            </a:r>
            <a:endParaRPr lang="en-US" dirty="0"/>
          </a:p>
        </p:txBody>
      </p:sp>
      <p:sp>
        <p:nvSpPr>
          <p:cNvPr id="6" name="Rectangle 6"/>
          <p:cNvSpPr>
            <a:spLocks noGrp="1" noChangeArrowheads="1"/>
          </p:cNvSpPr>
          <p:nvPr>
            <p:ph type="ftr"/>
          </p:nvPr>
        </p:nvSpPr>
        <p:spPr>
          <a:ln/>
        </p:spPr>
        <p:txBody>
          <a:bodyPr/>
          <a:lstStyle/>
          <a:p>
            <a:r>
              <a:rPr lang="en-US" dirty="0" smtClean="0"/>
              <a:t>John Doe, InterDigital Communications</a:t>
            </a:r>
            <a:endParaRPr lang="en-US" dirty="0"/>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24</a:t>
            </a:fld>
            <a:endParaRPr lang="en-US" dirty="0"/>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802.11-13/0xxxr0</a:t>
            </a:r>
            <a:endParaRPr lang="en-US" dirty="0"/>
          </a:p>
        </p:txBody>
      </p:sp>
      <p:sp>
        <p:nvSpPr>
          <p:cNvPr id="5" name="Rectangle 3"/>
          <p:cNvSpPr>
            <a:spLocks noGrp="1" noChangeArrowheads="1"/>
          </p:cNvSpPr>
          <p:nvPr>
            <p:ph type="dt"/>
          </p:nvPr>
        </p:nvSpPr>
        <p:spPr>
          <a:ln/>
        </p:spPr>
        <p:txBody>
          <a:bodyPr/>
          <a:lstStyle/>
          <a:p>
            <a:r>
              <a:rPr lang="en-US" dirty="0" smtClean="0"/>
              <a:t>July 2013</a:t>
            </a:r>
            <a:endParaRPr lang="en-US" dirty="0"/>
          </a:p>
        </p:txBody>
      </p:sp>
      <p:sp>
        <p:nvSpPr>
          <p:cNvPr id="6" name="Rectangle 6"/>
          <p:cNvSpPr>
            <a:spLocks noGrp="1" noChangeArrowheads="1"/>
          </p:cNvSpPr>
          <p:nvPr>
            <p:ph type="ftr"/>
          </p:nvPr>
        </p:nvSpPr>
        <p:spPr>
          <a:ln/>
        </p:spPr>
        <p:txBody>
          <a:bodyPr/>
          <a:lstStyle/>
          <a:p>
            <a:r>
              <a:rPr lang="en-US" dirty="0" smtClean="0"/>
              <a:t>John Doe, InterDigital Communications</a:t>
            </a:r>
            <a:endParaRPr lang="en-US" dirty="0"/>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25</a:t>
            </a:fld>
            <a:endParaRPr lang="en-US" dirty="0"/>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802.11-13/0xxxr0</a:t>
            </a:r>
            <a:endParaRPr lang="en-US" dirty="0"/>
          </a:p>
        </p:txBody>
      </p:sp>
      <p:sp>
        <p:nvSpPr>
          <p:cNvPr id="5" name="Rectangle 3"/>
          <p:cNvSpPr>
            <a:spLocks noGrp="1" noChangeArrowheads="1"/>
          </p:cNvSpPr>
          <p:nvPr>
            <p:ph type="dt"/>
          </p:nvPr>
        </p:nvSpPr>
        <p:spPr>
          <a:ln/>
        </p:spPr>
        <p:txBody>
          <a:bodyPr/>
          <a:lstStyle/>
          <a:p>
            <a:r>
              <a:rPr lang="en-US" dirty="0" smtClean="0"/>
              <a:t>July 2013</a:t>
            </a:r>
            <a:endParaRPr lang="en-US" dirty="0"/>
          </a:p>
        </p:txBody>
      </p:sp>
      <p:sp>
        <p:nvSpPr>
          <p:cNvPr id="6" name="Rectangle 6"/>
          <p:cNvSpPr>
            <a:spLocks noGrp="1" noChangeArrowheads="1"/>
          </p:cNvSpPr>
          <p:nvPr>
            <p:ph type="ftr"/>
          </p:nvPr>
        </p:nvSpPr>
        <p:spPr>
          <a:ln/>
        </p:spPr>
        <p:txBody>
          <a:bodyPr/>
          <a:lstStyle/>
          <a:p>
            <a:r>
              <a:rPr lang="en-US" dirty="0" smtClean="0"/>
              <a:t>John Doe, InterDigital Communications</a:t>
            </a:r>
            <a:endParaRPr lang="en-US" dirty="0"/>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26</a:t>
            </a:fld>
            <a:endParaRPr lang="en-US" dirty="0"/>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802.11-13/xxxxr0</a:t>
            </a:r>
            <a:endParaRPr lang="en-US" dirty="0"/>
          </a:p>
        </p:txBody>
      </p:sp>
      <p:sp>
        <p:nvSpPr>
          <p:cNvPr id="5" name="Rectangle 3"/>
          <p:cNvSpPr>
            <a:spLocks noGrp="1" noChangeArrowheads="1"/>
          </p:cNvSpPr>
          <p:nvPr>
            <p:ph type="dt"/>
          </p:nvPr>
        </p:nvSpPr>
        <p:spPr>
          <a:ln/>
        </p:spPr>
        <p:txBody>
          <a:bodyPr/>
          <a:lstStyle/>
          <a:p>
            <a:r>
              <a:rPr lang="en-US" dirty="0" smtClean="0"/>
              <a:t>September, 2013</a:t>
            </a:r>
            <a:endParaRPr lang="en-US" dirty="0"/>
          </a:p>
        </p:txBody>
      </p:sp>
      <p:sp>
        <p:nvSpPr>
          <p:cNvPr id="6" name="Rectangle 6"/>
          <p:cNvSpPr>
            <a:spLocks noGrp="1" noChangeArrowheads="1"/>
          </p:cNvSpPr>
          <p:nvPr>
            <p:ph type="ftr"/>
          </p:nvPr>
        </p:nvSpPr>
        <p:spPr>
          <a:ln/>
        </p:spPr>
        <p:txBody>
          <a:bodyPr/>
          <a:lstStyle/>
          <a:p>
            <a:r>
              <a:rPr lang="en-US" dirty="0" smtClean="0"/>
              <a:t>Joseph Levy, InterDigital Communications Inc.</a:t>
            </a:r>
            <a:endParaRPr lang="en-US" dirty="0"/>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802.11-13/0xxxr0</a:t>
            </a:r>
            <a:endParaRPr lang="en-US" dirty="0"/>
          </a:p>
        </p:txBody>
      </p:sp>
      <p:sp>
        <p:nvSpPr>
          <p:cNvPr id="5" name="Rectangle 3"/>
          <p:cNvSpPr>
            <a:spLocks noGrp="1" noChangeArrowheads="1"/>
          </p:cNvSpPr>
          <p:nvPr>
            <p:ph type="dt"/>
          </p:nvPr>
        </p:nvSpPr>
        <p:spPr>
          <a:ln/>
        </p:spPr>
        <p:txBody>
          <a:bodyPr/>
          <a:lstStyle/>
          <a:p>
            <a:r>
              <a:rPr lang="en-US" dirty="0" smtClean="0"/>
              <a:t>July 2013</a:t>
            </a:r>
            <a:endParaRPr lang="en-US" dirty="0"/>
          </a:p>
        </p:txBody>
      </p:sp>
      <p:sp>
        <p:nvSpPr>
          <p:cNvPr id="6" name="Rectangle 6"/>
          <p:cNvSpPr>
            <a:spLocks noGrp="1" noChangeArrowheads="1"/>
          </p:cNvSpPr>
          <p:nvPr>
            <p:ph type="ftr"/>
          </p:nvPr>
        </p:nvSpPr>
        <p:spPr>
          <a:ln/>
        </p:spPr>
        <p:txBody>
          <a:bodyPr/>
          <a:lstStyle/>
          <a:p>
            <a:r>
              <a:rPr lang="en-US" dirty="0" smtClean="0"/>
              <a:t>John Doe, InterDigital Communications</a:t>
            </a:r>
            <a:endParaRPr lang="en-US" dirty="0"/>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3</a:t>
            </a:fld>
            <a:endParaRPr lang="en-US" dirty="0"/>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802.11-13/0xxxr0</a:t>
            </a:r>
            <a:endParaRPr lang="en-US" dirty="0"/>
          </a:p>
        </p:txBody>
      </p:sp>
      <p:sp>
        <p:nvSpPr>
          <p:cNvPr id="5" name="Rectangle 3"/>
          <p:cNvSpPr>
            <a:spLocks noGrp="1" noChangeArrowheads="1"/>
          </p:cNvSpPr>
          <p:nvPr>
            <p:ph type="dt"/>
          </p:nvPr>
        </p:nvSpPr>
        <p:spPr>
          <a:ln/>
        </p:spPr>
        <p:txBody>
          <a:bodyPr/>
          <a:lstStyle/>
          <a:p>
            <a:r>
              <a:rPr lang="en-US" dirty="0" smtClean="0"/>
              <a:t>July 2013</a:t>
            </a:r>
            <a:endParaRPr lang="en-US" dirty="0"/>
          </a:p>
        </p:txBody>
      </p:sp>
      <p:sp>
        <p:nvSpPr>
          <p:cNvPr id="6" name="Rectangle 6"/>
          <p:cNvSpPr>
            <a:spLocks noGrp="1" noChangeArrowheads="1"/>
          </p:cNvSpPr>
          <p:nvPr>
            <p:ph type="ftr"/>
          </p:nvPr>
        </p:nvSpPr>
        <p:spPr>
          <a:ln/>
        </p:spPr>
        <p:txBody>
          <a:bodyPr/>
          <a:lstStyle/>
          <a:p>
            <a:r>
              <a:rPr lang="en-US" dirty="0" smtClean="0"/>
              <a:t>John Doe, InterDigital Communications</a:t>
            </a:r>
            <a:endParaRPr lang="en-US" dirty="0"/>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4</a:t>
            </a:fld>
            <a:endParaRPr lang="en-US" dirty="0"/>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802.11-13/0xxxr0</a:t>
            </a:r>
            <a:endParaRPr lang="en-US" dirty="0"/>
          </a:p>
        </p:txBody>
      </p:sp>
      <p:sp>
        <p:nvSpPr>
          <p:cNvPr id="5" name="Rectangle 3"/>
          <p:cNvSpPr>
            <a:spLocks noGrp="1" noChangeArrowheads="1"/>
          </p:cNvSpPr>
          <p:nvPr>
            <p:ph type="dt"/>
          </p:nvPr>
        </p:nvSpPr>
        <p:spPr>
          <a:ln/>
        </p:spPr>
        <p:txBody>
          <a:bodyPr/>
          <a:lstStyle/>
          <a:p>
            <a:r>
              <a:rPr lang="en-US" dirty="0" smtClean="0"/>
              <a:t>July 2013</a:t>
            </a:r>
            <a:endParaRPr lang="en-US" dirty="0"/>
          </a:p>
        </p:txBody>
      </p:sp>
      <p:sp>
        <p:nvSpPr>
          <p:cNvPr id="6" name="Rectangle 6"/>
          <p:cNvSpPr>
            <a:spLocks noGrp="1" noChangeArrowheads="1"/>
          </p:cNvSpPr>
          <p:nvPr>
            <p:ph type="ftr"/>
          </p:nvPr>
        </p:nvSpPr>
        <p:spPr>
          <a:ln/>
        </p:spPr>
        <p:txBody>
          <a:bodyPr/>
          <a:lstStyle/>
          <a:p>
            <a:r>
              <a:rPr lang="en-US" dirty="0" smtClean="0"/>
              <a:t>John Doe, InterDigital Communications</a:t>
            </a:r>
            <a:endParaRPr lang="en-US" dirty="0"/>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5</a:t>
            </a:fld>
            <a:endParaRPr lang="en-US" dirty="0"/>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802.11-13/0xxxr0</a:t>
            </a:r>
            <a:endParaRPr lang="en-US" dirty="0"/>
          </a:p>
        </p:txBody>
      </p:sp>
      <p:sp>
        <p:nvSpPr>
          <p:cNvPr id="5" name="Rectangle 3"/>
          <p:cNvSpPr>
            <a:spLocks noGrp="1" noChangeArrowheads="1"/>
          </p:cNvSpPr>
          <p:nvPr>
            <p:ph type="dt"/>
          </p:nvPr>
        </p:nvSpPr>
        <p:spPr>
          <a:ln/>
        </p:spPr>
        <p:txBody>
          <a:bodyPr/>
          <a:lstStyle/>
          <a:p>
            <a:r>
              <a:rPr lang="en-US" dirty="0" smtClean="0"/>
              <a:t>July 2013</a:t>
            </a:r>
            <a:endParaRPr lang="en-US" dirty="0"/>
          </a:p>
        </p:txBody>
      </p:sp>
      <p:sp>
        <p:nvSpPr>
          <p:cNvPr id="6" name="Rectangle 6"/>
          <p:cNvSpPr>
            <a:spLocks noGrp="1" noChangeArrowheads="1"/>
          </p:cNvSpPr>
          <p:nvPr>
            <p:ph type="ftr"/>
          </p:nvPr>
        </p:nvSpPr>
        <p:spPr>
          <a:ln/>
        </p:spPr>
        <p:txBody>
          <a:bodyPr/>
          <a:lstStyle/>
          <a:p>
            <a:r>
              <a:rPr lang="en-US" dirty="0" smtClean="0"/>
              <a:t>John Doe, InterDigital Communications</a:t>
            </a:r>
            <a:endParaRPr lang="en-US" dirty="0"/>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10</a:t>
            </a:fld>
            <a:endParaRPr lang="en-US" dirty="0"/>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802.11-13/0xxxr0</a:t>
            </a:r>
            <a:endParaRPr lang="en-US" dirty="0"/>
          </a:p>
        </p:txBody>
      </p:sp>
      <p:sp>
        <p:nvSpPr>
          <p:cNvPr id="5" name="Rectangle 3"/>
          <p:cNvSpPr>
            <a:spLocks noGrp="1" noChangeArrowheads="1"/>
          </p:cNvSpPr>
          <p:nvPr>
            <p:ph type="dt"/>
          </p:nvPr>
        </p:nvSpPr>
        <p:spPr>
          <a:ln/>
        </p:spPr>
        <p:txBody>
          <a:bodyPr/>
          <a:lstStyle/>
          <a:p>
            <a:r>
              <a:rPr lang="en-US" dirty="0" smtClean="0"/>
              <a:t>July 2013</a:t>
            </a:r>
            <a:endParaRPr lang="en-US" dirty="0"/>
          </a:p>
        </p:txBody>
      </p:sp>
      <p:sp>
        <p:nvSpPr>
          <p:cNvPr id="6" name="Rectangle 6"/>
          <p:cNvSpPr>
            <a:spLocks noGrp="1" noChangeArrowheads="1"/>
          </p:cNvSpPr>
          <p:nvPr>
            <p:ph type="ftr"/>
          </p:nvPr>
        </p:nvSpPr>
        <p:spPr>
          <a:ln/>
        </p:spPr>
        <p:txBody>
          <a:bodyPr/>
          <a:lstStyle/>
          <a:p>
            <a:r>
              <a:rPr lang="en-US" dirty="0" smtClean="0"/>
              <a:t>John Doe, InterDigital Communications</a:t>
            </a:r>
            <a:endParaRPr lang="en-US" dirty="0"/>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14</a:t>
            </a:fld>
            <a:endParaRPr lang="en-US" dirty="0"/>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802.11-13/0xxxr0</a:t>
            </a:r>
            <a:endParaRPr lang="en-US" dirty="0"/>
          </a:p>
        </p:txBody>
      </p:sp>
      <p:sp>
        <p:nvSpPr>
          <p:cNvPr id="5" name="Rectangle 3"/>
          <p:cNvSpPr>
            <a:spLocks noGrp="1" noChangeArrowheads="1"/>
          </p:cNvSpPr>
          <p:nvPr>
            <p:ph type="dt"/>
          </p:nvPr>
        </p:nvSpPr>
        <p:spPr>
          <a:ln/>
        </p:spPr>
        <p:txBody>
          <a:bodyPr/>
          <a:lstStyle/>
          <a:p>
            <a:r>
              <a:rPr lang="en-US" dirty="0" smtClean="0"/>
              <a:t>July 2013</a:t>
            </a:r>
            <a:endParaRPr lang="en-US" dirty="0"/>
          </a:p>
        </p:txBody>
      </p:sp>
      <p:sp>
        <p:nvSpPr>
          <p:cNvPr id="6" name="Rectangle 6"/>
          <p:cNvSpPr>
            <a:spLocks noGrp="1" noChangeArrowheads="1"/>
          </p:cNvSpPr>
          <p:nvPr>
            <p:ph type="ftr"/>
          </p:nvPr>
        </p:nvSpPr>
        <p:spPr>
          <a:ln/>
        </p:spPr>
        <p:txBody>
          <a:bodyPr/>
          <a:lstStyle/>
          <a:p>
            <a:r>
              <a:rPr lang="en-US" dirty="0" smtClean="0"/>
              <a:t>John Doe, InterDigital Communications</a:t>
            </a:r>
            <a:endParaRPr lang="en-US" dirty="0"/>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15</a:t>
            </a:fld>
            <a:endParaRPr lang="en-US" dirty="0"/>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smtClean="0"/>
              <a:t>doc.: IEEE 802.11-13/0xxxr0</a:t>
            </a:r>
            <a:endParaRPr lang="en-US" dirty="0"/>
          </a:p>
        </p:txBody>
      </p:sp>
      <p:sp>
        <p:nvSpPr>
          <p:cNvPr id="5" name="Rectangle 3"/>
          <p:cNvSpPr>
            <a:spLocks noGrp="1" noChangeArrowheads="1"/>
          </p:cNvSpPr>
          <p:nvPr>
            <p:ph type="dt"/>
          </p:nvPr>
        </p:nvSpPr>
        <p:spPr>
          <a:ln/>
        </p:spPr>
        <p:txBody>
          <a:bodyPr/>
          <a:lstStyle/>
          <a:p>
            <a:r>
              <a:rPr lang="en-US" dirty="0" smtClean="0"/>
              <a:t>July 2013</a:t>
            </a:r>
            <a:endParaRPr lang="en-US" dirty="0"/>
          </a:p>
        </p:txBody>
      </p:sp>
      <p:sp>
        <p:nvSpPr>
          <p:cNvPr id="6" name="Rectangle 6"/>
          <p:cNvSpPr>
            <a:spLocks noGrp="1" noChangeArrowheads="1"/>
          </p:cNvSpPr>
          <p:nvPr>
            <p:ph type="ftr"/>
          </p:nvPr>
        </p:nvSpPr>
        <p:spPr>
          <a:ln/>
        </p:spPr>
        <p:txBody>
          <a:bodyPr/>
          <a:lstStyle/>
          <a:p>
            <a:r>
              <a:rPr lang="en-US" dirty="0" smtClean="0"/>
              <a:t>John Doe, InterDigital Communications</a:t>
            </a:r>
            <a:endParaRPr lang="en-US" dirty="0"/>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16</a:t>
            </a:fld>
            <a:endParaRPr lang="en-US" dirty="0"/>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September 2013</a:t>
            </a:r>
            <a:endParaRPr lang="en-GB" dirty="0"/>
          </a:p>
        </p:txBody>
      </p:sp>
      <p:sp>
        <p:nvSpPr>
          <p:cNvPr id="5" name="Footer Placeholder 4"/>
          <p:cNvSpPr>
            <a:spLocks noGrp="1"/>
          </p:cNvSpPr>
          <p:nvPr>
            <p:ph type="ftr" idx="11"/>
          </p:nvPr>
        </p:nvSpPr>
        <p:spPr/>
        <p:txBody>
          <a:bodyPr/>
          <a:lstStyle>
            <a:lvl1pPr>
              <a:defRPr/>
            </a:lvl1pPr>
          </a:lstStyle>
          <a:p>
            <a:r>
              <a:rPr lang="en-GB" dirty="0" smtClean="0"/>
              <a:t>Joseph Levy, InterDigital Communications Inc..</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Joseph Levy, InterDigital Communications Inc..</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September 2013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dirty="0" smtClean="0"/>
              <a:t>September 2013</a:t>
            </a:r>
            <a:endParaRPr lang="en-GB" dirty="0"/>
          </a:p>
        </p:txBody>
      </p:sp>
      <p:sp>
        <p:nvSpPr>
          <p:cNvPr id="5" name="Footer Placeholder 4"/>
          <p:cNvSpPr>
            <a:spLocks noGrp="1"/>
          </p:cNvSpPr>
          <p:nvPr>
            <p:ph type="ftr" idx="11"/>
          </p:nvPr>
        </p:nvSpPr>
        <p:spPr/>
        <p:txBody>
          <a:bodyPr/>
          <a:lstStyle>
            <a:lvl1pPr>
              <a:defRPr/>
            </a:lvl1pPr>
          </a:lstStyle>
          <a:p>
            <a:r>
              <a:rPr lang="en-GB" dirty="0" smtClean="0"/>
              <a:t>Joseph Levy, InterDigital Communications Inc..</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dirty="0" smtClean="0"/>
              <a:t>September 2013</a:t>
            </a:r>
            <a:endParaRPr lang="en-GB" dirty="0"/>
          </a:p>
        </p:txBody>
      </p:sp>
      <p:sp>
        <p:nvSpPr>
          <p:cNvPr id="6" name="Footer Placeholder 5"/>
          <p:cNvSpPr>
            <a:spLocks noGrp="1"/>
          </p:cNvSpPr>
          <p:nvPr>
            <p:ph type="ftr" idx="11"/>
          </p:nvPr>
        </p:nvSpPr>
        <p:spPr/>
        <p:txBody>
          <a:bodyPr/>
          <a:lstStyle>
            <a:lvl1pPr>
              <a:defRPr/>
            </a:lvl1pPr>
          </a:lstStyle>
          <a:p>
            <a:r>
              <a:rPr lang="en-GB" dirty="0" smtClean="0"/>
              <a:t>Joseph Levy, InterDigital Communications Inc..</a:t>
            </a:r>
            <a:endParaRPr lang="en-GB" dirty="0"/>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dirty="0" smtClean="0"/>
              <a:t>September 2013</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smtClean="0"/>
              <a:t>Joseph Levy, InterDigital Communications Inc..</a:t>
            </a:r>
            <a:endParaRPr lang="en-GB" dirty="0"/>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smtClean="0"/>
              <a:t>September 2013</a:t>
            </a:r>
            <a:endParaRPr lang="en-GB" dirty="0"/>
          </a:p>
        </p:txBody>
      </p:sp>
      <p:sp>
        <p:nvSpPr>
          <p:cNvPr id="4" name="Footer Placeholder 3"/>
          <p:cNvSpPr>
            <a:spLocks noGrp="1"/>
          </p:cNvSpPr>
          <p:nvPr>
            <p:ph type="ftr" idx="11"/>
          </p:nvPr>
        </p:nvSpPr>
        <p:spPr/>
        <p:txBody>
          <a:bodyPr/>
          <a:lstStyle>
            <a:lvl1pPr>
              <a:defRPr/>
            </a:lvl1pPr>
          </a:lstStyle>
          <a:p>
            <a:r>
              <a:rPr lang="en-GB" dirty="0" smtClean="0"/>
              <a:t>Joseph Levy, InterDigital Communications Inc..</a:t>
            </a:r>
            <a:endParaRPr lang="en-GB" dirty="0"/>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smtClean="0"/>
              <a:t>September 2013</a:t>
            </a:r>
            <a:endParaRPr lang="en-GB" dirty="0"/>
          </a:p>
        </p:txBody>
      </p:sp>
      <p:sp>
        <p:nvSpPr>
          <p:cNvPr id="3" name="Footer Placeholder 2"/>
          <p:cNvSpPr>
            <a:spLocks noGrp="1"/>
          </p:cNvSpPr>
          <p:nvPr>
            <p:ph type="ftr" idx="11"/>
          </p:nvPr>
        </p:nvSpPr>
        <p:spPr/>
        <p:txBody>
          <a:bodyPr/>
          <a:lstStyle>
            <a:lvl1pPr>
              <a:defRPr/>
            </a:lvl1pPr>
          </a:lstStyle>
          <a:p>
            <a:r>
              <a:rPr lang="en-GB" dirty="0" smtClean="0"/>
              <a:t>Joseph Levy, InterDigital Communications Inc..</a:t>
            </a:r>
            <a:endParaRPr lang="en-GB" dirty="0"/>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dirty="0" smtClean="0"/>
              <a:t>September 2013</a:t>
            </a:r>
            <a:endParaRPr lang="en-GB" dirty="0"/>
          </a:p>
        </p:txBody>
      </p:sp>
      <p:sp>
        <p:nvSpPr>
          <p:cNvPr id="5" name="Footer Placeholder 4"/>
          <p:cNvSpPr>
            <a:spLocks noGrp="1"/>
          </p:cNvSpPr>
          <p:nvPr>
            <p:ph type="ftr" idx="11"/>
          </p:nvPr>
        </p:nvSpPr>
        <p:spPr/>
        <p:txBody>
          <a:bodyPr/>
          <a:lstStyle>
            <a:lvl1pPr>
              <a:defRPr/>
            </a:lvl1pPr>
          </a:lstStyle>
          <a:p>
            <a:r>
              <a:rPr lang="en-GB" dirty="0" smtClean="0"/>
              <a:t>Joseph Levy, InterDigital Communications Inc..</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dirty="0" smtClean="0"/>
              <a:t>September 2013</a:t>
            </a:r>
            <a:endParaRPr lang="en-GB" dirty="0"/>
          </a:p>
        </p:txBody>
      </p:sp>
      <p:sp>
        <p:nvSpPr>
          <p:cNvPr id="5" name="Footer Placeholder 4"/>
          <p:cNvSpPr>
            <a:spLocks noGrp="1"/>
          </p:cNvSpPr>
          <p:nvPr>
            <p:ph type="ftr" idx="11"/>
          </p:nvPr>
        </p:nvSpPr>
        <p:spPr/>
        <p:txBody>
          <a:bodyPr/>
          <a:lstStyle>
            <a:lvl1pPr>
              <a:defRPr/>
            </a:lvl1pPr>
          </a:lstStyle>
          <a:p>
            <a:r>
              <a:rPr lang="en-GB" dirty="0" smtClean="0"/>
              <a:t>Joseph Levy, InterDigital Communications Inc.</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September 2013</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Joseph Levy, InterDigital Communications Inc..</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11-13/1080r0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6.w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smtClean="0"/>
              <a:t>September 2013</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Joseph Levy, InterDigital Communications Inc..</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dirty="0" smtClean="0"/>
              <a:t>Markov Modeling of the Channel for HEW System Level Simulations</a:t>
            </a:r>
            <a:endParaRPr lang="en-GB" sz="2800" dirty="0"/>
          </a:p>
        </p:txBody>
      </p:sp>
      <p:sp>
        <p:nvSpPr>
          <p:cNvPr id="3074" name="Rectangle 2"/>
          <p:cNvSpPr>
            <a:spLocks noGrp="1" noChangeArrowheads="1"/>
          </p:cNvSpPr>
          <p:nvPr>
            <p:ph type="body" idx="1"/>
          </p:nvPr>
        </p:nvSpPr>
        <p:spPr>
          <a:xfrm>
            <a:off x="685800" y="1660525"/>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2013-09-17</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684355113"/>
              </p:ext>
            </p:extLst>
          </p:nvPr>
        </p:nvGraphicFramePr>
        <p:xfrm>
          <a:off x="523875" y="2281238"/>
          <a:ext cx="8004175" cy="2670175"/>
        </p:xfrm>
        <a:graphic>
          <a:graphicData uri="http://schemas.openxmlformats.org/presentationml/2006/ole">
            <mc:AlternateContent xmlns:mc="http://schemas.openxmlformats.org/markup-compatibility/2006">
              <mc:Choice xmlns:v="urn:schemas-microsoft-com:vml" Requires="v">
                <p:oleObj spid="_x0000_s3090" name="Document" r:id="rId5" imgW="8253180" imgH="2756499" progId="Word.Document.8">
                  <p:embed/>
                </p:oleObj>
              </mc:Choice>
              <mc:Fallback>
                <p:oleObj name="Document" r:id="rId5" imgW="8253180" imgH="2756499" progId="Word.Document.8">
                  <p:embed/>
                  <p:pic>
                    <p:nvPicPr>
                      <p:cNvPr id="0" name="Picture 3"/>
                      <p:cNvPicPr>
                        <a:picLocks noChangeAspect="1" noChangeArrowheads="1"/>
                      </p:cNvPicPr>
                      <p:nvPr/>
                    </p:nvPicPr>
                    <p:blipFill>
                      <a:blip r:embed="rId6"/>
                      <a:srcRect/>
                      <a:stretch>
                        <a:fillRect/>
                      </a:stretch>
                    </p:blipFill>
                    <p:spPr bwMode="auto">
                      <a:xfrm>
                        <a:off x="523875" y="2281238"/>
                        <a:ext cx="8004175" cy="26701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Examples of calculated transition probability matrix (TPM) for some channel models of interest.</a:t>
            </a:r>
            <a:br>
              <a:rPr lang="en-US" dirty="0"/>
            </a:br>
            <a:endParaRPr lang="en-US" dirty="0"/>
          </a:p>
        </p:txBody>
      </p:sp>
      <p:sp>
        <p:nvSpPr>
          <p:cNvPr id="4" name="Date Placeholder 3"/>
          <p:cNvSpPr>
            <a:spLocks noGrp="1"/>
          </p:cNvSpPr>
          <p:nvPr>
            <p:ph type="dt" idx="10"/>
          </p:nvPr>
        </p:nvSpPr>
        <p:spPr/>
        <p:txBody>
          <a:bodyPr/>
          <a:lstStyle/>
          <a:p>
            <a:r>
              <a:rPr lang="en-US" dirty="0" smtClean="0"/>
              <a:t>September 2013</a:t>
            </a:r>
            <a:endParaRPr lang="en-GB" dirty="0"/>
          </a:p>
        </p:txBody>
      </p:sp>
      <p:sp>
        <p:nvSpPr>
          <p:cNvPr id="8" name="Footer Placeholder 4"/>
          <p:cNvSpPr>
            <a:spLocks noGrp="1"/>
          </p:cNvSpPr>
          <p:nvPr>
            <p:ph type="ftr" idx="11"/>
          </p:nvPr>
        </p:nvSpPr>
        <p:spPr/>
        <p:txBody>
          <a:bodyPr/>
          <a:lstStyle/>
          <a:p>
            <a:r>
              <a:rPr lang="en-GB" dirty="0"/>
              <a:t>Joseph Levy, InterDigital Communications Inc..</a:t>
            </a:r>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10</a:t>
            </a:fld>
            <a:endParaRPr lang="en-GB" dirty="0"/>
          </a:p>
        </p:txBody>
      </p:sp>
    </p:spTree>
    <p:extLst>
      <p:ext uri="{BB962C8B-B14F-4D97-AF65-F5344CB8AC3E}">
        <p14:creationId xmlns:p14="http://schemas.microsoft.com/office/powerpoint/2010/main" val="13130155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25"/>
            <a:ext cx="7770813" cy="1065213"/>
          </a:xfrm>
        </p:spPr>
        <p:txBody>
          <a:bodyPr/>
          <a:lstStyle/>
          <a:p>
            <a:r>
              <a:rPr lang="en-US" dirty="0" smtClean="0"/>
              <a:t>Proposed HEW Use Cases [9]</a:t>
            </a:r>
            <a:endParaRPr lang="en-US"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dirty="0"/>
              <a:t>Joseph Levy, InterDigital Communications Inc..</a:t>
            </a:r>
          </a:p>
        </p:txBody>
      </p:sp>
      <p:sp>
        <p:nvSpPr>
          <p:cNvPr id="6" name="Date Placeholder 5"/>
          <p:cNvSpPr>
            <a:spLocks noGrp="1"/>
          </p:cNvSpPr>
          <p:nvPr>
            <p:ph type="dt" idx="15"/>
          </p:nvPr>
        </p:nvSpPr>
        <p:spPr/>
        <p:txBody>
          <a:bodyPr/>
          <a:lstStyle/>
          <a:p>
            <a:r>
              <a:rPr lang="en-US" dirty="0" smtClean="0"/>
              <a:t>September 2013</a:t>
            </a:r>
            <a:endParaRPr lang="en-GB" dirty="0"/>
          </a:p>
        </p:txBody>
      </p:sp>
      <p:graphicFrame>
        <p:nvGraphicFramePr>
          <p:cNvPr id="7" name="Tableau 5"/>
          <p:cNvGraphicFramePr>
            <a:graphicFrameLocks noGrp="1"/>
          </p:cNvGraphicFramePr>
          <p:nvPr>
            <p:extLst>
              <p:ext uri="{D42A27DB-BD31-4B8C-83A1-F6EECF244321}">
                <p14:modId xmlns:p14="http://schemas.microsoft.com/office/powerpoint/2010/main" val="1636197350"/>
              </p:ext>
            </p:extLst>
          </p:nvPr>
        </p:nvGraphicFramePr>
        <p:xfrm>
          <a:off x="808310" y="1623965"/>
          <a:ext cx="7620000" cy="4084175"/>
        </p:xfrm>
        <a:graphic>
          <a:graphicData uri="http://schemas.openxmlformats.org/drawingml/2006/table">
            <a:tbl>
              <a:tblPr/>
              <a:tblGrid>
                <a:gridCol w="228600"/>
                <a:gridCol w="3200400"/>
                <a:gridCol w="381000"/>
                <a:gridCol w="3810000"/>
              </a:tblGrid>
              <a:tr h="206375">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MS PGothic" pitchFamily="34" charset="-128"/>
                        </a:rPr>
                        <a:t>1</a:t>
                      </a:r>
                      <a:endParaRPr kumimoji="0" lang="fr-FR" sz="1200" b="0" i="0" u="none" strike="noStrike" cap="none" normalizeH="0" baseline="0" dirty="0" smtClean="0">
                        <a:ln>
                          <a:noFill/>
                        </a:ln>
                        <a:solidFill>
                          <a:schemeClr val="tx1"/>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rowSpan="6">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MS PGothic" pitchFamily="34" charset="-128"/>
                        </a:rPr>
                        <a:t>High density of APs and high density of STAs per AP </a:t>
                      </a:r>
                      <a:endParaRPr kumimoji="0" lang="en-US" sz="1800" b="0" i="0" u="none" strike="noStrike" cap="none" normalizeH="0" baseline="0" dirty="0" smtClean="0">
                        <a:ln>
                          <a:noFill/>
                        </a:ln>
                        <a:solidFill>
                          <a:schemeClr val="tx1"/>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a</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stadium</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06375">
                <a:tc vMerge="1">
                  <a:txBody>
                    <a:bodyPr/>
                    <a:lstStyle/>
                    <a:p>
                      <a:endParaRPr lang="fr-FR"/>
                    </a:p>
                  </a:txBody>
                  <a:tcPr/>
                </a:tc>
                <a:tc v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b</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airport/train stations</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06375">
                <a:tc vMerge="1">
                  <a:txBody>
                    <a:bodyPr/>
                    <a:lstStyle/>
                    <a:p>
                      <a:endParaRPr lang="fr-FR"/>
                    </a:p>
                  </a:txBody>
                  <a:tcPr/>
                </a:tc>
                <a:tc v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c</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exhibition hall</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06375">
                <a:tc vMerge="1">
                  <a:txBody>
                    <a:bodyPr/>
                    <a:lstStyle/>
                    <a:p>
                      <a:endParaRPr lang="fr-FR"/>
                    </a:p>
                  </a:txBody>
                  <a:tcPr/>
                </a:tc>
                <a:tc v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d</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shopping malls</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06375">
                <a:tc vMerge="1">
                  <a:txBody>
                    <a:bodyPr/>
                    <a:lstStyle/>
                    <a:p>
                      <a:endParaRPr lang="fr-FR"/>
                    </a:p>
                  </a:txBody>
                  <a:tcPr/>
                </a:tc>
                <a:tc v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e</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E-Education</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06375">
                <a:tc vMerge="1">
                  <a:txBody>
                    <a:bodyPr/>
                    <a:lstStyle/>
                    <a:p>
                      <a:endParaRPr lang="fr-FR"/>
                    </a:p>
                  </a:txBody>
                  <a:tcPr/>
                </a:tc>
                <a:tc v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ahoma" pitchFamily="34" charset="0"/>
                          <a:ea typeface="MS PGothic" pitchFamily="34" charset="-128"/>
                        </a:rPr>
                        <a:t>f</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Multi-media Mesh backhaul</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06375">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MS PGothic" pitchFamily="34" charset="-128"/>
                        </a:rPr>
                        <a:t>2</a:t>
                      </a:r>
                      <a:endParaRPr kumimoji="0" lang="fr-FR" sz="1200" b="0" i="0" u="none" strike="noStrike" cap="none" normalizeH="0" baseline="0" dirty="0" smtClean="0">
                        <a:ln>
                          <a:noFill/>
                        </a:ln>
                        <a:solidFill>
                          <a:schemeClr val="tx1"/>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ea typeface="MS PGothic" pitchFamily="34" charset="-128"/>
                        </a:rPr>
                        <a:t>High density of STAs – Indoor</a:t>
                      </a:r>
                      <a:endParaRPr kumimoji="0" lang="fr-FR" sz="1800" b="0" i="0" u="none" strike="noStrike" cap="none" normalizeH="0" baseline="0" dirty="0" smtClean="0">
                        <a:ln>
                          <a:noFill/>
                        </a:ln>
                        <a:solidFill>
                          <a:schemeClr val="tx1"/>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a</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dense wireless office</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14313">
                <a:tc vMerge="1">
                  <a:txBody>
                    <a:bodyPr/>
                    <a:lstStyle/>
                    <a:p>
                      <a:endParaRPr lang="fr-FR"/>
                    </a:p>
                  </a:txBody>
                  <a:tcPr/>
                </a:tc>
                <a:tc v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b</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public transportation</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14313">
                <a:tc vMerge="1">
                  <a:txBody>
                    <a:bodyPr/>
                    <a:lstStyle/>
                    <a:p>
                      <a:endParaRPr lang="fr-FR"/>
                    </a:p>
                  </a:txBody>
                  <a:tcPr/>
                </a:tc>
                <a:tc v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c</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MS PGothic" pitchFamily="34" charset="-128"/>
                        </a:rPr>
                        <a:t>lecture hall </a:t>
                      </a:r>
                      <a:endParaRPr kumimoji="0" lang="en-US" altLang="ko-KR" sz="1200" b="0" i="0" u="none" strike="noStrike" cap="none" normalizeH="0" baseline="0" dirty="0" smtClean="0">
                        <a:ln>
                          <a:noFill/>
                        </a:ln>
                        <a:solidFill>
                          <a:srgbClr val="000000"/>
                        </a:solidFill>
                        <a:effectLst/>
                        <a:latin typeface="Times New Roman" pitchFamily="18"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14313">
                <a:tc vMerge="1">
                  <a:txBody>
                    <a:bodyPr/>
                    <a:lstStyle/>
                    <a:p>
                      <a:endParaRPr lang="fr-FR"/>
                    </a:p>
                  </a:txBody>
                  <a:tcPr/>
                </a:tc>
                <a:tc v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d</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ea typeface="굴림" pitchFamily="34" charset="-127"/>
                        </a:rPr>
                        <a:t>Manufacturing Floor Automation</a:t>
                      </a:r>
                      <a:endParaRPr kumimoji="0" lang="en-US" altLang="ko-KR" sz="1200" b="0" i="0" u="none" strike="noStrike" cap="none" normalizeH="0" baseline="0" dirty="0" smtClean="0">
                        <a:ln>
                          <a:noFill/>
                        </a:ln>
                        <a:solidFill>
                          <a:srgbClr val="000000"/>
                        </a:solidFill>
                        <a:effectLst/>
                        <a:latin typeface="Times New Roman" pitchFamily="18"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14313">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MS PGothic" pitchFamily="34" charset="-128"/>
                        </a:rPr>
                        <a:t>3</a:t>
                      </a:r>
                      <a:endParaRPr kumimoji="0" lang="fr-FR" sz="1200" b="0" i="0" u="none" strike="noStrike" cap="none" normalizeH="0" baseline="0" dirty="0" smtClean="0">
                        <a:ln>
                          <a:noFill/>
                        </a:ln>
                        <a:solidFill>
                          <a:schemeClr val="tx1"/>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MS PGothic" pitchFamily="34" charset="-128"/>
                        </a:rPr>
                        <a:t>High density of APs (low/medium density of STAs per AP) – Indoor</a:t>
                      </a:r>
                      <a:endParaRPr kumimoji="0" lang="en-US" sz="1800" b="0" i="0" u="none" strike="noStrike" cap="none" normalizeH="0" baseline="0" dirty="0" smtClean="0">
                        <a:ln>
                          <a:noFill/>
                        </a:ln>
                        <a:solidFill>
                          <a:schemeClr val="tx1"/>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a</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dense apartment building</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14313">
                <a:tc vMerge="1">
                  <a:txBody>
                    <a:bodyPr/>
                    <a:lstStyle/>
                    <a:p>
                      <a:endParaRPr lang="fr-FR"/>
                    </a:p>
                  </a:txBody>
                  <a:tcPr/>
                </a:tc>
                <a:tc v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b</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Community Wi-Fi </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90513">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MS PGothic" pitchFamily="34" charset="-128"/>
                        </a:rPr>
                        <a:t>4</a:t>
                      </a:r>
                      <a:endParaRPr kumimoji="0" lang="fr-FR" sz="1200" b="0" i="0" u="none" strike="noStrike" cap="none" normalizeH="0" baseline="0" dirty="0" smtClean="0">
                        <a:ln>
                          <a:noFill/>
                        </a:ln>
                        <a:solidFill>
                          <a:schemeClr val="tx1"/>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C00000"/>
                          </a:solidFill>
                          <a:effectLst/>
                          <a:latin typeface="Times New Roman" pitchFamily="18" charset="0"/>
                          <a:ea typeface="MS PGothic" pitchFamily="34" charset="-128"/>
                        </a:rPr>
                        <a:t>High density of APs and high density of STAs per AP – Outdoor</a:t>
                      </a:r>
                      <a:endParaRPr kumimoji="0" lang="en-US" sz="1800" b="0" i="0" u="none" strike="noStrike" cap="none" normalizeH="0" baseline="0" dirty="0" smtClean="0">
                        <a:ln>
                          <a:noFill/>
                        </a:ln>
                        <a:solidFill>
                          <a:srgbClr val="C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C00000"/>
                          </a:solidFill>
                          <a:effectLst/>
                          <a:latin typeface="Times New Roman" pitchFamily="18" charset="0"/>
                          <a:ea typeface="MS PGothic" pitchFamily="34" charset="-128"/>
                        </a:rPr>
                        <a:t>a</a:t>
                      </a:r>
                      <a:endParaRPr kumimoji="0" lang="fr-FR" sz="1200" b="0" i="0" u="none" strike="noStrike" cap="none" normalizeH="0" baseline="0" dirty="0" smtClean="0">
                        <a:ln>
                          <a:noFill/>
                        </a:ln>
                        <a:solidFill>
                          <a:srgbClr val="C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C00000"/>
                          </a:solidFill>
                          <a:effectLst/>
                          <a:latin typeface="Times New Roman" pitchFamily="18" charset="0"/>
                          <a:ea typeface="MS PGothic" pitchFamily="34" charset="-128"/>
                        </a:rPr>
                        <a:t>Super dense urban Street</a:t>
                      </a:r>
                      <a:endParaRPr kumimoji="0" lang="en-US" sz="1200" b="0" i="0" u="none" strike="noStrike" cap="none" normalizeH="0" baseline="0" dirty="0" smtClean="0">
                        <a:ln>
                          <a:noFill/>
                        </a:ln>
                        <a:solidFill>
                          <a:srgbClr val="C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68288">
                <a:tc vMerge="1">
                  <a:txBody>
                    <a:bodyPr/>
                    <a:lstStyle/>
                    <a:p>
                      <a:endParaRPr lang="fr-FR"/>
                    </a:p>
                  </a:txBody>
                  <a:tcPr/>
                </a:tc>
                <a:tc v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C00000"/>
                          </a:solidFill>
                          <a:effectLst/>
                          <a:latin typeface="Times New Roman" pitchFamily="18" charset="0"/>
                          <a:ea typeface="MS PGothic" pitchFamily="34" charset="-128"/>
                        </a:rPr>
                        <a:t>b</a:t>
                      </a:r>
                      <a:endParaRPr kumimoji="0" lang="fr-FR" sz="1200" b="0" i="0" u="none" strike="noStrike" cap="none" normalizeH="0" baseline="0" dirty="0" smtClean="0">
                        <a:ln>
                          <a:noFill/>
                        </a:ln>
                        <a:solidFill>
                          <a:srgbClr val="C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C00000"/>
                          </a:solidFill>
                          <a:effectLst/>
                          <a:latin typeface="Times New Roman" pitchFamily="18" charset="0"/>
                          <a:ea typeface="MS PGothic" pitchFamily="34" charset="-128"/>
                        </a:rPr>
                        <a:t>Pico-cell street deployment</a:t>
                      </a:r>
                      <a:endParaRPr kumimoji="0" lang="en-US" sz="1200" b="0" i="0" u="none" strike="noStrike" cap="none" normalizeH="0" baseline="0" dirty="0" smtClean="0">
                        <a:ln>
                          <a:noFill/>
                        </a:ln>
                        <a:solidFill>
                          <a:srgbClr val="C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14313">
                <a:tc vMerge="1">
                  <a:txBody>
                    <a:bodyPr/>
                    <a:lstStyle/>
                    <a:p>
                      <a:endParaRPr lang="fr-FR"/>
                    </a:p>
                  </a:txBody>
                  <a:tcPr/>
                </a:tc>
                <a:tc v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C00000"/>
                          </a:solidFill>
                          <a:effectLst/>
                          <a:latin typeface="Times New Roman" pitchFamily="18" charset="0"/>
                          <a:ea typeface="MS PGothic" pitchFamily="34" charset="-128"/>
                        </a:rPr>
                        <a:t>c</a:t>
                      </a:r>
                      <a:endParaRPr kumimoji="0" lang="fr-FR" sz="1200" b="0" i="0" u="none" strike="noStrike" cap="none" normalizeH="0" baseline="0" dirty="0" smtClean="0">
                        <a:ln>
                          <a:noFill/>
                        </a:ln>
                        <a:solidFill>
                          <a:srgbClr val="C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C00000"/>
                          </a:solidFill>
                          <a:effectLst/>
                          <a:latin typeface="Times New Roman" pitchFamily="18" charset="0"/>
                          <a:ea typeface="MS PGothic" pitchFamily="34" charset="-128"/>
                        </a:rPr>
                        <a:t>Macro-cell street deployment</a:t>
                      </a:r>
                      <a:endParaRPr kumimoji="0" lang="fr-FR" sz="1200" b="0" i="0" u="none" strike="noStrike" cap="none" normalizeH="0" baseline="0" dirty="0" smtClean="0">
                        <a:ln>
                          <a:noFill/>
                        </a:ln>
                        <a:solidFill>
                          <a:srgbClr val="C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06375">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MS PGothic" pitchFamily="34" charset="-128"/>
                        </a:rPr>
                        <a:t>5</a:t>
                      </a:r>
                      <a:endParaRPr kumimoji="0" lang="fr-FR" sz="1200" b="0" i="0" u="none" strike="noStrike" cap="none" normalizeH="0" baseline="0" dirty="0" smtClean="0">
                        <a:ln>
                          <a:noFill/>
                        </a:ln>
                        <a:solidFill>
                          <a:schemeClr val="tx1"/>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800" b="0" i="0" u="none" strike="noStrike" kern="1200" cap="none" normalizeH="0" baseline="0" dirty="0" smtClean="0">
                          <a:ln>
                            <a:noFill/>
                          </a:ln>
                          <a:solidFill>
                            <a:schemeClr val="tx1"/>
                          </a:solidFill>
                          <a:effectLst/>
                          <a:latin typeface="Times New Roman" pitchFamily="18" charset="0"/>
                          <a:ea typeface="MS PGothic" pitchFamily="34" charset="-128"/>
                          <a:cs typeface="+mn-cs"/>
                        </a:rPr>
                        <a:t>High throughput demanding applications</a:t>
                      </a: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a</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MS PGothic" pitchFamily="34" charset="-128"/>
                        </a:rPr>
                        <a:t>surgery/health care </a:t>
                      </a:r>
                      <a:r>
                        <a:rPr kumimoji="0" lang="en-US" sz="1000" b="0" i="0" u="none" strike="noStrike" cap="none" normalizeH="0" baseline="0" dirty="0" smtClean="0">
                          <a:ln>
                            <a:noFill/>
                          </a:ln>
                          <a:solidFill>
                            <a:srgbClr val="000000"/>
                          </a:solidFill>
                          <a:effectLst/>
                          <a:latin typeface="Times New Roman" pitchFamily="18" charset="0"/>
                          <a:ea typeface="MS PGothic" pitchFamily="34" charset="-128"/>
                        </a:rPr>
                        <a:t>(similar to 2e from 11ac)</a:t>
                      </a:r>
                      <a:r>
                        <a:rPr kumimoji="0" lang="en-US" sz="1200" b="0" i="0" u="none" strike="noStrike" cap="none" normalizeH="0" baseline="0" dirty="0" smtClean="0">
                          <a:ln>
                            <a:noFill/>
                          </a:ln>
                          <a:solidFill>
                            <a:srgbClr val="000000"/>
                          </a:solidFill>
                          <a:effectLst/>
                          <a:latin typeface="Times New Roman" pitchFamily="18" charset="0"/>
                          <a:ea typeface="MS PGothic" pitchFamily="34" charset="-128"/>
                        </a:rPr>
                        <a:t> </a:t>
                      </a:r>
                      <a:endParaRPr kumimoji="0" lang="en-US"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46063">
                <a:tc vMerge="1">
                  <a:txBody>
                    <a:bodyPr/>
                    <a:lstStyle/>
                    <a:p>
                      <a:endParaRPr lang="fr-FR"/>
                    </a:p>
                  </a:txBody>
                  <a:tcPr/>
                </a:tc>
                <a:tc v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b</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MS PGothic" pitchFamily="34" charset="-128"/>
                        </a:rPr>
                        <a:t>production in stadium </a:t>
                      </a:r>
                      <a:r>
                        <a:rPr kumimoji="0" lang="en-US" sz="1000" b="0" i="0" u="none" strike="noStrike" cap="none" normalizeH="0" baseline="0" dirty="0" smtClean="0">
                          <a:ln>
                            <a:noFill/>
                          </a:ln>
                          <a:solidFill>
                            <a:srgbClr val="000000"/>
                          </a:solidFill>
                          <a:effectLst/>
                          <a:latin typeface="Times New Roman" pitchFamily="18" charset="0"/>
                          <a:ea typeface="MS PGothic" pitchFamily="34" charset="-128"/>
                        </a:rPr>
                        <a:t>(similar to 1d-1e from 11ac)</a:t>
                      </a:r>
                      <a:r>
                        <a:rPr kumimoji="0" lang="en-US" sz="1200" b="0" i="0" u="none" strike="noStrike" cap="none" normalizeH="0" baseline="0" dirty="0" smtClean="0">
                          <a:ln>
                            <a:noFill/>
                          </a:ln>
                          <a:solidFill>
                            <a:srgbClr val="000000"/>
                          </a:solidFill>
                          <a:effectLst/>
                          <a:latin typeface="Times New Roman" pitchFamily="18" charset="0"/>
                          <a:ea typeface="MS PGothic" pitchFamily="34" charset="-128"/>
                        </a:rPr>
                        <a:t> </a:t>
                      </a:r>
                      <a:endParaRPr kumimoji="0" lang="en-US"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14313">
                <a:tc vMerge="1">
                  <a:txBody>
                    <a:bodyPr/>
                    <a:lstStyle/>
                    <a:p>
                      <a:endParaRPr lang="fr-FR"/>
                    </a:p>
                  </a:txBody>
                  <a:tcPr/>
                </a:tc>
                <a:tc vMerge="1">
                  <a:txBody>
                    <a:bodyPr/>
                    <a:lstStyle/>
                    <a:p>
                      <a:endParaRPr lang="fr-F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c</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000000"/>
                          </a:solidFill>
                          <a:effectLst/>
                          <a:latin typeface="Times New Roman" pitchFamily="18" charset="0"/>
                          <a:ea typeface="MS PGothic" pitchFamily="34" charset="-128"/>
                        </a:rPr>
                        <a:t>smart car</a:t>
                      </a:r>
                      <a:endParaRPr kumimoji="0" lang="fr-FR" sz="1200" b="0" i="0" u="none" strike="noStrike" cap="none" normalizeH="0" baseline="0" dirty="0" smtClean="0">
                        <a:ln>
                          <a:noFill/>
                        </a:ln>
                        <a:solidFill>
                          <a:srgbClr val="000000"/>
                        </a:solidFill>
                        <a:effectLst/>
                        <a:latin typeface="Tahoma" pitchFamily="34" charset="0"/>
                        <a:ea typeface="MS PGothic" pitchFamily="34" charset="-128"/>
                      </a:endParaRPr>
                    </a:p>
                  </a:txBody>
                  <a:tcPr marL="8106" marR="8106" marT="81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4030259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Micro Channels in HEW</a:t>
            </a:r>
            <a:endParaRPr lang="en-US" dirty="0"/>
          </a:p>
        </p:txBody>
      </p:sp>
      <p:sp>
        <p:nvSpPr>
          <p:cNvPr id="3" name="Content Placeholder 2"/>
          <p:cNvSpPr>
            <a:spLocks noGrp="1"/>
          </p:cNvSpPr>
          <p:nvPr>
            <p:ph idx="1"/>
          </p:nvPr>
        </p:nvSpPr>
        <p:spPr>
          <a:xfrm>
            <a:off x="685800" y="1854395"/>
            <a:ext cx="7995535" cy="4113213"/>
          </a:xfrm>
        </p:spPr>
        <p:txBody>
          <a:bodyPr/>
          <a:lstStyle/>
          <a:p>
            <a:pPr>
              <a:buFont typeface="Times New Roman" pitchFamily="16" charset="0"/>
              <a:buChar char="•"/>
            </a:pPr>
            <a:r>
              <a:rPr lang="en-GB" dirty="0" smtClean="0"/>
              <a:t>Urban Micro cellular </a:t>
            </a:r>
            <a:r>
              <a:rPr lang="en-GB" dirty="0"/>
              <a:t>environment </a:t>
            </a:r>
            <a:r>
              <a:rPr lang="en-GB" dirty="0" smtClean="0"/>
              <a:t>fits well in HEW [8]</a:t>
            </a:r>
          </a:p>
          <a:p>
            <a:pPr lvl="1">
              <a:buFont typeface="Times New Roman" pitchFamily="16" charset="0"/>
              <a:buChar char="•"/>
            </a:pPr>
            <a:r>
              <a:rPr lang="en-US" dirty="0" smtClean="0">
                <a:solidFill>
                  <a:schemeClr val="tx1"/>
                </a:solidFill>
              </a:rPr>
              <a:t>“The </a:t>
            </a:r>
            <a:r>
              <a:rPr lang="en-US" dirty="0">
                <a:solidFill>
                  <a:schemeClr val="tx1"/>
                </a:solidFill>
              </a:rPr>
              <a:t>microcellular test environment focuses on small cells and high user densities and traffic loads in  city  centers  and  dense  urban  areas.  The  key  characteristics  of  this  test  environment  are  high traffic loads, outdoor and outdoor-to-indoor coverage. This scenario will therefore be interference-limited,  using  micro  cells</a:t>
            </a:r>
            <a:r>
              <a:rPr lang="en-US" dirty="0" smtClean="0">
                <a:solidFill>
                  <a:schemeClr val="tx1"/>
                </a:solidFill>
              </a:rPr>
              <a:t>.” [7]</a:t>
            </a:r>
            <a:endParaRPr lang="en-GB" dirty="0">
              <a:solidFill>
                <a:schemeClr val="tx1"/>
              </a:solidFill>
            </a:endParaRPr>
          </a:p>
          <a:p>
            <a:endParaRPr lang="en-US"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12</a:t>
            </a:fld>
            <a:endParaRPr lang="en-GB" dirty="0"/>
          </a:p>
        </p:txBody>
      </p:sp>
      <p:sp>
        <p:nvSpPr>
          <p:cNvPr id="5" name="Footer Placeholder 4"/>
          <p:cNvSpPr>
            <a:spLocks noGrp="1"/>
          </p:cNvSpPr>
          <p:nvPr>
            <p:ph type="ftr" idx="14"/>
          </p:nvPr>
        </p:nvSpPr>
        <p:spPr/>
        <p:txBody>
          <a:bodyPr/>
          <a:lstStyle/>
          <a:p>
            <a:r>
              <a:rPr lang="en-GB" dirty="0"/>
              <a:t>Joseph Levy, InterDigital Communications Inc..</a:t>
            </a:r>
          </a:p>
        </p:txBody>
      </p:sp>
      <p:sp>
        <p:nvSpPr>
          <p:cNvPr id="6" name="Date Placeholder 5"/>
          <p:cNvSpPr>
            <a:spLocks noGrp="1"/>
          </p:cNvSpPr>
          <p:nvPr>
            <p:ph type="dt" idx="15"/>
          </p:nvPr>
        </p:nvSpPr>
        <p:spPr/>
        <p:txBody>
          <a:bodyPr/>
          <a:lstStyle/>
          <a:p>
            <a:r>
              <a:rPr lang="en-US" dirty="0" smtClean="0"/>
              <a:t>September 2013</a:t>
            </a:r>
            <a:endParaRPr lang="en-GB" dirty="0"/>
          </a:p>
        </p:txBody>
      </p:sp>
      <p:sp>
        <p:nvSpPr>
          <p:cNvPr id="7" name="Content Placeholder 2"/>
          <p:cNvSpPr txBox="1">
            <a:spLocks/>
          </p:cNvSpPr>
          <p:nvPr/>
        </p:nvSpPr>
        <p:spPr bwMode="auto">
          <a:xfrm>
            <a:off x="952500" y="4333879"/>
            <a:ext cx="3429000"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defTabSz="914400" rtl="0" eaLnBrk="1" fontAlgn="base" latinLnBrk="0" hangingPunct="1">
              <a:lnSpc>
                <a:spcPct val="100000"/>
              </a:lnSpc>
              <a:spcBef>
                <a:spcPct val="20000"/>
              </a:spcBef>
              <a:spcAft>
                <a:spcPct val="0"/>
              </a:spcAft>
              <a:buClr>
                <a:srgbClr val="0057A3"/>
              </a:buClr>
              <a:buSzPct val="120000"/>
              <a:buFont typeface="Wingdings" pitchFamily="2" charset="2"/>
              <a:buNone/>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           </a:t>
            </a:r>
            <a:r>
              <a:rPr lang="en-GB" sz="2200" u="sng" dirty="0" smtClean="0">
                <a:solidFill>
                  <a:schemeClr val="tx1"/>
                </a:solidFill>
                <a:latin typeface="+mn-lt"/>
                <a:cs typeface="+mn-cs"/>
              </a:rPr>
              <a:t>WINNER 2 model</a:t>
            </a:r>
          </a:p>
          <a:p>
            <a:pPr marL="400050" lvl="1" indent="0" defTabSz="914400">
              <a:lnSpc>
                <a:spcPct val="90000"/>
              </a:lnSpc>
              <a:spcBef>
                <a:spcPct val="20000"/>
              </a:spcBef>
              <a:buClr>
                <a:srgbClr val="0057A3"/>
              </a:buClr>
              <a:buSzPct val="12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dirty="0" smtClean="0">
                <a:solidFill>
                  <a:schemeClr val="tx1"/>
                </a:solidFill>
                <a:latin typeface="+mn-lt"/>
                <a:cs typeface="+mn-cs"/>
              </a:rPr>
              <a:t>Metropolitan (C2)</a:t>
            </a:r>
          </a:p>
          <a:p>
            <a:pPr marL="400050" lvl="1" indent="0" defTabSz="914400">
              <a:lnSpc>
                <a:spcPct val="90000"/>
              </a:lnSpc>
              <a:spcBef>
                <a:spcPct val="20000"/>
              </a:spcBef>
              <a:buClr>
                <a:srgbClr val="0057A3"/>
              </a:buClr>
              <a:buSzPct val="12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dirty="0" smtClean="0">
                <a:solidFill>
                  <a:srgbClr val="C00000"/>
                </a:solidFill>
                <a:latin typeface="+mn-lt"/>
                <a:cs typeface="+mn-cs"/>
              </a:rPr>
              <a:t>Typical Urban (B1, B4)</a:t>
            </a:r>
          </a:p>
          <a:p>
            <a:pPr marL="400050" lvl="1" indent="0" defTabSz="914400">
              <a:lnSpc>
                <a:spcPct val="90000"/>
              </a:lnSpc>
              <a:spcBef>
                <a:spcPct val="20000"/>
              </a:spcBef>
              <a:buClr>
                <a:srgbClr val="0057A3"/>
              </a:buClr>
              <a:buSzPct val="12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dirty="0" smtClean="0">
                <a:solidFill>
                  <a:schemeClr val="tx1"/>
                </a:solidFill>
                <a:latin typeface="+mn-lt"/>
                <a:cs typeface="+mn-cs"/>
              </a:rPr>
              <a:t>Indoor to outdoor (A2)</a:t>
            </a:r>
          </a:p>
          <a:p>
            <a:pPr marL="400050" lvl="1" indent="0" defTabSz="914400">
              <a:lnSpc>
                <a:spcPct val="90000"/>
              </a:lnSpc>
              <a:spcBef>
                <a:spcPct val="20000"/>
              </a:spcBef>
              <a:buClr>
                <a:srgbClr val="0057A3"/>
              </a:buClr>
              <a:buSzPct val="12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dirty="0" smtClean="0">
                <a:solidFill>
                  <a:schemeClr val="tx1"/>
                </a:solidFill>
                <a:latin typeface="+mn-lt"/>
                <a:cs typeface="+mn-cs"/>
              </a:rPr>
              <a:t>Rural macro (D1)</a:t>
            </a:r>
          </a:p>
          <a:p>
            <a:pPr marL="0" marR="0" lvl="0" indent="0" algn="r" defTabSz="914400" rtl="0" eaLnBrk="1" fontAlgn="base" latinLnBrk="0" hangingPunct="1">
              <a:lnSpc>
                <a:spcPct val="100000"/>
              </a:lnSpc>
              <a:spcBef>
                <a:spcPct val="20000"/>
              </a:spcBef>
              <a:spcAft>
                <a:spcPct val="0"/>
              </a:spcAft>
              <a:buClr>
                <a:srgbClr val="0057A3"/>
              </a:buClr>
              <a:buSzPct val="120000"/>
              <a:buFont typeface="Times New Roman" pitchFamily="16" charset="0"/>
              <a:buChar char="•"/>
              <a:tabLst/>
              <a:defRPr/>
            </a:pP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bwMode="auto">
          <a:xfrm>
            <a:off x="5108004" y="4333879"/>
            <a:ext cx="3083496" cy="208823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spcBef>
                <a:spcPct val="20000"/>
              </a:spcBef>
              <a:buClr>
                <a:srgbClr val="0057A3"/>
              </a:buClr>
              <a:buSzPct val="120000"/>
            </a:pPr>
            <a:r>
              <a:rPr lang="en-US" sz="2000" dirty="0" smtClean="0">
                <a:solidFill>
                  <a:schemeClr val="tx1"/>
                </a:solidFill>
                <a:latin typeface="+mn-lt"/>
                <a:cs typeface="+mn-cs"/>
              </a:rPr>
              <a:t>           </a:t>
            </a:r>
            <a:r>
              <a:rPr lang="en-US" sz="2200" u="sng" dirty="0" smtClean="0">
                <a:solidFill>
                  <a:schemeClr val="tx1"/>
                </a:solidFill>
                <a:latin typeface="+mn-lt"/>
                <a:cs typeface="+mn-cs"/>
              </a:rPr>
              <a:t>ITU model</a:t>
            </a:r>
          </a:p>
          <a:p>
            <a:pPr marL="400050" marR="0" lvl="1" indent="0" eaLnBrk="1" latinLnBrk="0" hangingPunct="1">
              <a:lnSpc>
                <a:spcPct val="90000"/>
              </a:lnSpc>
              <a:spcBef>
                <a:spcPct val="20000"/>
              </a:spcBef>
              <a:buClr>
                <a:srgbClr val="0057A3"/>
              </a:buClr>
              <a:buSzPct val="12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solidFill>
                  <a:schemeClr val="tx1"/>
                </a:solidFill>
                <a:latin typeface="+mn-lt"/>
                <a:cs typeface="+mn-cs"/>
              </a:rPr>
              <a:t>Urban macro (UMa)</a:t>
            </a:r>
          </a:p>
          <a:p>
            <a:pPr marL="400050" marR="0" lvl="1" indent="0" eaLnBrk="1" latinLnBrk="0" hangingPunct="1">
              <a:lnSpc>
                <a:spcPct val="90000"/>
              </a:lnSpc>
              <a:spcBef>
                <a:spcPct val="20000"/>
              </a:spcBef>
              <a:buClr>
                <a:srgbClr val="0057A3"/>
              </a:buClr>
              <a:buSzPct val="12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dirty="0" smtClean="0">
                <a:solidFill>
                  <a:srgbClr val="C00000"/>
                </a:solidFill>
                <a:latin typeface="+mn-lt"/>
                <a:cs typeface="+mn-cs"/>
              </a:rPr>
              <a:t>Urban micro (UMi)</a:t>
            </a:r>
          </a:p>
          <a:p>
            <a:pPr marL="400050" marR="0" lvl="1" indent="0" eaLnBrk="1" latinLnBrk="0" hangingPunct="1">
              <a:lnSpc>
                <a:spcPct val="90000"/>
              </a:lnSpc>
              <a:spcBef>
                <a:spcPct val="20000"/>
              </a:spcBef>
              <a:buClr>
                <a:srgbClr val="0057A3"/>
              </a:buClr>
              <a:buSzPct val="12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solidFill>
                  <a:schemeClr val="tx1"/>
                </a:solidFill>
                <a:latin typeface="+mn-lt"/>
                <a:cs typeface="+mn-cs"/>
              </a:rPr>
              <a:t>Indoor (InH)</a:t>
            </a:r>
          </a:p>
          <a:p>
            <a:pPr marL="400050" marR="0" lvl="1" indent="0" eaLnBrk="1" latinLnBrk="0" hangingPunct="1">
              <a:lnSpc>
                <a:spcPct val="90000"/>
              </a:lnSpc>
              <a:spcBef>
                <a:spcPct val="20000"/>
              </a:spcBef>
              <a:buClr>
                <a:srgbClr val="0057A3"/>
              </a:buClr>
              <a:buSzPct val="12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dirty="0" smtClean="0">
                <a:solidFill>
                  <a:schemeClr val="tx1"/>
                </a:solidFill>
                <a:latin typeface="+mn-lt"/>
                <a:cs typeface="+mn-cs"/>
              </a:rPr>
              <a:t>High speed (RMa)</a:t>
            </a:r>
          </a:p>
        </p:txBody>
      </p:sp>
      <p:sp>
        <p:nvSpPr>
          <p:cNvPr id="9" name="Left-Right Arrow 8"/>
          <p:cNvSpPr/>
          <p:nvPr/>
        </p:nvSpPr>
        <p:spPr bwMode="auto">
          <a:xfrm>
            <a:off x="4381499" y="5019679"/>
            <a:ext cx="961905" cy="438159"/>
          </a:xfrm>
          <a:prstGeom prst="left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dk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dk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dk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dk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89544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TPM Generation Algorithm</a:t>
            </a:r>
            <a:endParaRPr lang="en-US" dirty="0"/>
          </a:p>
        </p:txBody>
      </p:sp>
      <p:sp>
        <p:nvSpPr>
          <p:cNvPr id="3" name="Content Placeholder 2"/>
          <p:cNvSpPr>
            <a:spLocks noGrp="1"/>
          </p:cNvSpPr>
          <p:nvPr>
            <p:ph idx="1"/>
          </p:nvPr>
        </p:nvSpPr>
        <p:spPr>
          <a:xfrm>
            <a:off x="685800" y="1696897"/>
            <a:ext cx="8225965" cy="4382048"/>
          </a:xfrm>
        </p:spPr>
        <p:txBody>
          <a:bodyPr>
            <a:normAutofit/>
          </a:bodyPr>
          <a:lstStyle/>
          <a:p>
            <a:r>
              <a:rPr lang="en-US" sz="2000" dirty="0" smtClean="0"/>
              <a:t>Generate multiple (10^5) pairs of channel samples, each pair are separated by N OFDM symbols (N * 3.2 </a:t>
            </a:r>
            <a:r>
              <a:rPr lang="en-US" sz="2000" dirty="0" smtClean="0">
                <a:latin typeface="Symbol" pitchFamily="18" charset="2"/>
              </a:rPr>
              <a:t>m</a:t>
            </a:r>
            <a:r>
              <a:rPr lang="en-US" sz="2000" dirty="0" smtClean="0"/>
              <a:t>s)</a:t>
            </a:r>
          </a:p>
          <a:p>
            <a:pPr lvl="1"/>
            <a:r>
              <a:rPr lang="en-US" dirty="0" smtClean="0">
                <a:solidFill>
                  <a:schemeClr val="tx1"/>
                </a:solidFill>
              </a:rPr>
              <a:t>Each consists of multiple taps according to the channel model, e.g. WINNER 2 or ITU</a:t>
            </a:r>
          </a:p>
          <a:p>
            <a:pPr lvl="1"/>
            <a:r>
              <a:rPr lang="en-US" dirty="0" smtClean="0"/>
              <a:t>Will serve as current state and next state in statistics collection</a:t>
            </a:r>
          </a:p>
          <a:p>
            <a:r>
              <a:rPr lang="en-US" sz="2000" dirty="0" smtClean="0"/>
              <a:t>For each sample in the channel sample pair, </a:t>
            </a:r>
          </a:p>
          <a:p>
            <a:pPr lvl="1"/>
            <a:r>
              <a:rPr lang="en-US" dirty="0" smtClean="0"/>
              <a:t>Convert it to freq domain using DFT</a:t>
            </a:r>
          </a:p>
          <a:p>
            <a:pPr lvl="1"/>
            <a:r>
              <a:rPr lang="en-US" dirty="0" smtClean="0"/>
              <a:t>Convert multiple subcarrier SNRs into one effective SNR (either SNR averaging or throughput averaging)</a:t>
            </a:r>
          </a:p>
          <a:p>
            <a:r>
              <a:rPr lang="en-US" sz="2000" dirty="0" smtClean="0"/>
              <a:t>Quantize the effective SNRs into P (16) equi-prob states</a:t>
            </a:r>
          </a:p>
          <a:p>
            <a:r>
              <a:rPr lang="en-US" sz="2000" dirty="0" smtClean="0"/>
              <a:t>Find the probability of each state transitioning into other states accordingly</a:t>
            </a:r>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13</a:t>
            </a:fld>
            <a:endParaRPr lang="en-GB" dirty="0"/>
          </a:p>
        </p:txBody>
      </p:sp>
      <p:sp>
        <p:nvSpPr>
          <p:cNvPr id="5" name="Footer Placeholder 4"/>
          <p:cNvSpPr>
            <a:spLocks noGrp="1"/>
          </p:cNvSpPr>
          <p:nvPr>
            <p:ph type="ftr" idx="14"/>
          </p:nvPr>
        </p:nvSpPr>
        <p:spPr/>
        <p:txBody>
          <a:bodyPr/>
          <a:lstStyle/>
          <a:p>
            <a:r>
              <a:rPr lang="en-GB" dirty="0"/>
              <a:t>Joseph Levy, InterDigital Communications Inc..</a:t>
            </a:r>
          </a:p>
        </p:txBody>
      </p:sp>
      <p:sp>
        <p:nvSpPr>
          <p:cNvPr id="6" name="Date Placeholder 5"/>
          <p:cNvSpPr>
            <a:spLocks noGrp="1"/>
          </p:cNvSpPr>
          <p:nvPr>
            <p:ph type="dt" idx="15"/>
          </p:nvPr>
        </p:nvSpPr>
        <p:spPr/>
        <p:txBody>
          <a:bodyPr/>
          <a:lstStyle/>
          <a:p>
            <a:r>
              <a:rPr lang="en-US" dirty="0" smtClean="0"/>
              <a:t>September 2013</a:t>
            </a:r>
            <a:endParaRPr lang="en-GB" dirty="0"/>
          </a:p>
        </p:txBody>
      </p:sp>
    </p:spTree>
    <p:extLst>
      <p:ext uri="{BB962C8B-B14F-4D97-AF65-F5344CB8AC3E}">
        <p14:creationId xmlns:p14="http://schemas.microsoft.com/office/powerpoint/2010/main" val="2610761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September 2013</a:t>
            </a:r>
            <a:endParaRPr lang="en-GB"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14</a:t>
            </a:fld>
            <a:endParaRPr lang="en-GB" dirty="0"/>
          </a:p>
        </p:txBody>
      </p:sp>
      <p:sp>
        <p:nvSpPr>
          <p:cNvPr id="11265" name="Rectangle 1"/>
          <p:cNvSpPr>
            <a:spLocks noGrp="1" noChangeArrowheads="1"/>
          </p:cNvSpPr>
          <p:nvPr>
            <p:ph type="title"/>
          </p:nvPr>
        </p:nvSpPr>
        <p:spPr>
          <a:xfrm>
            <a:off x="685800" y="685800"/>
            <a:ext cx="7772400" cy="685800"/>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Simulation Assumptions</a:t>
            </a:r>
            <a:endParaRPr lang="en-GB" dirty="0"/>
          </a:p>
        </p:txBody>
      </p:sp>
      <p:sp>
        <p:nvSpPr>
          <p:cNvPr id="7" name="Content Placeholder 2"/>
          <p:cNvSpPr>
            <a:spLocks noGrp="1"/>
          </p:cNvSpPr>
          <p:nvPr>
            <p:ph type="body" idx="1"/>
          </p:nvPr>
        </p:nvSpPr>
        <p:spPr>
          <a:xfrm>
            <a:off x="270640" y="1316725"/>
            <a:ext cx="8487505" cy="5045975"/>
          </a:xfrm>
        </p:spPr>
        <p:txBody>
          <a:bodyPr>
            <a:normAutofit/>
          </a:bodyPr>
          <a:lstStyle/>
          <a:p>
            <a:pPr marL="914400" lvl="1" indent="-457200">
              <a:buFont typeface="+mj-lt"/>
              <a:buAutoNum type="arabicParenR"/>
            </a:pPr>
            <a:r>
              <a:rPr lang="en-US" dirty="0" smtClean="0">
                <a:solidFill>
                  <a:schemeClr val="accent4"/>
                </a:solidFill>
              </a:rPr>
              <a:t>Channel Scenarios: WINNER 2 B1, ITU UMi </a:t>
            </a:r>
          </a:p>
          <a:p>
            <a:pPr marL="1314450" lvl="2" indent="-457200"/>
            <a:r>
              <a:rPr lang="en-US" sz="2000" dirty="0" smtClean="0">
                <a:solidFill>
                  <a:schemeClr val="accent4"/>
                </a:solidFill>
              </a:rPr>
              <a:t>Directly comparable channel scenarios</a:t>
            </a:r>
          </a:p>
          <a:p>
            <a:pPr marL="914400" lvl="1" indent="-457200">
              <a:buFont typeface="+mj-lt"/>
              <a:buAutoNum type="arabicParenR"/>
            </a:pPr>
            <a:r>
              <a:rPr lang="en-US" dirty="0" smtClean="0">
                <a:solidFill>
                  <a:schemeClr val="accent4"/>
                </a:solidFill>
              </a:rPr>
              <a:t>Single transmit and single receive antenna</a:t>
            </a:r>
          </a:p>
          <a:p>
            <a:pPr marL="914400" lvl="1" indent="-457200">
              <a:buFont typeface="+mj-lt"/>
              <a:buAutoNum type="arabicParenR"/>
            </a:pPr>
            <a:r>
              <a:rPr lang="en-US" dirty="0" smtClean="0">
                <a:solidFill>
                  <a:schemeClr val="accent4"/>
                </a:solidFill>
              </a:rPr>
              <a:t>OFDM symbol separation between current and next state: 10 or 100 </a:t>
            </a:r>
          </a:p>
          <a:p>
            <a:pPr marL="914400" lvl="1" indent="-457200">
              <a:buFont typeface="+mj-lt"/>
              <a:buAutoNum type="arabicParenR"/>
            </a:pPr>
            <a:r>
              <a:rPr lang="en-US" dirty="0" smtClean="0">
                <a:solidFill>
                  <a:schemeClr val="accent4"/>
                </a:solidFill>
              </a:rPr>
              <a:t>Large scale signal to noise ratio: 0 or 20dB</a:t>
            </a:r>
          </a:p>
          <a:p>
            <a:pPr marL="914400" lvl="1" indent="-457200">
              <a:buFont typeface="+mj-lt"/>
              <a:buAutoNum type="arabicParenR"/>
            </a:pPr>
            <a:r>
              <a:rPr lang="en-US" dirty="0" smtClean="0">
                <a:solidFill>
                  <a:schemeClr val="accent4"/>
                </a:solidFill>
              </a:rPr>
              <a:t>Mobile velocity: 3 or 30 km/hr</a:t>
            </a:r>
          </a:p>
          <a:p>
            <a:pPr marL="914400" lvl="1" indent="-457200">
              <a:buFont typeface="+mj-lt"/>
              <a:buAutoNum type="arabicParenR"/>
            </a:pPr>
            <a:r>
              <a:rPr lang="en-US" dirty="0" smtClean="0">
                <a:solidFill>
                  <a:schemeClr val="accent4"/>
                </a:solidFill>
              </a:rPr>
              <a:t>Two algorithms considered for determination of effective SNR:</a:t>
            </a:r>
          </a:p>
          <a:p>
            <a:pPr marL="1314450" lvl="2" indent="-457200">
              <a:buFont typeface="+mj-lt"/>
              <a:buAutoNum type="arabicParenR"/>
            </a:pPr>
            <a:r>
              <a:rPr lang="en-US" sz="2000" dirty="0" smtClean="0">
                <a:solidFill>
                  <a:schemeClr val="accent4"/>
                </a:solidFill>
              </a:rPr>
              <a:t>Throughput averaging</a:t>
            </a:r>
          </a:p>
          <a:p>
            <a:pPr marL="1314450" lvl="2" indent="-457200">
              <a:buFont typeface="+mj-lt"/>
              <a:buAutoNum type="arabicParenR"/>
            </a:pPr>
            <a:r>
              <a:rPr lang="en-US" sz="2000" dirty="0" smtClean="0">
                <a:solidFill>
                  <a:schemeClr val="accent4"/>
                </a:solidFill>
              </a:rPr>
              <a:t>SNR averaging </a:t>
            </a:r>
          </a:p>
          <a:p>
            <a:pPr marL="1314450" lvl="2" indent="-457200"/>
            <a:endParaRPr lang="en-US" sz="2000" dirty="0" smtClean="0">
              <a:solidFill>
                <a:schemeClr val="accent4"/>
              </a:solidFill>
            </a:endParaRPr>
          </a:p>
        </p:txBody>
      </p:sp>
      <p:sp>
        <p:nvSpPr>
          <p:cNvPr id="8" name="Footer Placeholder 4"/>
          <p:cNvSpPr>
            <a:spLocks noGrp="1"/>
          </p:cNvSpPr>
          <p:nvPr>
            <p:ph type="ftr" idx="14"/>
          </p:nvPr>
        </p:nvSpPr>
        <p:spPr>
          <a:xfrm>
            <a:off x="5500694" y="6475413"/>
            <a:ext cx="3041644" cy="180975"/>
          </a:xfrm>
        </p:spPr>
        <p:txBody>
          <a:bodyPr/>
          <a:lstStyle/>
          <a:p>
            <a:r>
              <a:rPr lang="en-GB" dirty="0"/>
              <a:t>Joseph Levy, InterDigital Communications Inc..</a:t>
            </a:r>
          </a:p>
        </p:txBody>
      </p:sp>
    </p:spTree>
    <p:extLst>
      <p:ext uri="{BB962C8B-B14F-4D97-AF65-F5344CB8AC3E}">
        <p14:creationId xmlns:p14="http://schemas.microsoft.com/office/powerpoint/2010/main" val="1442905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September 2013</a:t>
            </a:r>
            <a:endParaRPr lang="en-GB"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15</a:t>
            </a:fld>
            <a:endParaRPr lang="en-GB" dirty="0"/>
          </a:p>
        </p:txBody>
      </p:sp>
      <p:sp>
        <p:nvSpPr>
          <p:cNvPr id="8" name="Footer Placeholder 4"/>
          <p:cNvSpPr>
            <a:spLocks noGrp="1"/>
          </p:cNvSpPr>
          <p:nvPr>
            <p:ph type="ftr" idx="14"/>
          </p:nvPr>
        </p:nvSpPr>
        <p:spPr>
          <a:xfrm>
            <a:off x="5500694" y="6475413"/>
            <a:ext cx="3041644" cy="180975"/>
          </a:xfrm>
        </p:spPr>
        <p:txBody>
          <a:bodyPr/>
          <a:lstStyle/>
          <a:p>
            <a:r>
              <a:rPr lang="en-GB" dirty="0"/>
              <a:t>Joseph Levy, InterDigital Communications Inc..</a:t>
            </a:r>
          </a:p>
        </p:txBody>
      </p:sp>
      <p:pic>
        <p:nvPicPr>
          <p:cNvPr id="60418" name="Picture 2"/>
          <p:cNvPicPr>
            <a:picLocks noChangeAspect="1" noChangeArrowheads="1"/>
          </p:cNvPicPr>
          <p:nvPr/>
        </p:nvPicPr>
        <p:blipFill>
          <a:blip r:embed="rId3" cstate="print"/>
          <a:srcRect/>
          <a:stretch>
            <a:fillRect/>
          </a:stretch>
        </p:blipFill>
        <p:spPr bwMode="auto">
          <a:xfrm>
            <a:off x="-512635" y="778518"/>
            <a:ext cx="10375200" cy="5781849"/>
          </a:xfrm>
          <a:prstGeom prst="rect">
            <a:avLst/>
          </a:prstGeom>
          <a:noFill/>
          <a:ln w="9525">
            <a:noFill/>
            <a:miter lim="800000"/>
            <a:headEnd/>
            <a:tailEnd/>
          </a:ln>
          <a:effectLst/>
        </p:spPr>
      </p:pic>
      <p:sp>
        <p:nvSpPr>
          <p:cNvPr id="7" name="Content Placeholder 2"/>
          <p:cNvSpPr>
            <a:spLocks noGrp="1"/>
          </p:cNvSpPr>
          <p:nvPr>
            <p:ph idx="1"/>
          </p:nvPr>
        </p:nvSpPr>
        <p:spPr>
          <a:xfrm>
            <a:off x="693095" y="5541275"/>
            <a:ext cx="7770813" cy="756510"/>
          </a:xfrm>
        </p:spPr>
        <p:txBody>
          <a:bodyPr/>
          <a:lstStyle/>
          <a:p>
            <a:r>
              <a:rPr lang="en-US" sz="2000" dirty="0" smtClean="0"/>
              <a:t>The generated TPM are more or less similar for WINNER 2 B1 and ITU UMi </a:t>
            </a:r>
            <a:r>
              <a:rPr lang="en-US" dirty="0" smtClean="0"/>
              <a:t> </a:t>
            </a:r>
            <a:endParaRPr lang="en-US" dirty="0"/>
          </a:p>
        </p:txBody>
      </p:sp>
      <p:sp>
        <p:nvSpPr>
          <p:cNvPr id="10" name="TextBox 9"/>
          <p:cNvSpPr txBox="1"/>
          <p:nvPr/>
        </p:nvSpPr>
        <p:spPr>
          <a:xfrm>
            <a:off x="1384385" y="778518"/>
            <a:ext cx="6581161" cy="307777"/>
          </a:xfrm>
          <a:prstGeom prst="rect">
            <a:avLst/>
          </a:prstGeom>
          <a:solidFill>
            <a:schemeClr val="bg1"/>
          </a:solidFill>
        </p:spPr>
        <p:txBody>
          <a:bodyPr wrap="none" rtlCol="0">
            <a:spAutoFit/>
          </a:bodyPr>
          <a:lstStyle/>
          <a:p>
            <a:r>
              <a:rPr lang="en-US" sz="1400" dirty="0" smtClean="0">
                <a:solidFill>
                  <a:schemeClr val="tx2"/>
                </a:solidFill>
              </a:rPr>
              <a:t>ITU/WINNER 2 Comparison, 100 symbols. 20dB SNR, 30 km/h, Throughput Averaging</a:t>
            </a:r>
            <a:endParaRPr lang="en-US" sz="1400" dirty="0">
              <a:solidFill>
                <a:schemeClr val="tx2"/>
              </a:solidFill>
            </a:endParaRPr>
          </a:p>
        </p:txBody>
      </p:sp>
    </p:spTree>
    <p:extLst>
      <p:ext uri="{BB962C8B-B14F-4D97-AF65-F5344CB8AC3E}">
        <p14:creationId xmlns:p14="http://schemas.microsoft.com/office/powerpoint/2010/main" val="37088133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September 2013</a:t>
            </a:r>
            <a:endParaRPr lang="en-GB"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16</a:t>
            </a:fld>
            <a:endParaRPr lang="en-GB" dirty="0"/>
          </a:p>
        </p:txBody>
      </p:sp>
      <p:sp>
        <p:nvSpPr>
          <p:cNvPr id="8" name="Footer Placeholder 4"/>
          <p:cNvSpPr>
            <a:spLocks noGrp="1"/>
          </p:cNvSpPr>
          <p:nvPr>
            <p:ph type="ftr" idx="14"/>
          </p:nvPr>
        </p:nvSpPr>
        <p:spPr>
          <a:xfrm>
            <a:off x="5500694" y="6475413"/>
            <a:ext cx="3041644" cy="180975"/>
          </a:xfrm>
        </p:spPr>
        <p:txBody>
          <a:bodyPr/>
          <a:lstStyle/>
          <a:p>
            <a:r>
              <a:rPr lang="en-GB" dirty="0"/>
              <a:t>Joseph Levy, InterDigital Communications Inc..</a:t>
            </a:r>
          </a:p>
        </p:txBody>
      </p:sp>
      <p:sp>
        <p:nvSpPr>
          <p:cNvPr id="7" name="Content Placeholder 2"/>
          <p:cNvSpPr>
            <a:spLocks noGrp="1"/>
          </p:cNvSpPr>
          <p:nvPr>
            <p:ph idx="1"/>
          </p:nvPr>
        </p:nvSpPr>
        <p:spPr>
          <a:xfrm>
            <a:off x="693095" y="5541275"/>
            <a:ext cx="7770813" cy="756510"/>
          </a:xfrm>
        </p:spPr>
        <p:txBody>
          <a:bodyPr/>
          <a:lstStyle/>
          <a:p>
            <a:r>
              <a:rPr lang="en-US" sz="2000" dirty="0" smtClean="0"/>
              <a:t>The generated TPM are more or less similar for WINNER 2 B1 and ITU UMi </a:t>
            </a:r>
            <a:r>
              <a:rPr lang="en-US" dirty="0" smtClean="0"/>
              <a:t> </a:t>
            </a:r>
            <a:endParaRPr lang="en-US" dirty="0"/>
          </a:p>
        </p:txBody>
      </p:sp>
      <p:pic>
        <p:nvPicPr>
          <p:cNvPr id="51202" name="Picture 2"/>
          <p:cNvPicPr>
            <a:picLocks noChangeAspect="1" noChangeArrowheads="1"/>
          </p:cNvPicPr>
          <p:nvPr/>
        </p:nvPicPr>
        <p:blipFill>
          <a:blip r:embed="rId3" cstate="print"/>
          <a:srcRect/>
          <a:stretch>
            <a:fillRect/>
          </a:stretch>
        </p:blipFill>
        <p:spPr bwMode="auto">
          <a:xfrm>
            <a:off x="-695335" y="789410"/>
            <a:ext cx="10375200" cy="5788800"/>
          </a:xfrm>
          <a:prstGeom prst="rect">
            <a:avLst/>
          </a:prstGeom>
          <a:noFill/>
          <a:ln w="9525">
            <a:noFill/>
            <a:miter lim="800000"/>
            <a:headEnd/>
            <a:tailEnd/>
          </a:ln>
          <a:effectLst/>
        </p:spPr>
      </p:pic>
      <p:sp>
        <p:nvSpPr>
          <p:cNvPr id="9" name="Rectangle 8"/>
          <p:cNvSpPr/>
          <p:nvPr/>
        </p:nvSpPr>
        <p:spPr>
          <a:xfrm>
            <a:off x="1345980" y="740650"/>
            <a:ext cx="6605660" cy="307777"/>
          </a:xfrm>
          <a:prstGeom prst="rect">
            <a:avLst/>
          </a:prstGeom>
          <a:solidFill>
            <a:schemeClr val="bg1"/>
          </a:solidFill>
        </p:spPr>
        <p:txBody>
          <a:bodyPr wrap="square">
            <a:spAutoFit/>
          </a:bodyPr>
          <a:lstStyle/>
          <a:p>
            <a:r>
              <a:rPr lang="en-US" sz="1400" dirty="0" smtClean="0">
                <a:solidFill>
                  <a:schemeClr val="tx2"/>
                </a:solidFill>
              </a:rPr>
              <a:t>ITU/WINNER 2 Comparison, 100 symbols. 20dB SNR, 30 km/h, SNR Averaging</a:t>
            </a:r>
            <a:endParaRPr lang="en-US" sz="1400" dirty="0">
              <a:solidFill>
                <a:schemeClr val="tx2"/>
              </a:solidFill>
            </a:endParaRPr>
          </a:p>
        </p:txBody>
      </p:sp>
    </p:spTree>
    <p:extLst>
      <p:ext uri="{BB962C8B-B14F-4D97-AF65-F5344CB8AC3E}">
        <p14:creationId xmlns:p14="http://schemas.microsoft.com/office/powerpoint/2010/main" val="9613944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September 2013</a:t>
            </a:r>
            <a:endParaRPr lang="en-GB"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17</a:t>
            </a:fld>
            <a:endParaRPr lang="en-GB" dirty="0"/>
          </a:p>
        </p:txBody>
      </p:sp>
      <p:sp>
        <p:nvSpPr>
          <p:cNvPr id="8" name="Footer Placeholder 4"/>
          <p:cNvSpPr>
            <a:spLocks noGrp="1"/>
          </p:cNvSpPr>
          <p:nvPr>
            <p:ph type="ftr" idx="14"/>
          </p:nvPr>
        </p:nvSpPr>
        <p:spPr>
          <a:xfrm>
            <a:off x="5500694" y="6475413"/>
            <a:ext cx="3041644" cy="180975"/>
          </a:xfrm>
        </p:spPr>
        <p:txBody>
          <a:bodyPr/>
          <a:lstStyle/>
          <a:p>
            <a:r>
              <a:rPr lang="en-GB" dirty="0"/>
              <a:t>Joseph Levy, InterDigital Communications Inc..</a:t>
            </a:r>
          </a:p>
        </p:txBody>
      </p:sp>
      <p:sp>
        <p:nvSpPr>
          <p:cNvPr id="7" name="Content Placeholder 2"/>
          <p:cNvSpPr>
            <a:spLocks noGrp="1"/>
          </p:cNvSpPr>
          <p:nvPr>
            <p:ph idx="1"/>
          </p:nvPr>
        </p:nvSpPr>
        <p:spPr>
          <a:xfrm>
            <a:off x="693095" y="5541275"/>
            <a:ext cx="7770813" cy="756510"/>
          </a:xfrm>
        </p:spPr>
        <p:txBody>
          <a:bodyPr/>
          <a:lstStyle/>
          <a:p>
            <a:r>
              <a:rPr lang="en-US" sz="2000" dirty="0" smtClean="0"/>
              <a:t>Large scale SNR does not change the TPM noticeably (throughput averaging)</a:t>
            </a:r>
            <a:endParaRPr lang="en-US" dirty="0"/>
          </a:p>
        </p:txBody>
      </p:sp>
      <p:pic>
        <p:nvPicPr>
          <p:cNvPr id="37889" name="Picture 1"/>
          <p:cNvPicPr>
            <a:picLocks noChangeAspect="1" noChangeArrowheads="1"/>
          </p:cNvPicPr>
          <p:nvPr/>
        </p:nvPicPr>
        <p:blipFill>
          <a:blip r:embed="rId3" cstate="print"/>
          <a:srcRect/>
          <a:stretch>
            <a:fillRect/>
          </a:stretch>
        </p:blipFill>
        <p:spPr bwMode="auto">
          <a:xfrm>
            <a:off x="-618525" y="817460"/>
            <a:ext cx="10375200" cy="5788800"/>
          </a:xfrm>
          <a:prstGeom prst="rect">
            <a:avLst/>
          </a:prstGeom>
          <a:noFill/>
          <a:ln w="9525">
            <a:noFill/>
            <a:miter lim="800000"/>
            <a:headEnd/>
            <a:tailEnd/>
          </a:ln>
          <a:effectLst/>
        </p:spPr>
      </p:pic>
      <p:sp>
        <p:nvSpPr>
          <p:cNvPr id="9" name="Rectangle 8"/>
          <p:cNvSpPr/>
          <p:nvPr/>
        </p:nvSpPr>
        <p:spPr>
          <a:xfrm>
            <a:off x="731500" y="740650"/>
            <a:ext cx="7949835" cy="307777"/>
          </a:xfrm>
          <a:prstGeom prst="rect">
            <a:avLst/>
          </a:prstGeom>
          <a:solidFill>
            <a:schemeClr val="bg1"/>
          </a:solidFill>
        </p:spPr>
        <p:txBody>
          <a:bodyPr wrap="square">
            <a:spAutoFit/>
          </a:bodyPr>
          <a:lstStyle/>
          <a:p>
            <a:r>
              <a:rPr lang="en-US" sz="1400" dirty="0" smtClean="0">
                <a:solidFill>
                  <a:schemeClr val="tx2"/>
                </a:solidFill>
              </a:rPr>
              <a:t>SNR Comparison, 20dB vs. 0dB, 100 symbols, 30 km/h, WINNER 2 B1 Throughput Averaging</a:t>
            </a:r>
            <a:endParaRPr lang="en-US" sz="1400" dirty="0">
              <a:solidFill>
                <a:schemeClr val="tx2"/>
              </a:solidFill>
            </a:endParaRPr>
          </a:p>
        </p:txBody>
      </p:sp>
    </p:spTree>
    <p:extLst>
      <p:ext uri="{BB962C8B-B14F-4D97-AF65-F5344CB8AC3E}">
        <p14:creationId xmlns:p14="http://schemas.microsoft.com/office/powerpoint/2010/main" val="8860333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September 2013</a:t>
            </a:r>
            <a:endParaRPr lang="en-GB"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18</a:t>
            </a:fld>
            <a:endParaRPr lang="en-GB" dirty="0"/>
          </a:p>
        </p:txBody>
      </p:sp>
      <p:sp>
        <p:nvSpPr>
          <p:cNvPr id="11265" name="Rectangle 1"/>
          <p:cNvSpPr>
            <a:spLocks noGrp="1" noChangeArrowheads="1"/>
          </p:cNvSpPr>
          <p:nvPr>
            <p:ph type="title"/>
          </p:nvPr>
        </p:nvSpPr>
        <p:spPr>
          <a:xfrm>
            <a:off x="685799" y="685800"/>
            <a:ext cx="7995535" cy="685800"/>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Discussion on Multi-Carrier SNR Mapping</a:t>
            </a:r>
            <a:endParaRPr lang="en-GB" dirty="0"/>
          </a:p>
        </p:txBody>
      </p:sp>
      <p:sp>
        <p:nvSpPr>
          <p:cNvPr id="7" name="Content Placeholder 2"/>
          <p:cNvSpPr>
            <a:spLocks noGrp="1"/>
          </p:cNvSpPr>
          <p:nvPr>
            <p:ph type="body" idx="1"/>
          </p:nvPr>
        </p:nvSpPr>
        <p:spPr>
          <a:xfrm>
            <a:off x="647700" y="1316725"/>
            <a:ext cx="7841610" cy="5107865"/>
          </a:xfrm>
        </p:spPr>
        <p:txBody>
          <a:bodyPr>
            <a:normAutofit/>
          </a:bodyPr>
          <a:lstStyle/>
          <a:p>
            <a:r>
              <a:rPr lang="en-US" dirty="0" smtClean="0"/>
              <a:t>SNR averaging</a:t>
            </a:r>
          </a:p>
          <a:p>
            <a:pPr lvl="1"/>
            <a:r>
              <a:rPr lang="en-US" dirty="0" smtClean="0"/>
              <a:t>Simple, independent of large scale SNR</a:t>
            </a:r>
          </a:p>
          <a:p>
            <a:pPr lvl="1"/>
            <a:r>
              <a:rPr lang="en-US" dirty="0" smtClean="0"/>
              <a:t>SNR averaging occurs in the linear domain</a:t>
            </a:r>
          </a:p>
          <a:p>
            <a:r>
              <a:rPr lang="en-US" dirty="0" smtClean="0"/>
              <a:t>Throughput averaging</a:t>
            </a:r>
          </a:p>
          <a:p>
            <a:pPr lvl="1"/>
            <a:r>
              <a:rPr lang="en-US" dirty="0" smtClean="0"/>
              <a:t>Strictly speaking depending on large scale SNR</a:t>
            </a:r>
          </a:p>
          <a:p>
            <a:pPr lvl="1"/>
            <a:r>
              <a:rPr lang="en-US" dirty="0" smtClean="0"/>
              <a:t>This dependence is weak though (see comparison on previous page) and may be removed for simplicity </a:t>
            </a:r>
          </a:p>
          <a:p>
            <a:pPr lvl="2"/>
            <a:r>
              <a:rPr lang="en-US" sz="2000" dirty="0" smtClean="0"/>
              <a:t>The mapping may thus be approximated by SNR averaging in the dB domain</a:t>
            </a:r>
          </a:p>
          <a:p>
            <a:pPr lvl="1"/>
            <a:endParaRPr lang="en-US" dirty="0"/>
          </a:p>
          <a:p>
            <a:pPr lvl="1"/>
            <a:endParaRPr lang="en-US" dirty="0"/>
          </a:p>
          <a:p>
            <a:pPr lvl="1"/>
            <a:endParaRPr lang="en-US" dirty="0"/>
          </a:p>
          <a:p>
            <a:pPr lvl="1"/>
            <a:endParaRPr lang="en-US"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3532715482"/>
              </p:ext>
            </p:extLst>
          </p:nvPr>
        </p:nvGraphicFramePr>
        <p:xfrm>
          <a:off x="1461195" y="4677127"/>
          <a:ext cx="3738563" cy="595313"/>
        </p:xfrm>
        <a:graphic>
          <a:graphicData uri="http://schemas.openxmlformats.org/presentationml/2006/ole">
            <mc:AlternateContent xmlns:mc="http://schemas.openxmlformats.org/markup-compatibility/2006">
              <mc:Choice xmlns:v="urn:schemas-microsoft-com:vml" Requires="v">
                <p:oleObj spid="_x0000_s6172" name="Equation" r:id="rId4" imgW="2628900" imgH="419100" progId="Equation.3">
                  <p:embed/>
                </p:oleObj>
              </mc:Choice>
              <mc:Fallback>
                <p:oleObj name="Equation" r:id="rId4" imgW="26289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1195" y="4677127"/>
                        <a:ext cx="3738563"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31765695"/>
              </p:ext>
            </p:extLst>
          </p:nvPr>
        </p:nvGraphicFramePr>
        <p:xfrm>
          <a:off x="1816232" y="5816779"/>
          <a:ext cx="2746375" cy="595313"/>
        </p:xfrm>
        <a:graphic>
          <a:graphicData uri="http://schemas.openxmlformats.org/presentationml/2006/ole">
            <mc:AlternateContent xmlns:mc="http://schemas.openxmlformats.org/markup-compatibility/2006">
              <mc:Choice xmlns:v="urn:schemas-microsoft-com:vml" Requires="v">
                <p:oleObj spid="_x0000_s6173" name="Equation" r:id="rId6" imgW="1930400" imgH="419100" progId="Equation.3">
                  <p:embed/>
                </p:oleObj>
              </mc:Choice>
              <mc:Fallback>
                <p:oleObj name="Equation" r:id="rId6" imgW="19304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6232" y="5816779"/>
                        <a:ext cx="2746375"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ooter Placeholder 4"/>
          <p:cNvSpPr>
            <a:spLocks noGrp="1"/>
          </p:cNvSpPr>
          <p:nvPr>
            <p:ph type="ftr" idx="14"/>
          </p:nvPr>
        </p:nvSpPr>
        <p:spPr>
          <a:xfrm>
            <a:off x="5500694" y="6475413"/>
            <a:ext cx="3041644" cy="180975"/>
          </a:xfrm>
        </p:spPr>
        <p:txBody>
          <a:bodyPr/>
          <a:lstStyle/>
          <a:p>
            <a:r>
              <a:rPr lang="en-GB" dirty="0"/>
              <a:t>Joseph Levy, InterDigital Communications Inc..</a:t>
            </a:r>
          </a:p>
        </p:txBody>
      </p:sp>
      <p:cxnSp>
        <p:nvCxnSpPr>
          <p:cNvPr id="8" name="Straight Arrow Connector 7"/>
          <p:cNvCxnSpPr/>
          <p:nvPr/>
        </p:nvCxnSpPr>
        <p:spPr bwMode="auto">
          <a:xfrm>
            <a:off x="3189420" y="5157225"/>
            <a:ext cx="0" cy="69129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0" name="TextBox 9"/>
          <p:cNvSpPr txBox="1"/>
          <p:nvPr/>
        </p:nvSpPr>
        <p:spPr>
          <a:xfrm>
            <a:off x="5570530" y="4718710"/>
            <a:ext cx="2468946" cy="400110"/>
          </a:xfrm>
          <a:prstGeom prst="rect">
            <a:avLst/>
          </a:prstGeom>
          <a:noFill/>
        </p:spPr>
        <p:txBody>
          <a:bodyPr wrap="none" rtlCol="0">
            <a:spAutoFit/>
          </a:bodyPr>
          <a:lstStyle/>
          <a:p>
            <a:r>
              <a:rPr lang="en-US" sz="2000" dirty="0" smtClean="0">
                <a:solidFill>
                  <a:schemeClr val="tx1"/>
                </a:solidFill>
              </a:rPr>
              <a:t>Throughput averaging</a:t>
            </a:r>
            <a:endParaRPr lang="en-US" sz="2000" dirty="0">
              <a:solidFill>
                <a:schemeClr val="tx1"/>
              </a:solidFill>
            </a:endParaRPr>
          </a:p>
        </p:txBody>
      </p:sp>
      <p:sp>
        <p:nvSpPr>
          <p:cNvPr id="12" name="TextBox 11"/>
          <p:cNvSpPr txBox="1"/>
          <p:nvPr/>
        </p:nvSpPr>
        <p:spPr>
          <a:xfrm>
            <a:off x="5754937" y="5755109"/>
            <a:ext cx="2020104" cy="707886"/>
          </a:xfrm>
          <a:prstGeom prst="rect">
            <a:avLst/>
          </a:prstGeom>
          <a:noFill/>
        </p:spPr>
        <p:txBody>
          <a:bodyPr wrap="none" rtlCol="0">
            <a:spAutoFit/>
          </a:bodyPr>
          <a:lstStyle/>
          <a:p>
            <a:pPr algn="ctr"/>
            <a:r>
              <a:rPr lang="en-US" sz="2000" dirty="0" smtClean="0">
                <a:solidFill>
                  <a:schemeClr val="tx1"/>
                </a:solidFill>
              </a:rPr>
              <a:t>SNR averaging</a:t>
            </a:r>
          </a:p>
          <a:p>
            <a:pPr algn="ctr"/>
            <a:r>
              <a:rPr lang="en-US" sz="2000" dirty="0" smtClean="0">
                <a:solidFill>
                  <a:schemeClr val="tx1"/>
                </a:solidFill>
              </a:rPr>
              <a:t> in the dB domain</a:t>
            </a:r>
            <a:endParaRPr lang="en-US" sz="2000" dirty="0">
              <a:solidFill>
                <a:schemeClr val="tx1"/>
              </a:solidFill>
            </a:endParaRPr>
          </a:p>
        </p:txBody>
      </p:sp>
      <p:cxnSp>
        <p:nvCxnSpPr>
          <p:cNvPr id="13" name="Straight Arrow Connector 12"/>
          <p:cNvCxnSpPr/>
          <p:nvPr/>
        </p:nvCxnSpPr>
        <p:spPr bwMode="auto">
          <a:xfrm>
            <a:off x="6754009" y="5157225"/>
            <a:ext cx="0" cy="691290"/>
          </a:xfrm>
          <a:prstGeom prst="straightConnector1">
            <a:avLst/>
          </a:prstGeom>
          <a:solidFill>
            <a:srgbClr val="00B8FF"/>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0131971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September 2013</a:t>
            </a:r>
            <a:endParaRPr lang="en-GB"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19</a:t>
            </a:fld>
            <a:endParaRPr lang="en-GB" dirty="0"/>
          </a:p>
        </p:txBody>
      </p:sp>
      <p:sp>
        <p:nvSpPr>
          <p:cNvPr id="11265" name="Rectangle 1"/>
          <p:cNvSpPr>
            <a:spLocks noGrp="1" noChangeArrowheads="1"/>
          </p:cNvSpPr>
          <p:nvPr>
            <p:ph type="title"/>
          </p:nvPr>
        </p:nvSpPr>
        <p:spPr>
          <a:xfrm>
            <a:off x="685800" y="685800"/>
            <a:ext cx="7772400" cy="685800"/>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Simulation Summary</a:t>
            </a:r>
            <a:endParaRPr lang="en-GB" dirty="0"/>
          </a:p>
        </p:txBody>
      </p:sp>
      <p:sp>
        <p:nvSpPr>
          <p:cNvPr id="7" name="Content Placeholder 2"/>
          <p:cNvSpPr>
            <a:spLocks noGrp="1"/>
          </p:cNvSpPr>
          <p:nvPr>
            <p:ph type="body" idx="1"/>
          </p:nvPr>
        </p:nvSpPr>
        <p:spPr>
          <a:xfrm>
            <a:off x="385855" y="1409700"/>
            <a:ext cx="8679530" cy="4953000"/>
          </a:xfrm>
        </p:spPr>
        <p:txBody>
          <a:bodyPr>
            <a:noAutofit/>
          </a:bodyPr>
          <a:lstStyle/>
          <a:p>
            <a:r>
              <a:rPr lang="en-US" sz="2000" dirty="0" smtClean="0"/>
              <a:t>Markov modeling of PHY multipath channels in HEW</a:t>
            </a:r>
          </a:p>
          <a:p>
            <a:pPr lvl="1"/>
            <a:r>
              <a:rPr lang="en-US" dirty="0" smtClean="0"/>
              <a:t>TPM more or less similar for ITU UMi and WINNER 2 B1 channel</a:t>
            </a:r>
          </a:p>
          <a:p>
            <a:pPr lvl="1"/>
            <a:r>
              <a:rPr lang="en-US" dirty="0" smtClean="0"/>
              <a:t>Faster velocity leads to more state changes in TPM</a:t>
            </a:r>
          </a:p>
          <a:p>
            <a:pPr lvl="1"/>
            <a:r>
              <a:rPr lang="en-US" dirty="0" smtClean="0"/>
              <a:t>Larger separation leads to more state changes in TPM</a:t>
            </a:r>
          </a:p>
          <a:p>
            <a:pPr lvl="1"/>
            <a:r>
              <a:rPr lang="en-US" dirty="0" smtClean="0"/>
              <a:t>Converting multiple subcarrier SNRs into a single value</a:t>
            </a:r>
          </a:p>
          <a:p>
            <a:pPr lvl="2"/>
            <a:r>
              <a:rPr lang="en-US" sz="2000" dirty="0" smtClean="0"/>
              <a:t>SNR averaging in the linear domain</a:t>
            </a:r>
          </a:p>
          <a:p>
            <a:pPr lvl="2"/>
            <a:r>
              <a:rPr lang="en-US" sz="2000" dirty="0" smtClean="0"/>
              <a:t>Throughput averaging </a:t>
            </a:r>
          </a:p>
          <a:p>
            <a:pPr lvl="3"/>
            <a:r>
              <a:rPr lang="en-US" sz="2000" dirty="0" smtClean="0"/>
              <a:t>may be approximated by SNR averaging in the dB domain</a:t>
            </a:r>
          </a:p>
          <a:p>
            <a:pPr lvl="2"/>
            <a:r>
              <a:rPr lang="en-US" sz="2200" dirty="0" smtClean="0"/>
              <a:t>More complex averaging may be used</a:t>
            </a:r>
          </a:p>
          <a:p>
            <a:r>
              <a:rPr lang="en-GB" sz="2000" dirty="0" smtClean="0"/>
              <a:t>The general method may be applied to any other indoor or outdoor channels for HEW system level simulations</a:t>
            </a:r>
            <a:endParaRPr lang="en-US" sz="2000" dirty="0" smtClean="0"/>
          </a:p>
          <a:p>
            <a:pPr lvl="1"/>
            <a:r>
              <a:rPr lang="en-US" dirty="0" smtClean="0">
                <a:solidFill>
                  <a:schemeClr val="tx1"/>
                </a:solidFill>
              </a:rPr>
              <a:t>ITU channels</a:t>
            </a:r>
          </a:p>
          <a:p>
            <a:pPr lvl="1"/>
            <a:r>
              <a:rPr lang="en-US" dirty="0" smtClean="0">
                <a:solidFill>
                  <a:schemeClr val="tx1"/>
                </a:solidFill>
              </a:rPr>
              <a:t>WINNER 2 channels</a:t>
            </a:r>
          </a:p>
          <a:p>
            <a:pPr lvl="1"/>
            <a:r>
              <a:rPr lang="en-US" dirty="0" smtClean="0">
                <a:solidFill>
                  <a:schemeClr val="tx1"/>
                </a:solidFill>
              </a:rPr>
              <a:t>and others</a:t>
            </a:r>
            <a:endParaRPr lang="en-US" dirty="0" smtClean="0">
              <a:solidFill>
                <a:schemeClr val="tx2"/>
              </a:solidFill>
            </a:endParaRPr>
          </a:p>
          <a:p>
            <a:pPr lvl="0"/>
            <a:endParaRPr lang="en-US" sz="2000" dirty="0" smtClean="0"/>
          </a:p>
        </p:txBody>
      </p:sp>
      <p:sp>
        <p:nvSpPr>
          <p:cNvPr id="8" name="Footer Placeholder 4"/>
          <p:cNvSpPr>
            <a:spLocks noGrp="1"/>
          </p:cNvSpPr>
          <p:nvPr>
            <p:ph type="ftr" idx="14"/>
          </p:nvPr>
        </p:nvSpPr>
        <p:spPr>
          <a:xfrm>
            <a:off x="5500694" y="6475413"/>
            <a:ext cx="3041644" cy="180975"/>
          </a:xfrm>
        </p:spPr>
        <p:txBody>
          <a:bodyPr/>
          <a:lstStyle/>
          <a:p>
            <a:r>
              <a:rPr lang="en-GB" dirty="0"/>
              <a:t>Joseph Levy, InterDigital Communications Inc..</a:t>
            </a:r>
          </a:p>
        </p:txBody>
      </p:sp>
    </p:spTree>
    <p:extLst>
      <p:ext uri="{BB962C8B-B14F-4D97-AF65-F5344CB8AC3E}">
        <p14:creationId xmlns:p14="http://schemas.microsoft.com/office/powerpoint/2010/main" val="34415237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dirty="0" smtClean="0"/>
              <a:t>September 2013</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dirty="0" smtClean="0"/>
              <a:t>Joseph Levy, InterDigital Communications Inc..</a:t>
            </a:r>
            <a:endParaRPr lang="en-GB" dirty="0"/>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type="body" idx="1"/>
          </p:nvPr>
        </p:nvSpPr>
        <p:spPr>
          <a:xfrm>
            <a:off x="685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This contribution proposes that a Markov Model be used in system level simulations to provide an accurate and efficient means of including fast fading of outdoor channels for HEW system level modelling.  Similar methods have been used by 3GPP for LTE modelling and 802.16 for 802.16e modelling.  </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September 2013</a:t>
            </a:r>
            <a:endParaRPr lang="en-GB"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20</a:t>
            </a:fld>
            <a:endParaRPr lang="en-GB" dirty="0"/>
          </a:p>
        </p:txBody>
      </p:sp>
      <p:sp>
        <p:nvSpPr>
          <p:cNvPr id="11265" name="Rectangle 1"/>
          <p:cNvSpPr>
            <a:spLocks noGrp="1" noChangeArrowheads="1"/>
          </p:cNvSpPr>
          <p:nvPr>
            <p:ph type="title"/>
          </p:nvPr>
        </p:nvSpPr>
        <p:spPr>
          <a:xfrm>
            <a:off x="685800" y="685800"/>
            <a:ext cx="7772400" cy="685800"/>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Potential Items of Agreement</a:t>
            </a:r>
            <a:endParaRPr lang="en-GB" dirty="0"/>
          </a:p>
        </p:txBody>
      </p:sp>
      <p:sp>
        <p:nvSpPr>
          <p:cNvPr id="7" name="Content Placeholder 2"/>
          <p:cNvSpPr>
            <a:spLocks noGrp="1"/>
          </p:cNvSpPr>
          <p:nvPr>
            <p:ph type="body" idx="1"/>
          </p:nvPr>
        </p:nvSpPr>
        <p:spPr>
          <a:xfrm>
            <a:off x="385855" y="1409700"/>
            <a:ext cx="8679530" cy="4953000"/>
          </a:xfrm>
        </p:spPr>
        <p:txBody>
          <a:bodyPr>
            <a:noAutofit/>
          </a:bodyPr>
          <a:lstStyle/>
          <a:p>
            <a:pPr marL="457200" indent="-457200">
              <a:buFont typeface="+mj-lt"/>
              <a:buAutoNum type="arabicPeriod"/>
            </a:pPr>
            <a:r>
              <a:rPr lang="en-US" dirty="0"/>
              <a:t>Use of  Markov modeling of PHY multipath </a:t>
            </a:r>
            <a:r>
              <a:rPr lang="en-US" dirty="0" smtClean="0"/>
              <a:t>channels</a:t>
            </a:r>
            <a:endParaRPr lang="en-US" dirty="0"/>
          </a:p>
          <a:p>
            <a:pPr marL="857250" lvl="1" indent="-457200">
              <a:buFont typeface="Arial" pitchFamily="34" charset="0"/>
              <a:buChar char="•"/>
            </a:pPr>
            <a:r>
              <a:rPr lang="en-US" sz="1600" dirty="0" smtClean="0"/>
              <a:t>Channel model(s) to be used (e.g. ITU </a:t>
            </a:r>
            <a:r>
              <a:rPr lang="en-US" sz="1600" dirty="0"/>
              <a:t>UMi and WINNER 2 </a:t>
            </a:r>
            <a:r>
              <a:rPr lang="en-US" sz="1600" dirty="0" smtClean="0"/>
              <a:t>B1)</a:t>
            </a:r>
          </a:p>
          <a:p>
            <a:pPr marL="857250" lvl="1" indent="-457200">
              <a:buFont typeface="Arial" pitchFamily="34" charset="0"/>
              <a:buChar char="•"/>
            </a:pPr>
            <a:r>
              <a:rPr lang="en-US" sz="1600" dirty="0" smtClean="0"/>
              <a:t>Velocities to be considered</a:t>
            </a:r>
          </a:p>
          <a:p>
            <a:pPr marL="857250" lvl="1" indent="-457200">
              <a:buFont typeface="Arial" pitchFamily="34" charset="0"/>
              <a:buChar char="•"/>
            </a:pPr>
            <a:r>
              <a:rPr lang="en-US" sz="1600" dirty="0" smtClean="0"/>
              <a:t>SNR to be considered</a:t>
            </a:r>
          </a:p>
          <a:p>
            <a:pPr marL="857250" lvl="1" indent="-457200">
              <a:buFont typeface="Arial" pitchFamily="34" charset="0"/>
              <a:buChar char="•"/>
            </a:pPr>
            <a:r>
              <a:rPr lang="en-US" sz="1600" dirty="0" smtClean="0"/>
              <a:t>Number of Symbols to be averaged</a:t>
            </a:r>
          </a:p>
          <a:p>
            <a:pPr marL="457200" indent="-457200">
              <a:buFont typeface="+mj-lt"/>
              <a:buAutoNum type="arabicPeriod"/>
            </a:pPr>
            <a:r>
              <a:rPr lang="en-US" dirty="0" smtClean="0"/>
              <a:t>Method of converting multiple subcarrier SNR</a:t>
            </a:r>
          </a:p>
          <a:p>
            <a:pPr marL="857250" lvl="1" indent="-457200">
              <a:buFont typeface="Arial" pitchFamily="34" charset="0"/>
              <a:buChar char="•"/>
            </a:pPr>
            <a:r>
              <a:rPr lang="en-US" dirty="0" smtClean="0"/>
              <a:t>Throughput averaging</a:t>
            </a:r>
          </a:p>
          <a:p>
            <a:pPr marL="857250" lvl="1" indent="-457200">
              <a:buFont typeface="Arial" pitchFamily="34" charset="0"/>
              <a:buChar char="•"/>
            </a:pPr>
            <a:r>
              <a:rPr lang="en-US" dirty="0" smtClean="0"/>
              <a:t>More complex averaging</a:t>
            </a:r>
          </a:p>
          <a:p>
            <a:pPr marL="457200" indent="-457200">
              <a:buFont typeface="+mj-lt"/>
              <a:buAutoNum type="arabicPeriod"/>
            </a:pPr>
            <a:r>
              <a:rPr lang="en-US" dirty="0" smtClean="0"/>
              <a:t>TPM for each agreed configuration</a:t>
            </a:r>
          </a:p>
          <a:p>
            <a:pPr marL="857250" lvl="1" indent="-457200">
              <a:buFont typeface="Arial" pitchFamily="34" charset="0"/>
              <a:buChar char="•"/>
            </a:pPr>
            <a:r>
              <a:rPr lang="en-US" dirty="0" smtClean="0"/>
              <a:t>Generate multiple (e.g. 10^5) pairs, number of symbols separating pairs, N</a:t>
            </a:r>
          </a:p>
          <a:p>
            <a:pPr marL="857250" lvl="1" indent="-457200">
              <a:buFont typeface="Arial" pitchFamily="34" charset="0"/>
              <a:buChar char="•"/>
            </a:pPr>
            <a:r>
              <a:rPr lang="en-US" dirty="0" smtClean="0"/>
              <a:t>Number of equi-probable states, P (e.g. 16)</a:t>
            </a:r>
          </a:p>
        </p:txBody>
      </p:sp>
      <p:sp>
        <p:nvSpPr>
          <p:cNvPr id="8" name="Footer Placeholder 4"/>
          <p:cNvSpPr>
            <a:spLocks noGrp="1"/>
          </p:cNvSpPr>
          <p:nvPr>
            <p:ph type="ftr" idx="14"/>
          </p:nvPr>
        </p:nvSpPr>
        <p:spPr>
          <a:xfrm>
            <a:off x="5500694" y="6475413"/>
            <a:ext cx="3041644" cy="180975"/>
          </a:xfrm>
        </p:spPr>
        <p:txBody>
          <a:bodyPr/>
          <a:lstStyle/>
          <a:p>
            <a:r>
              <a:rPr lang="en-GB" dirty="0"/>
              <a:t>Joseph Levy, InterDigital Communications Inc..</a:t>
            </a:r>
          </a:p>
        </p:txBody>
      </p:sp>
    </p:spTree>
    <p:extLst>
      <p:ext uri="{BB962C8B-B14F-4D97-AF65-F5344CB8AC3E}">
        <p14:creationId xmlns:p14="http://schemas.microsoft.com/office/powerpoint/2010/main" val="34135947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September 2013</a:t>
            </a:r>
            <a:endParaRPr lang="en-GB"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21</a:t>
            </a:fld>
            <a:endParaRPr lang="en-GB" dirty="0"/>
          </a:p>
        </p:txBody>
      </p:sp>
      <p:sp>
        <p:nvSpPr>
          <p:cNvPr id="11265" name="Rectangle 1"/>
          <p:cNvSpPr>
            <a:spLocks noGrp="1" noChangeArrowheads="1"/>
          </p:cNvSpPr>
          <p:nvPr>
            <p:ph type="title"/>
          </p:nvPr>
        </p:nvSpPr>
        <p:spPr>
          <a:xfrm>
            <a:off x="685800" y="685800"/>
            <a:ext cx="7772400" cy="685800"/>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7" name="Content Placeholder 2"/>
          <p:cNvSpPr>
            <a:spLocks noGrp="1"/>
          </p:cNvSpPr>
          <p:nvPr>
            <p:ph type="body" idx="1"/>
          </p:nvPr>
        </p:nvSpPr>
        <p:spPr>
          <a:xfrm>
            <a:off x="647700" y="1409700"/>
            <a:ext cx="7772400" cy="4953000"/>
          </a:xfrm>
        </p:spPr>
        <p:txBody>
          <a:bodyPr>
            <a:normAutofit/>
          </a:bodyPr>
          <a:lstStyle/>
          <a:p>
            <a:r>
              <a:rPr lang="en-US" sz="1600" b="0" dirty="0" smtClean="0"/>
              <a:t>[1] </a:t>
            </a:r>
            <a:r>
              <a:rPr lang="en-US" altLang="ja-JP" sz="1600" b="0" dirty="0" smtClean="0">
                <a:ea typeface="ＭＳ Ｐゴシック" pitchFamily="34" charset="-128"/>
              </a:rPr>
              <a:t>IEEE 802.11-13/0722r1, “</a:t>
            </a:r>
            <a:r>
              <a:rPr lang="en-GB" sz="1600" b="0" dirty="0" smtClean="0"/>
              <a:t>HEW SG Evaluation Methodology</a:t>
            </a:r>
            <a:r>
              <a:rPr lang="en-US" sz="1600" b="0" dirty="0" smtClean="0">
                <a:solidFill>
                  <a:schemeClr val="tx2"/>
                </a:solidFill>
              </a:rPr>
              <a:t>”, Intel.</a:t>
            </a:r>
          </a:p>
          <a:p>
            <a:r>
              <a:rPr lang="en-US" sz="1600" b="0" dirty="0" smtClean="0">
                <a:solidFill>
                  <a:schemeClr val="tx2"/>
                </a:solidFill>
              </a:rPr>
              <a:t>[2] IEEE 802.11-04/0184r0, “</a:t>
            </a:r>
            <a:r>
              <a:rPr lang="en-US" sz="1600" b="0" dirty="0" smtClean="0"/>
              <a:t>802.11n TGn proposal for PHY abstraction in MAC simulators,” ST Microelectronics.</a:t>
            </a:r>
          </a:p>
          <a:p>
            <a:r>
              <a:rPr lang="en-US" sz="1600" b="0" dirty="0" smtClean="0">
                <a:solidFill>
                  <a:schemeClr val="tx2"/>
                </a:solidFill>
              </a:rPr>
              <a:t>[3] R. Yaniv et. Al., “CINR measurements using the EESM method”, IEEE C802.16e-05/141r3.</a:t>
            </a:r>
          </a:p>
          <a:p>
            <a:r>
              <a:rPr lang="en-US" sz="1600" b="0" dirty="0" smtClean="0">
                <a:solidFill>
                  <a:schemeClr val="accent4"/>
                </a:solidFill>
              </a:rPr>
              <a:t>[4] </a:t>
            </a:r>
            <a:r>
              <a:rPr lang="en-US" sz="1600" b="0" dirty="0"/>
              <a:t>L. Hentilä, P. Kyösti, M. Käske, M. Narandzic , and M. Alatossava. (2007, December.) MATLAB implementation of the WINNER Phase II Channel Model ver1.1 [Online]. Available: https://www.ist-winner.org/phase_2_model.html</a:t>
            </a:r>
          </a:p>
          <a:p>
            <a:r>
              <a:rPr lang="en-US" sz="1600" b="0" dirty="0" smtClean="0"/>
              <a:t>[5] OPNET Technologies Inc., “LTE </a:t>
            </a:r>
            <a:r>
              <a:rPr lang="en-US" sz="1600" b="0" dirty="0"/>
              <a:t>PHY Multipath Fading Models – Design </a:t>
            </a:r>
            <a:r>
              <a:rPr lang="en-US" sz="1600" b="0" dirty="0" smtClean="0"/>
              <a:t>Document”.</a:t>
            </a:r>
          </a:p>
          <a:p>
            <a:r>
              <a:rPr lang="en-US" sz="1600" b="0" dirty="0" smtClean="0"/>
              <a:t>[6] </a:t>
            </a:r>
            <a:r>
              <a:rPr lang="en-GB" sz="1600" b="0" dirty="0" smtClean="0"/>
              <a:t>Software implementation of IMT.EVAL channel model, doc num: IST-4-027756</a:t>
            </a:r>
          </a:p>
          <a:p>
            <a:r>
              <a:rPr lang="en-GB" sz="1600" b="0" dirty="0" smtClean="0"/>
              <a:t>[7] </a:t>
            </a:r>
            <a:r>
              <a:rPr lang="en-GB" sz="1600" b="0" dirty="0"/>
              <a:t>Report ITU-R  M.2135-1 (12/2009) Guidelines for evaluation of radio interface technologies for IMT Advanced</a:t>
            </a:r>
          </a:p>
          <a:p>
            <a:r>
              <a:rPr lang="en-GB" sz="1600" b="0" dirty="0" smtClean="0"/>
              <a:t>[8] </a:t>
            </a:r>
            <a:r>
              <a:rPr lang="en-GB" sz="1600" b="0" dirty="0"/>
              <a:t>IEEE </a:t>
            </a:r>
            <a:r>
              <a:rPr lang="en-GB" sz="1600" b="0" dirty="0" smtClean="0"/>
              <a:t>802.11-13/0996r1, .</a:t>
            </a:r>
            <a:r>
              <a:rPr lang="en-GB" sz="1600" b="0" dirty="0"/>
              <a:t> “Outdoor Channel Model Candidates for </a:t>
            </a:r>
            <a:r>
              <a:rPr lang="en-GB" sz="1600" b="0" dirty="0" smtClean="0"/>
              <a:t>HEW”, K. Josiam, R. Taori, and F. Tong, </a:t>
            </a:r>
          </a:p>
          <a:p>
            <a:r>
              <a:rPr lang="en-GB" sz="1600" b="0" dirty="0" smtClean="0"/>
              <a:t>[9] IEEE 802.11-13/0657,  “</a:t>
            </a:r>
            <a:r>
              <a:rPr lang="en-US" sz="1600" b="0" dirty="0"/>
              <a:t>Usage models for IEEE 802.11 High Efficiency WLAN study group (HEW SG) </a:t>
            </a:r>
            <a:r>
              <a:rPr lang="en-US" sz="1600" b="0" dirty="0" smtClean="0"/>
              <a:t>– Liaison </a:t>
            </a:r>
            <a:r>
              <a:rPr lang="en-US" sz="1600" b="0" dirty="0"/>
              <a:t>with </a:t>
            </a:r>
            <a:r>
              <a:rPr lang="en-US" sz="1600" b="0" dirty="0" smtClean="0"/>
              <a:t>WFA”, Laurent </a:t>
            </a:r>
            <a:r>
              <a:rPr lang="en-US" sz="1600" b="0" dirty="0" err="1" smtClean="0"/>
              <a:t>Cariou</a:t>
            </a:r>
            <a:endParaRPr lang="en-US" sz="1600" b="0" dirty="0" smtClean="0"/>
          </a:p>
          <a:p>
            <a:r>
              <a:rPr lang="en-US" sz="1600" b="0" dirty="0" smtClean="0"/>
              <a:t>[10] IEEE 802.16m-08/004r5, “IEEE 802 16m Evaluation Methodology Document (EMD)”</a:t>
            </a:r>
          </a:p>
        </p:txBody>
      </p:sp>
      <p:sp>
        <p:nvSpPr>
          <p:cNvPr id="8" name="Footer Placeholder 4"/>
          <p:cNvSpPr>
            <a:spLocks noGrp="1"/>
          </p:cNvSpPr>
          <p:nvPr>
            <p:ph type="ftr" idx="14"/>
          </p:nvPr>
        </p:nvSpPr>
        <p:spPr>
          <a:xfrm>
            <a:off x="5500694" y="6475413"/>
            <a:ext cx="3041644" cy="180975"/>
          </a:xfrm>
        </p:spPr>
        <p:txBody>
          <a:bodyPr/>
          <a:lstStyle/>
          <a:p>
            <a:r>
              <a:rPr lang="en-GB" dirty="0"/>
              <a:t>Joseph Levy, InterDigital Communications Inc..</a:t>
            </a:r>
          </a:p>
        </p:txBody>
      </p:sp>
    </p:spTree>
    <p:extLst>
      <p:ext uri="{BB962C8B-B14F-4D97-AF65-F5344CB8AC3E}">
        <p14:creationId xmlns:p14="http://schemas.microsoft.com/office/powerpoint/2010/main" val="25093432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Additional TPM  plots</a:t>
            </a:r>
            <a:endParaRPr lang="en-US" dirty="0"/>
          </a:p>
        </p:txBody>
      </p:sp>
      <p:sp>
        <p:nvSpPr>
          <p:cNvPr id="6" name="Date Placeholder 5"/>
          <p:cNvSpPr>
            <a:spLocks noGrp="1"/>
          </p:cNvSpPr>
          <p:nvPr>
            <p:ph type="dt" idx="10"/>
          </p:nvPr>
        </p:nvSpPr>
        <p:spPr/>
        <p:txBody>
          <a:bodyPr/>
          <a:lstStyle/>
          <a:p>
            <a:r>
              <a:rPr lang="en-US" dirty="0" smtClean="0"/>
              <a:t>September 2013</a:t>
            </a:r>
            <a:endParaRPr lang="en-GB" dirty="0"/>
          </a:p>
        </p:txBody>
      </p:sp>
      <p:sp>
        <p:nvSpPr>
          <p:cNvPr id="5" name="Footer Placeholder 4"/>
          <p:cNvSpPr>
            <a:spLocks noGrp="1"/>
          </p:cNvSpPr>
          <p:nvPr>
            <p:ph type="ftr" idx="11"/>
          </p:nvPr>
        </p:nvSpPr>
        <p:spPr/>
        <p:txBody>
          <a:bodyPr/>
          <a:lstStyle/>
          <a:p>
            <a:r>
              <a:rPr lang="en-GB" dirty="0" smtClean="0"/>
              <a:t>Joseph Levy, InterDigital Communications Inc..</a:t>
            </a:r>
            <a:endParaRPr lang="en-GB"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1109329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September 2013</a:t>
            </a:r>
            <a:endParaRPr lang="en-GB"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23</a:t>
            </a:fld>
            <a:endParaRPr lang="en-GB" dirty="0"/>
          </a:p>
        </p:txBody>
      </p:sp>
      <p:sp>
        <p:nvSpPr>
          <p:cNvPr id="8" name="Footer Placeholder 4"/>
          <p:cNvSpPr>
            <a:spLocks noGrp="1"/>
          </p:cNvSpPr>
          <p:nvPr>
            <p:ph type="ftr" idx="14"/>
          </p:nvPr>
        </p:nvSpPr>
        <p:spPr>
          <a:xfrm>
            <a:off x="5568956" y="6475413"/>
            <a:ext cx="3041644" cy="180975"/>
          </a:xfrm>
        </p:spPr>
        <p:txBody>
          <a:bodyPr/>
          <a:lstStyle/>
          <a:p>
            <a:r>
              <a:rPr lang="en-GB" dirty="0"/>
              <a:t>Joseph Levy, InterDigital Communications Inc..</a:t>
            </a:r>
          </a:p>
        </p:txBody>
      </p:sp>
      <p:sp>
        <p:nvSpPr>
          <p:cNvPr id="7" name="Content Placeholder 2"/>
          <p:cNvSpPr>
            <a:spLocks noGrp="1"/>
          </p:cNvSpPr>
          <p:nvPr>
            <p:ph idx="1"/>
          </p:nvPr>
        </p:nvSpPr>
        <p:spPr>
          <a:xfrm>
            <a:off x="693095" y="5541275"/>
            <a:ext cx="7770813" cy="756510"/>
          </a:xfrm>
        </p:spPr>
        <p:txBody>
          <a:bodyPr/>
          <a:lstStyle/>
          <a:p>
            <a:r>
              <a:rPr lang="en-US" sz="2000" dirty="0" smtClean="0"/>
              <a:t>Faster velocity leads to more state transitions</a:t>
            </a:r>
            <a:endParaRPr lang="en-US" dirty="0"/>
          </a:p>
        </p:txBody>
      </p:sp>
      <p:pic>
        <p:nvPicPr>
          <p:cNvPr id="41988" name="Picture 4"/>
          <p:cNvPicPr>
            <a:picLocks noChangeAspect="1" noChangeArrowheads="1"/>
          </p:cNvPicPr>
          <p:nvPr/>
        </p:nvPicPr>
        <p:blipFill>
          <a:blip r:embed="rId3" cstate="print"/>
          <a:srcRect/>
          <a:stretch>
            <a:fillRect/>
          </a:stretch>
        </p:blipFill>
        <p:spPr bwMode="auto">
          <a:xfrm>
            <a:off x="-618525" y="827815"/>
            <a:ext cx="10375200" cy="5649185"/>
          </a:xfrm>
          <a:prstGeom prst="rect">
            <a:avLst/>
          </a:prstGeom>
          <a:noFill/>
          <a:ln w="9525">
            <a:noFill/>
            <a:miter lim="800000"/>
            <a:headEnd/>
            <a:tailEnd/>
          </a:ln>
          <a:effectLst/>
        </p:spPr>
      </p:pic>
      <p:sp>
        <p:nvSpPr>
          <p:cNvPr id="9" name="Rectangle 8"/>
          <p:cNvSpPr/>
          <p:nvPr/>
        </p:nvSpPr>
        <p:spPr>
          <a:xfrm>
            <a:off x="1230765" y="778518"/>
            <a:ext cx="7296950" cy="523220"/>
          </a:xfrm>
          <a:prstGeom prst="rect">
            <a:avLst/>
          </a:prstGeom>
          <a:solidFill>
            <a:schemeClr val="bg1"/>
          </a:solidFill>
        </p:spPr>
        <p:txBody>
          <a:bodyPr wrap="square">
            <a:spAutoFit/>
          </a:bodyPr>
          <a:lstStyle/>
          <a:p>
            <a:r>
              <a:rPr lang="en-US" sz="1400" dirty="0" smtClean="0">
                <a:solidFill>
                  <a:schemeClr val="tx2"/>
                </a:solidFill>
              </a:rPr>
              <a:t>Velocity Comparison, 30 km/h vs. 3 km/h, 100 symbols, 20dB, WINNER 2 B1 Throughput Averaging</a:t>
            </a:r>
            <a:endParaRPr lang="en-US" sz="1400" dirty="0">
              <a:solidFill>
                <a:schemeClr val="tx2"/>
              </a:solidFill>
            </a:endParaRPr>
          </a:p>
        </p:txBody>
      </p:sp>
    </p:spTree>
    <p:extLst>
      <p:ext uri="{BB962C8B-B14F-4D97-AF65-F5344CB8AC3E}">
        <p14:creationId xmlns:p14="http://schemas.microsoft.com/office/powerpoint/2010/main" val="30491690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September 2013</a:t>
            </a:r>
            <a:endParaRPr lang="en-GB"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24</a:t>
            </a:fld>
            <a:endParaRPr lang="en-GB" dirty="0"/>
          </a:p>
        </p:txBody>
      </p:sp>
      <p:sp>
        <p:nvSpPr>
          <p:cNvPr id="8" name="Footer Placeholder 4"/>
          <p:cNvSpPr>
            <a:spLocks noGrp="1"/>
          </p:cNvSpPr>
          <p:nvPr>
            <p:ph type="ftr" idx="14"/>
          </p:nvPr>
        </p:nvSpPr>
        <p:spPr>
          <a:xfrm>
            <a:off x="5500694" y="6475413"/>
            <a:ext cx="3041644" cy="180975"/>
          </a:xfrm>
        </p:spPr>
        <p:txBody>
          <a:bodyPr/>
          <a:lstStyle/>
          <a:p>
            <a:r>
              <a:rPr lang="en-GB" dirty="0"/>
              <a:t>Joseph Levy, InterDigital Communications Inc..</a:t>
            </a:r>
          </a:p>
        </p:txBody>
      </p:sp>
      <p:sp>
        <p:nvSpPr>
          <p:cNvPr id="7" name="Content Placeholder 2"/>
          <p:cNvSpPr>
            <a:spLocks noGrp="1"/>
          </p:cNvSpPr>
          <p:nvPr>
            <p:ph idx="1"/>
          </p:nvPr>
        </p:nvSpPr>
        <p:spPr>
          <a:xfrm>
            <a:off x="693095" y="5541275"/>
            <a:ext cx="7770813" cy="756510"/>
          </a:xfrm>
        </p:spPr>
        <p:txBody>
          <a:bodyPr/>
          <a:lstStyle/>
          <a:p>
            <a:r>
              <a:rPr lang="en-US" sz="2000" dirty="0" smtClean="0"/>
              <a:t>Larger separation leads to more state transitions</a:t>
            </a:r>
            <a:endParaRPr lang="en-US" dirty="0"/>
          </a:p>
        </p:txBody>
      </p:sp>
      <p:pic>
        <p:nvPicPr>
          <p:cNvPr id="9" name="Picture 2"/>
          <p:cNvPicPr>
            <a:picLocks noChangeAspect="1" noChangeArrowheads="1"/>
          </p:cNvPicPr>
          <p:nvPr/>
        </p:nvPicPr>
        <p:blipFill>
          <a:blip r:embed="rId3" cstate="print"/>
          <a:srcRect/>
          <a:stretch>
            <a:fillRect/>
          </a:stretch>
        </p:blipFill>
        <p:spPr bwMode="auto">
          <a:xfrm>
            <a:off x="-651080" y="817460"/>
            <a:ext cx="10375200" cy="5659540"/>
          </a:xfrm>
          <a:prstGeom prst="rect">
            <a:avLst/>
          </a:prstGeom>
          <a:noFill/>
          <a:ln w="9525">
            <a:noFill/>
            <a:miter lim="800000"/>
            <a:headEnd/>
            <a:tailEnd/>
          </a:ln>
          <a:effectLst/>
        </p:spPr>
      </p:pic>
      <p:sp>
        <p:nvSpPr>
          <p:cNvPr id="10" name="Rectangle 9"/>
          <p:cNvSpPr/>
          <p:nvPr/>
        </p:nvSpPr>
        <p:spPr>
          <a:xfrm>
            <a:off x="654690" y="817460"/>
            <a:ext cx="7949835" cy="307777"/>
          </a:xfrm>
          <a:prstGeom prst="rect">
            <a:avLst/>
          </a:prstGeom>
          <a:solidFill>
            <a:schemeClr val="bg1"/>
          </a:solidFill>
        </p:spPr>
        <p:txBody>
          <a:bodyPr wrap="square">
            <a:spAutoFit/>
          </a:bodyPr>
          <a:lstStyle/>
          <a:p>
            <a:r>
              <a:rPr lang="en-US" sz="1400" dirty="0" smtClean="0">
                <a:solidFill>
                  <a:schemeClr val="tx2"/>
                </a:solidFill>
              </a:rPr>
              <a:t>Packet Duration Comparison, 10 vs. 100 symbols, 20dB, 30 km/h, WINNER 2 B1 Throughput Averaging</a:t>
            </a:r>
            <a:endParaRPr lang="en-US" sz="1400" dirty="0">
              <a:solidFill>
                <a:schemeClr val="tx2"/>
              </a:solidFill>
            </a:endParaRPr>
          </a:p>
        </p:txBody>
      </p:sp>
    </p:spTree>
    <p:extLst>
      <p:ext uri="{BB962C8B-B14F-4D97-AF65-F5344CB8AC3E}">
        <p14:creationId xmlns:p14="http://schemas.microsoft.com/office/powerpoint/2010/main" val="37533274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September 2013</a:t>
            </a:r>
            <a:endParaRPr lang="en-GB"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25</a:t>
            </a:fld>
            <a:endParaRPr lang="en-GB" dirty="0"/>
          </a:p>
        </p:txBody>
      </p:sp>
      <p:sp>
        <p:nvSpPr>
          <p:cNvPr id="8" name="Footer Placeholder 4"/>
          <p:cNvSpPr>
            <a:spLocks noGrp="1"/>
          </p:cNvSpPr>
          <p:nvPr>
            <p:ph type="ftr" idx="14"/>
          </p:nvPr>
        </p:nvSpPr>
        <p:spPr>
          <a:xfrm>
            <a:off x="5500694" y="6475413"/>
            <a:ext cx="3041644" cy="180975"/>
          </a:xfrm>
        </p:spPr>
        <p:txBody>
          <a:bodyPr/>
          <a:lstStyle/>
          <a:p>
            <a:r>
              <a:rPr lang="en-GB" dirty="0"/>
              <a:t>Joseph Levy, InterDigital Communications Inc..</a:t>
            </a:r>
          </a:p>
        </p:txBody>
      </p:sp>
      <p:pic>
        <p:nvPicPr>
          <p:cNvPr id="53250" name="Picture 2"/>
          <p:cNvPicPr>
            <a:picLocks noChangeAspect="1" noChangeArrowheads="1"/>
          </p:cNvPicPr>
          <p:nvPr/>
        </p:nvPicPr>
        <p:blipFill>
          <a:blip r:embed="rId3" cstate="print"/>
          <a:srcRect/>
          <a:stretch>
            <a:fillRect/>
          </a:stretch>
        </p:blipFill>
        <p:spPr bwMode="auto">
          <a:xfrm>
            <a:off x="-580120" y="878200"/>
            <a:ext cx="10375200" cy="5623200"/>
          </a:xfrm>
          <a:prstGeom prst="rect">
            <a:avLst/>
          </a:prstGeom>
          <a:noFill/>
          <a:ln w="9525">
            <a:noFill/>
            <a:miter lim="800000"/>
            <a:headEnd/>
            <a:tailEnd/>
          </a:ln>
          <a:effectLst/>
        </p:spPr>
      </p:pic>
      <p:sp>
        <p:nvSpPr>
          <p:cNvPr id="7" name="Rectangle 6"/>
          <p:cNvSpPr/>
          <p:nvPr/>
        </p:nvSpPr>
        <p:spPr>
          <a:xfrm>
            <a:off x="1806840" y="817460"/>
            <a:ext cx="6912900" cy="307777"/>
          </a:xfrm>
          <a:prstGeom prst="rect">
            <a:avLst/>
          </a:prstGeom>
          <a:solidFill>
            <a:schemeClr val="bg1"/>
          </a:solidFill>
        </p:spPr>
        <p:txBody>
          <a:bodyPr wrap="square">
            <a:spAutoFit/>
          </a:bodyPr>
          <a:lstStyle/>
          <a:p>
            <a:r>
              <a:rPr lang="en-US" sz="1400" dirty="0" smtClean="0">
                <a:solidFill>
                  <a:schemeClr val="tx2"/>
                </a:solidFill>
              </a:rPr>
              <a:t>Algorithm Comparison,100 symbols, 20dB, 30 km/h, WINNER 2 B1 </a:t>
            </a:r>
            <a:endParaRPr lang="en-US" sz="1400" dirty="0">
              <a:solidFill>
                <a:schemeClr val="tx2"/>
              </a:solidFill>
            </a:endParaRPr>
          </a:p>
        </p:txBody>
      </p:sp>
    </p:spTree>
    <p:extLst>
      <p:ext uri="{BB962C8B-B14F-4D97-AF65-F5344CB8AC3E}">
        <p14:creationId xmlns:p14="http://schemas.microsoft.com/office/powerpoint/2010/main" val="22693977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September 2013</a:t>
            </a:r>
            <a:endParaRPr lang="en-GB"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26</a:t>
            </a:fld>
            <a:endParaRPr lang="en-GB" dirty="0"/>
          </a:p>
        </p:txBody>
      </p:sp>
      <p:sp>
        <p:nvSpPr>
          <p:cNvPr id="8" name="Footer Placeholder 4"/>
          <p:cNvSpPr>
            <a:spLocks noGrp="1"/>
          </p:cNvSpPr>
          <p:nvPr>
            <p:ph type="ftr" idx="14"/>
          </p:nvPr>
        </p:nvSpPr>
        <p:spPr>
          <a:xfrm>
            <a:off x="5500694" y="6475413"/>
            <a:ext cx="3041644" cy="180975"/>
          </a:xfrm>
        </p:spPr>
        <p:txBody>
          <a:bodyPr/>
          <a:lstStyle/>
          <a:p>
            <a:r>
              <a:rPr lang="en-GB" dirty="0"/>
              <a:t>Joseph Levy, InterDigital Communications Inc..</a:t>
            </a:r>
          </a:p>
        </p:txBody>
      </p:sp>
      <p:pic>
        <p:nvPicPr>
          <p:cNvPr id="54274" name="Picture 2"/>
          <p:cNvPicPr>
            <a:picLocks noChangeAspect="1" noChangeArrowheads="1"/>
          </p:cNvPicPr>
          <p:nvPr/>
        </p:nvPicPr>
        <p:blipFill>
          <a:blip r:embed="rId3" cstate="print"/>
          <a:srcRect/>
          <a:stretch>
            <a:fillRect/>
          </a:stretch>
        </p:blipFill>
        <p:spPr bwMode="auto">
          <a:xfrm>
            <a:off x="-618525" y="827815"/>
            <a:ext cx="10375200" cy="5649185"/>
          </a:xfrm>
          <a:prstGeom prst="rect">
            <a:avLst/>
          </a:prstGeom>
          <a:noFill/>
          <a:ln w="9525">
            <a:noFill/>
            <a:miter lim="800000"/>
            <a:headEnd/>
            <a:tailEnd/>
          </a:ln>
          <a:effectLst/>
        </p:spPr>
      </p:pic>
      <p:sp>
        <p:nvSpPr>
          <p:cNvPr id="7" name="Rectangle 6"/>
          <p:cNvSpPr/>
          <p:nvPr/>
        </p:nvSpPr>
        <p:spPr>
          <a:xfrm>
            <a:off x="1806840" y="779055"/>
            <a:ext cx="6912900" cy="307777"/>
          </a:xfrm>
          <a:prstGeom prst="rect">
            <a:avLst/>
          </a:prstGeom>
          <a:solidFill>
            <a:schemeClr val="bg1"/>
          </a:solidFill>
        </p:spPr>
        <p:txBody>
          <a:bodyPr wrap="square">
            <a:spAutoFit/>
          </a:bodyPr>
          <a:lstStyle/>
          <a:p>
            <a:r>
              <a:rPr lang="en-US" sz="1400" dirty="0" smtClean="0">
                <a:solidFill>
                  <a:schemeClr val="tx2"/>
                </a:solidFill>
              </a:rPr>
              <a:t>Algorithm Comparison,100 symbols, 20dB, 30 km/h, ITU Channel UMi</a:t>
            </a:r>
            <a:endParaRPr lang="en-US" sz="1400" dirty="0">
              <a:solidFill>
                <a:schemeClr val="tx2"/>
              </a:solidFill>
            </a:endParaRPr>
          </a:p>
        </p:txBody>
      </p:sp>
    </p:spTree>
    <p:extLst>
      <p:ext uri="{BB962C8B-B14F-4D97-AF65-F5344CB8AC3E}">
        <p14:creationId xmlns:p14="http://schemas.microsoft.com/office/powerpoint/2010/main" val="24322923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Motivation </a:t>
            </a:r>
            <a:endParaRPr lang="en-GB" dirty="0"/>
          </a:p>
        </p:txBody>
      </p:sp>
      <p:sp>
        <p:nvSpPr>
          <p:cNvPr id="7" name="Content Placeholder 2"/>
          <p:cNvSpPr>
            <a:spLocks noGrp="1"/>
          </p:cNvSpPr>
          <p:nvPr>
            <p:ph idx="1"/>
          </p:nvPr>
        </p:nvSpPr>
        <p:spPr>
          <a:xfrm>
            <a:off x="685800" y="1676400"/>
            <a:ext cx="7770813" cy="4418013"/>
          </a:xfrm>
        </p:spPr>
        <p:txBody>
          <a:bodyPr>
            <a:normAutofit/>
          </a:bodyPr>
          <a:lstStyle/>
          <a:p>
            <a:pPr lvl="0"/>
            <a:r>
              <a:rPr lang="en-US" dirty="0" smtClean="0"/>
              <a:t>To provide an accurate and efficient outdoor physical channel model for HEW system level simulations.</a:t>
            </a:r>
          </a:p>
          <a:p>
            <a:pPr lvl="0"/>
            <a:r>
              <a:rPr lang="en-US" dirty="0" smtClean="0"/>
              <a:t>Markov modeling techniques can provide such a system level simulation model. ([2], [5], [10])</a:t>
            </a:r>
          </a:p>
          <a:p>
            <a:pPr lvl="0"/>
            <a:r>
              <a:rPr lang="en-US" dirty="0" smtClean="0"/>
              <a:t>The Markov modeling technique can be used for any agreed channel model (e.g. WINNER2, ITU, or customized)</a:t>
            </a:r>
          </a:p>
          <a:p>
            <a:pPr lvl="0"/>
            <a:r>
              <a:rPr lang="en-US" dirty="0" smtClean="0"/>
              <a:t>The modeling approach and channel model(s) used for system level simulations are important considerations which should be agreed to allow for meaningful comparison of performance results.  </a:t>
            </a:r>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3</a:t>
            </a:fld>
            <a:endParaRPr lang="en-GB" dirty="0"/>
          </a:p>
        </p:txBody>
      </p:sp>
      <p:sp>
        <p:nvSpPr>
          <p:cNvPr id="5" name="Footer Placeholder 4"/>
          <p:cNvSpPr>
            <a:spLocks noGrp="1"/>
          </p:cNvSpPr>
          <p:nvPr>
            <p:ph type="ftr" idx="14"/>
          </p:nvPr>
        </p:nvSpPr>
        <p:spPr>
          <a:xfrm>
            <a:off x="5334000" y="6477000"/>
            <a:ext cx="3184520" cy="180975"/>
          </a:xfrm>
        </p:spPr>
        <p:txBody>
          <a:bodyPr/>
          <a:lstStyle/>
          <a:p>
            <a:r>
              <a:rPr lang="en-GB" dirty="0"/>
              <a:t>Joseph Levy, InterDigital Communications Inc..</a:t>
            </a:r>
          </a:p>
        </p:txBody>
      </p:sp>
      <p:sp>
        <p:nvSpPr>
          <p:cNvPr id="4" name="Date Placeholder 3"/>
          <p:cNvSpPr>
            <a:spLocks noGrp="1"/>
          </p:cNvSpPr>
          <p:nvPr>
            <p:ph type="dt" idx="15"/>
          </p:nvPr>
        </p:nvSpPr>
        <p:spPr/>
        <p:txBody>
          <a:bodyPr/>
          <a:lstStyle/>
          <a:p>
            <a:r>
              <a:rPr lang="en-US" dirty="0" smtClean="0"/>
              <a:t>September 2013</a:t>
            </a:r>
            <a:endParaRPr lang="en-GB" dirty="0"/>
          </a:p>
        </p:txBody>
      </p:sp>
      <p:sp>
        <p:nvSpPr>
          <p:cNvPr id="2" name="Rectangle 1"/>
          <p:cNvSpPr/>
          <p:nvPr/>
        </p:nvSpPr>
        <p:spPr>
          <a:xfrm>
            <a:off x="4035635" y="3198168"/>
            <a:ext cx="1072730" cy="461665"/>
          </a:xfrm>
          <a:prstGeom prst="rect">
            <a:avLst/>
          </a:prstGeom>
        </p:spPr>
        <p:txBody>
          <a:bodyPr wrap="none">
            <a:spAutoFit/>
          </a:bodyPr>
          <a:lstStyle/>
          <a:p>
            <a:r>
              <a:rPr lang="en-US" dirty="0"/>
              <a:t>(10^5) </a:t>
            </a:r>
          </a:p>
        </p:txBody>
      </p:sp>
      <p:sp>
        <p:nvSpPr>
          <p:cNvPr id="3" name="Rectangle 2"/>
          <p:cNvSpPr/>
          <p:nvPr/>
        </p:nvSpPr>
        <p:spPr>
          <a:xfrm>
            <a:off x="4035635" y="3198168"/>
            <a:ext cx="1072730" cy="461665"/>
          </a:xfrm>
          <a:prstGeom prst="rect">
            <a:avLst/>
          </a:prstGeom>
        </p:spPr>
        <p:txBody>
          <a:bodyPr wrap="none">
            <a:spAutoFit/>
          </a:bodyPr>
          <a:lstStyle/>
          <a:p>
            <a:r>
              <a:rPr lang="en-US" dirty="0"/>
              <a:t>(10^5) </a:t>
            </a:r>
          </a:p>
        </p:txBody>
      </p:sp>
    </p:spTree>
    <p:extLst>
      <p:ext uri="{BB962C8B-B14F-4D97-AF65-F5344CB8AC3E}">
        <p14:creationId xmlns:p14="http://schemas.microsoft.com/office/powerpoint/2010/main" val="29129879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September 2013</a:t>
            </a:r>
            <a:endParaRPr lang="en-GB"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4</a:t>
            </a:fld>
            <a:endParaRPr lang="en-GB" dirty="0"/>
          </a:p>
        </p:txBody>
      </p:sp>
      <p:sp>
        <p:nvSpPr>
          <p:cNvPr id="7" name="Content Placeholder 2"/>
          <p:cNvSpPr>
            <a:spLocks noGrp="1"/>
          </p:cNvSpPr>
          <p:nvPr>
            <p:ph type="body" idx="1"/>
          </p:nvPr>
        </p:nvSpPr>
        <p:spPr>
          <a:xfrm>
            <a:off x="846715" y="1086295"/>
            <a:ext cx="7995230" cy="4300114"/>
          </a:xfrm>
        </p:spPr>
        <p:txBody>
          <a:bodyPr>
            <a:noAutofit/>
          </a:bodyPr>
          <a:lstStyle/>
          <a:p>
            <a:r>
              <a:rPr lang="en-US" sz="2800" dirty="0" smtClean="0"/>
              <a:t>This contribution provides:</a:t>
            </a:r>
          </a:p>
          <a:p>
            <a:pPr marL="457200" indent="-457200">
              <a:buFont typeface="Arial" pitchFamily="34" charset="0"/>
              <a:buChar char="•"/>
            </a:pPr>
            <a:r>
              <a:rPr lang="en-US" sz="2800" dirty="0" smtClean="0"/>
              <a:t>A description of the proposed Finite State Markov Chain (FSMC) system level modeling</a:t>
            </a:r>
          </a:p>
          <a:p>
            <a:pPr marL="457200" indent="-457200">
              <a:buFont typeface="Arial" pitchFamily="34" charset="0"/>
              <a:buChar char="•"/>
            </a:pPr>
            <a:r>
              <a:rPr lang="en-US" sz="2800" dirty="0" smtClean="0"/>
              <a:t>Examples of calculated transition probability matrix (TPM) for some channel models of interest.</a:t>
            </a:r>
          </a:p>
        </p:txBody>
      </p:sp>
      <p:sp>
        <p:nvSpPr>
          <p:cNvPr id="8" name="Footer Placeholder 4"/>
          <p:cNvSpPr>
            <a:spLocks noGrp="1"/>
          </p:cNvSpPr>
          <p:nvPr>
            <p:ph type="ftr" idx="14"/>
          </p:nvPr>
        </p:nvSpPr>
        <p:spPr>
          <a:xfrm>
            <a:off x="5500694" y="6475413"/>
            <a:ext cx="3041644" cy="180975"/>
          </a:xfrm>
        </p:spPr>
        <p:txBody>
          <a:bodyPr/>
          <a:lstStyle/>
          <a:p>
            <a:r>
              <a:rPr lang="en-GB" dirty="0"/>
              <a:t>Joseph Levy, InterDigital Communications Inc..</a:t>
            </a:r>
          </a:p>
        </p:txBody>
      </p:sp>
      <p:sp>
        <p:nvSpPr>
          <p:cNvPr id="11" name="TextBox 10"/>
          <p:cNvSpPr txBox="1"/>
          <p:nvPr/>
        </p:nvSpPr>
        <p:spPr>
          <a:xfrm>
            <a:off x="808310" y="625435"/>
            <a:ext cx="1800493" cy="523220"/>
          </a:xfrm>
          <a:prstGeom prst="rect">
            <a:avLst/>
          </a:prstGeom>
          <a:noFill/>
        </p:spPr>
        <p:txBody>
          <a:bodyPr wrap="none" rtlCol="0">
            <a:spAutoFit/>
          </a:bodyPr>
          <a:lstStyle/>
          <a:p>
            <a:r>
              <a:rPr lang="en-US" sz="2800" b="1" dirty="0" smtClean="0">
                <a:solidFill>
                  <a:schemeClr val="tx2"/>
                </a:solidFill>
              </a:rPr>
              <a:t>Discussion</a:t>
            </a:r>
            <a:endParaRPr lang="en-US" b="1" dirty="0">
              <a:solidFill>
                <a:schemeClr val="tx2"/>
              </a:solidFill>
            </a:endParaRPr>
          </a:p>
        </p:txBody>
      </p:sp>
      <p:sp>
        <p:nvSpPr>
          <p:cNvPr id="2" name="Rectangle 1"/>
          <p:cNvSpPr/>
          <p:nvPr/>
        </p:nvSpPr>
        <p:spPr>
          <a:xfrm>
            <a:off x="4035635" y="3198168"/>
            <a:ext cx="1072730" cy="461665"/>
          </a:xfrm>
          <a:prstGeom prst="rect">
            <a:avLst/>
          </a:prstGeom>
        </p:spPr>
        <p:txBody>
          <a:bodyPr wrap="none">
            <a:spAutoFit/>
          </a:bodyPr>
          <a:lstStyle/>
          <a:p>
            <a:r>
              <a:rPr lang="en-US" dirty="0"/>
              <a:t>(10^5) </a:t>
            </a:r>
          </a:p>
        </p:txBody>
      </p:sp>
    </p:spTree>
    <p:extLst>
      <p:ext uri="{BB962C8B-B14F-4D97-AF65-F5344CB8AC3E}">
        <p14:creationId xmlns:p14="http://schemas.microsoft.com/office/powerpoint/2010/main" val="20869101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
            </a:r>
            <a:r>
              <a:rPr lang="en-US" dirty="0" smtClean="0"/>
              <a:t>escription </a:t>
            </a:r>
            <a:r>
              <a:rPr lang="en-US" dirty="0"/>
              <a:t>of the proposed Finite State Markov Chain (FSMC) system level modeling</a:t>
            </a:r>
            <a:br>
              <a:rPr lang="en-US" dirty="0"/>
            </a:br>
            <a:endParaRPr lang="en-US" dirty="0"/>
          </a:p>
        </p:txBody>
      </p:sp>
      <p:sp>
        <p:nvSpPr>
          <p:cNvPr id="4" name="Date Placeholder 3"/>
          <p:cNvSpPr>
            <a:spLocks noGrp="1"/>
          </p:cNvSpPr>
          <p:nvPr>
            <p:ph type="dt" idx="10"/>
          </p:nvPr>
        </p:nvSpPr>
        <p:spPr/>
        <p:txBody>
          <a:bodyPr/>
          <a:lstStyle/>
          <a:p>
            <a:r>
              <a:rPr lang="en-US" dirty="0" smtClean="0"/>
              <a:t>September 2013</a:t>
            </a:r>
            <a:endParaRPr lang="en-GB" dirty="0"/>
          </a:p>
        </p:txBody>
      </p:sp>
      <p:sp>
        <p:nvSpPr>
          <p:cNvPr id="8" name="Footer Placeholder 4"/>
          <p:cNvSpPr>
            <a:spLocks noGrp="1"/>
          </p:cNvSpPr>
          <p:nvPr>
            <p:ph type="ftr" idx="11"/>
          </p:nvPr>
        </p:nvSpPr>
        <p:spPr/>
        <p:txBody>
          <a:bodyPr/>
          <a:lstStyle/>
          <a:p>
            <a:r>
              <a:rPr lang="en-GB" dirty="0"/>
              <a:t>Joseph Levy, InterDigital Communications Inc..</a:t>
            </a:r>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5</a:t>
            </a:fld>
            <a:endParaRPr lang="en-GB" dirty="0"/>
          </a:p>
        </p:txBody>
      </p:sp>
    </p:spTree>
    <p:extLst>
      <p:ext uri="{BB962C8B-B14F-4D97-AF65-F5344CB8AC3E}">
        <p14:creationId xmlns:p14="http://schemas.microsoft.com/office/powerpoint/2010/main" val="13130155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690" y="548625"/>
            <a:ext cx="7770813" cy="1065213"/>
          </a:xfrm>
        </p:spPr>
        <p:txBody>
          <a:bodyPr/>
          <a:lstStyle/>
          <a:p>
            <a:r>
              <a:rPr lang="en-US" dirty="0" smtClean="0"/>
              <a:t>Finite State Markov Chain</a:t>
            </a:r>
            <a:endParaRPr lang="en-US" dirty="0"/>
          </a:p>
        </p:txBody>
      </p:sp>
      <p:sp>
        <p:nvSpPr>
          <p:cNvPr id="3" name="Content Placeholder 2"/>
          <p:cNvSpPr>
            <a:spLocks noGrp="1"/>
          </p:cNvSpPr>
          <p:nvPr>
            <p:ph idx="1"/>
          </p:nvPr>
        </p:nvSpPr>
        <p:spPr>
          <a:xfrm>
            <a:off x="577880" y="1735302"/>
            <a:ext cx="8026645" cy="4113213"/>
          </a:xfrm>
        </p:spPr>
        <p:txBody>
          <a:bodyPr/>
          <a:lstStyle/>
          <a:p>
            <a:r>
              <a:rPr lang="en-US" sz="2000" dirty="0" smtClean="0"/>
              <a:t>Model the channel SNR as a finite-state Markov chain (FSMC) </a:t>
            </a:r>
          </a:p>
          <a:p>
            <a:r>
              <a:rPr lang="en-US" sz="2000" dirty="0" smtClean="0"/>
              <a:t>Each state represents a given value (range) of the SNR</a:t>
            </a:r>
          </a:p>
          <a:p>
            <a:pPr lvl="1"/>
            <a:r>
              <a:rPr lang="en-US" dirty="0" smtClean="0"/>
              <a:t>The following example has four different SNR states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dirty="0"/>
              <a:t>Joseph Levy, InterDigital Communications Inc..</a:t>
            </a:r>
          </a:p>
        </p:txBody>
      </p:sp>
      <p:sp>
        <p:nvSpPr>
          <p:cNvPr id="6" name="Date Placeholder 5"/>
          <p:cNvSpPr>
            <a:spLocks noGrp="1"/>
          </p:cNvSpPr>
          <p:nvPr>
            <p:ph type="dt" idx="15"/>
          </p:nvPr>
        </p:nvSpPr>
        <p:spPr/>
        <p:txBody>
          <a:bodyPr/>
          <a:lstStyle/>
          <a:p>
            <a:r>
              <a:rPr lang="en-US" dirty="0" smtClean="0"/>
              <a:t>September 2013</a:t>
            </a:r>
            <a:endParaRPr lang="en-GB"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526" y="3857495"/>
            <a:ext cx="4533884" cy="125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094897"/>
            <a:ext cx="3738086" cy="280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642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FSMC in System Level Simulations</a:t>
            </a:r>
            <a:endParaRPr lang="en-US"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dirty="0"/>
              <a:t>Joseph Levy, InterDigital Communications Inc..</a:t>
            </a:r>
          </a:p>
        </p:txBody>
      </p:sp>
      <p:sp>
        <p:nvSpPr>
          <p:cNvPr id="6" name="Date Placeholder 5"/>
          <p:cNvSpPr>
            <a:spLocks noGrp="1"/>
          </p:cNvSpPr>
          <p:nvPr>
            <p:ph type="dt" idx="15"/>
          </p:nvPr>
        </p:nvSpPr>
        <p:spPr/>
        <p:txBody>
          <a:bodyPr/>
          <a:lstStyle/>
          <a:p>
            <a:r>
              <a:rPr lang="en-US" dirty="0"/>
              <a:t>September 2013</a:t>
            </a:r>
            <a:endParaRPr lang="en-GB"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715" y="1815990"/>
            <a:ext cx="7803090" cy="41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462665" y="3659430"/>
            <a:ext cx="3264425" cy="2726755"/>
          </a:xfrm>
          <a:prstGeom prst="rect">
            <a:avLst/>
          </a:prstGeom>
          <a:noFill/>
          <a:ln w="15875"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28976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95" y="663840"/>
            <a:ext cx="7770813" cy="1065213"/>
          </a:xfrm>
        </p:spPr>
        <p:txBody>
          <a:bodyPr/>
          <a:lstStyle/>
          <a:p>
            <a:r>
              <a:rPr lang="en-US" dirty="0" smtClean="0"/>
              <a:t>Transition Probability Matrix (TPM)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3095" y="1815990"/>
                <a:ext cx="7770813" cy="4113213"/>
              </a:xfrm>
            </p:spPr>
            <p:txBody>
              <a:bodyPr/>
              <a:lstStyle/>
              <a:p>
                <a:r>
                  <a:rPr lang="en-US" dirty="0" smtClean="0"/>
                  <a:t>Transition probability matrix</a:t>
                </a:r>
              </a:p>
              <a:p>
                <a:pPr lvl="1"/>
                <a:r>
                  <a:rPr lang="en-US" dirty="0" smtClean="0">
                    <a:latin typeface="Symbol" pitchFamily="18" charset="2"/>
                  </a:rPr>
                  <a:t>p</a:t>
                </a:r>
                <a:r>
                  <a:rPr lang="en-US" i="1" baseline="-25000" dirty="0" smtClean="0"/>
                  <a:t>i,j</a:t>
                </a:r>
                <a:r>
                  <a:rPr lang="en-US" baseline="-25000" dirty="0" smtClean="0"/>
                  <a:t> :</a:t>
                </a:r>
                <a:r>
                  <a:rPr lang="en-US" dirty="0" smtClean="0"/>
                  <a:t> prob that the </a:t>
                </a:r>
                <a:r>
                  <a:rPr lang="en-US" i="1" dirty="0" smtClean="0"/>
                  <a:t>j</a:t>
                </a:r>
                <a:r>
                  <a:rPr lang="en-US" dirty="0" smtClean="0"/>
                  <a:t>th state is next, given that the </a:t>
                </a:r>
                <a:r>
                  <a:rPr lang="en-US" i="1" dirty="0" smtClean="0"/>
                  <a:t>i</a:t>
                </a:r>
                <a:r>
                  <a:rPr lang="en-US" dirty="0" smtClean="0"/>
                  <a:t>th state is current</a:t>
                </a:r>
              </a:p>
              <a:p>
                <a:pPr lvl="1"/>
                <a:endParaRPr lang="en-US" dirty="0"/>
              </a:p>
              <a:p>
                <a:pPr lvl="1"/>
                <a:endParaRPr lang="en-US" dirty="0" smtClean="0"/>
              </a:p>
              <a:p>
                <a:pPr lvl="1"/>
                <a:endParaRPr lang="en-US" dirty="0"/>
              </a:p>
              <a:p>
                <a:pPr lvl="1"/>
                <a:endParaRPr lang="en-US" dirty="0" smtClean="0"/>
              </a:p>
              <a:p>
                <a:pPr lvl="1"/>
                <a:endParaRPr lang="en-US" dirty="0"/>
              </a:p>
              <a:p>
                <a:pPr lvl="1"/>
                <a14:m>
                  <m:oMath xmlns:m="http://schemas.openxmlformats.org/officeDocument/2006/math">
                    <m:sSub>
                      <m:sSubPr>
                        <m:ctrlPr>
                          <a:rPr lang="en-US" i="1" smtClean="0">
                            <a:latin typeface="Cambria Math"/>
                          </a:rPr>
                        </m:ctrlPr>
                      </m:sSubPr>
                      <m:e>
                        <m:r>
                          <a:rPr lang="en-US" i="1" smtClean="0">
                            <a:latin typeface="Cambria Math"/>
                            <a:ea typeface="Cambria Math"/>
                          </a:rPr>
                          <m:t>𝜋</m:t>
                        </m:r>
                      </m:e>
                      <m:sub>
                        <m:r>
                          <a:rPr lang="en-US" b="0" i="1" smtClean="0">
                            <a:latin typeface="Cambria Math"/>
                          </a:rPr>
                          <m:t>𝑖</m:t>
                        </m:r>
                      </m:sub>
                    </m:sSub>
                    <m:r>
                      <a:rPr lang="en-US" b="0" i="1" smtClean="0">
                        <a:latin typeface="Cambria Math"/>
                      </a:rPr>
                      <m:t>=</m:t>
                    </m:r>
                    <m:d>
                      <m:dPr>
                        <m:begChr m:val="{"/>
                        <m:endChr m:val="}"/>
                        <m:ctrlPr>
                          <a:rPr lang="en-US" b="0" i="1" smtClean="0">
                            <a:latin typeface="Cambria Math"/>
                          </a:rPr>
                        </m:ctrlPr>
                      </m:dPr>
                      <m:e>
                        <m:m>
                          <m:mPr>
                            <m:mcs>
                              <m:mc>
                                <m:mcPr>
                                  <m:count m:val="2"/>
                                  <m:mcJc m:val="center"/>
                                </m:mcPr>
                              </m:mc>
                            </m:mcs>
                            <m:ctrlPr>
                              <a:rPr lang="en-US" b="0" i="1" smtClean="0">
                                <a:latin typeface="Cambria Math"/>
                              </a:rPr>
                            </m:ctrlPr>
                          </m:mPr>
                          <m:mr>
                            <m:e>
                              <m:m>
                                <m:mPr>
                                  <m:mcs>
                                    <m:mc>
                                      <m:mcPr>
                                        <m:count m:val="2"/>
                                        <m:mcJc m:val="center"/>
                                      </m:mcPr>
                                    </m:mc>
                                  </m:mcs>
                                  <m:ctrlPr>
                                    <a:rPr lang="en-US" b="0" i="1" smtClean="0">
                                      <a:latin typeface="Cambria Math"/>
                                    </a:rPr>
                                  </m:ctrlPr>
                                </m:mPr>
                                <m:mr>
                                  <m:e>
                                    <m:sSub>
                                      <m:sSubPr>
                                        <m:ctrlPr>
                                          <a:rPr lang="en-US" i="1">
                                            <a:latin typeface="Cambria Math"/>
                                          </a:rPr>
                                        </m:ctrlPr>
                                      </m:sSubPr>
                                      <m:e>
                                        <m:r>
                                          <a:rPr lang="en-US" i="1">
                                            <a:latin typeface="Cambria Math"/>
                                            <a:ea typeface="Cambria Math"/>
                                          </a:rPr>
                                          <m:t>𝜋</m:t>
                                        </m:r>
                                      </m:e>
                                      <m:sub>
                                        <m:r>
                                          <a:rPr lang="en-US" i="1">
                                            <a:latin typeface="Cambria Math"/>
                                          </a:rPr>
                                          <m:t>𝑖</m:t>
                                        </m:r>
                                        <m:r>
                                          <a:rPr lang="en-US" b="0" i="1" smtClean="0">
                                            <a:latin typeface="Cambria Math"/>
                                          </a:rPr>
                                          <m:t>1</m:t>
                                        </m:r>
                                      </m:sub>
                                    </m:sSub>
                                  </m:e>
                                  <m:e>
                                    <m:sSub>
                                      <m:sSubPr>
                                        <m:ctrlPr>
                                          <a:rPr lang="en-US" i="1">
                                            <a:latin typeface="Cambria Math"/>
                                          </a:rPr>
                                        </m:ctrlPr>
                                      </m:sSubPr>
                                      <m:e>
                                        <m:r>
                                          <a:rPr lang="en-US" i="1">
                                            <a:latin typeface="Cambria Math"/>
                                            <a:ea typeface="Cambria Math"/>
                                          </a:rPr>
                                          <m:t>𝜋</m:t>
                                        </m:r>
                                      </m:e>
                                      <m:sub>
                                        <m:r>
                                          <a:rPr lang="en-US" i="1">
                                            <a:latin typeface="Cambria Math"/>
                                          </a:rPr>
                                          <m:t>𝑖</m:t>
                                        </m:r>
                                        <m:r>
                                          <a:rPr lang="en-US" b="0" i="1" smtClean="0">
                                            <a:latin typeface="Cambria Math"/>
                                          </a:rPr>
                                          <m:t>2</m:t>
                                        </m:r>
                                      </m:sub>
                                    </m:sSub>
                                  </m:e>
                                </m:mr>
                              </m:m>
                            </m:e>
                            <m:e>
                              <m:m>
                                <m:mPr>
                                  <m:mcs>
                                    <m:mc>
                                      <m:mcPr>
                                        <m:count m:val="2"/>
                                        <m:mcJc m:val="center"/>
                                      </m:mcPr>
                                    </m:mc>
                                  </m:mcs>
                                  <m:ctrlPr>
                                    <a:rPr lang="en-US" b="0" i="1" smtClean="0">
                                      <a:latin typeface="Cambria Math"/>
                                    </a:rPr>
                                  </m:ctrlPr>
                                </m:mPr>
                                <m:mr>
                                  <m:e>
                                    <m:r>
                                      <m:rPr>
                                        <m:brk m:alnAt="7"/>
                                      </m:rPr>
                                      <a:rPr lang="en-US" b="0" i="1" smtClean="0">
                                        <a:latin typeface="Cambria Math"/>
                                        <a:ea typeface="Cambria Math"/>
                                      </a:rPr>
                                      <m:t>⋯</m:t>
                                    </m:r>
                                  </m:e>
                                  <m:e>
                                    <m:sSub>
                                      <m:sSubPr>
                                        <m:ctrlPr>
                                          <a:rPr lang="en-US" i="1">
                                            <a:latin typeface="Cambria Math"/>
                                          </a:rPr>
                                        </m:ctrlPr>
                                      </m:sSubPr>
                                      <m:e>
                                        <m:r>
                                          <a:rPr lang="en-US" i="1">
                                            <a:latin typeface="Cambria Math"/>
                                            <a:ea typeface="Cambria Math"/>
                                          </a:rPr>
                                          <m:t>𝜋</m:t>
                                        </m:r>
                                      </m:e>
                                      <m:sub>
                                        <m:r>
                                          <a:rPr lang="en-US" i="1">
                                            <a:latin typeface="Cambria Math"/>
                                          </a:rPr>
                                          <m:t>𝑖</m:t>
                                        </m:r>
                                        <m:r>
                                          <a:rPr lang="en-US" b="0" i="1" smtClean="0">
                                            <a:latin typeface="Cambria Math"/>
                                          </a:rPr>
                                          <m:t>𝑁</m:t>
                                        </m:r>
                                      </m:sub>
                                    </m:sSub>
                                  </m:e>
                                </m:mr>
                              </m:m>
                            </m:e>
                          </m:mr>
                        </m:m>
                      </m:e>
                    </m:d>
                    <m:r>
                      <a:rPr lang="en-US" b="0" i="1" smtClean="0">
                        <a:latin typeface="Cambria Math"/>
                      </a:rPr>
                      <m:t> </m:t>
                    </m:r>
                  </m:oMath>
                </a14:m>
                <a:r>
                  <a:rPr lang="en-US" dirty="0" smtClean="0"/>
                  <a:t>be the prob distribution function when current state is the </a:t>
                </a:r>
                <a:r>
                  <a:rPr lang="en-US" i="1" dirty="0" smtClean="0"/>
                  <a:t>i</a:t>
                </a:r>
                <a:r>
                  <a:rPr lang="en-US" dirty="0" smtClean="0"/>
                  <a:t>th state</a:t>
                </a:r>
              </a:p>
              <a:p>
                <a:pPr lvl="1"/>
                <a:r>
                  <a:rPr lang="en-US" dirty="0" smtClean="0"/>
                  <a:t>The underlying physical channel is fully characterized by the corresponding TPM matrix.</a:t>
                </a:r>
                <a:endParaRPr lang="en-US" dirty="0" smtClean="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3095" y="1815990"/>
                <a:ext cx="7770813" cy="4113213"/>
              </a:xfrm>
              <a:blipFill rotWithShape="1">
                <a:blip r:embed="rId3"/>
                <a:stretch>
                  <a:fillRect l="-1256" t="-1185" b="-296"/>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8</a:t>
            </a:fld>
            <a:endParaRPr lang="en-GB" dirty="0"/>
          </a:p>
        </p:txBody>
      </p:sp>
      <p:sp>
        <p:nvSpPr>
          <p:cNvPr id="5" name="Footer Placeholder 4"/>
          <p:cNvSpPr>
            <a:spLocks noGrp="1"/>
          </p:cNvSpPr>
          <p:nvPr>
            <p:ph type="ftr" idx="14"/>
          </p:nvPr>
        </p:nvSpPr>
        <p:spPr/>
        <p:txBody>
          <a:bodyPr/>
          <a:lstStyle/>
          <a:p>
            <a:r>
              <a:rPr lang="en-GB" dirty="0"/>
              <a:t>Joseph Levy, InterDigital Communications Inc..</a:t>
            </a:r>
          </a:p>
        </p:txBody>
      </p:sp>
      <p:sp>
        <p:nvSpPr>
          <p:cNvPr id="6" name="Date Placeholder 5"/>
          <p:cNvSpPr>
            <a:spLocks noGrp="1"/>
          </p:cNvSpPr>
          <p:nvPr>
            <p:ph type="dt" idx="15"/>
          </p:nvPr>
        </p:nvSpPr>
        <p:spPr/>
        <p:txBody>
          <a:bodyPr/>
          <a:lstStyle/>
          <a:p>
            <a:r>
              <a:rPr lang="en-US" dirty="0"/>
              <a:t>September 2013</a:t>
            </a:r>
            <a:endParaRPr lang="en-GB" dirty="0"/>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6385" name="Object 1"/>
          <p:cNvGraphicFramePr>
            <a:graphicFrameLocks noChangeAspect="1"/>
          </p:cNvGraphicFramePr>
          <p:nvPr>
            <p:extLst>
              <p:ext uri="{D42A27DB-BD31-4B8C-83A1-F6EECF244321}">
                <p14:modId xmlns:p14="http://schemas.microsoft.com/office/powerpoint/2010/main" val="3578719828"/>
              </p:ext>
            </p:extLst>
          </p:nvPr>
        </p:nvGraphicFramePr>
        <p:xfrm>
          <a:off x="2920585" y="2699305"/>
          <a:ext cx="3629272" cy="1719129"/>
        </p:xfrm>
        <a:graphic>
          <a:graphicData uri="http://schemas.openxmlformats.org/presentationml/2006/ole">
            <mc:AlternateContent xmlns:mc="http://schemas.openxmlformats.org/markup-compatibility/2006">
              <mc:Choice xmlns:v="urn:schemas-microsoft-com:vml" Requires="v">
                <p:oleObj spid="_x0000_s4112" name="Equation" r:id="rId4" imgW="1993900" imgH="939800" progId="Equation.3">
                  <p:embed/>
                </p:oleObj>
              </mc:Choice>
              <mc:Fallback>
                <p:oleObj name="Equation" r:id="rId4" imgW="1993900" imgH="93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0585" y="2699305"/>
                        <a:ext cx="3629272" cy="17191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16603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475" y="1431940"/>
            <a:ext cx="8257075" cy="4992650"/>
          </a:xfrm>
        </p:spPr>
        <p:txBody>
          <a:bodyPr/>
          <a:lstStyle/>
          <a:p>
            <a:r>
              <a:rPr lang="en-US" sz="2000" dirty="0" smtClean="0"/>
              <a:t>In modeling the physical channels, we need to convert multiple SNR values (one per subcarrier) into one single SNR value</a:t>
            </a:r>
          </a:p>
          <a:p>
            <a:r>
              <a:rPr lang="en-US" sz="2000" dirty="0" smtClean="0"/>
              <a:t>Potential approaches</a:t>
            </a:r>
          </a:p>
          <a:p>
            <a:pPr lvl="1"/>
            <a:r>
              <a:rPr lang="en-US" dirty="0" smtClean="0"/>
              <a:t>Throughput averaging (algo 1)</a:t>
            </a:r>
          </a:p>
          <a:p>
            <a:pPr lvl="2"/>
            <a:r>
              <a:rPr lang="en-US" sz="2000" dirty="0" smtClean="0"/>
              <a:t>Straightforward, not MCS dependent</a:t>
            </a:r>
          </a:p>
          <a:p>
            <a:pPr lvl="2"/>
            <a:r>
              <a:rPr lang="en-US" sz="2000" dirty="0" smtClean="0"/>
              <a:t>          effective channel amplitude square</a:t>
            </a:r>
          </a:p>
          <a:p>
            <a:pPr lvl="2"/>
            <a:endParaRPr lang="en-US" sz="2000" dirty="0" smtClean="0"/>
          </a:p>
          <a:p>
            <a:pPr lvl="1"/>
            <a:endParaRPr lang="en-US" dirty="0" smtClean="0"/>
          </a:p>
          <a:p>
            <a:pPr lvl="1"/>
            <a:r>
              <a:rPr lang="en-US" dirty="0"/>
              <a:t>SNR averaging (algo 2)</a:t>
            </a:r>
          </a:p>
          <a:p>
            <a:pPr lvl="2"/>
            <a:r>
              <a:rPr lang="en-US" sz="2000" dirty="0"/>
              <a:t>Used by OPNET for LTE downlink/uplink</a:t>
            </a:r>
          </a:p>
          <a:p>
            <a:pPr lvl="1"/>
            <a:r>
              <a:rPr lang="en-US" dirty="0" smtClean="0"/>
              <a:t>Exponential </a:t>
            </a:r>
            <a:r>
              <a:rPr lang="en-US" dirty="0"/>
              <a:t>effective SNR mapping (EESM</a:t>
            </a:r>
            <a:r>
              <a:rPr lang="en-US" dirty="0" smtClean="0"/>
              <a:t>), received bit mutual information (RBIR),  Mean mutual information per bit (MMIB) [10]</a:t>
            </a:r>
            <a:endParaRPr lang="en-US" dirty="0"/>
          </a:p>
          <a:p>
            <a:pPr lvl="2"/>
            <a:r>
              <a:rPr lang="en-US" sz="2000" dirty="0" smtClean="0"/>
              <a:t>MCS </a:t>
            </a:r>
            <a:r>
              <a:rPr lang="en-US" sz="2000" dirty="0"/>
              <a:t>dependent (not studied herein)</a:t>
            </a:r>
          </a:p>
          <a:p>
            <a:pPr lvl="2"/>
            <a:endParaRPr lang="en-US" sz="2000" dirty="0" smtClean="0"/>
          </a:p>
          <a:p>
            <a:pPr lvl="2"/>
            <a:endParaRPr lang="en-US" sz="2000" dirty="0"/>
          </a:p>
        </p:txBody>
      </p:sp>
      <p:sp>
        <p:nvSpPr>
          <p:cNvPr id="2" name="Title 1"/>
          <p:cNvSpPr>
            <a:spLocks noGrp="1"/>
          </p:cNvSpPr>
          <p:nvPr>
            <p:ph type="title"/>
          </p:nvPr>
        </p:nvSpPr>
        <p:spPr>
          <a:xfrm>
            <a:off x="685800" y="510220"/>
            <a:ext cx="7770813" cy="1065213"/>
          </a:xfrm>
        </p:spPr>
        <p:txBody>
          <a:bodyPr/>
          <a:lstStyle/>
          <a:p>
            <a:r>
              <a:rPr lang="en-US" dirty="0" smtClean="0"/>
              <a:t>Multi-Carrier SNR Mapping</a:t>
            </a:r>
            <a:endParaRPr lang="en-US" dirty="0"/>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dirty="0"/>
              <a:t>Joseph Levy, InterDigital Communications Inc..</a:t>
            </a:r>
          </a:p>
        </p:txBody>
      </p:sp>
      <p:sp>
        <p:nvSpPr>
          <p:cNvPr id="6" name="Date Placeholder 5"/>
          <p:cNvSpPr>
            <a:spLocks noGrp="1"/>
          </p:cNvSpPr>
          <p:nvPr>
            <p:ph type="dt" idx="15"/>
          </p:nvPr>
        </p:nvSpPr>
        <p:spPr/>
        <p:txBody>
          <a:bodyPr/>
          <a:lstStyle/>
          <a:p>
            <a:r>
              <a:rPr lang="en-US" dirty="0" smtClean="0"/>
              <a:t>September 2013</a:t>
            </a:r>
            <a:endParaRPr lang="en-GB" dirty="0"/>
          </a:p>
        </p:txBody>
      </p:sp>
      <p:graphicFrame>
        <p:nvGraphicFramePr>
          <p:cNvPr id="8" name="Object 7"/>
          <p:cNvGraphicFramePr>
            <a:graphicFrameLocks noChangeAspect="1"/>
          </p:cNvGraphicFramePr>
          <p:nvPr>
            <p:extLst>
              <p:ext uri="{D42A27DB-BD31-4B8C-83A1-F6EECF244321}">
                <p14:modId xmlns:p14="http://schemas.microsoft.com/office/powerpoint/2010/main" val="1122365926"/>
              </p:ext>
            </p:extLst>
          </p:nvPr>
        </p:nvGraphicFramePr>
        <p:xfrm>
          <a:off x="2651750" y="3659430"/>
          <a:ext cx="3738562" cy="595313"/>
        </p:xfrm>
        <a:graphic>
          <a:graphicData uri="http://schemas.openxmlformats.org/presentationml/2006/ole">
            <mc:AlternateContent xmlns:mc="http://schemas.openxmlformats.org/markup-compatibility/2006">
              <mc:Choice xmlns:v="urn:schemas-microsoft-com:vml" Requires="v">
                <p:oleObj spid="_x0000_s5150" name="Equation" r:id="rId3" imgW="2628900" imgH="419100" progId="Equation.3">
                  <p:embed/>
                </p:oleObj>
              </mc:Choice>
              <mc:Fallback>
                <p:oleObj name="Equation" r:id="rId3" imgW="26289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750" y="3659430"/>
                        <a:ext cx="3738562"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31301853"/>
              </p:ext>
            </p:extLst>
          </p:nvPr>
        </p:nvGraphicFramePr>
        <p:xfrm>
          <a:off x="1600200" y="3275380"/>
          <a:ext cx="499265" cy="306001"/>
        </p:xfrm>
        <a:graphic>
          <a:graphicData uri="http://schemas.openxmlformats.org/presentationml/2006/ole">
            <mc:AlternateContent xmlns:mc="http://schemas.openxmlformats.org/markup-compatibility/2006">
              <mc:Choice xmlns:v="urn:schemas-microsoft-com:vml" Requires="v">
                <p:oleObj spid="_x0000_s5151" name="Equation" r:id="rId5" imgW="393529" imgH="241195" progId="Equation.3">
                  <p:embed/>
                </p:oleObj>
              </mc:Choice>
              <mc:Fallback>
                <p:oleObj name="Equation" r:id="rId5" imgW="393529"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275380"/>
                        <a:ext cx="499265" cy="306001"/>
                      </a:xfrm>
                      <a:prstGeom prst="rect">
                        <a:avLst/>
                      </a:prstGeom>
                      <a:noFill/>
                    </p:spPr>
                  </p:pic>
                </p:oleObj>
              </mc:Fallback>
            </mc:AlternateContent>
          </a:graphicData>
        </a:graphic>
      </p:graphicFrame>
    </p:spTree>
    <p:extLst>
      <p:ext uri="{BB962C8B-B14F-4D97-AF65-F5344CB8AC3E}">
        <p14:creationId xmlns:p14="http://schemas.microsoft.com/office/powerpoint/2010/main" val="3486668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551</TotalTime>
  <Words>2034</Words>
  <Application>Microsoft Office PowerPoint</Application>
  <PresentationFormat>On-screen Show (4:3)</PresentationFormat>
  <Paragraphs>341</Paragraphs>
  <Slides>26</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802-11-Submission</vt:lpstr>
      <vt:lpstr>Document</vt:lpstr>
      <vt:lpstr>Equation</vt:lpstr>
      <vt:lpstr>Markov Modeling of the Channel for HEW System Level Simulations</vt:lpstr>
      <vt:lpstr>Abstract</vt:lpstr>
      <vt:lpstr>Motivation </vt:lpstr>
      <vt:lpstr>PowerPoint Presentation</vt:lpstr>
      <vt:lpstr>Description of the proposed Finite State Markov Chain (FSMC) system level modeling </vt:lpstr>
      <vt:lpstr>Finite State Markov Chain</vt:lpstr>
      <vt:lpstr>Use of FSMC in System Level Simulations</vt:lpstr>
      <vt:lpstr>Transition Probability Matrix (TPM)</vt:lpstr>
      <vt:lpstr>Multi-Carrier SNR Mapping</vt:lpstr>
      <vt:lpstr>Examples of calculated transition probability matrix (TPM) for some channel models of interest. </vt:lpstr>
      <vt:lpstr>Proposed HEW Use Cases [9]</vt:lpstr>
      <vt:lpstr>Urban Micro Channels in HEW</vt:lpstr>
      <vt:lpstr>TPM Generation Algorithm</vt:lpstr>
      <vt:lpstr>Simulation Assumptions</vt:lpstr>
      <vt:lpstr>PowerPoint Presentation</vt:lpstr>
      <vt:lpstr>PowerPoint Presentation</vt:lpstr>
      <vt:lpstr>PowerPoint Presentation</vt:lpstr>
      <vt:lpstr>Discussion on Multi-Carrier SNR Mapping</vt:lpstr>
      <vt:lpstr>Simulation Summary</vt:lpstr>
      <vt:lpstr>Potential Items of Agreement</vt:lpstr>
      <vt:lpstr>References</vt:lpstr>
      <vt:lpstr>Additional TPM  plots</vt:lpstr>
      <vt:lpstr>PowerPoint Presentation</vt:lpstr>
      <vt:lpstr>PowerPoint Presentation</vt:lpstr>
      <vt:lpstr>PowerPoint Presentation</vt:lpstr>
      <vt:lpstr>PowerPoint Presentation</vt:lpstr>
    </vt:vector>
  </TitlesOfParts>
  <Company>InterDigital Communications,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Markov Modeling of the Channel for HEW System Level Simulations</dc:title>
  <dc:creator>Joseph Levy</dc:creator>
  <cp:lastModifiedBy>levyjs</cp:lastModifiedBy>
  <cp:revision>26</cp:revision>
  <cp:lastPrinted>1601-01-01T00:00:00Z</cp:lastPrinted>
  <dcterms:created xsi:type="dcterms:W3CDTF">2013-09-13T18:19:10Z</dcterms:created>
  <dcterms:modified xsi:type="dcterms:W3CDTF">2013-09-17T07:50:18Z</dcterms:modified>
</cp:coreProperties>
</file>