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3" r:id="rId4"/>
    <p:sldId id="259" r:id="rId5"/>
    <p:sldId id="272" r:id="rId6"/>
    <p:sldId id="261" r:id="rId7"/>
    <p:sldId id="264" r:id="rId8"/>
    <p:sldId id="276" r:id="rId9"/>
    <p:sldId id="277" r:id="rId10"/>
    <p:sldId id="269" r:id="rId11"/>
    <p:sldId id="267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111" autoAdjust="0"/>
  </p:normalViewPr>
  <p:slideViewPr>
    <p:cSldViewPr>
      <p:cViewPr>
        <p:scale>
          <a:sx n="93" d="100"/>
          <a:sy n="93" d="100"/>
        </p:scale>
        <p:origin x="-726" y="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9FECC4-FAF2-4251-87D7-F73B5B339250}" type="datetimeFigureOut">
              <a:rPr lang="zh-CN" altLang="en-US" smtClean="0"/>
              <a:t>2013/9/15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9E892B-B048-4EB9-B019-780AA3C7BE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95506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6607CC-2F71-4A45-B24B-6A822EC016B2}" type="datetimeFigureOut">
              <a:rPr lang="zh-CN" altLang="en-US" smtClean="0"/>
              <a:t>2013/9/15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8A0F44-8164-4D55-808C-C36DEFCF9D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9140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A0F44-8164-4D55-808C-C36DEFCF9D0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7283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HCCA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A0F44-8164-4D55-808C-C36DEFCF9D0F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7640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A0F44-8164-4D55-808C-C36DEFCF9D0F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6993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09350" y="6475413"/>
            <a:ext cx="8015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r>
              <a:rPr lang="en-US" altLang="zh-CN" dirty="0" smtClean="0"/>
              <a:t>Slide </a:t>
            </a:r>
            <a:fld id="{94BF3226-DD60-4B9B-88FB-11EB4133A28F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7FD12-6675-425F-ADC0-EF5DD2059688}" type="datetime1">
              <a:rPr lang="zh-CN" altLang="en-US" smtClean="0"/>
              <a:t>2013/9/15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5" cy="276999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4209350" y="6475413"/>
            <a:ext cx="8015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marL="0" algn="ctr" defTabSz="914400" rtl="0" eaLnBrk="0" latinLnBrk="0" hangingPunct="0">
              <a:defRPr sz="18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mtClean="0"/>
              <a:t>Slide </a:t>
            </a:r>
            <a:fld id="{94BF3226-DD60-4B9B-88FB-11EB4133A28F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B7E4D2-DD14-40F2-A119-F36829E9428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fld id="{00068DE9-42F2-43A6-8688-06B8C064AC93}" type="datetime1">
              <a:rPr lang="zh-CN" altLang="en-US" smtClean="0"/>
              <a:t>2013/9/15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B7E4D2-DD14-40F2-A119-F36829E9428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fld id="{1B20DFCF-033D-4876-9F43-3D720BC06DF6}" type="datetime1">
              <a:rPr lang="zh-CN" altLang="en-US" smtClean="0"/>
              <a:t>2013/9/15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B7E4D2-DD14-40F2-A119-F36829E9428B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fld id="{3B60C615-117F-4C36-A342-97357D995986}" type="datetime1">
              <a:rPr lang="zh-CN" altLang="en-US" smtClean="0"/>
              <a:t>2013/9/15</a:t>
            </a:fld>
            <a:endParaRPr lang="zh-CN" altLang="en-US"/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4211960" y="6452857"/>
            <a:ext cx="8015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marL="0" algn="ctr" defTabSz="914400" rtl="0" eaLnBrk="0" latinLnBrk="0" hangingPunct="0">
              <a:defRPr sz="18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Slide </a:t>
            </a:r>
            <a:fld id="{94BF3226-DD60-4B9B-88FB-11EB4133A28F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B7E4D2-DD14-40F2-A119-F36829E9428B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fld id="{CF5DA945-CBCA-4976-8A20-CEB8D0F7D148}" type="datetime1">
              <a:rPr lang="zh-CN" altLang="en-US" smtClean="0"/>
              <a:t>2013/9/15</a:t>
            </a:fld>
            <a:endParaRPr lang="zh-CN" altLang="en-US"/>
          </a:p>
        </p:txBody>
      </p:sp>
      <p:sp>
        <p:nvSpPr>
          <p:cNvPr id="8" name="Rectangle 6"/>
          <p:cNvSpPr txBox="1">
            <a:spLocks noChangeArrowheads="1"/>
          </p:cNvSpPr>
          <p:nvPr userDrawn="1"/>
        </p:nvSpPr>
        <p:spPr bwMode="auto">
          <a:xfrm>
            <a:off x="4211960" y="6489313"/>
            <a:ext cx="8015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marL="0" algn="ctr" defTabSz="914400" rtl="0" eaLnBrk="0" latinLnBrk="0" hangingPunct="0">
              <a:defRPr sz="18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mtClean="0"/>
              <a:t>Slide </a:t>
            </a:r>
            <a:fld id="{94BF3226-DD60-4B9B-88FB-11EB4133A28F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B7E4D2-DD14-40F2-A119-F36829E9428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fld id="{B39B00E6-357B-4CA3-BE8E-92589F015E5B}" type="datetime1">
              <a:rPr lang="zh-CN" altLang="en-US" smtClean="0"/>
              <a:t>2013/9/15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E51C0-F937-4491-B9CC-A3EF8A18042D}" type="datetime1">
              <a:rPr lang="zh-CN" altLang="en-US" smtClean="0"/>
              <a:t>2013/9/15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7E4D2-DD14-40F2-A119-F36829E942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2686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fld id="{FF363397-15F2-4DFC-AE34-11FECE73F397}" type="datetime1">
              <a:rPr lang="zh-CN" altLang="en-US" smtClean="0"/>
              <a:t>2013/9/15</a:t>
            </a:fld>
            <a:endParaRPr lang="zh-CN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54020" y="6475413"/>
            <a:ext cx="58990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endParaRPr lang="zh-CN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09350" y="6475413"/>
            <a:ext cx="8015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r>
              <a:rPr lang="en-US" altLang="zh-CN" dirty="0" smtClean="0"/>
              <a:t>Slide </a:t>
            </a:r>
            <a:fld id="{94BF3226-DD60-4B9B-88FB-11EB4133A28F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802.11-13/1077r1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613792" y="317004"/>
            <a:ext cx="1437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Sep</a:t>
            </a:r>
            <a:r>
              <a:rPr lang="en-US" altLang="zh-CN" b="1" baseline="0" dirty="0" smtClean="0"/>
              <a:t> 2013</a:t>
            </a:r>
            <a:endParaRPr lang="zh-CN" altLang="en-US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Word___2.docx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 dirty="0" smtClean="0">
                <a:ea typeface="宋体" charset="-122"/>
              </a:rPr>
              <a:t>EDCA Enhancements for HEW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>
          <a:xfrm>
            <a:off x="685800" y="2111896"/>
            <a:ext cx="7772400" cy="381000"/>
          </a:xfrm>
          <a:prstGeom prst="rect">
            <a:avLst/>
          </a:prstGeom>
          <a:noFill/>
          <a:ln/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altLang="zh-CN" sz="2000" dirty="0" smtClean="0">
                <a:ea typeface="宋体" charset="-122"/>
              </a:rPr>
              <a:t>Date:</a:t>
            </a:r>
            <a:r>
              <a:rPr lang="en-US" altLang="zh-CN" sz="2000" b="0" dirty="0" smtClean="0">
                <a:ea typeface="宋体" charset="-122"/>
              </a:rPr>
              <a:t> 2013-09-15</a:t>
            </a:r>
            <a:endParaRPr lang="en-US" altLang="zh-CN" sz="2000" b="0" dirty="0">
              <a:ea typeface="宋体" charset="-122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675928" y="2852936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 dirty="0">
                <a:ea typeface="宋体" charset="-122"/>
              </a:rPr>
              <a:t>Authors:</a:t>
            </a:r>
            <a:endParaRPr lang="en-US" altLang="zh-CN" sz="2000" dirty="0">
              <a:ea typeface="宋体" charset="-122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807994"/>
              </p:ext>
            </p:extLst>
          </p:nvPr>
        </p:nvGraphicFramePr>
        <p:xfrm>
          <a:off x="1041375" y="3393792"/>
          <a:ext cx="7416825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6409"/>
                <a:gridCol w="1296144"/>
                <a:gridCol w="1008112"/>
                <a:gridCol w="936104"/>
                <a:gridCol w="259005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b="1" dirty="0" smtClean="0">
                          <a:latin typeface="Times New Roman" pitchFamily="18" charset="0"/>
                          <a:cs typeface="Times New Roman" pitchFamily="18" charset="0"/>
                        </a:rPr>
                        <a:t>Name</a:t>
                      </a:r>
                      <a:endParaRPr lang="zh-CN" alt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>
                          <a:latin typeface="Times New Roman" pitchFamily="18" charset="0"/>
                          <a:cs typeface="Times New Roman" pitchFamily="18" charset="0"/>
                        </a:rPr>
                        <a:t>Affiliations</a:t>
                      </a:r>
                      <a:endParaRPr lang="zh-CN" alt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>
                          <a:latin typeface="Times New Roman" pitchFamily="18" charset="0"/>
                          <a:cs typeface="Times New Roman" pitchFamily="18" charset="0"/>
                        </a:rPr>
                        <a:t>Address</a:t>
                      </a:r>
                      <a:endParaRPr lang="zh-CN" alt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>
                          <a:latin typeface="Times New Roman" pitchFamily="18" charset="0"/>
                          <a:cs typeface="Times New Roman" pitchFamily="18" charset="0"/>
                        </a:rPr>
                        <a:t>Phone</a:t>
                      </a:r>
                      <a:endParaRPr lang="zh-CN" alt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>
                          <a:latin typeface="Times New Roman" pitchFamily="18" charset="0"/>
                          <a:cs typeface="Times New Roman" pitchFamily="18" charset="0"/>
                        </a:rPr>
                        <a:t>Email</a:t>
                      </a:r>
                      <a:endParaRPr lang="zh-CN" alt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Hui</a:t>
                      </a:r>
                      <a:r>
                        <a:rPr lang="en-US" altLang="zh-CN" baseline="0" dirty="0" smtClean="0"/>
                        <a:t> Zhao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BUPT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hzhao@bupt.edu.cn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Juwo</a:t>
                      </a:r>
                      <a:r>
                        <a:rPr lang="en-US" altLang="zh-CN" baseline="0" dirty="0" smtClean="0"/>
                        <a:t> Yang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BUPT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yangjuwo@163.com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Giuxia</a:t>
                      </a:r>
                      <a:r>
                        <a:rPr lang="en-US" altLang="zh-CN" dirty="0" smtClean="0"/>
                        <a:t> Kang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BUPT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gxkang@bupt.edu.cn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Wei</a:t>
                      </a:r>
                      <a:r>
                        <a:rPr lang="en-US" altLang="zh-CN" baseline="0" dirty="0" err="1" smtClean="0"/>
                        <a:t>xia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en-US" altLang="zh-CN" baseline="0" dirty="0" err="1" smtClean="0"/>
                        <a:t>Zou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BUPT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zwx0218@bupt.edu.cn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Guang</a:t>
                      </a:r>
                      <a:r>
                        <a:rPr lang="en-US" altLang="zh-CN" baseline="0" dirty="0" err="1" smtClean="0"/>
                        <a:t>long</a:t>
                      </a:r>
                      <a:r>
                        <a:rPr lang="en-US" altLang="zh-CN" baseline="0" dirty="0" smtClean="0"/>
                        <a:t> Du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BUPT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guanglong108@sina.com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985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Suggestion 1:  The </a:t>
            </a:r>
            <a:r>
              <a:rPr lang="en-US" altLang="zh-CN" dirty="0"/>
              <a:t>Auxiliary Access Categories </a:t>
            </a:r>
            <a:r>
              <a:rPr lang="en-US" altLang="zh-CN" dirty="0" smtClean="0"/>
              <a:t>and Hierarchical Scheduler model might be considered in HEW, due to the diversity of packets.</a:t>
            </a:r>
          </a:p>
          <a:p>
            <a:pPr lvl="1"/>
            <a:r>
              <a:rPr lang="en-US" altLang="zh-CN" dirty="0" smtClean="0"/>
              <a:t>The detail </a:t>
            </a:r>
            <a:r>
              <a:rPr lang="en-US" altLang="zh-CN" dirty="0" smtClean="0"/>
              <a:t>parameter </a:t>
            </a:r>
            <a:r>
              <a:rPr lang="en-US" altLang="zh-CN" dirty="0"/>
              <a:t>setting </a:t>
            </a:r>
            <a:r>
              <a:rPr lang="en-US" altLang="zh-CN" dirty="0" smtClean="0"/>
              <a:t>and </a:t>
            </a:r>
            <a:r>
              <a:rPr lang="en-US" altLang="zh-CN" dirty="0"/>
              <a:t>scheduler algorithm </a:t>
            </a:r>
            <a:r>
              <a:rPr lang="en-US" altLang="zh-CN" dirty="0" smtClean="0"/>
              <a:t>may be studied in the future.</a:t>
            </a:r>
          </a:p>
          <a:p>
            <a:r>
              <a:rPr lang="en-US" altLang="zh-CN" dirty="0"/>
              <a:t>Suggestion 2</a:t>
            </a:r>
            <a:r>
              <a:rPr lang="en-US" altLang="zh-CN" dirty="0" smtClean="0"/>
              <a:t>:  The </a:t>
            </a:r>
            <a:r>
              <a:rPr lang="en-US" altLang="zh-CN" dirty="0"/>
              <a:t>enhancement of EDCA </a:t>
            </a:r>
            <a:r>
              <a:rPr lang="en-US" altLang="zh-CN" dirty="0" smtClean="0"/>
              <a:t>needs to </a:t>
            </a:r>
            <a:r>
              <a:rPr lang="en-US" altLang="zh-CN" dirty="0"/>
              <a:t>be considered in </a:t>
            </a:r>
            <a:r>
              <a:rPr lang="en-US" altLang="zh-CN" dirty="0" smtClean="0"/>
              <a:t>future discuss</a:t>
            </a:r>
            <a:r>
              <a:rPr lang="en-US" altLang="zh-CN" dirty="0"/>
              <a:t> </a:t>
            </a:r>
            <a:r>
              <a:rPr lang="en-US" altLang="zh-CN" dirty="0" smtClean="0"/>
              <a:t>to deal with new </a:t>
            </a:r>
            <a:r>
              <a:rPr lang="en-US" altLang="zh-CN" dirty="0"/>
              <a:t>traffic </a:t>
            </a:r>
            <a:r>
              <a:rPr lang="en-US" altLang="zh-CN" dirty="0" smtClean="0"/>
              <a:t>models in HEW.</a:t>
            </a:r>
            <a:endParaRPr lang="en-US" altLang="zh-CN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Suggestion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8828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600" dirty="0"/>
              <a:t>[1] </a:t>
            </a:r>
            <a:r>
              <a:rPr lang="en-US" altLang="zh-CN" sz="1600" dirty="0" smtClean="0"/>
              <a:t>11-13-0728-01-0hew-network-optimization-for-expected-traffic-patterns</a:t>
            </a:r>
          </a:p>
          <a:p>
            <a:pPr marL="0" indent="0">
              <a:buNone/>
            </a:pPr>
            <a:r>
              <a:rPr lang="en-US" altLang="zh-CN" sz="1600" dirty="0" smtClean="0"/>
              <a:t>[2]</a:t>
            </a:r>
            <a:r>
              <a:rPr lang="fr-FR" altLang="zh-CN" sz="1600" dirty="0" smtClean="0"/>
              <a:t> Abuzanat, H. ; Trouillet, B. ; Toguyeni, A. </a:t>
            </a:r>
            <a:r>
              <a:rPr lang="en-US" altLang="zh-CN" sz="1600" dirty="0"/>
              <a:t>“FQ-EDCA: An extension of EDCA to improve fairness in ad-hoc wireless </a:t>
            </a:r>
            <a:r>
              <a:rPr lang="en-US" altLang="zh-CN" sz="1600" dirty="0" smtClean="0"/>
              <a:t>network”.  </a:t>
            </a:r>
            <a:r>
              <a:rPr lang="en-US" altLang="zh-CN" sz="1600" dirty="0"/>
              <a:t>Computers &amp; Industrial Engineering, 2009. CIE 2009. </a:t>
            </a:r>
            <a:r>
              <a:rPr lang="en-US" altLang="zh-CN" sz="1600" dirty="0" smtClean="0"/>
              <a:t> pp.1617-1622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41264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With the development of throughput in WLAN, many new kinds of data packets will flow through WLAN networks.</a:t>
            </a:r>
            <a:endParaRPr lang="en-US" altLang="zh-CN" dirty="0"/>
          </a:p>
          <a:p>
            <a:r>
              <a:rPr lang="en-US" altLang="zh-CN" dirty="0" smtClean="0"/>
              <a:t>This presentation discusses the enhancement of EDCA and propose </a:t>
            </a:r>
            <a:r>
              <a:rPr lang="en-US" altLang="zh-CN" dirty="0"/>
              <a:t>an auxiliary parameter </a:t>
            </a:r>
            <a:r>
              <a:rPr lang="en-US" altLang="zh-CN" dirty="0" smtClean="0"/>
              <a:t>and a hierarchical </a:t>
            </a:r>
            <a:r>
              <a:rPr lang="en-US" altLang="zh-CN" dirty="0"/>
              <a:t>scheduling model </a:t>
            </a:r>
            <a:r>
              <a:rPr lang="en-US" altLang="zh-CN" dirty="0" smtClean="0"/>
              <a:t>to deal with new situations.</a:t>
            </a:r>
            <a:endParaRPr lang="en-US" altLang="zh-CN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  <a:ln/>
        </p:spPr>
        <p:txBody>
          <a:bodyPr/>
          <a:lstStyle/>
          <a:p>
            <a:r>
              <a:rPr lang="en-US" altLang="zh-CN" dirty="0">
                <a:ea typeface="宋体" charset="-122"/>
              </a:rPr>
              <a:t>Abstract</a:t>
            </a:r>
          </a:p>
        </p:txBody>
      </p:sp>
    </p:spTree>
    <p:extLst>
      <p:ext uri="{BB962C8B-B14F-4D97-AF65-F5344CB8AC3E}">
        <p14:creationId xmlns:p14="http://schemas.microsoft.com/office/powerpoint/2010/main" val="414897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HEW address “improving </a:t>
            </a:r>
            <a:r>
              <a:rPr lang="en-US" altLang="zh-CN" dirty="0"/>
              <a:t>real world </a:t>
            </a:r>
            <a:r>
              <a:rPr lang="en-US" altLang="zh-CN" dirty="0" smtClean="0"/>
              <a:t>performance”</a:t>
            </a:r>
            <a:endParaRPr lang="en-US" altLang="zh-CN" dirty="0"/>
          </a:p>
          <a:p>
            <a:pPr lvl="1"/>
            <a:r>
              <a:rPr lang="en-GB" altLang="zh-CN" dirty="0" smtClean="0"/>
              <a:t>Parameterized </a:t>
            </a:r>
            <a:r>
              <a:rPr lang="en-GB" altLang="zh-CN" dirty="0"/>
              <a:t>and guaranteed </a:t>
            </a:r>
            <a:r>
              <a:rPr lang="en-GB" altLang="zh-CN" dirty="0" err="1" smtClean="0"/>
              <a:t>QoE</a:t>
            </a:r>
            <a:r>
              <a:rPr lang="en-GB" altLang="zh-CN" dirty="0" smtClean="0"/>
              <a:t> </a:t>
            </a:r>
            <a:r>
              <a:rPr lang="en-GB" altLang="zh-CN" dirty="0"/>
              <a:t>may be a </a:t>
            </a:r>
            <a:r>
              <a:rPr lang="en-GB" altLang="zh-CN" dirty="0" smtClean="0"/>
              <a:t>solution</a:t>
            </a:r>
            <a:endParaRPr lang="en-US" altLang="zh-CN" dirty="0" smtClean="0"/>
          </a:p>
          <a:p>
            <a:r>
              <a:rPr lang="en-US" altLang="zh-CN" dirty="0" smtClean="0"/>
              <a:t>Today only the IEEE 802.11e std. is available</a:t>
            </a:r>
          </a:p>
          <a:p>
            <a:pPr lvl="1"/>
            <a:r>
              <a:rPr lang="en-US" altLang="zh-CN" dirty="0" smtClean="0"/>
              <a:t>HCCA </a:t>
            </a:r>
            <a:r>
              <a:rPr lang="en-US" altLang="zh-CN" dirty="0"/>
              <a:t>for </a:t>
            </a:r>
            <a:r>
              <a:rPr lang="en-US" altLang="zh-CN" dirty="0" smtClean="0"/>
              <a:t>parameterized  </a:t>
            </a:r>
            <a:r>
              <a:rPr lang="en-US" altLang="zh-CN" dirty="0"/>
              <a:t>QoS 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EDCA </a:t>
            </a:r>
            <a:r>
              <a:rPr lang="en-US" altLang="zh-CN" dirty="0"/>
              <a:t>for differentiated  </a:t>
            </a:r>
            <a:r>
              <a:rPr lang="en-US" altLang="zh-CN" dirty="0" err="1" smtClean="0"/>
              <a:t>QoS</a:t>
            </a:r>
            <a:endParaRPr lang="en-US" altLang="zh-CN" dirty="0" smtClean="0"/>
          </a:p>
          <a:p>
            <a:r>
              <a:rPr lang="en-US" altLang="zh-CN" dirty="0"/>
              <a:t>IEEE 802.11e EDCA </a:t>
            </a:r>
            <a:r>
              <a:rPr lang="en-US" altLang="zh-CN" dirty="0" smtClean="0"/>
              <a:t>defines traffic </a:t>
            </a:r>
            <a:r>
              <a:rPr lang="en-US" altLang="zh-CN" dirty="0"/>
              <a:t>classes to classify packets </a:t>
            </a:r>
            <a:r>
              <a:rPr lang="en-US" altLang="zh-CN" dirty="0" smtClean="0"/>
              <a:t>of </a:t>
            </a:r>
            <a:r>
              <a:rPr lang="en-US" altLang="zh-CN" dirty="0"/>
              <a:t>4 Access </a:t>
            </a:r>
            <a:r>
              <a:rPr lang="en-US" altLang="zh-CN" dirty="0" smtClean="0"/>
              <a:t>Categories. </a:t>
            </a:r>
          </a:p>
          <a:p>
            <a:pPr lvl="1"/>
            <a:r>
              <a:rPr lang="en-US" altLang="zh-CN" dirty="0"/>
              <a:t>AC_BK </a:t>
            </a:r>
            <a:r>
              <a:rPr lang="en-US" altLang="zh-CN" dirty="0" smtClean="0"/>
              <a:t>is the lowest priority for </a:t>
            </a:r>
            <a:r>
              <a:rPr lang="en-US" altLang="zh-CN" dirty="0"/>
              <a:t>background </a:t>
            </a:r>
            <a:r>
              <a:rPr lang="en-US" altLang="zh-CN" dirty="0" smtClean="0"/>
              <a:t>data</a:t>
            </a:r>
          </a:p>
          <a:p>
            <a:pPr lvl="1"/>
            <a:r>
              <a:rPr lang="en-US" altLang="zh-CN" dirty="0"/>
              <a:t>AC_BE is the next priority for best-effort data</a:t>
            </a:r>
          </a:p>
          <a:p>
            <a:pPr lvl="1"/>
            <a:r>
              <a:rPr lang="en-US" altLang="zh-CN" dirty="0" smtClean="0"/>
              <a:t>AC_VI </a:t>
            </a:r>
            <a:r>
              <a:rPr lang="en-US" altLang="zh-CN" dirty="0"/>
              <a:t>is the priority for video applications</a:t>
            </a:r>
          </a:p>
          <a:p>
            <a:pPr lvl="1"/>
            <a:r>
              <a:rPr lang="en-US" altLang="zh-CN" dirty="0" smtClean="0"/>
              <a:t>AC_VO </a:t>
            </a:r>
            <a:r>
              <a:rPr lang="en-US" altLang="zh-CN" dirty="0"/>
              <a:t>is the priority for voice </a:t>
            </a:r>
            <a:r>
              <a:rPr lang="en-US" altLang="zh-CN" dirty="0" smtClean="0"/>
              <a:t>applications</a:t>
            </a:r>
          </a:p>
          <a:p>
            <a:r>
              <a:rPr lang="en-US" altLang="zh-CN" dirty="0"/>
              <a:t>T</a:t>
            </a:r>
            <a:r>
              <a:rPr lang="en-US" altLang="zh-CN" dirty="0" smtClean="0"/>
              <a:t>he </a:t>
            </a:r>
            <a:r>
              <a:rPr lang="en-US" altLang="zh-CN" dirty="0"/>
              <a:t>packets for the same AC </a:t>
            </a:r>
            <a:r>
              <a:rPr lang="en-US" altLang="zh-CN" dirty="0" smtClean="0"/>
              <a:t>are </a:t>
            </a:r>
            <a:r>
              <a:rPr lang="en-US" altLang="zh-CN" dirty="0" err="1" smtClean="0"/>
              <a:t>enqueued</a:t>
            </a:r>
            <a:r>
              <a:rPr lang="en-US" altLang="zh-CN" dirty="0" smtClean="0"/>
              <a:t> </a:t>
            </a:r>
            <a:r>
              <a:rPr lang="en-US" altLang="zh-CN" dirty="0"/>
              <a:t>in </a:t>
            </a:r>
            <a:r>
              <a:rPr lang="en-US" altLang="zh-CN" dirty="0" smtClean="0"/>
              <a:t>FCFS queue </a:t>
            </a:r>
            <a:r>
              <a:rPr lang="en-US" altLang="zh-CN" dirty="0"/>
              <a:t>with drop tail </a:t>
            </a:r>
            <a:r>
              <a:rPr lang="en-US" altLang="zh-CN" dirty="0" smtClean="0"/>
              <a:t>technique (EDCAF).</a:t>
            </a:r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Background(1/2)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887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the HEW system data traffic, except </a:t>
            </a:r>
            <a:r>
              <a:rPr lang="en-US" altLang="zh-CN" dirty="0" smtClean="0"/>
              <a:t>bulky </a:t>
            </a:r>
            <a:r>
              <a:rPr lang="en-US" altLang="zh-CN" dirty="0"/>
              <a:t>data, there are still many short packets. </a:t>
            </a:r>
            <a:r>
              <a:rPr lang="en-US" altLang="zh-CN" dirty="0" smtClean="0"/>
              <a:t>They may be minor </a:t>
            </a:r>
            <a:r>
              <a:rPr lang="en-US" altLang="zh-CN" dirty="0"/>
              <a:t>part of total data volume, but major amount of data </a:t>
            </a:r>
            <a:r>
              <a:rPr lang="en-US" altLang="zh-CN" dirty="0" smtClean="0"/>
              <a:t>packets</a:t>
            </a:r>
            <a:r>
              <a:rPr lang="en-US" altLang="zh-CN" sz="2000" dirty="0" smtClean="0"/>
              <a:t>[1]</a:t>
            </a:r>
            <a:endParaRPr lang="en-US" altLang="zh-CN" dirty="0" smtClean="0"/>
          </a:p>
          <a:p>
            <a:pPr lvl="1"/>
            <a:r>
              <a:rPr lang="en-US" altLang="zh-CN" dirty="0"/>
              <a:t>While 4K&amp;8K/Ultra-HD supported, there are also many 360P/480P </a:t>
            </a:r>
            <a:r>
              <a:rPr lang="en-US" altLang="zh-CN" dirty="0" smtClean="0"/>
              <a:t>video.</a:t>
            </a:r>
            <a:endParaRPr lang="en-US" altLang="zh-CN" dirty="0"/>
          </a:p>
          <a:p>
            <a:pPr lvl="1"/>
            <a:r>
              <a:rPr lang="en-US" altLang="zh-CN" dirty="0"/>
              <a:t>Some users are </a:t>
            </a:r>
            <a:r>
              <a:rPr lang="en-US" altLang="zh-CN" dirty="0" err="1"/>
              <a:t>BitTorrent</a:t>
            </a:r>
            <a:r>
              <a:rPr lang="en-US" altLang="zh-CN" dirty="0"/>
              <a:t> downloading, others may check their   e-mail or Facebook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The original EDCA </a:t>
            </a:r>
            <a:r>
              <a:rPr lang="en-US" altLang="zh-CN" dirty="0"/>
              <a:t>do not </a:t>
            </a:r>
            <a:r>
              <a:rPr lang="en-US" altLang="zh-CN" dirty="0" smtClean="0"/>
              <a:t>differentiate detail property of the data packets in the same AC. So it may be unfair for the short packets.</a:t>
            </a:r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Background(2/2)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349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propose to add an </a:t>
            </a:r>
            <a:r>
              <a:rPr lang="en-US" altLang="zh-CN" dirty="0"/>
              <a:t>auxiliary parameter AAC (auxiliary access categories) </a:t>
            </a:r>
            <a:r>
              <a:rPr lang="en-US" altLang="zh-CN" dirty="0" smtClean="0"/>
              <a:t>to each packet after the AC parameter, to make the EDCA more flexible in dealing </a:t>
            </a:r>
            <a:r>
              <a:rPr lang="en-US" altLang="zh-CN" dirty="0"/>
              <a:t>with </a:t>
            </a:r>
            <a:r>
              <a:rPr lang="en-US" altLang="zh-CN" dirty="0" smtClean="0"/>
              <a:t>diversity of packets. </a:t>
            </a:r>
          </a:p>
          <a:p>
            <a:pPr lvl="1"/>
            <a:r>
              <a:rPr lang="en-US" altLang="zh-CN" dirty="0" smtClean="0"/>
              <a:t>The AACs are depending on the detail properties of the packet, like length, delay, type of service etc</a:t>
            </a:r>
            <a:r>
              <a:rPr lang="en-US" altLang="zh-CN" dirty="0"/>
              <a:t>.</a:t>
            </a:r>
            <a:endParaRPr lang="en-US" altLang="zh-CN" dirty="0" smtClean="0"/>
          </a:p>
          <a:p>
            <a:r>
              <a:rPr lang="en-US" altLang="zh-CN" dirty="0" smtClean="0"/>
              <a:t>And </a:t>
            </a:r>
            <a:r>
              <a:rPr lang="en-US" altLang="zh-CN" dirty="0"/>
              <a:t>in each </a:t>
            </a:r>
            <a:r>
              <a:rPr lang="en-US" altLang="zh-CN" dirty="0" smtClean="0"/>
              <a:t>AC, an </a:t>
            </a:r>
            <a:r>
              <a:rPr lang="en-US" altLang="zh-CN" dirty="0"/>
              <a:t>extra </a:t>
            </a:r>
            <a:r>
              <a:rPr lang="en-US" altLang="zh-CN" dirty="0" smtClean="0"/>
              <a:t>scheduler is added for</a:t>
            </a:r>
            <a:r>
              <a:rPr lang="en-US" altLang="zh-CN" dirty="0"/>
              <a:t> </a:t>
            </a:r>
            <a:r>
              <a:rPr lang="en-US" altLang="zh-CN" dirty="0" smtClean="0"/>
              <a:t>different AACs, to make each AAC flow has a </a:t>
            </a:r>
            <a:r>
              <a:rPr lang="en-US" altLang="zh-CN" dirty="0"/>
              <a:t>appropriate </a:t>
            </a:r>
            <a:r>
              <a:rPr lang="en-US" altLang="zh-CN" dirty="0" smtClean="0"/>
              <a:t>throughput.</a:t>
            </a:r>
          </a:p>
          <a:p>
            <a:pPr lvl="1"/>
            <a:r>
              <a:rPr lang="en-US" altLang="zh-CN" dirty="0"/>
              <a:t>Detail scheduler algorithm </a:t>
            </a:r>
            <a:r>
              <a:rPr lang="en-US" altLang="zh-CN" dirty="0" smtClean="0"/>
              <a:t>TBD.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Hierarchical Scheduler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8946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62000" y="4043779"/>
            <a:ext cx="3810000" cy="2336522"/>
          </a:xfrm>
        </p:spPr>
        <p:txBody>
          <a:bodyPr/>
          <a:lstStyle/>
          <a:p>
            <a:r>
              <a:rPr lang="en-US" altLang="zh-CN" sz="2000" dirty="0"/>
              <a:t>The eligible packet must pass through hierarchical scheduling </a:t>
            </a:r>
            <a:r>
              <a:rPr lang="en-US" altLang="zh-CN" sz="2000" dirty="0" smtClean="0"/>
              <a:t>levels: </a:t>
            </a:r>
          </a:p>
          <a:p>
            <a:pPr lvl="1"/>
            <a:r>
              <a:rPr lang="en-US" altLang="zh-CN" sz="1600" b="1" dirty="0" smtClean="0"/>
              <a:t>Step 1: </a:t>
            </a:r>
            <a:r>
              <a:rPr lang="en-US" altLang="zh-CN" sz="1600" dirty="0" smtClean="0"/>
              <a:t>H-EDCA receives </a:t>
            </a:r>
            <a:r>
              <a:rPr lang="en-US" altLang="zh-CN" sz="1600" dirty="0"/>
              <a:t>the </a:t>
            </a:r>
            <a:r>
              <a:rPr lang="en-US" altLang="zh-CN" sz="1600" dirty="0" smtClean="0"/>
              <a:t>packets </a:t>
            </a:r>
            <a:r>
              <a:rPr lang="en-US" altLang="zh-CN" sz="1600" dirty="0"/>
              <a:t>from the upper layer, then classifies the packets into 4 classes as defined in EDCA specifications</a:t>
            </a:r>
            <a:r>
              <a:rPr lang="en-US" altLang="zh-CN" sz="1600" dirty="0" smtClean="0"/>
              <a:t>.</a:t>
            </a:r>
            <a:endParaRPr lang="en-US" altLang="zh-CN" sz="1600" dirty="0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2400" cy="1066800"/>
          </a:xfrm>
        </p:spPr>
        <p:txBody>
          <a:bodyPr/>
          <a:lstStyle/>
          <a:p>
            <a:r>
              <a:rPr lang="en-US" altLang="zh-CN" dirty="0"/>
              <a:t>Hierarchical </a:t>
            </a:r>
            <a:r>
              <a:rPr lang="en-US" altLang="zh-CN" dirty="0" smtClean="0"/>
              <a:t>Scheduler Procedure(1/2</a:t>
            </a:r>
            <a:r>
              <a:rPr lang="en-US" altLang="zh-CN" dirty="0"/>
              <a:t>)</a:t>
            </a:r>
            <a:endParaRPr lang="zh-CN" altLang="en-US" dirty="0"/>
          </a:p>
        </p:txBody>
      </p:sp>
      <p:sp>
        <p:nvSpPr>
          <p:cNvPr id="7" name="Rectangle 9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10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pic>
        <p:nvPicPr>
          <p:cNvPr id="2157" name="Picture 109" descr="C:\Users\Huan\AppData\Roaming\Tencent\Users\466872080\QQ\WinTemp\RichOle\EL97Q}IT4I]@V8[J(W@YDZ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54274"/>
            <a:ext cx="339090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43608" y="3573016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i="1" dirty="0"/>
              <a:t>Former EDCA Reference </a:t>
            </a:r>
            <a:r>
              <a:rPr lang="en-US" altLang="zh-CN" sz="1200" i="1" dirty="0" smtClean="0"/>
              <a:t>Implementation Model</a:t>
            </a:r>
            <a:endParaRPr lang="zh-CN" altLang="en-US" sz="1200" i="1" dirty="0"/>
          </a:p>
        </p:txBody>
      </p:sp>
      <p:sp>
        <p:nvSpPr>
          <p:cNvPr id="51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209350" y="6475413"/>
            <a:ext cx="8015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r>
              <a:rPr lang="en-US" altLang="zh-CN" dirty="0" smtClean="0"/>
              <a:t>Slide </a:t>
            </a:r>
            <a:fld id="{94BF3226-DD60-4B9B-88FB-11EB4133A28F}" type="slidenum">
              <a:rPr lang="zh-CN" altLang="en-US" smtClean="0"/>
              <a:pPr/>
              <a:t>6</a:t>
            </a:fld>
            <a:endParaRPr lang="zh-CN" altLang="en-US" dirty="0"/>
          </a:p>
        </p:txBody>
      </p:sp>
      <p:grpSp>
        <p:nvGrpSpPr>
          <p:cNvPr id="14" name="组合 13"/>
          <p:cNvGrpSpPr/>
          <p:nvPr/>
        </p:nvGrpSpPr>
        <p:grpSpPr>
          <a:xfrm>
            <a:off x="4883224" y="1537295"/>
            <a:ext cx="3505200" cy="4772025"/>
            <a:chOff x="1428750" y="1304925"/>
            <a:chExt cx="3505200" cy="4772025"/>
          </a:xfrm>
        </p:grpSpPr>
        <p:grpSp>
          <p:nvGrpSpPr>
            <p:cNvPr id="136" name="组合 135"/>
            <p:cNvGrpSpPr/>
            <p:nvPr/>
          </p:nvGrpSpPr>
          <p:grpSpPr>
            <a:xfrm>
              <a:off x="1428750" y="1304925"/>
              <a:ext cx="3505200" cy="4772025"/>
              <a:chOff x="0" y="0"/>
              <a:chExt cx="3505200" cy="4772025"/>
            </a:xfrm>
          </p:grpSpPr>
          <p:sp>
            <p:nvSpPr>
              <p:cNvPr id="137" name="矩形 136"/>
              <p:cNvSpPr/>
              <p:nvPr/>
            </p:nvSpPr>
            <p:spPr>
              <a:xfrm>
                <a:off x="38100" y="0"/>
                <a:ext cx="3457575" cy="33337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050" kern="100">
                    <a:effectLst/>
                    <a:ea typeface="宋体"/>
                    <a:cs typeface="Times New Roman"/>
                  </a:rPr>
                  <a:t>IP Network Layer Interface</a:t>
                </a:r>
                <a:endParaRPr lang="zh-CN" sz="1050" kern="100">
                  <a:effectLst/>
                  <a:ea typeface="宋体"/>
                  <a:cs typeface="Times New Roman"/>
                </a:endParaRPr>
              </a:p>
            </p:txBody>
          </p:sp>
          <p:cxnSp>
            <p:nvCxnSpPr>
              <p:cNvPr id="138" name="直接箭头连接符 137"/>
              <p:cNvCxnSpPr/>
              <p:nvPr/>
            </p:nvCxnSpPr>
            <p:spPr>
              <a:xfrm>
                <a:off x="1781175" y="361950"/>
                <a:ext cx="0" cy="190500"/>
              </a:xfrm>
              <a:prstGeom prst="straightConnector1">
                <a:avLst/>
              </a:prstGeom>
              <a:ln w="12700"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39" name="矩形 138"/>
              <p:cNvSpPr/>
              <p:nvPr/>
            </p:nvSpPr>
            <p:spPr>
              <a:xfrm>
                <a:off x="38100" y="571500"/>
                <a:ext cx="3457575" cy="3048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050" kern="100">
                    <a:effectLst/>
                    <a:latin typeface="Times New Roman"/>
                    <a:ea typeface="宋体"/>
                    <a:cs typeface="Times New Roman"/>
                  </a:rPr>
                  <a:t>8 Priorities Classified in 4 Access Categories</a:t>
                </a:r>
                <a:endParaRPr lang="zh-CN" sz="1050" kern="100">
                  <a:effectLst/>
                  <a:ea typeface="宋体"/>
                  <a:cs typeface="Times New Roman"/>
                </a:endParaRPr>
              </a:p>
            </p:txBody>
          </p:sp>
          <p:sp>
            <p:nvSpPr>
              <p:cNvPr id="140" name="矩形 139"/>
              <p:cNvSpPr/>
              <p:nvPr/>
            </p:nvSpPr>
            <p:spPr>
              <a:xfrm>
                <a:off x="38100" y="1190625"/>
                <a:ext cx="466725" cy="2286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>
                    <a:effectLst/>
                    <a:latin typeface="Times New Roman"/>
                    <a:ea typeface="宋体"/>
                    <a:cs typeface="Times New Roman"/>
                  </a:rPr>
                  <a:t>AC3</a:t>
                </a:r>
                <a:endParaRPr lang="zh-CN" sz="1050" kern="100">
                  <a:effectLst/>
                  <a:ea typeface="宋体"/>
                  <a:cs typeface="Times New Roman"/>
                </a:endParaRPr>
              </a:p>
            </p:txBody>
          </p:sp>
          <p:sp>
            <p:nvSpPr>
              <p:cNvPr id="141" name="矩形 140"/>
              <p:cNvSpPr/>
              <p:nvPr/>
            </p:nvSpPr>
            <p:spPr>
              <a:xfrm>
                <a:off x="504825" y="1190625"/>
                <a:ext cx="466725" cy="2286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050" kern="100">
                    <a:effectLst/>
                    <a:latin typeface="Times New Roman"/>
                    <a:ea typeface="宋体"/>
                    <a:cs typeface="Times New Roman"/>
                  </a:rPr>
                  <a:t>AC2</a:t>
                </a:r>
                <a:endParaRPr lang="zh-CN" sz="1050" kern="100">
                  <a:effectLst/>
                  <a:ea typeface="宋体"/>
                  <a:cs typeface="Times New Roman"/>
                </a:endParaRPr>
              </a:p>
            </p:txBody>
          </p:sp>
          <p:cxnSp>
            <p:nvCxnSpPr>
              <p:cNvPr id="142" name="直接箭头连接符 141"/>
              <p:cNvCxnSpPr/>
              <p:nvPr/>
            </p:nvCxnSpPr>
            <p:spPr>
              <a:xfrm>
                <a:off x="238125" y="876300"/>
                <a:ext cx="0" cy="600075"/>
              </a:xfrm>
              <a:prstGeom prst="straightConnector1">
                <a:avLst/>
              </a:prstGeom>
              <a:ln w="12700"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3" name="直接箭头连接符 142"/>
              <p:cNvCxnSpPr/>
              <p:nvPr/>
            </p:nvCxnSpPr>
            <p:spPr>
              <a:xfrm>
                <a:off x="742950" y="876300"/>
                <a:ext cx="0" cy="600075"/>
              </a:xfrm>
              <a:prstGeom prst="straightConnector1">
                <a:avLst/>
              </a:prstGeom>
              <a:ln w="12700"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44" name="矩形 143"/>
              <p:cNvSpPr/>
              <p:nvPr/>
            </p:nvSpPr>
            <p:spPr>
              <a:xfrm>
                <a:off x="0" y="3876675"/>
                <a:ext cx="3495675" cy="3048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050" kern="100" dirty="0">
                    <a:effectLst/>
                    <a:latin typeface="Times New Roman"/>
                    <a:ea typeface="宋体"/>
                    <a:cs typeface="Times New Roman"/>
                  </a:rPr>
                  <a:t>Original Scheduler(level two)</a:t>
                </a:r>
                <a:endParaRPr lang="zh-CN" sz="1050" kern="100" dirty="0">
                  <a:effectLst/>
                  <a:ea typeface="宋体"/>
                  <a:cs typeface="Times New Roman"/>
                </a:endParaRPr>
              </a:p>
            </p:txBody>
          </p:sp>
          <p:grpSp>
            <p:nvGrpSpPr>
              <p:cNvPr id="145" name="组合 144"/>
              <p:cNvGrpSpPr/>
              <p:nvPr/>
            </p:nvGrpSpPr>
            <p:grpSpPr>
              <a:xfrm>
                <a:off x="971550" y="895350"/>
                <a:ext cx="2057400" cy="3000375"/>
                <a:chOff x="0" y="0"/>
                <a:chExt cx="2057400" cy="3000375"/>
              </a:xfrm>
            </p:grpSpPr>
            <p:sp>
              <p:nvSpPr>
                <p:cNvPr id="154" name="矩形 153"/>
                <p:cNvSpPr/>
                <p:nvPr/>
              </p:nvSpPr>
              <p:spPr>
                <a:xfrm>
                  <a:off x="0" y="295275"/>
                  <a:ext cx="2057400" cy="2286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>
                    <a:spcAft>
                      <a:spcPts val="0"/>
                    </a:spcAft>
                  </a:pPr>
                  <a:r>
                    <a:rPr lang="en-US" sz="1050" kern="100">
                      <a:effectLst/>
                      <a:latin typeface="Times New Roman"/>
                      <a:ea typeface="宋体"/>
                      <a:cs typeface="Times New Roman"/>
                    </a:rPr>
                    <a:t>AC1</a:t>
                  </a:r>
                  <a:endParaRPr lang="zh-CN" sz="1050" kern="100">
                    <a:effectLst/>
                    <a:ea typeface="宋体"/>
                    <a:cs typeface="Times New Roman"/>
                  </a:endParaRPr>
                </a:p>
              </p:txBody>
            </p:sp>
            <p:cxnSp>
              <p:nvCxnSpPr>
                <p:cNvPr id="155" name="直接箭头连接符 154"/>
                <p:cNvCxnSpPr/>
                <p:nvPr/>
              </p:nvCxnSpPr>
              <p:spPr>
                <a:xfrm>
                  <a:off x="1066800" y="0"/>
                  <a:ext cx="0" cy="581025"/>
                </a:xfrm>
                <a:prstGeom prst="straightConnector1">
                  <a:avLst/>
                </a:prstGeom>
                <a:ln w="12700">
                  <a:headEnd type="none" w="med" len="med"/>
                  <a:tailEnd type="triangl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95" name="矩形 194"/>
                <p:cNvSpPr/>
                <p:nvPr/>
              </p:nvSpPr>
              <p:spPr>
                <a:xfrm>
                  <a:off x="123825" y="581025"/>
                  <a:ext cx="1857375" cy="285750"/>
                </a:xfrm>
                <a:prstGeom prst="rect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050" kern="100" dirty="0">
                      <a:effectLst/>
                      <a:latin typeface="Times New Roman"/>
                      <a:ea typeface="宋体"/>
                      <a:cs typeface="Times New Roman"/>
                    </a:rPr>
                    <a:t>n Flows Divided by </a:t>
                  </a:r>
                  <a:r>
                    <a:rPr lang="en-US" sz="1050" kern="100" dirty="0" smtClean="0">
                      <a:effectLst/>
                      <a:latin typeface="Times New Roman"/>
                      <a:ea typeface="宋体"/>
                      <a:cs typeface="Times New Roman"/>
                    </a:rPr>
                    <a:t>AAC</a:t>
                  </a:r>
                  <a:endParaRPr lang="zh-CN" sz="1050" kern="100" dirty="0">
                    <a:effectLst/>
                    <a:ea typeface="宋体"/>
                    <a:cs typeface="Times New Roman"/>
                  </a:endParaRPr>
                </a:p>
              </p:txBody>
            </p:sp>
            <p:cxnSp>
              <p:nvCxnSpPr>
                <p:cNvPr id="196" name="直接箭头连接符 195"/>
                <p:cNvCxnSpPr/>
                <p:nvPr/>
              </p:nvCxnSpPr>
              <p:spPr>
                <a:xfrm>
                  <a:off x="428625" y="885825"/>
                  <a:ext cx="0" cy="209550"/>
                </a:xfrm>
                <a:prstGeom prst="straightConnector1">
                  <a:avLst/>
                </a:prstGeom>
                <a:ln>
                  <a:headEnd type="none" w="med" len="med"/>
                  <a:tailEnd type="triangl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197" name="组合 196"/>
                <p:cNvGrpSpPr/>
                <p:nvPr/>
              </p:nvGrpSpPr>
              <p:grpSpPr>
                <a:xfrm>
                  <a:off x="152400" y="1095375"/>
                  <a:ext cx="552450" cy="685800"/>
                  <a:chOff x="0" y="0"/>
                  <a:chExt cx="552450" cy="685800"/>
                </a:xfrm>
              </p:grpSpPr>
              <p:sp>
                <p:nvSpPr>
                  <p:cNvPr id="212" name="流程图: 过程 211"/>
                  <p:cNvSpPr/>
                  <p:nvPr/>
                </p:nvSpPr>
                <p:spPr>
                  <a:xfrm>
                    <a:off x="0" y="352425"/>
                    <a:ext cx="552450" cy="333375"/>
                  </a:xfrm>
                  <a:prstGeom prst="flowChartProcess">
                    <a:avLst/>
                  </a:prstGeom>
                  <a:ln w="9525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zh-CN" altLang="en-US"/>
                  </a:p>
                </p:txBody>
              </p:sp>
              <p:cxnSp>
                <p:nvCxnSpPr>
                  <p:cNvPr id="213" name="直接连接符 212"/>
                  <p:cNvCxnSpPr/>
                  <p:nvPr/>
                </p:nvCxnSpPr>
                <p:spPr>
                  <a:xfrm>
                    <a:off x="0" y="466725"/>
                    <a:ext cx="55245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4" name="直接连接符 213"/>
                  <p:cNvCxnSpPr/>
                  <p:nvPr/>
                </p:nvCxnSpPr>
                <p:spPr>
                  <a:xfrm>
                    <a:off x="0" y="571500"/>
                    <a:ext cx="55245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5" name="直接连接符 214"/>
                  <p:cNvCxnSpPr/>
                  <p:nvPr/>
                </p:nvCxnSpPr>
                <p:spPr>
                  <a:xfrm flipV="1">
                    <a:off x="0" y="0"/>
                    <a:ext cx="0" cy="466725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6" name="直接连接符 215"/>
                  <p:cNvCxnSpPr/>
                  <p:nvPr/>
                </p:nvCxnSpPr>
                <p:spPr>
                  <a:xfrm flipV="1">
                    <a:off x="552450" y="0"/>
                    <a:ext cx="0" cy="466725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98" name="组合 197"/>
                <p:cNvGrpSpPr/>
                <p:nvPr/>
              </p:nvGrpSpPr>
              <p:grpSpPr>
                <a:xfrm>
                  <a:off x="1362075" y="1095375"/>
                  <a:ext cx="552450" cy="685800"/>
                  <a:chOff x="0" y="0"/>
                  <a:chExt cx="552450" cy="685800"/>
                </a:xfrm>
              </p:grpSpPr>
              <p:sp>
                <p:nvSpPr>
                  <p:cNvPr id="207" name="流程图: 过程 206"/>
                  <p:cNvSpPr/>
                  <p:nvPr/>
                </p:nvSpPr>
                <p:spPr>
                  <a:xfrm>
                    <a:off x="0" y="352425"/>
                    <a:ext cx="552450" cy="333375"/>
                  </a:xfrm>
                  <a:prstGeom prst="flowChartProcess">
                    <a:avLst/>
                  </a:prstGeom>
                  <a:ln w="9525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zh-CN" altLang="en-US"/>
                  </a:p>
                </p:txBody>
              </p:sp>
              <p:cxnSp>
                <p:nvCxnSpPr>
                  <p:cNvPr id="208" name="直接连接符 207"/>
                  <p:cNvCxnSpPr/>
                  <p:nvPr/>
                </p:nvCxnSpPr>
                <p:spPr>
                  <a:xfrm>
                    <a:off x="0" y="466725"/>
                    <a:ext cx="55245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9" name="直接连接符 208"/>
                  <p:cNvCxnSpPr/>
                  <p:nvPr/>
                </p:nvCxnSpPr>
                <p:spPr>
                  <a:xfrm>
                    <a:off x="0" y="571500"/>
                    <a:ext cx="55245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0" name="直接连接符 209"/>
                  <p:cNvCxnSpPr/>
                  <p:nvPr/>
                </p:nvCxnSpPr>
                <p:spPr>
                  <a:xfrm flipV="1">
                    <a:off x="0" y="0"/>
                    <a:ext cx="0" cy="466725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1" name="直接连接符 210"/>
                  <p:cNvCxnSpPr/>
                  <p:nvPr/>
                </p:nvCxnSpPr>
                <p:spPr>
                  <a:xfrm flipV="1">
                    <a:off x="552450" y="0"/>
                    <a:ext cx="0" cy="466725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99" name="流程图: 过程 198"/>
                <p:cNvSpPr/>
                <p:nvPr/>
              </p:nvSpPr>
              <p:spPr>
                <a:xfrm>
                  <a:off x="209550" y="1095375"/>
                  <a:ext cx="371475" cy="314960"/>
                </a:xfrm>
                <a:prstGeom prst="flowChartProcess">
                  <a:avLst/>
                </a:prstGeom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050" kern="100">
                      <a:effectLst/>
                      <a:latin typeface="Times New Roman"/>
                      <a:ea typeface="宋体"/>
                      <a:cs typeface="Times New Roman"/>
                    </a:rPr>
                    <a:t>Qn</a:t>
                  </a:r>
                  <a:endParaRPr lang="zh-CN" sz="1050" kern="100">
                    <a:effectLst/>
                    <a:ea typeface="宋体"/>
                    <a:cs typeface="Times New Roman"/>
                  </a:endParaRPr>
                </a:p>
              </p:txBody>
            </p:sp>
            <p:sp>
              <p:nvSpPr>
                <p:cNvPr id="200" name="流程图: 过程 199"/>
                <p:cNvSpPr/>
                <p:nvPr/>
              </p:nvSpPr>
              <p:spPr>
                <a:xfrm>
                  <a:off x="1438275" y="1095375"/>
                  <a:ext cx="371475" cy="314960"/>
                </a:xfrm>
                <a:prstGeom prst="flowChartProcess">
                  <a:avLst/>
                </a:prstGeom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050" kern="100">
                      <a:effectLst/>
                      <a:latin typeface="Times New Roman"/>
                      <a:ea typeface="宋体"/>
                      <a:cs typeface="Times New Roman"/>
                    </a:rPr>
                    <a:t>Q0</a:t>
                  </a:r>
                  <a:endParaRPr lang="zh-CN" sz="1050" kern="100">
                    <a:effectLst/>
                    <a:ea typeface="宋体"/>
                    <a:cs typeface="Times New Roman"/>
                  </a:endParaRPr>
                </a:p>
              </p:txBody>
            </p:sp>
            <p:sp>
              <p:nvSpPr>
                <p:cNvPr id="201" name="矩形 200"/>
                <p:cNvSpPr/>
                <p:nvPr/>
              </p:nvSpPr>
              <p:spPr>
                <a:xfrm>
                  <a:off x="800100" y="1295400"/>
                  <a:ext cx="495300" cy="257175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zh-CN" sz="1050" kern="100">
                      <a:effectLst/>
                      <a:ea typeface="宋体"/>
                      <a:cs typeface="Times New Roman"/>
                    </a:rPr>
                    <a:t>……</a:t>
                  </a:r>
                </a:p>
              </p:txBody>
            </p:sp>
            <p:cxnSp>
              <p:nvCxnSpPr>
                <p:cNvPr id="202" name="直接箭头连接符 201"/>
                <p:cNvCxnSpPr/>
                <p:nvPr/>
              </p:nvCxnSpPr>
              <p:spPr>
                <a:xfrm>
                  <a:off x="1628775" y="885825"/>
                  <a:ext cx="0" cy="209550"/>
                </a:xfrm>
                <a:prstGeom prst="straightConnector1">
                  <a:avLst/>
                </a:prstGeom>
                <a:ln>
                  <a:headEnd type="none" w="med" len="med"/>
                  <a:tailEnd type="triangl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直接箭头连接符 202"/>
                <p:cNvCxnSpPr/>
                <p:nvPr/>
              </p:nvCxnSpPr>
              <p:spPr>
                <a:xfrm>
                  <a:off x="1628775" y="1790700"/>
                  <a:ext cx="0" cy="257175"/>
                </a:xfrm>
                <a:prstGeom prst="straightConnector1">
                  <a:avLst/>
                </a:prstGeom>
                <a:ln>
                  <a:headEnd type="none" w="med" len="med"/>
                  <a:tailEnd type="triangl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04" name="矩形 203"/>
                <p:cNvSpPr/>
                <p:nvPr/>
              </p:nvSpPr>
              <p:spPr>
                <a:xfrm>
                  <a:off x="85725" y="2085975"/>
                  <a:ext cx="1895475" cy="285750"/>
                </a:xfrm>
                <a:prstGeom prst="rect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050" kern="100">
                      <a:effectLst/>
                      <a:latin typeface="Times New Roman"/>
                      <a:ea typeface="宋体"/>
                      <a:cs typeface="Times New Roman"/>
                    </a:rPr>
                    <a:t>Added Scheduler(level one)</a:t>
                  </a:r>
                  <a:endParaRPr lang="zh-CN" sz="1050" kern="100">
                    <a:effectLst/>
                    <a:ea typeface="宋体"/>
                    <a:cs typeface="Times New Roman"/>
                  </a:endParaRPr>
                </a:p>
              </p:txBody>
            </p:sp>
            <p:cxnSp>
              <p:nvCxnSpPr>
                <p:cNvPr id="205" name="直接箭头连接符 204"/>
                <p:cNvCxnSpPr/>
                <p:nvPr/>
              </p:nvCxnSpPr>
              <p:spPr>
                <a:xfrm>
                  <a:off x="447675" y="1781175"/>
                  <a:ext cx="0" cy="257175"/>
                </a:xfrm>
                <a:prstGeom prst="straightConnector1">
                  <a:avLst/>
                </a:prstGeom>
                <a:ln>
                  <a:headEnd type="none" w="med" len="med"/>
                  <a:tailEnd type="triangl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直接箭头连接符 205"/>
                <p:cNvCxnSpPr/>
                <p:nvPr/>
              </p:nvCxnSpPr>
              <p:spPr>
                <a:xfrm>
                  <a:off x="1019175" y="2371725"/>
                  <a:ext cx="0" cy="628650"/>
                </a:xfrm>
                <a:prstGeom prst="straightConnector1">
                  <a:avLst/>
                </a:prstGeom>
                <a:ln w="12700">
                  <a:headEnd type="none" w="med" len="med"/>
                  <a:tailEnd type="triangl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6" name="直接箭头连接符 145"/>
              <p:cNvCxnSpPr/>
              <p:nvPr/>
            </p:nvCxnSpPr>
            <p:spPr>
              <a:xfrm>
                <a:off x="276225" y="3267075"/>
                <a:ext cx="0" cy="609600"/>
              </a:xfrm>
              <a:prstGeom prst="straightConnector1">
                <a:avLst/>
              </a:prstGeom>
              <a:ln w="12700"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7" name="直接箭头连接符 146"/>
              <p:cNvCxnSpPr/>
              <p:nvPr/>
            </p:nvCxnSpPr>
            <p:spPr>
              <a:xfrm>
                <a:off x="742950" y="3267075"/>
                <a:ext cx="0" cy="628650"/>
              </a:xfrm>
              <a:prstGeom prst="straightConnector1">
                <a:avLst/>
              </a:prstGeom>
              <a:ln w="12700"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48" name="组合 147"/>
              <p:cNvGrpSpPr/>
              <p:nvPr/>
            </p:nvGrpSpPr>
            <p:grpSpPr>
              <a:xfrm>
                <a:off x="3038475" y="895350"/>
                <a:ext cx="466725" cy="2990850"/>
                <a:chOff x="0" y="0"/>
                <a:chExt cx="466725" cy="2990850"/>
              </a:xfrm>
            </p:grpSpPr>
            <p:sp>
              <p:nvSpPr>
                <p:cNvPr id="151" name="矩形 150"/>
                <p:cNvSpPr/>
                <p:nvPr/>
              </p:nvSpPr>
              <p:spPr>
                <a:xfrm>
                  <a:off x="0" y="295275"/>
                  <a:ext cx="466725" cy="2286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050" kern="100">
                      <a:effectLst/>
                      <a:latin typeface="Times New Roman"/>
                      <a:ea typeface="宋体"/>
                      <a:cs typeface="Times New Roman"/>
                    </a:rPr>
                    <a:t>AC0</a:t>
                  </a:r>
                  <a:endParaRPr lang="zh-CN" sz="1050" kern="100">
                    <a:effectLst/>
                    <a:ea typeface="宋体"/>
                    <a:cs typeface="Times New Roman"/>
                  </a:endParaRPr>
                </a:p>
              </p:txBody>
            </p:sp>
            <p:cxnSp>
              <p:nvCxnSpPr>
                <p:cNvPr id="152" name="直接箭头连接符 151"/>
                <p:cNvCxnSpPr/>
                <p:nvPr/>
              </p:nvCxnSpPr>
              <p:spPr>
                <a:xfrm>
                  <a:off x="228600" y="0"/>
                  <a:ext cx="0" cy="581025"/>
                </a:xfrm>
                <a:prstGeom prst="straightConnector1">
                  <a:avLst/>
                </a:prstGeom>
                <a:ln w="12700">
                  <a:headEnd type="none" w="med" len="med"/>
                  <a:tailEnd type="triangl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直接箭头连接符 152"/>
                <p:cNvCxnSpPr/>
                <p:nvPr/>
              </p:nvCxnSpPr>
              <p:spPr>
                <a:xfrm>
                  <a:off x="219075" y="2371725"/>
                  <a:ext cx="0" cy="619125"/>
                </a:xfrm>
                <a:prstGeom prst="straightConnector1">
                  <a:avLst/>
                </a:prstGeom>
                <a:ln w="12700">
                  <a:headEnd type="none" w="med" len="med"/>
                  <a:tailEnd type="triangl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9" name="矩形 148"/>
              <p:cNvSpPr/>
              <p:nvPr/>
            </p:nvSpPr>
            <p:spPr>
              <a:xfrm>
                <a:off x="0" y="4476750"/>
                <a:ext cx="3495675" cy="29527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050" kern="100">
                    <a:effectLst/>
                    <a:latin typeface="Times New Roman"/>
                    <a:ea typeface="宋体"/>
                    <a:cs typeface="Times New Roman"/>
                  </a:rPr>
                  <a:t>Attempt to transmit and access channel</a:t>
                </a:r>
                <a:endParaRPr lang="zh-CN" sz="1050" kern="100">
                  <a:effectLst/>
                  <a:ea typeface="宋体"/>
                  <a:cs typeface="Times New Roman"/>
                </a:endParaRPr>
              </a:p>
            </p:txBody>
          </p:sp>
          <p:cxnSp>
            <p:nvCxnSpPr>
              <p:cNvPr id="150" name="直接箭头连接符 149"/>
              <p:cNvCxnSpPr/>
              <p:nvPr/>
            </p:nvCxnSpPr>
            <p:spPr>
              <a:xfrm>
                <a:off x="1743075" y="4181475"/>
                <a:ext cx="0" cy="295275"/>
              </a:xfrm>
              <a:prstGeom prst="straightConnector1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17" name="文本框 24"/>
            <p:cNvSpPr txBox="1"/>
            <p:nvPr/>
          </p:nvSpPr>
          <p:spPr>
            <a:xfrm>
              <a:off x="4562475" y="3381375"/>
              <a:ext cx="304800" cy="4572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eaVert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zh-CN" sz="1050" kern="100">
                  <a:effectLst/>
                  <a:ea typeface="宋体"/>
                  <a:cs typeface="Times New Roman"/>
                </a:rPr>
                <a:t>……</a:t>
              </a:r>
            </a:p>
          </p:txBody>
        </p:sp>
        <p:sp>
          <p:nvSpPr>
            <p:cNvPr id="218" name="文本框 27"/>
            <p:cNvSpPr txBox="1"/>
            <p:nvPr/>
          </p:nvSpPr>
          <p:spPr>
            <a:xfrm>
              <a:off x="2009775" y="3390900"/>
              <a:ext cx="304800" cy="4572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eaVert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zh-CN" sz="1050" kern="100">
                  <a:effectLst/>
                  <a:ea typeface="宋体"/>
                  <a:cs typeface="Times New Roman"/>
                </a:rPr>
                <a:t>……</a:t>
              </a:r>
            </a:p>
          </p:txBody>
        </p:sp>
        <p:sp>
          <p:nvSpPr>
            <p:cNvPr id="219" name="文本框 28"/>
            <p:cNvSpPr txBox="1"/>
            <p:nvPr/>
          </p:nvSpPr>
          <p:spPr>
            <a:xfrm>
              <a:off x="1543050" y="3390900"/>
              <a:ext cx="304800" cy="4572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eaVert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zh-CN" sz="1050" kern="100">
                  <a:effectLst/>
                  <a:ea typeface="宋体"/>
                  <a:cs typeface="Times New Roman"/>
                </a:rPr>
                <a:t>……</a:t>
              </a:r>
            </a:p>
          </p:txBody>
        </p:sp>
      </p:grp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3" name="Rectangle 119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1559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3568" y="1772816"/>
            <a:ext cx="3810000" cy="4114800"/>
          </a:xfrm>
        </p:spPr>
        <p:txBody>
          <a:bodyPr/>
          <a:lstStyle/>
          <a:p>
            <a:pPr lvl="1"/>
            <a:r>
              <a:rPr lang="en-US" altLang="zh-CN" sz="1600" b="1" dirty="0"/>
              <a:t>STEP </a:t>
            </a:r>
            <a:r>
              <a:rPr lang="en-US" altLang="zh-CN" sz="1600" b="1" dirty="0" smtClean="0"/>
              <a:t>2: </a:t>
            </a:r>
            <a:r>
              <a:rPr lang="en-US" altLang="zh-CN" sz="1600" dirty="0" smtClean="0"/>
              <a:t>In each AC, it divides the packets into </a:t>
            </a:r>
            <a:r>
              <a:rPr lang="en-US" altLang="zh-CN" sz="1600" i="1" dirty="0" smtClean="0"/>
              <a:t>n</a:t>
            </a:r>
            <a:r>
              <a:rPr lang="en-US" altLang="zh-CN" sz="1600" dirty="0" smtClean="0"/>
              <a:t> flows depending on AAC of each packet. </a:t>
            </a:r>
            <a:r>
              <a:rPr lang="en-US" altLang="zh-CN" sz="1600" dirty="0"/>
              <a:t>D</a:t>
            </a:r>
            <a:r>
              <a:rPr lang="en-US" altLang="zh-CN" sz="1600" dirty="0" smtClean="0"/>
              <a:t>efine </a:t>
            </a:r>
            <a:r>
              <a:rPr lang="en-US" altLang="zh-CN" sz="1600" dirty="0"/>
              <a:t>one queue for each </a:t>
            </a:r>
            <a:r>
              <a:rPr lang="en-US" altLang="zh-CN" sz="1600" dirty="0" smtClean="0"/>
              <a:t>flow.</a:t>
            </a:r>
          </a:p>
          <a:p>
            <a:pPr lvl="1"/>
            <a:r>
              <a:rPr lang="en-US" altLang="zh-CN" sz="1600" b="1" dirty="0" smtClean="0"/>
              <a:t>STEP 3: </a:t>
            </a:r>
            <a:r>
              <a:rPr lang="en-US" altLang="zh-CN" sz="1600" dirty="0" smtClean="0"/>
              <a:t>For </a:t>
            </a:r>
            <a:r>
              <a:rPr lang="en-US" altLang="zh-CN" sz="1600" dirty="0" err="1"/>
              <a:t>dequeueing</a:t>
            </a:r>
            <a:r>
              <a:rPr lang="en-US" altLang="zh-CN" sz="1600" dirty="0"/>
              <a:t>, </a:t>
            </a:r>
            <a:r>
              <a:rPr lang="en-US" altLang="zh-CN" sz="1600" dirty="0" smtClean="0"/>
              <a:t>an added scheduler (level one) </a:t>
            </a:r>
            <a:r>
              <a:rPr lang="en-US" altLang="zh-CN" sz="1600" dirty="0"/>
              <a:t>will serve the packet queued at the head of </a:t>
            </a:r>
            <a:r>
              <a:rPr lang="en-US" altLang="zh-CN" sz="1600" dirty="0" smtClean="0"/>
              <a:t>queue of each AAC.</a:t>
            </a:r>
          </a:p>
          <a:p>
            <a:pPr lvl="1"/>
            <a:r>
              <a:rPr lang="en-US" altLang="zh-CN" sz="1600" b="1" dirty="0" smtClean="0"/>
              <a:t>STEP 4: </a:t>
            </a:r>
            <a:r>
              <a:rPr lang="en-US" altLang="zh-CN" sz="1600" dirty="0" smtClean="0"/>
              <a:t>These </a:t>
            </a:r>
            <a:r>
              <a:rPr lang="en-US" altLang="zh-CN" sz="1600" dirty="0"/>
              <a:t>eligible packet </a:t>
            </a:r>
            <a:r>
              <a:rPr lang="en-US" altLang="zh-CN" sz="1600" dirty="0" smtClean="0"/>
              <a:t>at each </a:t>
            </a:r>
            <a:r>
              <a:rPr lang="en-US" altLang="zh-CN" sz="1600" dirty="0"/>
              <a:t>AC </a:t>
            </a:r>
            <a:r>
              <a:rPr lang="en-US" altLang="zh-CN" sz="1600" dirty="0" smtClean="0"/>
              <a:t>wait their </a:t>
            </a:r>
            <a:r>
              <a:rPr lang="en-US" altLang="zh-CN" sz="1600" dirty="0" err="1"/>
              <a:t>backoff</a:t>
            </a:r>
            <a:r>
              <a:rPr lang="en-US" altLang="zh-CN" sz="1600" dirty="0"/>
              <a:t> and AIFS, depending on </a:t>
            </a:r>
            <a:r>
              <a:rPr lang="en-US" altLang="zh-CN" sz="1600" dirty="0" smtClean="0"/>
              <a:t>there AC, depending </a:t>
            </a:r>
            <a:r>
              <a:rPr lang="en-US" altLang="zh-CN" sz="1600" dirty="0"/>
              <a:t>on </a:t>
            </a:r>
            <a:r>
              <a:rPr lang="en-US" altLang="zh-CN" sz="1600" dirty="0" smtClean="0"/>
              <a:t>their AC priority (level two).</a:t>
            </a:r>
            <a:endParaRPr lang="en-US" altLang="zh-CN" dirty="0" smtClean="0"/>
          </a:p>
          <a:p>
            <a:r>
              <a:rPr lang="en-US" altLang="zh-CN" sz="2000" dirty="0"/>
              <a:t>Then the node attempts </a:t>
            </a:r>
            <a:r>
              <a:rPr lang="en-US" altLang="zh-CN" sz="2000" dirty="0" smtClean="0"/>
              <a:t>to transmit the </a:t>
            </a:r>
            <a:r>
              <a:rPr lang="en-US" altLang="zh-CN" sz="2000" dirty="0"/>
              <a:t>eligible packet</a:t>
            </a:r>
            <a:endParaRPr lang="en-US" altLang="zh-CN" sz="2000" dirty="0" smtClean="0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2400" cy="1066800"/>
          </a:xfrm>
        </p:spPr>
        <p:txBody>
          <a:bodyPr/>
          <a:lstStyle/>
          <a:p>
            <a:r>
              <a:rPr lang="en-US" altLang="zh-CN" dirty="0"/>
              <a:t>Hierarchical </a:t>
            </a:r>
            <a:r>
              <a:rPr lang="en-US" altLang="zh-CN" dirty="0" smtClean="0"/>
              <a:t>Scheduler Procedure(2/2)</a:t>
            </a:r>
            <a:endParaRPr lang="zh-CN" altLang="en-US" dirty="0"/>
          </a:p>
        </p:txBody>
      </p:sp>
      <p:sp>
        <p:nvSpPr>
          <p:cNvPr id="46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209350" y="6475413"/>
            <a:ext cx="8015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r>
              <a:rPr lang="en-US" altLang="zh-CN" dirty="0" smtClean="0"/>
              <a:t>Slide </a:t>
            </a:r>
            <a:fld id="{94BF3226-DD60-4B9B-88FB-11EB4133A28F}" type="slidenum">
              <a:rPr lang="zh-CN" altLang="en-US" smtClean="0"/>
              <a:pPr/>
              <a:t>7</a:t>
            </a:fld>
            <a:endParaRPr lang="zh-CN" altLang="en-US" dirty="0"/>
          </a:p>
        </p:txBody>
      </p:sp>
      <p:grpSp>
        <p:nvGrpSpPr>
          <p:cNvPr id="89" name="组合 88"/>
          <p:cNvGrpSpPr/>
          <p:nvPr/>
        </p:nvGrpSpPr>
        <p:grpSpPr>
          <a:xfrm>
            <a:off x="4883224" y="1537295"/>
            <a:ext cx="3505200" cy="4772025"/>
            <a:chOff x="1428750" y="1304925"/>
            <a:chExt cx="3505200" cy="4772025"/>
          </a:xfrm>
        </p:grpSpPr>
        <p:grpSp>
          <p:nvGrpSpPr>
            <p:cNvPr id="90" name="组合 89"/>
            <p:cNvGrpSpPr/>
            <p:nvPr/>
          </p:nvGrpSpPr>
          <p:grpSpPr>
            <a:xfrm>
              <a:off x="1428750" y="1304925"/>
              <a:ext cx="3505200" cy="4772025"/>
              <a:chOff x="0" y="0"/>
              <a:chExt cx="3505200" cy="4772025"/>
            </a:xfrm>
          </p:grpSpPr>
          <p:sp>
            <p:nvSpPr>
              <p:cNvPr id="94" name="矩形 93"/>
              <p:cNvSpPr/>
              <p:nvPr/>
            </p:nvSpPr>
            <p:spPr>
              <a:xfrm>
                <a:off x="38100" y="0"/>
                <a:ext cx="3457575" cy="33337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050" kern="100">
                    <a:effectLst/>
                    <a:ea typeface="宋体"/>
                    <a:cs typeface="Times New Roman"/>
                  </a:rPr>
                  <a:t>IP Network Layer Interface</a:t>
                </a:r>
                <a:endParaRPr lang="zh-CN" sz="1050" kern="100">
                  <a:effectLst/>
                  <a:ea typeface="宋体"/>
                  <a:cs typeface="Times New Roman"/>
                </a:endParaRPr>
              </a:p>
            </p:txBody>
          </p:sp>
          <p:cxnSp>
            <p:nvCxnSpPr>
              <p:cNvPr id="95" name="直接箭头连接符 94"/>
              <p:cNvCxnSpPr/>
              <p:nvPr/>
            </p:nvCxnSpPr>
            <p:spPr>
              <a:xfrm>
                <a:off x="1781175" y="361950"/>
                <a:ext cx="0" cy="190500"/>
              </a:xfrm>
              <a:prstGeom prst="straightConnector1">
                <a:avLst/>
              </a:prstGeom>
              <a:ln w="12700"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6" name="矩形 95"/>
              <p:cNvSpPr/>
              <p:nvPr/>
            </p:nvSpPr>
            <p:spPr>
              <a:xfrm>
                <a:off x="38100" y="571500"/>
                <a:ext cx="3457575" cy="3048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050" kern="100">
                    <a:effectLst/>
                    <a:latin typeface="Times New Roman"/>
                    <a:ea typeface="宋体"/>
                    <a:cs typeface="Times New Roman"/>
                  </a:rPr>
                  <a:t>8 Priorities Classified in 4 Access Categories</a:t>
                </a:r>
                <a:endParaRPr lang="zh-CN" sz="1050" kern="100">
                  <a:effectLst/>
                  <a:ea typeface="宋体"/>
                  <a:cs typeface="Times New Roman"/>
                </a:endParaRPr>
              </a:p>
            </p:txBody>
          </p:sp>
          <p:sp>
            <p:nvSpPr>
              <p:cNvPr id="97" name="矩形 96"/>
              <p:cNvSpPr/>
              <p:nvPr/>
            </p:nvSpPr>
            <p:spPr>
              <a:xfrm>
                <a:off x="38100" y="1190625"/>
                <a:ext cx="466725" cy="2286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>
                    <a:effectLst/>
                    <a:latin typeface="Times New Roman"/>
                    <a:ea typeface="宋体"/>
                    <a:cs typeface="Times New Roman"/>
                  </a:rPr>
                  <a:t>AC3</a:t>
                </a:r>
                <a:endParaRPr lang="zh-CN" sz="1050" kern="100">
                  <a:effectLst/>
                  <a:ea typeface="宋体"/>
                  <a:cs typeface="Times New Roman"/>
                </a:endParaRPr>
              </a:p>
            </p:txBody>
          </p:sp>
          <p:sp>
            <p:nvSpPr>
              <p:cNvPr id="98" name="矩形 97"/>
              <p:cNvSpPr/>
              <p:nvPr/>
            </p:nvSpPr>
            <p:spPr>
              <a:xfrm>
                <a:off x="504825" y="1190625"/>
                <a:ext cx="466725" cy="2286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050" kern="100">
                    <a:effectLst/>
                    <a:latin typeface="Times New Roman"/>
                    <a:ea typeface="宋体"/>
                    <a:cs typeface="Times New Roman"/>
                  </a:rPr>
                  <a:t>AC2</a:t>
                </a:r>
                <a:endParaRPr lang="zh-CN" sz="1050" kern="100">
                  <a:effectLst/>
                  <a:ea typeface="宋体"/>
                  <a:cs typeface="Times New Roman"/>
                </a:endParaRPr>
              </a:p>
            </p:txBody>
          </p:sp>
          <p:cxnSp>
            <p:nvCxnSpPr>
              <p:cNvPr id="99" name="直接箭头连接符 98"/>
              <p:cNvCxnSpPr/>
              <p:nvPr/>
            </p:nvCxnSpPr>
            <p:spPr>
              <a:xfrm>
                <a:off x="238125" y="876300"/>
                <a:ext cx="0" cy="600075"/>
              </a:xfrm>
              <a:prstGeom prst="straightConnector1">
                <a:avLst/>
              </a:prstGeom>
              <a:ln w="12700"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0" name="直接箭头连接符 99"/>
              <p:cNvCxnSpPr/>
              <p:nvPr/>
            </p:nvCxnSpPr>
            <p:spPr>
              <a:xfrm>
                <a:off x="742950" y="876300"/>
                <a:ext cx="0" cy="600075"/>
              </a:xfrm>
              <a:prstGeom prst="straightConnector1">
                <a:avLst/>
              </a:prstGeom>
              <a:ln w="12700"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1" name="矩形 100"/>
              <p:cNvSpPr/>
              <p:nvPr/>
            </p:nvSpPr>
            <p:spPr>
              <a:xfrm>
                <a:off x="0" y="3876675"/>
                <a:ext cx="3495675" cy="3048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050" kern="100">
                    <a:effectLst/>
                    <a:latin typeface="Times New Roman"/>
                    <a:ea typeface="宋体"/>
                    <a:cs typeface="Times New Roman"/>
                  </a:rPr>
                  <a:t>Original Scheduler(level two)</a:t>
                </a:r>
                <a:endParaRPr lang="zh-CN" sz="1050" kern="100">
                  <a:effectLst/>
                  <a:ea typeface="宋体"/>
                  <a:cs typeface="Times New Roman"/>
                </a:endParaRPr>
              </a:p>
            </p:txBody>
          </p:sp>
          <p:grpSp>
            <p:nvGrpSpPr>
              <p:cNvPr id="102" name="组合 101"/>
              <p:cNvGrpSpPr/>
              <p:nvPr/>
            </p:nvGrpSpPr>
            <p:grpSpPr>
              <a:xfrm>
                <a:off x="971550" y="895350"/>
                <a:ext cx="2057400" cy="3000375"/>
                <a:chOff x="0" y="0"/>
                <a:chExt cx="2057400" cy="3000375"/>
              </a:xfrm>
            </p:grpSpPr>
            <p:sp>
              <p:nvSpPr>
                <p:cNvPr id="111" name="矩形 110"/>
                <p:cNvSpPr/>
                <p:nvPr/>
              </p:nvSpPr>
              <p:spPr>
                <a:xfrm>
                  <a:off x="0" y="295275"/>
                  <a:ext cx="2057400" cy="2286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>
                    <a:spcAft>
                      <a:spcPts val="0"/>
                    </a:spcAft>
                  </a:pPr>
                  <a:r>
                    <a:rPr lang="en-US" sz="1050" kern="100">
                      <a:effectLst/>
                      <a:latin typeface="Times New Roman"/>
                      <a:ea typeface="宋体"/>
                      <a:cs typeface="Times New Roman"/>
                    </a:rPr>
                    <a:t>AC1</a:t>
                  </a:r>
                  <a:endParaRPr lang="zh-CN" sz="1050" kern="100">
                    <a:effectLst/>
                    <a:ea typeface="宋体"/>
                    <a:cs typeface="Times New Roman"/>
                  </a:endParaRPr>
                </a:p>
              </p:txBody>
            </p:sp>
            <p:cxnSp>
              <p:nvCxnSpPr>
                <p:cNvPr id="112" name="直接箭头连接符 111"/>
                <p:cNvCxnSpPr/>
                <p:nvPr/>
              </p:nvCxnSpPr>
              <p:spPr>
                <a:xfrm>
                  <a:off x="1066800" y="0"/>
                  <a:ext cx="0" cy="581025"/>
                </a:xfrm>
                <a:prstGeom prst="straightConnector1">
                  <a:avLst/>
                </a:prstGeom>
                <a:ln w="12700">
                  <a:headEnd type="none" w="med" len="med"/>
                  <a:tailEnd type="triangl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3" name="矩形 112"/>
                <p:cNvSpPr/>
                <p:nvPr/>
              </p:nvSpPr>
              <p:spPr>
                <a:xfrm>
                  <a:off x="123825" y="581025"/>
                  <a:ext cx="1857375" cy="285750"/>
                </a:xfrm>
                <a:prstGeom prst="rect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050" kern="100" dirty="0">
                      <a:effectLst/>
                      <a:latin typeface="Times New Roman"/>
                      <a:ea typeface="宋体"/>
                      <a:cs typeface="Times New Roman"/>
                    </a:rPr>
                    <a:t>n Flows Divided by </a:t>
                  </a:r>
                  <a:r>
                    <a:rPr lang="en-US" sz="1050" kern="100" dirty="0" smtClean="0">
                      <a:effectLst/>
                      <a:latin typeface="Times New Roman"/>
                      <a:ea typeface="宋体"/>
                      <a:cs typeface="Times New Roman"/>
                    </a:rPr>
                    <a:t>AAC</a:t>
                  </a:r>
                  <a:endParaRPr lang="zh-CN" sz="1050" kern="100" dirty="0">
                    <a:effectLst/>
                    <a:ea typeface="宋体"/>
                    <a:cs typeface="Times New Roman"/>
                  </a:endParaRPr>
                </a:p>
              </p:txBody>
            </p:sp>
            <p:cxnSp>
              <p:nvCxnSpPr>
                <p:cNvPr id="114" name="直接箭头连接符 113"/>
                <p:cNvCxnSpPr/>
                <p:nvPr/>
              </p:nvCxnSpPr>
              <p:spPr>
                <a:xfrm>
                  <a:off x="428625" y="885825"/>
                  <a:ext cx="0" cy="209550"/>
                </a:xfrm>
                <a:prstGeom prst="straightConnector1">
                  <a:avLst/>
                </a:prstGeom>
                <a:ln>
                  <a:headEnd type="none" w="med" len="med"/>
                  <a:tailEnd type="triangl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115" name="组合 114"/>
                <p:cNvGrpSpPr/>
                <p:nvPr/>
              </p:nvGrpSpPr>
              <p:grpSpPr>
                <a:xfrm>
                  <a:off x="152400" y="1095375"/>
                  <a:ext cx="552450" cy="685800"/>
                  <a:chOff x="0" y="0"/>
                  <a:chExt cx="552450" cy="685800"/>
                </a:xfrm>
              </p:grpSpPr>
              <p:sp>
                <p:nvSpPr>
                  <p:cNvPr id="169" name="流程图: 过程 168"/>
                  <p:cNvSpPr/>
                  <p:nvPr/>
                </p:nvSpPr>
                <p:spPr>
                  <a:xfrm>
                    <a:off x="0" y="352425"/>
                    <a:ext cx="552450" cy="333375"/>
                  </a:xfrm>
                  <a:prstGeom prst="flowChartProcess">
                    <a:avLst/>
                  </a:prstGeom>
                  <a:ln w="9525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zh-CN" altLang="en-US"/>
                  </a:p>
                </p:txBody>
              </p:sp>
              <p:cxnSp>
                <p:nvCxnSpPr>
                  <p:cNvPr id="170" name="直接连接符 169"/>
                  <p:cNvCxnSpPr/>
                  <p:nvPr/>
                </p:nvCxnSpPr>
                <p:spPr>
                  <a:xfrm>
                    <a:off x="0" y="466725"/>
                    <a:ext cx="55245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直接连接符 170"/>
                  <p:cNvCxnSpPr/>
                  <p:nvPr/>
                </p:nvCxnSpPr>
                <p:spPr>
                  <a:xfrm>
                    <a:off x="0" y="571500"/>
                    <a:ext cx="55245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直接连接符 171"/>
                  <p:cNvCxnSpPr/>
                  <p:nvPr/>
                </p:nvCxnSpPr>
                <p:spPr>
                  <a:xfrm flipV="1">
                    <a:off x="0" y="0"/>
                    <a:ext cx="0" cy="466725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直接连接符 172"/>
                  <p:cNvCxnSpPr/>
                  <p:nvPr/>
                </p:nvCxnSpPr>
                <p:spPr>
                  <a:xfrm flipV="1">
                    <a:off x="552450" y="0"/>
                    <a:ext cx="0" cy="466725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6" name="组合 115"/>
                <p:cNvGrpSpPr/>
                <p:nvPr/>
              </p:nvGrpSpPr>
              <p:grpSpPr>
                <a:xfrm>
                  <a:off x="1362075" y="1095375"/>
                  <a:ext cx="552450" cy="685800"/>
                  <a:chOff x="0" y="0"/>
                  <a:chExt cx="552450" cy="685800"/>
                </a:xfrm>
              </p:grpSpPr>
              <p:sp>
                <p:nvSpPr>
                  <p:cNvPr id="164" name="流程图: 过程 163"/>
                  <p:cNvSpPr/>
                  <p:nvPr/>
                </p:nvSpPr>
                <p:spPr>
                  <a:xfrm>
                    <a:off x="0" y="352425"/>
                    <a:ext cx="552450" cy="333375"/>
                  </a:xfrm>
                  <a:prstGeom prst="flowChartProcess">
                    <a:avLst/>
                  </a:prstGeom>
                  <a:ln w="9525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zh-CN" altLang="en-US"/>
                  </a:p>
                </p:txBody>
              </p:sp>
              <p:cxnSp>
                <p:nvCxnSpPr>
                  <p:cNvPr id="165" name="直接连接符 164"/>
                  <p:cNvCxnSpPr/>
                  <p:nvPr/>
                </p:nvCxnSpPr>
                <p:spPr>
                  <a:xfrm>
                    <a:off x="0" y="466725"/>
                    <a:ext cx="55245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6" name="直接连接符 165"/>
                  <p:cNvCxnSpPr/>
                  <p:nvPr/>
                </p:nvCxnSpPr>
                <p:spPr>
                  <a:xfrm>
                    <a:off x="0" y="571500"/>
                    <a:ext cx="55245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7" name="直接连接符 166"/>
                  <p:cNvCxnSpPr/>
                  <p:nvPr/>
                </p:nvCxnSpPr>
                <p:spPr>
                  <a:xfrm flipV="1">
                    <a:off x="0" y="0"/>
                    <a:ext cx="0" cy="466725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8" name="直接连接符 167"/>
                  <p:cNvCxnSpPr/>
                  <p:nvPr/>
                </p:nvCxnSpPr>
                <p:spPr>
                  <a:xfrm flipV="1">
                    <a:off x="552450" y="0"/>
                    <a:ext cx="0" cy="466725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17" name="流程图: 过程 116"/>
                <p:cNvSpPr/>
                <p:nvPr/>
              </p:nvSpPr>
              <p:spPr>
                <a:xfrm>
                  <a:off x="209550" y="1095375"/>
                  <a:ext cx="371475" cy="314960"/>
                </a:xfrm>
                <a:prstGeom prst="flowChartProcess">
                  <a:avLst/>
                </a:prstGeom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050" kern="100">
                      <a:effectLst/>
                      <a:latin typeface="Times New Roman"/>
                      <a:ea typeface="宋体"/>
                      <a:cs typeface="Times New Roman"/>
                    </a:rPr>
                    <a:t>Qn</a:t>
                  </a:r>
                  <a:endParaRPr lang="zh-CN" sz="1050" kern="100">
                    <a:effectLst/>
                    <a:ea typeface="宋体"/>
                    <a:cs typeface="Times New Roman"/>
                  </a:endParaRPr>
                </a:p>
              </p:txBody>
            </p:sp>
            <p:sp>
              <p:nvSpPr>
                <p:cNvPr id="157" name="流程图: 过程 156"/>
                <p:cNvSpPr/>
                <p:nvPr/>
              </p:nvSpPr>
              <p:spPr>
                <a:xfrm>
                  <a:off x="1438275" y="1095375"/>
                  <a:ext cx="371475" cy="314960"/>
                </a:xfrm>
                <a:prstGeom prst="flowChartProcess">
                  <a:avLst/>
                </a:prstGeom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050" kern="100">
                      <a:effectLst/>
                      <a:latin typeface="Times New Roman"/>
                      <a:ea typeface="宋体"/>
                      <a:cs typeface="Times New Roman"/>
                    </a:rPr>
                    <a:t>Q0</a:t>
                  </a:r>
                  <a:endParaRPr lang="zh-CN" sz="1050" kern="100">
                    <a:effectLst/>
                    <a:ea typeface="宋体"/>
                    <a:cs typeface="Times New Roman"/>
                  </a:endParaRPr>
                </a:p>
              </p:txBody>
            </p:sp>
            <p:sp>
              <p:nvSpPr>
                <p:cNvPr id="158" name="矩形 157"/>
                <p:cNvSpPr/>
                <p:nvPr/>
              </p:nvSpPr>
              <p:spPr>
                <a:xfrm>
                  <a:off x="800100" y="1295400"/>
                  <a:ext cx="495300" cy="257175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zh-CN" sz="1050" kern="100">
                      <a:effectLst/>
                      <a:ea typeface="宋体"/>
                      <a:cs typeface="Times New Roman"/>
                    </a:rPr>
                    <a:t>……</a:t>
                  </a:r>
                </a:p>
              </p:txBody>
            </p:sp>
            <p:cxnSp>
              <p:nvCxnSpPr>
                <p:cNvPr id="159" name="直接箭头连接符 158"/>
                <p:cNvCxnSpPr/>
                <p:nvPr/>
              </p:nvCxnSpPr>
              <p:spPr>
                <a:xfrm>
                  <a:off x="1628775" y="885825"/>
                  <a:ext cx="0" cy="209550"/>
                </a:xfrm>
                <a:prstGeom prst="straightConnector1">
                  <a:avLst/>
                </a:prstGeom>
                <a:ln>
                  <a:headEnd type="none" w="med" len="med"/>
                  <a:tailEnd type="triangl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直接箭头连接符 159"/>
                <p:cNvCxnSpPr/>
                <p:nvPr/>
              </p:nvCxnSpPr>
              <p:spPr>
                <a:xfrm>
                  <a:off x="1628775" y="1790700"/>
                  <a:ext cx="0" cy="257175"/>
                </a:xfrm>
                <a:prstGeom prst="straightConnector1">
                  <a:avLst/>
                </a:prstGeom>
                <a:ln>
                  <a:headEnd type="none" w="med" len="med"/>
                  <a:tailEnd type="triangl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61" name="矩形 160"/>
                <p:cNvSpPr/>
                <p:nvPr/>
              </p:nvSpPr>
              <p:spPr>
                <a:xfrm>
                  <a:off x="85725" y="2085975"/>
                  <a:ext cx="1895475" cy="285750"/>
                </a:xfrm>
                <a:prstGeom prst="rect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050" kern="100">
                      <a:effectLst/>
                      <a:latin typeface="Times New Roman"/>
                      <a:ea typeface="宋体"/>
                      <a:cs typeface="Times New Roman"/>
                    </a:rPr>
                    <a:t>Added Scheduler(level one)</a:t>
                  </a:r>
                  <a:endParaRPr lang="zh-CN" sz="1050" kern="100">
                    <a:effectLst/>
                    <a:ea typeface="宋体"/>
                    <a:cs typeface="Times New Roman"/>
                  </a:endParaRPr>
                </a:p>
              </p:txBody>
            </p:sp>
            <p:cxnSp>
              <p:nvCxnSpPr>
                <p:cNvPr id="162" name="直接箭头连接符 161"/>
                <p:cNvCxnSpPr/>
                <p:nvPr/>
              </p:nvCxnSpPr>
              <p:spPr>
                <a:xfrm>
                  <a:off x="447675" y="1781175"/>
                  <a:ext cx="0" cy="257175"/>
                </a:xfrm>
                <a:prstGeom prst="straightConnector1">
                  <a:avLst/>
                </a:prstGeom>
                <a:ln>
                  <a:headEnd type="none" w="med" len="med"/>
                  <a:tailEnd type="triangl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直接箭头连接符 162"/>
                <p:cNvCxnSpPr/>
                <p:nvPr/>
              </p:nvCxnSpPr>
              <p:spPr>
                <a:xfrm>
                  <a:off x="1019175" y="2371725"/>
                  <a:ext cx="0" cy="628650"/>
                </a:xfrm>
                <a:prstGeom prst="straightConnector1">
                  <a:avLst/>
                </a:prstGeom>
                <a:ln w="12700">
                  <a:headEnd type="none" w="med" len="med"/>
                  <a:tailEnd type="triangl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3" name="直接箭头连接符 102"/>
              <p:cNvCxnSpPr/>
              <p:nvPr/>
            </p:nvCxnSpPr>
            <p:spPr>
              <a:xfrm>
                <a:off x="276225" y="3267075"/>
                <a:ext cx="0" cy="609600"/>
              </a:xfrm>
              <a:prstGeom prst="straightConnector1">
                <a:avLst/>
              </a:prstGeom>
              <a:ln w="12700"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4" name="直接箭头连接符 103"/>
              <p:cNvCxnSpPr/>
              <p:nvPr/>
            </p:nvCxnSpPr>
            <p:spPr>
              <a:xfrm>
                <a:off x="742950" y="3267075"/>
                <a:ext cx="0" cy="628650"/>
              </a:xfrm>
              <a:prstGeom prst="straightConnector1">
                <a:avLst/>
              </a:prstGeom>
              <a:ln w="12700"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05" name="组合 104"/>
              <p:cNvGrpSpPr/>
              <p:nvPr/>
            </p:nvGrpSpPr>
            <p:grpSpPr>
              <a:xfrm>
                <a:off x="3038475" y="895350"/>
                <a:ext cx="466725" cy="2990850"/>
                <a:chOff x="0" y="0"/>
                <a:chExt cx="466725" cy="2990850"/>
              </a:xfrm>
            </p:grpSpPr>
            <p:sp>
              <p:nvSpPr>
                <p:cNvPr id="108" name="矩形 107"/>
                <p:cNvSpPr/>
                <p:nvPr/>
              </p:nvSpPr>
              <p:spPr>
                <a:xfrm>
                  <a:off x="0" y="295275"/>
                  <a:ext cx="466725" cy="2286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050" kern="100">
                      <a:effectLst/>
                      <a:latin typeface="Times New Roman"/>
                      <a:ea typeface="宋体"/>
                      <a:cs typeface="Times New Roman"/>
                    </a:rPr>
                    <a:t>AC0</a:t>
                  </a:r>
                  <a:endParaRPr lang="zh-CN" sz="1050" kern="100">
                    <a:effectLst/>
                    <a:ea typeface="宋体"/>
                    <a:cs typeface="Times New Roman"/>
                  </a:endParaRPr>
                </a:p>
              </p:txBody>
            </p:sp>
            <p:cxnSp>
              <p:nvCxnSpPr>
                <p:cNvPr id="109" name="直接箭头连接符 108"/>
                <p:cNvCxnSpPr/>
                <p:nvPr/>
              </p:nvCxnSpPr>
              <p:spPr>
                <a:xfrm>
                  <a:off x="228600" y="0"/>
                  <a:ext cx="0" cy="581025"/>
                </a:xfrm>
                <a:prstGeom prst="straightConnector1">
                  <a:avLst/>
                </a:prstGeom>
                <a:ln w="12700">
                  <a:headEnd type="none" w="med" len="med"/>
                  <a:tailEnd type="triangl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直接箭头连接符 109"/>
                <p:cNvCxnSpPr/>
                <p:nvPr/>
              </p:nvCxnSpPr>
              <p:spPr>
                <a:xfrm>
                  <a:off x="219075" y="2371725"/>
                  <a:ext cx="0" cy="619125"/>
                </a:xfrm>
                <a:prstGeom prst="straightConnector1">
                  <a:avLst/>
                </a:prstGeom>
                <a:ln w="12700">
                  <a:headEnd type="none" w="med" len="med"/>
                  <a:tailEnd type="triangl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6" name="矩形 105"/>
              <p:cNvSpPr/>
              <p:nvPr/>
            </p:nvSpPr>
            <p:spPr>
              <a:xfrm>
                <a:off x="0" y="4476750"/>
                <a:ext cx="3495675" cy="29527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050" kern="100">
                    <a:effectLst/>
                    <a:latin typeface="Times New Roman"/>
                    <a:ea typeface="宋体"/>
                    <a:cs typeface="Times New Roman"/>
                  </a:rPr>
                  <a:t>Attempt to transmit and access channel</a:t>
                </a:r>
                <a:endParaRPr lang="zh-CN" sz="1050" kern="100">
                  <a:effectLst/>
                  <a:ea typeface="宋体"/>
                  <a:cs typeface="Times New Roman"/>
                </a:endParaRPr>
              </a:p>
            </p:txBody>
          </p:sp>
          <p:cxnSp>
            <p:nvCxnSpPr>
              <p:cNvPr id="107" name="直接箭头连接符 106"/>
              <p:cNvCxnSpPr/>
              <p:nvPr/>
            </p:nvCxnSpPr>
            <p:spPr>
              <a:xfrm>
                <a:off x="1743075" y="4181475"/>
                <a:ext cx="0" cy="295275"/>
              </a:xfrm>
              <a:prstGeom prst="straightConnector1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91" name="文本框 24"/>
            <p:cNvSpPr txBox="1"/>
            <p:nvPr/>
          </p:nvSpPr>
          <p:spPr>
            <a:xfrm>
              <a:off x="4562475" y="3381375"/>
              <a:ext cx="304800" cy="4572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eaVert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zh-CN" sz="1050" kern="100">
                  <a:effectLst/>
                  <a:ea typeface="宋体"/>
                  <a:cs typeface="Times New Roman"/>
                </a:rPr>
                <a:t>……</a:t>
              </a:r>
            </a:p>
          </p:txBody>
        </p:sp>
        <p:sp>
          <p:nvSpPr>
            <p:cNvPr id="92" name="文本框 27"/>
            <p:cNvSpPr txBox="1"/>
            <p:nvPr/>
          </p:nvSpPr>
          <p:spPr>
            <a:xfrm>
              <a:off x="2009775" y="3390900"/>
              <a:ext cx="304800" cy="4572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eaVert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zh-CN" sz="1050" kern="100">
                  <a:effectLst/>
                  <a:ea typeface="宋体"/>
                  <a:cs typeface="Times New Roman"/>
                </a:rPr>
                <a:t>……</a:t>
              </a:r>
            </a:p>
          </p:txBody>
        </p:sp>
        <p:sp>
          <p:nvSpPr>
            <p:cNvPr id="93" name="文本框 28"/>
            <p:cNvSpPr txBox="1"/>
            <p:nvPr/>
          </p:nvSpPr>
          <p:spPr>
            <a:xfrm>
              <a:off x="1543050" y="3390900"/>
              <a:ext cx="304800" cy="4572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eaVert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zh-CN" sz="1050" kern="100">
                  <a:effectLst/>
                  <a:ea typeface="宋体"/>
                  <a:cs typeface="Times New Roman"/>
                </a:rPr>
                <a:t>……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695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2808312"/>
          </a:xfrm>
        </p:spPr>
        <p:txBody>
          <a:bodyPr/>
          <a:lstStyle/>
          <a:p>
            <a:r>
              <a:rPr lang="en-US" altLang="zh-CN" sz="1800" dirty="0" smtClean="0"/>
              <a:t>We assume that in a given AC, there are 4 kinds of </a:t>
            </a:r>
            <a:r>
              <a:rPr lang="en-US" altLang="zh-CN" sz="1800" dirty="0" smtClean="0"/>
              <a:t>packets for example.</a:t>
            </a:r>
            <a:endParaRPr lang="en-US" altLang="zh-CN" sz="1800" dirty="0" smtClean="0"/>
          </a:p>
          <a:p>
            <a:pPr lvl="1"/>
            <a:r>
              <a:rPr lang="en-US" altLang="zh-CN" sz="1600" dirty="0"/>
              <a:t>ACC 0 for packets below 100 bytes</a:t>
            </a:r>
          </a:p>
          <a:p>
            <a:pPr lvl="1"/>
            <a:r>
              <a:rPr lang="en-US" altLang="zh-CN" sz="1600" dirty="0"/>
              <a:t>ACC 1 for packets between </a:t>
            </a:r>
            <a:r>
              <a:rPr lang="en-US" altLang="zh-CN" sz="1600" dirty="0" smtClean="0"/>
              <a:t>100 to 2000 bytes</a:t>
            </a:r>
            <a:endParaRPr lang="en-US" altLang="zh-CN" sz="1600" dirty="0"/>
          </a:p>
          <a:p>
            <a:pPr lvl="1"/>
            <a:r>
              <a:rPr lang="en-US" altLang="zh-CN" sz="1600" dirty="0"/>
              <a:t>ACC 2 for packets between </a:t>
            </a:r>
            <a:r>
              <a:rPr lang="en-US" altLang="zh-CN" sz="1600" dirty="0" smtClean="0"/>
              <a:t>2000 to 10000 bytes</a:t>
            </a:r>
            <a:endParaRPr lang="en-US" altLang="zh-CN" sz="1600" dirty="0"/>
          </a:p>
          <a:p>
            <a:pPr lvl="1"/>
            <a:r>
              <a:rPr lang="en-US" altLang="zh-CN" sz="1600" dirty="0"/>
              <a:t>ACC 3 for packets </a:t>
            </a:r>
            <a:r>
              <a:rPr lang="en-US" altLang="zh-CN" sz="1600" dirty="0" smtClean="0"/>
              <a:t>above 10000 bytes</a:t>
            </a:r>
          </a:p>
          <a:p>
            <a:r>
              <a:rPr lang="en-US" altLang="zh-CN" sz="1800" dirty="0" smtClean="0"/>
              <a:t>The packets are transmitted by original EDCA and Hierarchical Scheduler respectively, during 1ms with the total transmission rate of 1Gbps (1Mbits=1Gbps*1ms).</a:t>
            </a:r>
          </a:p>
          <a:p>
            <a:r>
              <a:rPr lang="en-US" altLang="zh-CN" sz="1800" dirty="0" smtClean="0"/>
              <a:t>In original EDCA, FCFS is used. </a:t>
            </a:r>
          </a:p>
        </p:txBody>
      </p:sp>
      <p:sp>
        <p:nvSpPr>
          <p:cNvPr id="4" name="标题 2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>Simulation(1/2)</a:t>
            </a:r>
            <a:endParaRPr lang="zh-CN" alt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5004048" y="4358010"/>
            <a:ext cx="2451100" cy="1683023"/>
            <a:chOff x="472629" y="4532288"/>
            <a:chExt cx="2451100" cy="1683023"/>
          </a:xfrm>
        </p:grpSpPr>
        <p:graphicFrame>
          <p:nvGraphicFramePr>
            <p:cNvPr id="9" name="对象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63413008"/>
                </p:ext>
              </p:extLst>
            </p:nvPr>
          </p:nvGraphicFramePr>
          <p:xfrm>
            <a:off x="472629" y="4532288"/>
            <a:ext cx="2451100" cy="1682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0" name="文档" r:id="rId3" imgW="2525727" imgH="1744097" progId="Word.Document.12">
                    <p:embed/>
                  </p:oleObj>
                </mc:Choice>
                <mc:Fallback>
                  <p:oleObj name="文档" r:id="rId3" imgW="2525727" imgH="1744097" progId="Word.Document.12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72629" y="4532288"/>
                          <a:ext cx="2451100" cy="16827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TextBox 11"/>
            <p:cNvSpPr txBox="1"/>
            <p:nvPr/>
          </p:nvSpPr>
          <p:spPr>
            <a:xfrm>
              <a:off x="899591" y="5907534"/>
              <a:ext cx="14452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 smtClean="0"/>
                <a:t>Original EDCA</a:t>
              </a:r>
              <a:endParaRPr lang="zh-CN" altLang="en-US" sz="1400" b="1" dirty="0"/>
            </a:p>
          </p:txBody>
        </p:sp>
      </p:grpSp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8933232"/>
              </p:ext>
            </p:extLst>
          </p:nvPr>
        </p:nvGraphicFramePr>
        <p:xfrm>
          <a:off x="926331" y="3743597"/>
          <a:ext cx="4149725" cy="292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name="Graph" r:id="rId5" imgW="4150080" imgH="2926080" progId="Origin50.Graph">
                  <p:embed/>
                </p:oleObj>
              </mc:Choice>
              <mc:Fallback>
                <p:oleObj name="Graph" r:id="rId5" imgW="4150080" imgH="2926080" progId="Origin50.Graph">
                  <p:embed/>
                  <p:pic>
                    <p:nvPicPr>
                      <p:cNvPr id="0" name="对象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6331" y="3743597"/>
                        <a:ext cx="4149725" cy="292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115616" y="4149080"/>
            <a:ext cx="620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1Mbits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12762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700355"/>
          </a:xfrm>
        </p:spPr>
        <p:txBody>
          <a:bodyPr/>
          <a:lstStyle/>
          <a:p>
            <a:r>
              <a:rPr lang="en-US" altLang="zh-CN" sz="1800" dirty="0"/>
              <a:t>In the Hierarchical Scheduler, </a:t>
            </a:r>
            <a:r>
              <a:rPr lang="en-US" altLang="zh-CN" sz="1800" dirty="0" smtClean="0"/>
              <a:t>WFQ (</a:t>
            </a:r>
            <a:r>
              <a:rPr lang="en-US" altLang="zh-CN" sz="1800" dirty="0"/>
              <a:t>Weighted Fair </a:t>
            </a:r>
            <a:r>
              <a:rPr lang="en-US" altLang="zh-CN" sz="1800" dirty="0" smtClean="0"/>
              <a:t>Queuing) </a:t>
            </a:r>
            <a:r>
              <a:rPr lang="en-US" altLang="zh-CN" sz="1800" dirty="0"/>
              <a:t>is used for example.</a:t>
            </a: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5061874"/>
              </p:ext>
            </p:extLst>
          </p:nvPr>
        </p:nvGraphicFramePr>
        <p:xfrm>
          <a:off x="1077292" y="2087413"/>
          <a:ext cx="4149725" cy="292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Graph" r:id="rId3" imgW="4150080" imgH="2926080" progId="Origin50.Graph">
                  <p:embed/>
                </p:oleObj>
              </mc:Choice>
              <mc:Fallback>
                <p:oleObj name="Graph" r:id="rId3" imgW="4150080" imgH="292608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7292" y="2087413"/>
                        <a:ext cx="4149725" cy="2925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组合 7"/>
          <p:cNvGrpSpPr/>
          <p:nvPr/>
        </p:nvGrpSpPr>
        <p:grpSpPr>
          <a:xfrm>
            <a:off x="5397772" y="2519461"/>
            <a:ext cx="2414588" cy="1689795"/>
            <a:chOff x="6189860" y="3919190"/>
            <a:chExt cx="2414588" cy="1689795"/>
          </a:xfrm>
        </p:grpSpPr>
        <p:sp>
          <p:nvSpPr>
            <p:cNvPr id="9" name="TextBox 8"/>
            <p:cNvSpPr txBox="1"/>
            <p:nvPr/>
          </p:nvSpPr>
          <p:spPr>
            <a:xfrm>
              <a:off x="6228184" y="5301208"/>
              <a:ext cx="20215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 smtClean="0"/>
                <a:t>Hierarchical Scheduler</a:t>
              </a:r>
              <a:endParaRPr lang="zh-CN" altLang="en-US" sz="1400" b="1" dirty="0"/>
            </a:p>
          </p:txBody>
        </p:sp>
        <p:graphicFrame>
          <p:nvGraphicFramePr>
            <p:cNvPr id="10" name="对象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7764654"/>
                </p:ext>
              </p:extLst>
            </p:nvPr>
          </p:nvGraphicFramePr>
          <p:xfrm>
            <a:off x="6189860" y="3919190"/>
            <a:ext cx="2414588" cy="1670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6" name="文档" r:id="rId5" imgW="2525727" imgH="1750588" progId="Word.Document.12">
                    <p:embed/>
                  </p:oleObj>
                </mc:Choice>
                <mc:Fallback>
                  <p:oleObj name="文档" r:id="rId5" imgW="2525727" imgH="1750588" progId="Word.Document.12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189860" y="3919190"/>
                          <a:ext cx="2414588" cy="16700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内容占位符 1"/>
          <p:cNvSpPr txBox="1">
            <a:spLocks/>
          </p:cNvSpPr>
          <p:nvPr/>
        </p:nvSpPr>
        <p:spPr bwMode="auto">
          <a:xfrm>
            <a:off x="685800" y="4797152"/>
            <a:ext cx="77724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800" dirty="0" smtClean="0"/>
              <a:t>Compared with </a:t>
            </a:r>
            <a:r>
              <a:rPr lang="en-US" altLang="zh-CN" sz="1800" dirty="0"/>
              <a:t>original </a:t>
            </a:r>
            <a:r>
              <a:rPr lang="en-US" altLang="zh-CN" sz="1800" dirty="0" smtClean="0"/>
              <a:t>EDCA, the Hierarchical Scheduler can do better with the </a:t>
            </a:r>
            <a:r>
              <a:rPr lang="en-US" altLang="zh-CN" sz="1800" dirty="0" err="1" smtClean="0"/>
              <a:t>bursty</a:t>
            </a:r>
            <a:r>
              <a:rPr lang="en-US" altLang="zh-CN" sz="1800" dirty="0" smtClean="0"/>
              <a:t> short packets.</a:t>
            </a:r>
          </a:p>
          <a:p>
            <a:endParaRPr lang="en-US" altLang="zh-CN" sz="1800" dirty="0" smtClean="0"/>
          </a:p>
          <a:p>
            <a:r>
              <a:rPr lang="en-US" altLang="zh-CN" sz="1800" dirty="0"/>
              <a:t>T</a:t>
            </a:r>
            <a:r>
              <a:rPr lang="en-US" altLang="zh-CN" sz="1800" dirty="0" smtClean="0"/>
              <a:t>he </a:t>
            </a:r>
            <a:r>
              <a:rPr lang="en-US" altLang="zh-CN" sz="1800" dirty="0"/>
              <a:t>Hierarchical Scheduler </a:t>
            </a:r>
            <a:r>
              <a:rPr lang="en-US" altLang="zh-CN" sz="1800" dirty="0" smtClean="0"/>
              <a:t>may be more flexible according </a:t>
            </a:r>
            <a:r>
              <a:rPr lang="en-US" altLang="zh-CN" sz="1800" dirty="0"/>
              <a:t>to the ACC setting</a:t>
            </a:r>
            <a:endParaRPr lang="en-US" altLang="zh-CN" sz="1800" dirty="0" smtClean="0"/>
          </a:p>
        </p:txBody>
      </p:sp>
      <p:sp>
        <p:nvSpPr>
          <p:cNvPr id="15" name="标题 2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>Simulation(2/2)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248697" y="2458486"/>
            <a:ext cx="620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1Mbits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81196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演示文稿1</Template>
  <TotalTime>3536</TotalTime>
  <Words>826</Words>
  <Application>Microsoft Office PowerPoint</Application>
  <PresentationFormat>全屏显示(4:3)</PresentationFormat>
  <Paragraphs>119</Paragraphs>
  <Slides>11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14" baseType="lpstr">
      <vt:lpstr>802-11-Submission</vt:lpstr>
      <vt:lpstr>文档</vt:lpstr>
      <vt:lpstr>Graph</vt:lpstr>
      <vt:lpstr>EDCA Enhancements for HEW</vt:lpstr>
      <vt:lpstr>Abstract</vt:lpstr>
      <vt:lpstr>Background(1/2)</vt:lpstr>
      <vt:lpstr>Background(2/2)</vt:lpstr>
      <vt:lpstr>Hierarchical Scheduler</vt:lpstr>
      <vt:lpstr>Hierarchical Scheduler Procedure(1/2)</vt:lpstr>
      <vt:lpstr>Hierarchical Scheduler Procedure(2/2)</vt:lpstr>
      <vt:lpstr>Simulation(1/2)</vt:lpstr>
      <vt:lpstr>Simulation(2/2)</vt:lpstr>
      <vt:lpstr>Suggestion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EDCA</dc:title>
  <dc:creator>Huan</dc:creator>
  <cp:lastModifiedBy>yjw</cp:lastModifiedBy>
  <cp:revision>144</cp:revision>
  <dcterms:created xsi:type="dcterms:W3CDTF">2013-08-29T06:59:37Z</dcterms:created>
  <dcterms:modified xsi:type="dcterms:W3CDTF">2013-09-15T00:27:26Z</dcterms:modified>
</cp:coreProperties>
</file>