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5" r:id="rId3"/>
    <p:sldId id="257" r:id="rId4"/>
    <p:sldId id="265" r:id="rId5"/>
    <p:sldId id="276"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86117" autoAdjust="0"/>
  </p:normalViewPr>
  <p:slideViewPr>
    <p:cSldViewPr>
      <p:cViewPr varScale="1">
        <p:scale>
          <a:sx n="55" d="100"/>
          <a:sy n="55" d="100"/>
        </p:scale>
        <p:origin x="-558"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802.11-13-0695-01-0000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802.11-13-0695-01-0000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802.11-13-0695-01-0000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802.11-13-0695-01-0000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 xmlns:p14="http://schemas.microsoft.com/office/powerpoint/2010/main" val="3490027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11-13/1063r1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2013-09-16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5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2013</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2</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Sep t2013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11-13/1063r0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39502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2013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15-13-0526-00-0000</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June 30, </a:t>
            </a:r>
            <a:r>
              <a:rPr lang="en-US" dirty="0"/>
              <a:t>2013 – </a:t>
            </a:r>
            <a:r>
              <a:rPr lang="en-US" dirty="0" smtClean="0"/>
              <a:t>$386,061.74</a:t>
            </a:r>
            <a:endParaRPr lang="en-US" dirty="0"/>
          </a:p>
          <a:p>
            <a:pPr lvl="1" defTabSz="914400" eaLnBrk="1" hangingPunct="1">
              <a:lnSpc>
                <a:spcPct val="90000"/>
              </a:lnSpc>
              <a:tabLst>
                <a:tab pos="7372350" algn="r"/>
              </a:tabLst>
            </a:pPr>
            <a:r>
              <a:rPr lang="en-US" sz="1600" dirty="0"/>
              <a:t>IEEE account: </a:t>
            </a:r>
            <a:r>
              <a:rPr lang="en-US" sz="1600" dirty="0" smtClean="0"/>
              <a:t> </a:t>
            </a:r>
            <a:r>
              <a:rPr lang="en-US" sz="1600" dirty="0"/>
              <a:t>$385,976.51 + 85.23 </a:t>
            </a:r>
            <a:r>
              <a:rPr lang="en-US" sz="1600" dirty="0" smtClean="0"/>
              <a:t>= $386,061.74 </a:t>
            </a:r>
          </a:p>
          <a:p>
            <a:pPr lvl="1" defTabSz="914400" eaLnBrk="1" hangingPunct="1">
              <a:lnSpc>
                <a:spcPct val="90000"/>
              </a:lnSpc>
              <a:tabLst>
                <a:tab pos="7372350" algn="r"/>
              </a:tabLst>
            </a:pPr>
            <a:r>
              <a:rPr lang="en-US" sz="1600" dirty="0"/>
              <a:t>Face-to-Face:  $183,338.28 + $71,400.00 - $61,737.97  = $193,000.31 </a:t>
            </a:r>
            <a:r>
              <a:rPr lang="en-US" sz="1600" dirty="0" smtClean="0"/>
              <a:t>(as of May 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a:t>
            </a:r>
            <a:r>
              <a:rPr lang="en-US" sz="1600" dirty="0" smtClean="0"/>
              <a:t>193,000.31 - $146,358.20 </a:t>
            </a:r>
            <a:r>
              <a:rPr lang="en-US" sz="1600" dirty="0" smtClean="0"/>
              <a:t>-$1,982.86 - $39.00 = $44,620.25</a:t>
            </a:r>
            <a:endParaRPr lang="en-US"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20574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r>
              <a:rPr lang="en-US" sz="1600" b="1" dirty="0" smtClean="0">
                <a:solidFill>
                  <a:schemeClr val="tx1"/>
                </a:solidFill>
              </a:rPr>
              <a:t>$232,500.00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a:t>
            </a:r>
            <a:r>
              <a:rPr lang="en-US" sz="1400" dirty="0">
                <a:solidFill>
                  <a:schemeClr val="tx1"/>
                </a:solidFill>
                <a:ea typeface="MS PGothic" pitchFamily="34" charset="-128"/>
              </a:rPr>
              <a:t>5,500     </a:t>
            </a:r>
            <a:r>
              <a:rPr lang="en-US" sz="1400" dirty="0" smtClean="0">
                <a:solidFill>
                  <a:schemeClr val="tx1"/>
                </a:solidFill>
                <a:ea typeface="MS PGothic" pitchFamily="34" charset="-128"/>
              </a:rPr>
              <a:t> $5,558.52</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                  337</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$248,231.62</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	</a:t>
            </a:r>
            <a:r>
              <a:rPr lang="en-US" sz="1400" dirty="0">
                <a:solidFill>
                  <a:schemeClr val="tx1"/>
                </a:solidFill>
              </a:rPr>
              <a:t> $20,734.20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$10,683	 $  11,443	 $13,212.03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$37,500	 $  </a:t>
            </a:r>
            <a:r>
              <a:rPr lang="en-US" sz="1400" dirty="0" smtClean="0">
                <a:solidFill>
                  <a:schemeClr val="tx1"/>
                </a:solidFill>
                <a:ea typeface="MS PGothic" pitchFamily="34" charset="-128"/>
              </a:rPr>
              <a:t>43,000	</a:t>
            </a:r>
            <a:r>
              <a:rPr lang="en-US" sz="1400" dirty="0"/>
              <a:t> </a:t>
            </a:r>
            <a:r>
              <a:rPr lang="en-US" sz="1400" dirty="0">
                <a:solidFill>
                  <a:schemeClr val="tx1"/>
                </a:solidFill>
              </a:rPr>
              <a:t>$</a:t>
            </a:r>
            <a:r>
              <a:rPr lang="en-US" sz="1400" dirty="0" smtClean="0">
                <a:solidFill>
                  <a:schemeClr val="tx1"/>
                </a:solidFill>
              </a:rPr>
              <a:t>41,563.04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$60,000	 $  </a:t>
            </a:r>
            <a:r>
              <a:rPr lang="en-US" sz="1400" dirty="0" smtClean="0">
                <a:solidFill>
                  <a:schemeClr val="tx1"/>
                </a:solidFill>
                <a:ea typeface="MS PGothic" pitchFamily="34" charset="-128"/>
              </a:rPr>
              <a:t>85,000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$87,340.16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$39,500	 $  </a:t>
            </a:r>
            <a:r>
              <a:rPr lang="en-US" sz="1400" dirty="0" smtClean="0">
                <a:solidFill>
                  <a:schemeClr val="tx1"/>
                </a:solidFill>
                <a:ea typeface="MS PGothic" pitchFamily="34" charset="-128"/>
              </a:rPr>
              <a:t>42,500</a:t>
            </a:r>
            <a:r>
              <a:rPr lang="en-US" sz="1400" dirty="0">
                <a:solidFill>
                  <a:schemeClr val="tx1"/>
                </a:solidFill>
                <a:ea typeface="MS PGothic" pitchFamily="34" charset="-128"/>
              </a:rPr>
              <a:t>	$43,851.76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a:t>
            </a:r>
            <a:r>
              <a:rPr lang="en-US" sz="1400" dirty="0">
                <a:solidFill>
                  <a:schemeClr val="tx1"/>
                </a:solidFill>
                <a:ea typeface="MS PGothic" pitchFamily="34" charset="-128"/>
              </a:rPr>
              <a:t>	$18,000	 $  </a:t>
            </a:r>
            <a:r>
              <a:rPr lang="en-US" sz="1400" dirty="0" smtClean="0">
                <a:solidFill>
                  <a:schemeClr val="tx1"/>
                </a:solidFill>
                <a:ea typeface="MS PGothic" pitchFamily="34" charset="-128"/>
              </a:rPr>
              <a:t>23,500</a:t>
            </a:r>
            <a:r>
              <a:rPr lang="en-US" sz="1400" dirty="0">
                <a:solidFill>
                  <a:schemeClr val="tx1"/>
                </a:solidFill>
                <a:ea typeface="MS PGothic" pitchFamily="34" charset="-128"/>
              </a:rPr>
              <a:t>	$26,023.79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a:solidFill>
                  <a:schemeClr val="tx1"/>
                </a:solidFill>
                <a:ea typeface="MS PGothic" pitchFamily="34" charset="-128"/>
              </a:rPr>
              <a:t>	$12,250	 $  </a:t>
            </a:r>
            <a:r>
              <a:rPr lang="en-US" sz="1400" dirty="0" smtClean="0">
                <a:solidFill>
                  <a:schemeClr val="tx1"/>
                </a:solidFill>
                <a:ea typeface="MS PGothic" pitchFamily="34" charset="-128"/>
              </a:rPr>
              <a:t>12,250</a:t>
            </a:r>
            <a:r>
              <a:rPr lang="en-US" sz="1400" dirty="0">
                <a:solidFill>
                  <a:schemeClr val="tx1"/>
                </a:solidFill>
                <a:ea typeface="MS PGothic" pitchFamily="34" charset="-128"/>
              </a:rPr>
              <a:t>	</a:t>
            </a:r>
            <a:r>
              <a:rPr lang="en-US" sz="1400" dirty="0" smtClean="0">
                <a:solidFill>
                  <a:schemeClr val="tx1"/>
                </a:solidFill>
                <a:ea typeface="MS PGothic" pitchFamily="34" charset="-128"/>
              </a:rPr>
              <a:t>$</a:t>
            </a:r>
            <a:r>
              <a:rPr lang="en-US" sz="1400" dirty="0">
                <a:solidFill>
                  <a:schemeClr val="tx1"/>
                </a:solidFill>
                <a:ea typeface="MS PGothic" pitchFamily="34" charset="-128"/>
              </a:rPr>
              <a:t>12,335.18</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a:solidFill>
                  <a:schemeClr val="tx1"/>
                </a:solidFill>
                <a:ea typeface="MS PGothic" pitchFamily="34" charset="-128"/>
              </a:rPr>
              <a:t>	$  1,550	 $    </a:t>
            </a:r>
            <a:r>
              <a:rPr lang="en-US" sz="1400" dirty="0" smtClean="0">
                <a:solidFill>
                  <a:schemeClr val="tx1"/>
                </a:solidFill>
                <a:ea typeface="MS PGothic" pitchFamily="34" charset="-128"/>
              </a:rPr>
              <a:t>1,550	$1150.42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 Rooms	--	--	$</a:t>
            </a:r>
            <a:r>
              <a:rPr lang="en-US" sz="1400" dirty="0" smtClean="0">
                <a:solidFill>
                  <a:schemeClr val="tx1"/>
                </a:solidFill>
                <a:ea typeface="MS PGothic" pitchFamily="34" charset="-128"/>
              </a:rPr>
              <a:t>2,021.04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10,173.10)</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334869"/>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257800" y="1057870"/>
            <a:ext cx="17526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May 2013</a:t>
            </a:r>
            <a:endParaRPr lang="en-US" sz="1800" b="1" dirty="0">
              <a:solidFill>
                <a:schemeClr val="tx1"/>
              </a:solidFill>
              <a:ea typeface="MS PGothic" pitchFamily="34" charset="-128"/>
            </a:endParaRPr>
          </a:p>
        </p:txBody>
      </p:sp>
      <p:sp>
        <p:nvSpPr>
          <p:cNvPr id="3" name="TextBox 2"/>
          <p:cNvSpPr txBox="1"/>
          <p:nvPr/>
        </p:nvSpPr>
        <p:spPr>
          <a:xfrm>
            <a:off x="6858000" y="1334869"/>
            <a:ext cx="1143000" cy="646331"/>
          </a:xfrm>
          <a:prstGeom prst="rect">
            <a:avLst/>
          </a:prstGeom>
          <a:noFill/>
        </p:spPr>
        <p:txBody>
          <a:bodyPr wrap="square" rtlCol="0">
            <a:spAutoFit/>
          </a:bodyPr>
          <a:lstStyle/>
          <a:p>
            <a:pPr algn="ctr"/>
            <a:r>
              <a:rPr lang="en-US" sz="1800" b="1" dirty="0" smtClean="0">
                <a:solidFill>
                  <a:schemeClr val="tx1"/>
                </a:solidFill>
                <a:ea typeface="MS PGothic" pitchFamily="34" charset="-128"/>
              </a:rPr>
              <a:t>Actual </a:t>
            </a:r>
          </a:p>
          <a:p>
            <a:pPr algn="ct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Tree>
    <p:extLst>
      <p:ext uri="{BB962C8B-B14F-4D97-AF65-F5344CB8AC3E}">
        <p14:creationId xmlns="" xmlns:p14="http://schemas.microsoft.com/office/powerpoint/2010/main" val="259467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a:t>
            </a:r>
            <a:r>
              <a:rPr lang="en-US" sz="1600" dirty="0" smtClean="0">
                <a:solidFill>
                  <a:schemeClr val="tx1"/>
                </a:solidFill>
              </a:rPr>
              <a:t>$</a:t>
            </a:r>
            <a:r>
              <a:rPr lang="en-US" sz="1600" dirty="0">
                <a:solidFill>
                  <a:schemeClr val="tx1"/>
                </a:solidFill>
              </a:rPr>
              <a:t>168,625		 </a:t>
            </a: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279  (+34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r>
              <a:rPr lang="en-US" sz="1600" dirty="0" smtClean="0">
                <a:solidFill>
                  <a:schemeClr val="tx1"/>
                </a:solidFill>
              </a:rPr>
              <a:t>Estimated Loss			($ 5,067)</a:t>
            </a:r>
          </a:p>
          <a:p>
            <a:pPr marL="285750" indent="-285750">
              <a:buFont typeface="Arial" panose="020B0604020202020204" pitchFamily="34" charset="0"/>
              <a:buChar char="•"/>
            </a:pPr>
            <a:r>
              <a:rPr lang="en-US" sz="1600" dirty="0" smtClean="0">
                <a:solidFill>
                  <a:schemeClr val="tx1"/>
                </a:solidFill>
              </a:rPr>
              <a:t>Expense Estimates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a:solidFill>
                  <a:schemeClr val="tx1"/>
                </a:solidFill>
              </a:rPr>
              <a:t>$62,300</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$22,655</a:t>
            </a:r>
          </a:p>
          <a:p>
            <a:pPr marL="1028700" lvl="1">
              <a:buFont typeface="Times New Roman" panose="02020603050405020304" pitchFamily="18" charset="0"/>
              <a:buChar char="−"/>
            </a:pPr>
            <a:r>
              <a:rPr lang="en-US" sz="1600" dirty="0" smtClean="0">
                <a:solidFill>
                  <a:schemeClr val="tx1"/>
                </a:solidFill>
              </a:rPr>
              <a:t>On site setup				$  7,000</a:t>
            </a:r>
          </a:p>
          <a:p>
            <a:pPr marL="1028700" lvl="1">
              <a:buFont typeface="Times New Roman" panose="02020603050405020304" pitchFamily="18" charset="0"/>
              <a:buChar char="−"/>
            </a:pPr>
            <a:r>
              <a:rPr lang="en-US" sz="1600" dirty="0" smtClean="0">
                <a:solidFill>
                  <a:schemeClr val="tx1"/>
                </a:solidFill>
              </a:rPr>
              <a:t>Staffing on site			$ 18,100</a:t>
            </a:r>
          </a:p>
          <a:p>
            <a:pPr marL="1028700" lvl="1">
              <a:buFont typeface="Times New Roman" panose="02020603050405020304" pitchFamily="18" charset="0"/>
              <a:buChar char="−"/>
            </a:pPr>
            <a:r>
              <a:rPr lang="en-US" sz="1600" dirty="0" smtClean="0">
                <a:solidFill>
                  <a:schemeClr val="tx1"/>
                </a:solidFill>
              </a:rPr>
              <a:t>Disbursements				$   4,500</a:t>
            </a:r>
          </a:p>
          <a:p>
            <a:pPr marL="1028700" lvl="1">
              <a:buFont typeface="Times New Roman" panose="02020603050405020304" pitchFamily="18" charset="0"/>
              <a:buChar char="−"/>
            </a:pPr>
            <a:r>
              <a:rPr lang="en-US" sz="1600" dirty="0" smtClean="0">
                <a:solidFill>
                  <a:schemeClr val="tx1"/>
                </a:solidFill>
              </a:rPr>
              <a:t>Accounting and Legal		$ 19,045</a:t>
            </a:r>
          </a:p>
          <a:p>
            <a:pPr marL="1028700" lvl="1">
              <a:buFont typeface="Times New Roman" panose="02020603050405020304" pitchFamily="18" charset="0"/>
              <a:buChar char="−"/>
            </a:pPr>
            <a:r>
              <a:rPr lang="en-US" sz="1600" dirty="0" smtClean="0">
                <a:solidFill>
                  <a:schemeClr val="tx1"/>
                </a:solidFill>
              </a:rPr>
              <a:t>Management				$ 29,609</a:t>
            </a:r>
          </a:p>
          <a:p>
            <a:pPr marL="1028700" lvl="1">
              <a:buFont typeface="Times New Roman" panose="02020603050405020304" pitchFamily="18" charset="0"/>
              <a:buChar char="−"/>
            </a:pPr>
            <a:r>
              <a:rPr lang="en-US" sz="1600" dirty="0" smtClean="0">
                <a:solidFill>
                  <a:schemeClr val="tx1"/>
                </a:solidFill>
              </a:rPr>
              <a:t>Delegate Materials			$   2,783</a:t>
            </a: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$116,000		</a:t>
            </a:r>
          </a:p>
          <a:p>
            <a:pPr marL="1028700" lvl="1">
              <a:buFont typeface="Times New Roman" panose="02020603050405020304" pitchFamily="18" charset="0"/>
              <a:buChar char="−"/>
            </a:pPr>
            <a:r>
              <a:rPr lang="en-US" sz="1600" dirty="0" smtClean="0">
                <a:solidFill>
                  <a:schemeClr val="tx1"/>
                </a:solidFill>
              </a:rPr>
              <a:t>Meeting facilities		$32,000</a:t>
            </a:r>
          </a:p>
          <a:p>
            <a:pPr marL="1028700" lvl="1">
              <a:buFont typeface="Times New Roman" panose="02020603050405020304" pitchFamily="18" charset="0"/>
              <a:buChar char="−"/>
            </a:pPr>
            <a:r>
              <a:rPr lang="en-US" sz="1600" dirty="0" smtClean="0">
                <a:solidFill>
                  <a:schemeClr val="tx1"/>
                </a:solidFill>
              </a:rPr>
              <a:t>AV					$45,000</a:t>
            </a:r>
          </a:p>
          <a:p>
            <a:pPr marL="1028700" lvl="1">
              <a:buFont typeface="Times New Roman" panose="02020603050405020304" pitchFamily="18" charset="0"/>
              <a:buChar char="−"/>
            </a:pPr>
            <a:r>
              <a:rPr lang="en-US" sz="1600" dirty="0" smtClean="0">
                <a:solidFill>
                  <a:schemeClr val="tx1"/>
                </a:solidFill>
              </a:rPr>
              <a:t>Special Event (social0	$39,000</a:t>
            </a:r>
            <a:endParaRPr lang="en-US" sz="1600" dirty="0">
              <a:solidFill>
                <a:schemeClr val="tx1"/>
              </a:solidFill>
            </a:endParaRPr>
          </a:p>
          <a:p>
            <a:pPr marL="1028700" lvl="1">
              <a:buFont typeface="Arial" panose="020B0604020202020204" pitchFamily="34" charset="0"/>
              <a:buChar char="•"/>
            </a:pP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a:solidFill>
                  <a:schemeClr val="tx1"/>
                </a:solidFill>
              </a:rPr>
              <a:t>NOTE:  Nanjing is a sponsored event so any surplus goes to the </a:t>
            </a:r>
            <a:r>
              <a:rPr lang="en-US" sz="1600" dirty="0" smtClean="0">
                <a:solidFill>
                  <a:schemeClr val="tx1"/>
                </a:solidFill>
              </a:rPr>
              <a:t>sponsor</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279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dirty="0" smtClean="0">
                <a:solidFill>
                  <a:schemeClr val="tx1"/>
                </a:solidFill>
                <a:ea typeface="MS PGothic" pitchFamily="34" charset="-128"/>
              </a:rPr>
              <a:t>       (</a:t>
            </a:r>
            <a:r>
              <a:rPr lang="en-US" sz="1400" dirty="0" smtClean="0">
                <a:solidFill>
                  <a:srgbClr val="FF0000"/>
                </a:solidFill>
              </a:rPr>
              <a:t>$5,067</a:t>
            </a:r>
            <a:r>
              <a:rPr lang="en-US" sz="1400" b="1"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3815</TotalTime>
  <Words>740</Words>
  <Application>Microsoft Office PowerPoint</Application>
  <PresentationFormat>On-screen Show (4:3)</PresentationFormat>
  <Paragraphs>184</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Treasurer Report Sept 2013</vt:lpstr>
      <vt:lpstr>Slide 2</vt:lpstr>
      <vt:lpstr>Abstract</vt:lpstr>
      <vt:lpstr>Treasury Net Worth (Unaudited)</vt:lpstr>
      <vt:lpstr>Waikoloa, Hawaii – May 2013</vt:lpstr>
      <vt:lpstr>Nanjing, China – Sept 2013</vt:lpstr>
      <vt:lpstr>Historical Attendance</vt:lpstr>
    </vt:vector>
  </TitlesOfParts>
  <Company>CSR, BCA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2013</dc:title>
  <dc:creator>Jon Rosdahl</dc:creator>
  <cp:keywords>Sept 2013</cp:keywords>
  <cp:lastModifiedBy>jr05</cp:lastModifiedBy>
  <cp:revision>72</cp:revision>
  <cp:lastPrinted>1601-01-01T00:00:00Z</cp:lastPrinted>
  <dcterms:created xsi:type="dcterms:W3CDTF">2012-05-13T15:07:35Z</dcterms:created>
  <dcterms:modified xsi:type="dcterms:W3CDTF">2013-09-16T04:26:17Z</dcterms:modified>
</cp:coreProperties>
</file>