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95" r:id="rId3"/>
    <p:sldId id="257" r:id="rId4"/>
    <p:sldId id="289" r:id="rId5"/>
    <p:sldId id="292"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FFF0"/>
    <a:srgbClr val="D2D2F4"/>
    <a:srgbClr val="009973"/>
    <a:srgbClr val="FBE6FF"/>
    <a:srgbClr val="F0CFFF"/>
    <a:srgbClr val="FFFC69"/>
    <a:srgbClr val="FFDCB5"/>
    <a:srgbClr val="FFCFCF"/>
    <a:srgbClr val="CDDDFF"/>
    <a:srgbClr val="FFD7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84" autoAdjust="0"/>
    <p:restoredTop sz="99843" autoAdjust="0"/>
  </p:normalViewPr>
  <p:slideViewPr>
    <p:cSldViewPr snapToObjects="1">
      <p:cViewPr varScale="1">
        <p:scale>
          <a:sx n="144" d="100"/>
          <a:sy n="144" d="100"/>
        </p:scale>
        <p:origin x="-1208" y="-104"/>
      </p:cViewPr>
      <p:guideLst>
        <p:guide orient="horz" pos="2160"/>
        <p:guide pos="657"/>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802.11-13/1055r1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802.11-13/1055r1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802.11-13/1055r1</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802.11-13/1055r1</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802.11-13/1055r1</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2013</a:t>
            </a:r>
            <a:endParaRPr lang="en-GB"/>
          </a:p>
        </p:txBody>
      </p:sp>
      <p:sp>
        <p:nvSpPr>
          <p:cNvPr id="6" name="Footer Placeholder 5"/>
          <p:cNvSpPr>
            <a:spLocks noGrp="1"/>
          </p:cNvSpPr>
          <p:nvPr>
            <p:ph type="ftr" idx="11"/>
          </p:nvPr>
        </p:nvSpPr>
        <p:spPr/>
        <p:txBody>
          <a:bodyPr/>
          <a:lstStyle>
            <a:lvl1pPr>
              <a:defRPr/>
            </a:lvl1pPr>
          </a:lstStyle>
          <a:p>
            <a:r>
              <a:rPr lang="en-GB" smtClean="0"/>
              <a:t>Norman Finn,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Norman Finn,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2013</a:t>
            </a:r>
            <a:endParaRPr lang="en-GB"/>
          </a:p>
        </p:txBody>
      </p:sp>
      <p:sp>
        <p:nvSpPr>
          <p:cNvPr id="4" name="Footer Placeholder 3"/>
          <p:cNvSpPr>
            <a:spLocks noGrp="1"/>
          </p:cNvSpPr>
          <p:nvPr>
            <p:ph type="ftr" idx="11"/>
          </p:nvPr>
        </p:nvSpPr>
        <p:spPr/>
        <p:txBody>
          <a:bodyPr/>
          <a:lstStyle>
            <a:lvl1pPr>
              <a:defRPr/>
            </a:lvl1pPr>
          </a:lstStyle>
          <a:p>
            <a:r>
              <a:rPr lang="en-GB" smtClean="0"/>
              <a:t>Norman Finn,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2013</a:t>
            </a:r>
            <a:endParaRPr lang="en-GB"/>
          </a:p>
        </p:txBody>
      </p:sp>
      <p:sp>
        <p:nvSpPr>
          <p:cNvPr id="3" name="Footer Placeholder 2"/>
          <p:cNvSpPr>
            <a:spLocks noGrp="1"/>
          </p:cNvSpPr>
          <p:nvPr>
            <p:ph type="ftr" idx="11"/>
          </p:nvPr>
        </p:nvSpPr>
        <p:spPr/>
        <p:txBody>
          <a:bodyPr/>
          <a:lstStyle>
            <a:lvl1pPr>
              <a:defRPr/>
            </a:lvl1pPr>
          </a:lstStyle>
          <a:p>
            <a:r>
              <a:rPr lang="en-GB" smtClean="0"/>
              <a:t>Norman Finn,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11-13/1055r1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Payload Format / Tag Stacking Change</a:t>
            </a:r>
            <a:endParaRPr lang="en-GB" dirty="0"/>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2013-09-17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07519777"/>
              </p:ext>
            </p:extLst>
          </p:nvPr>
        </p:nvGraphicFramePr>
        <p:xfrm>
          <a:off x="508000" y="2284413"/>
          <a:ext cx="8156575" cy="2490787"/>
        </p:xfrm>
        <a:graphic>
          <a:graphicData uri="http://schemas.openxmlformats.org/presentationml/2006/ole">
            <mc:AlternateContent xmlns:mc="http://schemas.openxmlformats.org/markup-compatibility/2006">
              <mc:Choice xmlns:v="urn:schemas-microsoft-com:vml" Requires="v">
                <p:oleObj spid="_x0000_s3120" name="Document" r:id="rId5" imgW="8255000" imgH="2527300" progId="Word.Document.8">
                  <p:embed/>
                </p:oleObj>
              </mc:Choice>
              <mc:Fallback>
                <p:oleObj name="Document" r:id="rId5" imgW="8255000" imgH="2527300" progId="Word.Document.8">
                  <p:embed/>
                  <p:pic>
                    <p:nvPicPr>
                      <p:cNvPr id="0" name="Picture 3"/>
                      <p:cNvPicPr>
                        <a:picLocks noChangeAspect="1" noChangeArrowheads="1"/>
                      </p:cNvPicPr>
                      <p:nvPr/>
                    </p:nvPicPr>
                    <p:blipFill>
                      <a:blip r:embed="rId6"/>
                      <a:srcRect/>
                      <a:stretch>
                        <a:fillRect/>
                      </a:stretch>
                    </p:blipFill>
                    <p:spPr bwMode="auto">
                      <a:xfrm>
                        <a:off x="508000" y="2284413"/>
                        <a:ext cx="8156575" cy="24907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Abstract</a:t>
            </a:r>
            <a:endParaRPr lang="en-US" sz="4000" dirty="0"/>
          </a:p>
        </p:txBody>
      </p:sp>
      <p:sp>
        <p:nvSpPr>
          <p:cNvPr id="3" name="Content Placeholder 2"/>
          <p:cNvSpPr>
            <a:spLocks noGrp="1"/>
          </p:cNvSpPr>
          <p:nvPr>
            <p:ph idx="1"/>
          </p:nvPr>
        </p:nvSpPr>
        <p:spPr/>
        <p:txBody>
          <a:bodyPr/>
          <a:lstStyle/>
          <a:p>
            <a:r>
              <a:rPr lang="en-US" dirty="0" smtClean="0"/>
              <a:t>This presentation discusses payload encoding and the conversion thereof in relation to P802.11ak.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19686058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smtClean="0"/>
              <a:t>Background</a:t>
            </a:r>
            <a:endParaRPr lang="en-GB" sz="4000" dirty="0"/>
          </a:p>
        </p:txBody>
      </p:sp>
      <p:sp>
        <p:nvSpPr>
          <p:cNvPr id="4098" name="Rectangle 2"/>
          <p:cNvSpPr>
            <a:spLocks noGrp="1" noChangeArrowheads="1"/>
          </p:cNvSpPr>
          <p:nvPr>
            <p:ph type="body" idx="1"/>
          </p:nvPr>
        </p:nvSpPr>
        <p:spPr>
          <a:xfrm>
            <a:off x="685800" y="1981199"/>
            <a:ext cx="7772400" cy="4494213"/>
          </a:xfrm>
          <a:ln/>
        </p:spPr>
        <p:txBody>
          <a:bodyPr>
            <a:norm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dirty="0" smtClean="0"/>
              <a:t>802.11 and the rest of the world use different frame payload encodings. 802.11 uses LLC (LSAP-LSAP-Control format) encoding while the rest of the world uses Length/Type format encoding.</a:t>
            </a:r>
            <a:endParaRPr lang="en-GB" sz="22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dirty="0" smtClean="0"/>
              <a:t>This is not a problem for simple payloads as usually occur at the edge of the network. But, in the general case of a payload with multiple tags (VLAN, congestion, security, proprietary, etc.), including future tags yet to be defined, it is not possible to convert from one to the other which might be required on entry to or exit from an 802.11ak link.</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dirty="0" smtClean="0"/>
              <a:t>To fix this requires a frame format change, at least under some circumstances.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accent6"/>
                </a:solidFill>
              </a:rPr>
              <a:t>The Question:</a:t>
            </a:r>
            <a:endParaRPr lang="en-US" sz="4000" dirty="0">
              <a:solidFill>
                <a:schemeClr val="accent6"/>
              </a:solidFill>
            </a:endParaRPr>
          </a:p>
        </p:txBody>
      </p:sp>
      <p:sp>
        <p:nvSpPr>
          <p:cNvPr id="3" name="Content Placeholder 2"/>
          <p:cNvSpPr>
            <a:spLocks noGrp="1"/>
          </p:cNvSpPr>
          <p:nvPr>
            <p:ph idx="1"/>
          </p:nvPr>
        </p:nvSpPr>
        <p:spPr>
          <a:xfrm>
            <a:off x="685800" y="1916832"/>
            <a:ext cx="7770813" cy="4739555"/>
          </a:xfrm>
        </p:spPr>
        <p:txBody>
          <a:bodyPr>
            <a:normAutofit/>
          </a:bodyPr>
          <a:lstStyle/>
          <a:p>
            <a:pPr>
              <a:buFont typeface="Arial"/>
              <a:buChar char="•"/>
            </a:pPr>
            <a:r>
              <a:rPr lang="en-US" dirty="0" smtClean="0">
                <a:solidFill>
                  <a:schemeClr val="tx1">
                    <a:lumMod val="95000"/>
                    <a:lumOff val="5000"/>
                  </a:schemeClr>
                </a:solidFill>
              </a:rPr>
              <a:t>The diagram below is from </a:t>
            </a:r>
            <a:r>
              <a:rPr lang="en-US" dirty="0" smtClean="0">
                <a:solidFill>
                  <a:schemeClr val="accent6"/>
                </a:solidFill>
              </a:rPr>
              <a:t>802.11-2012 Table P-3</a:t>
            </a:r>
            <a:r>
              <a:rPr lang="en-US" dirty="0" smtClean="0">
                <a:solidFill>
                  <a:schemeClr val="tx1">
                    <a:lumMod val="95000"/>
                    <a:lumOff val="5000"/>
                  </a:schemeClr>
                </a:solidFill>
              </a:rPr>
              <a:t>.  </a:t>
            </a:r>
          </a:p>
          <a:p>
            <a:pPr>
              <a:buFont typeface="Arial"/>
              <a:buChar char="•"/>
            </a:pPr>
            <a:r>
              <a:rPr lang="en-US" dirty="0" smtClean="0">
                <a:solidFill>
                  <a:schemeClr val="tx1">
                    <a:lumMod val="95000"/>
                    <a:lumOff val="5000"/>
                  </a:schemeClr>
                </a:solidFill>
              </a:rPr>
              <a:t>Does anyone use this format? Or any other cases of stacked SNAP/LLC encoding? If so, please tell </a:t>
            </a:r>
            <a:r>
              <a:rPr lang="en-US" dirty="0" err="1" smtClean="0">
                <a:solidFill>
                  <a:schemeClr val="tx1">
                    <a:lumMod val="95000"/>
                    <a:lumOff val="5000"/>
                  </a:schemeClr>
                </a:solidFill>
              </a:rPr>
              <a:t>TGak</a:t>
            </a:r>
            <a:r>
              <a:rPr lang="en-US" dirty="0" smtClean="0">
                <a:solidFill>
                  <a:schemeClr val="tx1">
                    <a:lumMod val="95000"/>
                    <a:lumOff val="5000"/>
                  </a:schemeClr>
                </a:solidFill>
              </a:rPr>
              <a:t>.</a:t>
            </a:r>
          </a:p>
          <a:p>
            <a:pPr>
              <a:buFont typeface="Arial"/>
              <a:buChar char="•"/>
            </a:pPr>
            <a:r>
              <a:rPr lang="en-US" dirty="0" smtClean="0">
                <a:solidFill>
                  <a:schemeClr val="tx1"/>
                </a:solidFill>
              </a:rPr>
              <a:t>Some proposed solutions to the problem on the previous slide prohibit the use of this encoding</a:t>
            </a:r>
            <a:r>
              <a:rPr lang="en-US" dirty="0" smtClean="0">
                <a:solidFill>
                  <a:schemeClr val="tx1"/>
                </a:solidFill>
              </a:rPr>
              <a:t>.</a:t>
            </a:r>
          </a:p>
          <a:p>
            <a:pPr marL="0" indent="0"/>
            <a:r>
              <a:rPr lang="en-US" dirty="0">
                <a:solidFill>
                  <a:schemeClr val="tx1"/>
                </a:solidFill>
              </a:rPr>
              <a:t>	</a:t>
            </a:r>
            <a:r>
              <a:rPr lang="en-US" dirty="0" smtClean="0">
                <a:solidFill>
                  <a:schemeClr val="tx1"/>
                </a:solidFill>
              </a:rPr>
              <a:t>	Two SNAPs</a:t>
            </a:r>
          </a:p>
          <a:p>
            <a:pPr marL="0" indent="0"/>
            <a:endParaRPr lang="en-US" dirty="0">
              <a:solidFill>
                <a:schemeClr val="tx1"/>
              </a:solidFill>
            </a:endParaRPr>
          </a:p>
          <a:p>
            <a:pPr marL="0" indent="0"/>
            <a:endParaRPr lang="en-US" dirty="0" smtClean="0">
              <a:solidFill>
                <a:schemeClr val="tx1"/>
              </a:solidFill>
            </a:endParaRPr>
          </a:p>
          <a:p>
            <a:pPr marL="0" indent="0"/>
            <a:endParaRPr lang="en-US" dirty="0">
              <a:solidFill>
                <a:schemeClr val="tx1"/>
              </a:solidFill>
            </a:endParaRPr>
          </a:p>
          <a:p>
            <a:pPr marL="0" indent="0"/>
            <a:r>
              <a:rPr lang="en-US" dirty="0" smtClean="0">
                <a:solidFill>
                  <a:schemeClr val="tx1"/>
                </a:solidFill>
              </a:rPr>
              <a:t>No Length/Type</a:t>
            </a:r>
            <a:endParaRPr lang="en-US" dirty="0" smtClean="0">
              <a:solidFill>
                <a:schemeClr val="tx1"/>
              </a:solidFill>
            </a:endParaRPr>
          </a:p>
          <a:p>
            <a:pPr>
              <a:buFont typeface="Arial"/>
              <a:buChar char="•"/>
            </a:pPr>
            <a:endParaRPr lang="en-US" dirty="0">
              <a:solidFill>
                <a:srgbClr val="FF0000"/>
              </a:solidFill>
            </a:endParaRPr>
          </a:p>
          <a:p>
            <a:pPr marL="0" indent="0"/>
            <a:endParaRPr lang="en-US" sz="2000" dirty="0">
              <a:solidFill>
                <a:srgbClr val="FF0000"/>
              </a:solidFill>
            </a:endParaRPr>
          </a:p>
          <a:p>
            <a:pPr marL="0" indent="0"/>
            <a:endParaRPr lang="en-US" sz="1200" dirty="0">
              <a:solidFill>
                <a:srgbClr val="FF0000"/>
              </a:solidFill>
            </a:endParaRPr>
          </a:p>
          <a:p>
            <a:pPr marL="0" indent="0"/>
            <a:endParaRPr lang="en-US" sz="1200" dirty="0" smtClean="0"/>
          </a:p>
          <a:p>
            <a:pPr marL="0" indent="0"/>
            <a:endParaRPr lang="en-US" sz="1200" dirty="0"/>
          </a:p>
          <a:p>
            <a:pPr>
              <a:buFont typeface="Arial"/>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Norman Finn, Cisco Systems</a:t>
            </a:r>
            <a:endParaRPr lang="en-GB" dirty="0"/>
          </a:p>
        </p:txBody>
      </p:sp>
      <p:sp>
        <p:nvSpPr>
          <p:cNvPr id="10" name="TextBox 9"/>
          <p:cNvSpPr txBox="1"/>
          <p:nvPr/>
        </p:nvSpPr>
        <p:spPr>
          <a:xfrm>
            <a:off x="326696" y="4564360"/>
            <a:ext cx="8565784" cy="284991"/>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6                                 2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11" name="Rectangle 10"/>
          <p:cNvSpPr/>
          <p:nvPr/>
        </p:nvSpPr>
        <p:spPr bwMode="auto">
          <a:xfrm>
            <a:off x="2128635" y="4849351"/>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12" name="Rectangle 11"/>
          <p:cNvSpPr/>
          <p:nvPr/>
        </p:nvSpPr>
        <p:spPr bwMode="auto">
          <a:xfrm>
            <a:off x="2128635" y="525682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13" name="Rectangle 12"/>
          <p:cNvSpPr/>
          <p:nvPr/>
        </p:nvSpPr>
        <p:spPr bwMode="auto">
          <a:xfrm>
            <a:off x="3145235" y="4852392"/>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3145235" y="5256820"/>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87-65</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Rectangle 14"/>
          <p:cNvSpPr/>
          <p:nvPr/>
        </p:nvSpPr>
        <p:spPr bwMode="auto">
          <a:xfrm>
            <a:off x="323528" y="4852392"/>
            <a:ext cx="1805107"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16" name="Rectangle 15"/>
          <p:cNvSpPr/>
          <p:nvPr/>
        </p:nvSpPr>
        <p:spPr bwMode="auto">
          <a:xfrm>
            <a:off x="326697" y="5256820"/>
            <a:ext cx="179703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26" name="Rectangle 25"/>
          <p:cNvSpPr/>
          <p:nvPr/>
        </p:nvSpPr>
        <p:spPr bwMode="auto">
          <a:xfrm>
            <a:off x="5671955" y="525682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08-06</a:t>
            </a:r>
            <a:endParaRPr kumimoji="0" lang="en-US" sz="1400" b="0" i="0" u="none" strike="noStrike" cap="none" normalizeH="0" baseline="0" dirty="0" smtClean="0">
              <a:ln>
                <a:noFill/>
              </a:ln>
              <a:solidFill>
                <a:srgbClr val="000000"/>
              </a:solidFill>
              <a:effectLst/>
              <a:latin typeface="Arial"/>
              <a:cs typeface="Arial"/>
            </a:endParaRPr>
          </a:p>
        </p:txBody>
      </p:sp>
      <p:sp>
        <p:nvSpPr>
          <p:cNvPr id="27" name="Rectangle 26"/>
          <p:cNvSpPr/>
          <p:nvPr/>
        </p:nvSpPr>
        <p:spPr bwMode="auto">
          <a:xfrm>
            <a:off x="5671954" y="4852392"/>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6818919" y="5256820"/>
            <a:ext cx="207356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ARP packet</a:t>
            </a:r>
            <a:endParaRPr kumimoji="0" lang="en-US" sz="1400" b="0" i="0" u="none" strike="noStrike" cap="none" normalizeH="0" baseline="0" dirty="0" smtClean="0">
              <a:ln>
                <a:noFill/>
              </a:ln>
              <a:solidFill>
                <a:srgbClr val="000000"/>
              </a:solidFill>
              <a:effectLst/>
              <a:latin typeface="Arial"/>
              <a:cs typeface="Arial"/>
            </a:endParaRPr>
          </a:p>
        </p:txBody>
      </p:sp>
      <p:sp>
        <p:nvSpPr>
          <p:cNvPr id="29" name="Rectangle 28"/>
          <p:cNvSpPr/>
          <p:nvPr/>
        </p:nvSpPr>
        <p:spPr bwMode="auto">
          <a:xfrm>
            <a:off x="6818918" y="4852392"/>
            <a:ext cx="207356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3" name="Rectangle 32"/>
          <p:cNvSpPr/>
          <p:nvPr/>
        </p:nvSpPr>
        <p:spPr bwMode="auto">
          <a:xfrm>
            <a:off x="3871754" y="4852392"/>
            <a:ext cx="1800200"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3874923" y="5256820"/>
            <a:ext cx="1797031"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cxnSp>
        <p:nvCxnSpPr>
          <p:cNvPr id="17" name="Straight Arrow Connector 16"/>
          <p:cNvCxnSpPr/>
          <p:nvPr/>
        </p:nvCxnSpPr>
        <p:spPr bwMode="auto">
          <a:xfrm flipH="1">
            <a:off x="1547664" y="4437112"/>
            <a:ext cx="864096" cy="412239"/>
          </a:xfrm>
          <a:prstGeom prst="straightConnector1">
            <a:avLst/>
          </a:prstGeom>
          <a:solidFill>
            <a:srgbClr val="00B8FF"/>
          </a:solidFill>
          <a:ln w="57150" cap="flat" cmpd="sng" algn="ctr">
            <a:solidFill>
              <a:srgbClr val="FF0000"/>
            </a:solidFill>
            <a:prstDash val="solid"/>
            <a:round/>
            <a:headEnd type="none" w="med" len="med"/>
            <a:tailEnd type="arrow"/>
          </a:ln>
          <a:effectLst/>
        </p:spPr>
      </p:cxnSp>
      <p:cxnSp>
        <p:nvCxnSpPr>
          <p:cNvPr id="24" name="Straight Arrow Connector 23"/>
          <p:cNvCxnSpPr>
            <a:endCxn id="10" idx="2"/>
          </p:cNvCxnSpPr>
          <p:nvPr/>
        </p:nvCxnSpPr>
        <p:spPr bwMode="auto">
          <a:xfrm>
            <a:off x="2771800" y="4437112"/>
            <a:ext cx="1837788" cy="412239"/>
          </a:xfrm>
          <a:prstGeom prst="straightConnector1">
            <a:avLst/>
          </a:prstGeom>
          <a:solidFill>
            <a:srgbClr val="00B8FF"/>
          </a:solidFill>
          <a:ln w="57150" cap="flat" cmpd="sng" algn="ctr">
            <a:solidFill>
              <a:srgbClr val="FF0000"/>
            </a:solidFill>
            <a:prstDash val="solid"/>
            <a:round/>
            <a:headEnd type="none" w="med" len="med"/>
            <a:tailEnd type="arrow"/>
          </a:ln>
          <a:effectLst/>
        </p:spPr>
      </p:cxnSp>
      <p:cxnSp>
        <p:nvCxnSpPr>
          <p:cNvPr id="30" name="Straight Arrow Connector 29"/>
          <p:cNvCxnSpPr/>
          <p:nvPr/>
        </p:nvCxnSpPr>
        <p:spPr bwMode="auto">
          <a:xfrm flipV="1">
            <a:off x="2987824" y="5661248"/>
            <a:ext cx="883930" cy="360041"/>
          </a:xfrm>
          <a:prstGeom prst="straightConnector1">
            <a:avLst/>
          </a:prstGeom>
          <a:solidFill>
            <a:srgbClr val="00B8FF"/>
          </a:solidFill>
          <a:ln w="57150"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203536228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smtClean="0"/>
              <a:t>References</a:t>
            </a:r>
            <a:endParaRPr lang="en-GB" sz="4000" dirty="0"/>
          </a:p>
        </p:txBody>
      </p:sp>
      <p:sp>
        <p:nvSpPr>
          <p:cNvPr id="4098" name="Rectangle 2"/>
          <p:cNvSpPr>
            <a:spLocks noGrp="1" noChangeArrowheads="1"/>
          </p:cNvSpPr>
          <p:nvPr>
            <p:ph type="body" idx="1"/>
          </p:nvPr>
        </p:nvSpPr>
        <p:spPr>
          <a:xfrm>
            <a:off x="685800" y="1981200"/>
            <a:ext cx="7772400" cy="4114800"/>
          </a:xfrm>
          <a:ln/>
        </p:spPr>
        <p:txBody>
          <a:bodyPr>
            <a:normAutofit/>
          </a:bodyPr>
          <a:lstStyle/>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dirty="0" smtClean="0"/>
              <a:t>For further discussion of this topic, come to the </a:t>
            </a:r>
            <a:r>
              <a:rPr lang="en-GB" sz="2800" dirty="0" err="1" smtClean="0"/>
              <a:t>TGak</a:t>
            </a:r>
            <a:r>
              <a:rPr lang="en-GB" sz="2800" dirty="0" smtClean="0"/>
              <a:t> session tomorrow, Thursday, AM1.</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More detailed discussion of some aspects of these issues is in document 11-13/0952r2.</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current text of P802.1Qbz Draft 1.3 contains a new tag stacking scheme.  P802.1Qbz has passed Task Group Ballot with no “Disapprove” votes.</a:t>
            </a:r>
            <a:endParaRPr lang="en-GB" dirty="0"/>
          </a:p>
        </p:txBody>
      </p:sp>
    </p:spTree>
    <p:extLst>
      <p:ext uri="{BB962C8B-B14F-4D97-AF65-F5344CB8AC3E}">
        <p14:creationId xmlns:p14="http://schemas.microsoft.com/office/powerpoint/2010/main" val="417293128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5951</TotalTime>
  <Words>435</Words>
  <Application>Microsoft Macintosh PowerPoint</Application>
  <PresentationFormat>On-screen Show (4:3)</PresentationFormat>
  <Paragraphs>68</Paragraphs>
  <Slides>5</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802-11-template</vt:lpstr>
      <vt:lpstr>Document</vt:lpstr>
      <vt:lpstr>Payload Format / Tag Stacking Change</vt:lpstr>
      <vt:lpstr>Abstract</vt:lpstr>
      <vt:lpstr>Background</vt:lpstr>
      <vt:lpstr>The Question: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Norman Finn</cp:lastModifiedBy>
  <cp:revision>92</cp:revision>
  <cp:lastPrinted>1601-01-01T00:00:00Z</cp:lastPrinted>
  <dcterms:created xsi:type="dcterms:W3CDTF">2010-02-15T12:38:41Z</dcterms:created>
  <dcterms:modified xsi:type="dcterms:W3CDTF">2013-09-17T20:25:00Z</dcterms:modified>
</cp:coreProperties>
</file>