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92" r:id="rId4"/>
    <p:sldId id="282" r:id="rId5"/>
    <p:sldId id="290" r:id="rId6"/>
    <p:sldId id="291" r:id="rId7"/>
    <p:sldId id="289"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FFF0"/>
    <a:srgbClr val="D2D2F4"/>
    <a:srgbClr val="009973"/>
    <a:srgbClr val="FBE6FF"/>
    <a:srgbClr val="F0CFFF"/>
    <a:srgbClr val="FFFC69"/>
    <a:srgbClr val="FFDCB5"/>
    <a:srgbClr val="FFCFCF"/>
    <a:srgbClr val="CDDDFF"/>
    <a:srgbClr val="FFD7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638" autoAdjust="0"/>
    <p:restoredTop sz="94660"/>
  </p:normalViewPr>
  <p:slideViewPr>
    <p:cSldViewPr snapToObjects="1">
      <p:cViewPr varScale="1">
        <p:scale>
          <a:sx n="109" d="100"/>
          <a:sy n="109" d="100"/>
        </p:scale>
        <p:origin x="-2488"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802.11-13/1055r0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Norman Finn, Cisco Systems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82212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802.11-13/1055r0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Norman Finn, Cisco Systems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25414745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802.11-13/1055r0</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802.11-13/1055r0</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802.11-13/1055r0</a:t>
            </a:r>
            <a:endParaRPr lang="en-US"/>
          </a:p>
        </p:txBody>
      </p:sp>
      <p:sp>
        <p:nvSpPr>
          <p:cNvPr id="5" name="Rectangle 3"/>
          <p:cNvSpPr>
            <a:spLocks noGrp="1" noChangeArrowheads="1"/>
          </p:cNvSpPr>
          <p:nvPr>
            <p:ph type="dt"/>
          </p:nvPr>
        </p:nvSpPr>
        <p:spPr>
          <a:ln/>
        </p:spPr>
        <p:txBody>
          <a:bodyPr/>
          <a:lstStyle/>
          <a:p>
            <a:r>
              <a:rPr lang="en-US" smtClean="0"/>
              <a:t>September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802.11-13/1055r0</a:t>
            </a:r>
            <a:endParaRPr lang="en-US"/>
          </a:p>
        </p:txBody>
      </p:sp>
      <p:sp>
        <p:nvSpPr>
          <p:cNvPr id="5" name="Date Placeholder 4"/>
          <p:cNvSpPr>
            <a:spLocks noGrp="1"/>
          </p:cNvSpPr>
          <p:nvPr>
            <p:ph type="dt" idx="11"/>
          </p:nvPr>
        </p:nvSpPr>
        <p:spPr/>
        <p:txBody>
          <a:bodyPr/>
          <a:lstStyle/>
          <a:p>
            <a:r>
              <a:rPr lang="en-US" smtClean="0"/>
              <a:t>September 2013</a:t>
            </a:r>
            <a:endParaRPr lang="en-US"/>
          </a:p>
        </p:txBody>
      </p:sp>
      <p:sp>
        <p:nvSpPr>
          <p:cNvPr id="6" name="Footer Placeholder 5"/>
          <p:cNvSpPr>
            <a:spLocks noGrp="1"/>
          </p:cNvSpPr>
          <p:nvPr>
            <p:ph type="ftr" idx="12"/>
          </p:nvPr>
        </p:nvSpPr>
        <p:spPr/>
        <p:txBody>
          <a:bodyPr/>
          <a:lstStyle/>
          <a:p>
            <a:r>
              <a:rPr lang="en-US" smtClean="0"/>
              <a:t>Norman Finn, Cisco Systems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280617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802.11-13/1055r0</a:t>
            </a:r>
            <a:endParaRPr lang="en-US"/>
          </a:p>
        </p:txBody>
      </p:sp>
      <p:sp>
        <p:nvSpPr>
          <p:cNvPr id="5" name="Date Placeholder 4"/>
          <p:cNvSpPr>
            <a:spLocks noGrp="1"/>
          </p:cNvSpPr>
          <p:nvPr>
            <p:ph type="dt" idx="11"/>
          </p:nvPr>
        </p:nvSpPr>
        <p:spPr/>
        <p:txBody>
          <a:bodyPr/>
          <a:lstStyle/>
          <a:p>
            <a:r>
              <a:rPr lang="en-US" smtClean="0"/>
              <a:t>September 2013</a:t>
            </a:r>
            <a:endParaRPr lang="en-US"/>
          </a:p>
        </p:txBody>
      </p:sp>
      <p:sp>
        <p:nvSpPr>
          <p:cNvPr id="6" name="Footer Placeholder 5"/>
          <p:cNvSpPr>
            <a:spLocks noGrp="1"/>
          </p:cNvSpPr>
          <p:nvPr>
            <p:ph type="ftr" idx="12"/>
          </p:nvPr>
        </p:nvSpPr>
        <p:spPr/>
        <p:txBody>
          <a:bodyPr/>
          <a:lstStyle/>
          <a:p>
            <a:r>
              <a:rPr lang="en-US" smtClean="0"/>
              <a:t>Norman Finn, Cisco Systems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280617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2013</a:t>
            </a:r>
            <a:endParaRPr lang="en-GB"/>
          </a:p>
        </p:txBody>
      </p:sp>
      <p:sp>
        <p:nvSpPr>
          <p:cNvPr id="6" name="Footer Placeholder 5"/>
          <p:cNvSpPr>
            <a:spLocks noGrp="1"/>
          </p:cNvSpPr>
          <p:nvPr>
            <p:ph type="ftr" idx="11"/>
          </p:nvPr>
        </p:nvSpPr>
        <p:spPr/>
        <p:txBody>
          <a:bodyPr/>
          <a:lstStyle>
            <a:lvl1pPr>
              <a:defRPr/>
            </a:lvl1pPr>
          </a:lstStyle>
          <a:p>
            <a:r>
              <a:rPr lang="en-GB" smtClean="0"/>
              <a:t>Norman Finn, Cisco Systems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Norman Finn,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2013</a:t>
            </a:r>
            <a:endParaRPr lang="en-GB"/>
          </a:p>
        </p:txBody>
      </p:sp>
      <p:sp>
        <p:nvSpPr>
          <p:cNvPr id="4" name="Footer Placeholder 3"/>
          <p:cNvSpPr>
            <a:spLocks noGrp="1"/>
          </p:cNvSpPr>
          <p:nvPr>
            <p:ph type="ftr" idx="11"/>
          </p:nvPr>
        </p:nvSpPr>
        <p:spPr/>
        <p:txBody>
          <a:bodyPr/>
          <a:lstStyle>
            <a:lvl1pPr>
              <a:defRPr/>
            </a:lvl1pPr>
          </a:lstStyle>
          <a:p>
            <a:r>
              <a:rPr lang="en-GB" smtClean="0"/>
              <a:t>Norman Finn, Cisco Systems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2013</a:t>
            </a:r>
            <a:endParaRPr lang="en-GB"/>
          </a:p>
        </p:txBody>
      </p:sp>
      <p:sp>
        <p:nvSpPr>
          <p:cNvPr id="3" name="Footer Placeholder 2"/>
          <p:cNvSpPr>
            <a:spLocks noGrp="1"/>
          </p:cNvSpPr>
          <p:nvPr>
            <p:ph type="ftr" idx="11"/>
          </p:nvPr>
        </p:nvSpPr>
        <p:spPr/>
        <p:txBody>
          <a:bodyPr/>
          <a:lstStyle>
            <a:lvl1pPr>
              <a:defRPr/>
            </a:lvl1pPr>
          </a:lstStyle>
          <a:p>
            <a:r>
              <a:rPr lang="en-GB" smtClean="0"/>
              <a:t>Norman Finn, Cisco Systems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11-13</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/1055r0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Tag Stacking Change</a:t>
            </a:r>
            <a:endParaRPr lang="en-GB" dirty="0"/>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2013-09-10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24512740"/>
              </p:ext>
            </p:extLst>
          </p:nvPr>
        </p:nvGraphicFramePr>
        <p:xfrm>
          <a:off x="508000" y="2346325"/>
          <a:ext cx="8156575" cy="2365375"/>
        </p:xfrm>
        <a:graphic>
          <a:graphicData uri="http://schemas.openxmlformats.org/presentationml/2006/ole">
            <mc:AlternateContent xmlns:mc="http://schemas.openxmlformats.org/markup-compatibility/2006">
              <mc:Choice xmlns:v="urn:schemas-microsoft-com:vml" Requires="v">
                <p:oleObj spid="_x0000_s3109" name="Document" r:id="rId4" imgW="8255000" imgH="2400300" progId="Word.Document.8">
                  <p:embed/>
                </p:oleObj>
              </mc:Choice>
              <mc:Fallback>
                <p:oleObj name="Document" r:id="rId4" imgW="8255000" imgH="2400300" progId="Word.Document.8">
                  <p:embed/>
                  <p:pic>
                    <p:nvPicPr>
                      <p:cNvPr id="0" name="Picture 3"/>
                      <p:cNvPicPr>
                        <a:picLocks noChangeAspect="1" noChangeArrowheads="1"/>
                      </p:cNvPicPr>
                      <p:nvPr/>
                    </p:nvPicPr>
                    <p:blipFill>
                      <a:blip r:embed="rId5"/>
                      <a:srcRect/>
                      <a:stretch>
                        <a:fillRect/>
                      </a:stretch>
                    </p:blipFill>
                    <p:spPr bwMode="auto">
                      <a:xfrm>
                        <a:off x="508000" y="2346325"/>
                        <a:ext cx="8156575"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norm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Work now in progress on P802.1Qbz and P802.11ak has shown that the method currently defined in IEEE 802.1Q for adding and removing tags (e.g., the VLAN tag) to frames on LLC media (e.g., 802.11) is untenable.  A new scheme is proposed in P802.1Qbz Draft 1.3 for use by P802.11ak. </a:t>
            </a:r>
            <a:r>
              <a:rPr lang="en-GB" dirty="0" smtClean="0">
                <a:solidFill>
                  <a:srgbClr val="FF0000"/>
                </a:solidFill>
              </a:rPr>
              <a:t> In the worst case, this change could invalidate a currently-compliant implementation of 802.11.</a:t>
            </a:r>
            <a:r>
              <a:rPr lang="en-GB" dirty="0" smtClean="0"/>
              <a:t>  This presentation solicits comments from any organization or individual that might be affected by this change.</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4098" name="Rectangle 2"/>
          <p:cNvSpPr>
            <a:spLocks noGrp="1" noChangeArrowheads="1"/>
          </p:cNvSpPr>
          <p:nvPr>
            <p:ph type="body" idx="1"/>
          </p:nvPr>
        </p:nvSpPr>
        <p:spPr>
          <a:xfrm>
            <a:off x="685800" y="1981200"/>
            <a:ext cx="7772400" cy="4114800"/>
          </a:xfrm>
          <a:ln/>
        </p:spPr>
        <p:txBody>
          <a:bodyPr>
            <a:norm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r>
              <a:rPr lang="en-GB" dirty="0" smtClean="0"/>
              <a:t>A more complete version of this presentation is document 11-13/0952r2.</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The current text of P802.1Qbz Draft 1.3 contains this new tag stacking scheme.  P802.1Qbz has passed Task Group Ballot with no “Disapprove” votes.</a:t>
            </a:r>
            <a:endParaRPr lang="en-GB" dirty="0"/>
          </a:p>
        </p:txBody>
      </p:sp>
    </p:spTree>
    <p:extLst>
      <p:ext uri="{BB962C8B-B14F-4D97-AF65-F5344CB8AC3E}">
        <p14:creationId xmlns:p14="http://schemas.microsoft.com/office/powerpoint/2010/main" val="417293128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traight Connector 21"/>
          <p:cNvCxnSpPr/>
          <p:nvPr/>
        </p:nvCxnSpPr>
        <p:spPr bwMode="auto">
          <a:xfrm flipH="1">
            <a:off x="1115616" y="2204864"/>
            <a:ext cx="3448280" cy="0"/>
          </a:xfrm>
          <a:prstGeom prst="line">
            <a:avLst/>
          </a:prstGeom>
          <a:solidFill>
            <a:srgbClr val="00B8FF"/>
          </a:solidFill>
          <a:ln w="38100" cap="flat" cmpd="sng" algn="ctr">
            <a:solidFill>
              <a:schemeClr val="tx1"/>
            </a:solidFill>
            <a:prstDash val="solid"/>
            <a:round/>
            <a:headEnd type="none" w="med" len="med"/>
            <a:tailEnd type="none" w="med" len="med"/>
          </a:ln>
          <a:effectLst/>
        </p:spPr>
      </p:cxnSp>
      <p:grpSp>
        <p:nvGrpSpPr>
          <p:cNvPr id="13" name="Group 38"/>
          <p:cNvGrpSpPr>
            <a:grpSpLocks noChangeAspect="1"/>
          </p:cNvGrpSpPr>
          <p:nvPr/>
        </p:nvGrpSpPr>
        <p:grpSpPr bwMode="auto">
          <a:xfrm flipV="1">
            <a:off x="6041440" y="2101677"/>
            <a:ext cx="2182813" cy="206375"/>
            <a:chOff x="3120" y="3600"/>
            <a:chExt cx="2112" cy="200"/>
          </a:xfrm>
        </p:grpSpPr>
        <p:sp>
          <p:nvSpPr>
            <p:cNvPr id="14"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5"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16"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grpSp>
        <p:nvGrpSpPr>
          <p:cNvPr id="17" name="Group 38"/>
          <p:cNvGrpSpPr>
            <a:grpSpLocks noChangeAspect="1"/>
          </p:cNvGrpSpPr>
          <p:nvPr/>
        </p:nvGrpSpPr>
        <p:grpSpPr bwMode="auto">
          <a:xfrm>
            <a:off x="4549427" y="2101677"/>
            <a:ext cx="2182813" cy="206375"/>
            <a:chOff x="3120" y="3600"/>
            <a:chExt cx="2112" cy="200"/>
          </a:xfrm>
        </p:grpSpPr>
        <p:sp>
          <p:nvSpPr>
            <p:cNvPr id="18"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9"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20"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7" name="Oval 6"/>
          <p:cNvSpPr/>
          <p:nvPr/>
        </p:nvSpPr>
        <p:spPr bwMode="auto">
          <a:xfrm>
            <a:off x="7860039"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6686327"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B5</a:t>
            </a:r>
          </a:p>
        </p:txBody>
      </p:sp>
      <p:sp>
        <p:nvSpPr>
          <p:cNvPr id="9" name="Rectangle 8"/>
          <p:cNvSpPr/>
          <p:nvPr/>
        </p:nvSpPr>
        <p:spPr bwMode="auto">
          <a:xfrm>
            <a:off x="5483493"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B4</a:t>
            </a:r>
          </a:p>
        </p:txBody>
      </p:sp>
      <p:sp>
        <p:nvSpPr>
          <p:cNvPr id="10" name="Rectangle 9"/>
          <p:cNvSpPr/>
          <p:nvPr/>
        </p:nvSpPr>
        <p:spPr bwMode="auto">
          <a:xfrm>
            <a:off x="4283968"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B3</a:t>
            </a:r>
          </a:p>
        </p:txBody>
      </p:sp>
      <p:sp>
        <p:nvSpPr>
          <p:cNvPr id="11" name="Rectangle 10"/>
          <p:cNvSpPr/>
          <p:nvPr/>
        </p:nvSpPr>
        <p:spPr bwMode="auto">
          <a:xfrm>
            <a:off x="1874991"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B1</a:t>
            </a:r>
          </a:p>
        </p:txBody>
      </p:sp>
      <p:sp>
        <p:nvSpPr>
          <p:cNvPr id="12" name="Oval 11"/>
          <p:cNvSpPr/>
          <p:nvPr/>
        </p:nvSpPr>
        <p:spPr bwMode="auto">
          <a:xfrm>
            <a:off x="683568"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4" name="TextBox 23"/>
          <p:cNvSpPr txBox="1"/>
          <p:nvPr/>
        </p:nvSpPr>
        <p:spPr>
          <a:xfrm>
            <a:off x="708322" y="1974032"/>
            <a:ext cx="526556" cy="461665"/>
          </a:xfrm>
          <a:prstGeom prst="rect">
            <a:avLst/>
          </a:prstGeom>
          <a:noFill/>
        </p:spPr>
        <p:txBody>
          <a:bodyPr wrap="none" rtlCol="0">
            <a:spAutoFit/>
          </a:bodyPr>
          <a:lstStyle/>
          <a:p>
            <a:pPr algn="ctr"/>
            <a:r>
              <a:rPr lang="en-US" dirty="0" smtClean="0"/>
              <a:t>E1</a:t>
            </a:r>
            <a:endParaRPr lang="en-US" dirty="0"/>
          </a:p>
        </p:txBody>
      </p:sp>
      <p:sp>
        <p:nvSpPr>
          <p:cNvPr id="25" name="TextBox 24"/>
          <p:cNvSpPr txBox="1"/>
          <p:nvPr/>
        </p:nvSpPr>
        <p:spPr>
          <a:xfrm>
            <a:off x="7884793" y="1974032"/>
            <a:ext cx="526556" cy="461665"/>
          </a:xfrm>
          <a:prstGeom prst="rect">
            <a:avLst/>
          </a:prstGeom>
          <a:noFill/>
        </p:spPr>
        <p:txBody>
          <a:bodyPr wrap="none" rtlCol="0">
            <a:spAutoFit/>
          </a:bodyPr>
          <a:lstStyle/>
          <a:p>
            <a:pPr algn="ctr"/>
            <a:r>
              <a:rPr lang="en-US" dirty="0" smtClean="0"/>
              <a:t>E2</a:t>
            </a:r>
            <a:endParaRPr lang="en-US" dirty="0"/>
          </a:p>
        </p:txBody>
      </p:sp>
      <p:sp>
        <p:nvSpPr>
          <p:cNvPr id="27" name="Rectangle 26"/>
          <p:cNvSpPr/>
          <p:nvPr/>
        </p:nvSpPr>
        <p:spPr bwMode="auto">
          <a:xfrm>
            <a:off x="7316546"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28" name="Rectangle 27"/>
          <p:cNvSpPr/>
          <p:nvPr/>
        </p:nvSpPr>
        <p:spPr bwMode="auto">
          <a:xfrm>
            <a:off x="7316546"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2" name="Rectangle 31"/>
          <p:cNvSpPr/>
          <p:nvPr/>
        </p:nvSpPr>
        <p:spPr bwMode="auto">
          <a:xfrm>
            <a:off x="7316546" y="438955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9" name="Rectangle 28"/>
          <p:cNvSpPr/>
          <p:nvPr/>
        </p:nvSpPr>
        <p:spPr bwMode="auto">
          <a:xfrm>
            <a:off x="6120467"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30" name="Rectangle 29"/>
          <p:cNvSpPr/>
          <p:nvPr/>
        </p:nvSpPr>
        <p:spPr bwMode="auto">
          <a:xfrm>
            <a:off x="6120467"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1" name="Rectangle 30"/>
          <p:cNvSpPr/>
          <p:nvPr/>
        </p:nvSpPr>
        <p:spPr bwMode="auto">
          <a:xfrm>
            <a:off x="6120467"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3" name="Rectangle 32"/>
          <p:cNvSpPr/>
          <p:nvPr/>
        </p:nvSpPr>
        <p:spPr bwMode="auto">
          <a:xfrm>
            <a:off x="6120467"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2" name="Rectangle 41"/>
          <p:cNvSpPr/>
          <p:nvPr/>
        </p:nvSpPr>
        <p:spPr bwMode="auto">
          <a:xfrm>
            <a:off x="3077825"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B2</a:t>
            </a:r>
          </a:p>
        </p:txBody>
      </p:sp>
      <p:sp>
        <p:nvSpPr>
          <p:cNvPr id="50" name="Rectangle 49"/>
          <p:cNvSpPr/>
          <p:nvPr/>
        </p:nvSpPr>
        <p:spPr bwMode="auto">
          <a:xfrm>
            <a:off x="3720466"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1" name="Rectangle 50"/>
          <p:cNvSpPr/>
          <p:nvPr/>
        </p:nvSpPr>
        <p:spPr bwMode="auto">
          <a:xfrm>
            <a:off x="3720466"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2" name="Rectangle 51"/>
          <p:cNvSpPr/>
          <p:nvPr/>
        </p:nvSpPr>
        <p:spPr bwMode="auto">
          <a:xfrm>
            <a:off x="3720466"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3" name="Rectangle 52"/>
          <p:cNvSpPr/>
          <p:nvPr/>
        </p:nvSpPr>
        <p:spPr bwMode="auto">
          <a:xfrm>
            <a:off x="3720466"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4" name="Rectangle 53"/>
          <p:cNvSpPr/>
          <p:nvPr/>
        </p:nvSpPr>
        <p:spPr bwMode="auto">
          <a:xfrm>
            <a:off x="3720466"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5" name="Rectangle 54"/>
          <p:cNvSpPr/>
          <p:nvPr/>
        </p:nvSpPr>
        <p:spPr bwMode="auto">
          <a:xfrm>
            <a:off x="3720466"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7" name="Rectangle 56"/>
          <p:cNvSpPr/>
          <p:nvPr/>
        </p:nvSpPr>
        <p:spPr bwMode="auto">
          <a:xfrm>
            <a:off x="492438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8" name="Rectangle 57"/>
          <p:cNvSpPr/>
          <p:nvPr/>
        </p:nvSpPr>
        <p:spPr bwMode="auto">
          <a:xfrm>
            <a:off x="492438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9" name="Rectangle 58"/>
          <p:cNvSpPr/>
          <p:nvPr/>
        </p:nvSpPr>
        <p:spPr bwMode="auto">
          <a:xfrm>
            <a:off x="4924388"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0" name="Rectangle 59"/>
          <p:cNvSpPr/>
          <p:nvPr/>
        </p:nvSpPr>
        <p:spPr bwMode="auto">
          <a:xfrm>
            <a:off x="4924388"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1" name="Rectangle 60"/>
          <p:cNvSpPr/>
          <p:nvPr/>
        </p:nvSpPr>
        <p:spPr bwMode="auto">
          <a:xfrm>
            <a:off x="4924388"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2" name="Rectangle 61"/>
          <p:cNvSpPr/>
          <p:nvPr/>
        </p:nvSpPr>
        <p:spPr bwMode="auto">
          <a:xfrm>
            <a:off x="4924388"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1" name="Rectangle 70"/>
          <p:cNvSpPr/>
          <p:nvPr/>
        </p:nvSpPr>
        <p:spPr bwMode="auto">
          <a:xfrm>
            <a:off x="252438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72" name="Rectangle 71"/>
          <p:cNvSpPr/>
          <p:nvPr/>
        </p:nvSpPr>
        <p:spPr bwMode="auto">
          <a:xfrm>
            <a:off x="252438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3" name="Rectangle 72"/>
          <p:cNvSpPr/>
          <p:nvPr/>
        </p:nvSpPr>
        <p:spPr bwMode="auto">
          <a:xfrm>
            <a:off x="2524388"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4" name="Rectangle 73"/>
          <p:cNvSpPr/>
          <p:nvPr/>
        </p:nvSpPr>
        <p:spPr bwMode="auto">
          <a:xfrm>
            <a:off x="2524388"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7" name="Rectangle 76"/>
          <p:cNvSpPr/>
          <p:nvPr/>
        </p:nvSpPr>
        <p:spPr bwMode="auto">
          <a:xfrm>
            <a:off x="1328310"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data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9" name="Rectangle 78"/>
          <p:cNvSpPr/>
          <p:nvPr/>
        </p:nvSpPr>
        <p:spPr bwMode="auto">
          <a:xfrm>
            <a:off x="1322009" y="486754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82" name="Oval 81"/>
          <p:cNvSpPr/>
          <p:nvPr/>
        </p:nvSpPr>
        <p:spPr bwMode="auto">
          <a:xfrm>
            <a:off x="3347864" y="1628800"/>
            <a:ext cx="2448272" cy="5112568"/>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TextBox 2"/>
          <p:cNvSpPr txBox="1"/>
          <p:nvPr/>
        </p:nvSpPr>
        <p:spPr>
          <a:xfrm>
            <a:off x="1073608"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69" name="TextBox 68"/>
          <p:cNvSpPr txBox="1"/>
          <p:nvPr/>
        </p:nvSpPr>
        <p:spPr>
          <a:xfrm>
            <a:off x="2274875"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0" name="TextBox 69"/>
          <p:cNvSpPr txBox="1"/>
          <p:nvPr/>
        </p:nvSpPr>
        <p:spPr>
          <a:xfrm>
            <a:off x="3499011"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5" name="TextBox 74"/>
          <p:cNvSpPr txBox="1"/>
          <p:nvPr/>
        </p:nvSpPr>
        <p:spPr>
          <a:xfrm>
            <a:off x="5149580" y="5380655"/>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76" name="TextBox 75"/>
          <p:cNvSpPr txBox="1"/>
          <p:nvPr/>
        </p:nvSpPr>
        <p:spPr>
          <a:xfrm>
            <a:off x="6373716" y="5380655"/>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78" name="TextBox 77"/>
          <p:cNvSpPr txBox="1"/>
          <p:nvPr/>
        </p:nvSpPr>
        <p:spPr>
          <a:xfrm>
            <a:off x="7597852" y="5380655"/>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0" name="TextBox 79"/>
          <p:cNvSpPr txBox="1"/>
          <p:nvPr/>
        </p:nvSpPr>
        <p:spPr>
          <a:xfrm>
            <a:off x="5149580"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1" name="TextBox 80"/>
          <p:cNvSpPr txBox="1"/>
          <p:nvPr/>
        </p:nvSpPr>
        <p:spPr>
          <a:xfrm>
            <a:off x="6373716"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5" name="TextBox 84"/>
          <p:cNvSpPr txBox="1"/>
          <p:nvPr/>
        </p:nvSpPr>
        <p:spPr>
          <a:xfrm>
            <a:off x="7597852"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6" name="TextBox 85"/>
          <p:cNvSpPr txBox="1"/>
          <p:nvPr/>
        </p:nvSpPr>
        <p:spPr>
          <a:xfrm>
            <a:off x="5149580" y="4372543"/>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7" name="TextBox 86"/>
          <p:cNvSpPr txBox="1"/>
          <p:nvPr/>
        </p:nvSpPr>
        <p:spPr>
          <a:xfrm>
            <a:off x="6373716" y="4372543"/>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9" name="TextBox 88"/>
          <p:cNvSpPr txBox="1"/>
          <p:nvPr/>
        </p:nvSpPr>
        <p:spPr>
          <a:xfrm>
            <a:off x="5149580" y="3232140"/>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91" name="TextBox 90"/>
          <p:cNvSpPr txBox="1"/>
          <p:nvPr/>
        </p:nvSpPr>
        <p:spPr>
          <a:xfrm>
            <a:off x="2274875"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2" name="TextBox 91"/>
          <p:cNvSpPr txBox="1"/>
          <p:nvPr/>
        </p:nvSpPr>
        <p:spPr>
          <a:xfrm>
            <a:off x="3499011"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5" name="TextBox 94"/>
          <p:cNvSpPr txBox="1"/>
          <p:nvPr/>
        </p:nvSpPr>
        <p:spPr>
          <a:xfrm>
            <a:off x="2274875"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6" name="TextBox 95"/>
          <p:cNvSpPr txBox="1"/>
          <p:nvPr/>
        </p:nvSpPr>
        <p:spPr>
          <a:xfrm>
            <a:off x="3499011"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8" name="TextBox 97"/>
          <p:cNvSpPr txBox="1"/>
          <p:nvPr/>
        </p:nvSpPr>
        <p:spPr>
          <a:xfrm>
            <a:off x="3499011" y="3232140"/>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34" name="TextBox 33"/>
          <p:cNvSpPr txBox="1"/>
          <p:nvPr/>
        </p:nvSpPr>
        <p:spPr>
          <a:xfrm>
            <a:off x="198710" y="6196672"/>
            <a:ext cx="8746580" cy="461665"/>
          </a:xfrm>
          <a:prstGeom prst="rect">
            <a:avLst/>
          </a:prstGeom>
          <a:noFill/>
        </p:spPr>
        <p:txBody>
          <a:bodyPr wrap="none" rtlCol="0">
            <a:spAutoFit/>
          </a:bodyPr>
          <a:lstStyle/>
          <a:p>
            <a:r>
              <a:rPr lang="en-US" sz="1200" dirty="0" smtClean="0">
                <a:solidFill>
                  <a:schemeClr val="tx1">
                    <a:lumMod val="95000"/>
                    <a:lumOff val="5000"/>
                  </a:schemeClr>
                </a:solidFill>
              </a:rPr>
              <a:t>802.1Q decoder </a:t>
            </a:r>
            <a:r>
              <a:rPr lang="en-US" sz="1200" dirty="0">
                <a:solidFill>
                  <a:schemeClr val="tx1">
                    <a:lumMod val="95000"/>
                    <a:lumOff val="5000"/>
                  </a:schemeClr>
                </a:solidFill>
              </a:rPr>
              <a:t>ring: BA = Backbone Addresses, I = I-tag, CA = Customer Addresses, S = Service VLAN tags, Q = Customer VLAN tags.</a:t>
            </a:r>
          </a:p>
          <a:p>
            <a:endParaRPr lang="en-US" sz="1200" dirty="0">
              <a:solidFill>
                <a:schemeClr val="tx1">
                  <a:lumMod val="95000"/>
                  <a:lumOff val="5000"/>
                </a:schemeClr>
              </a:solidFill>
            </a:endParaRPr>
          </a:p>
        </p:txBody>
      </p:sp>
      <p:sp>
        <p:nvSpPr>
          <p:cNvPr id="2" name="Title 1"/>
          <p:cNvSpPr>
            <a:spLocks noGrp="1"/>
          </p:cNvSpPr>
          <p:nvPr>
            <p:ph type="title"/>
          </p:nvPr>
        </p:nvSpPr>
        <p:spPr/>
        <p:txBody>
          <a:bodyPr/>
          <a:lstStyle/>
          <a:p>
            <a:r>
              <a:rPr lang="en-US" dirty="0" smtClean="0"/>
              <a:t>End</a:t>
            </a:r>
            <a:r>
              <a:rPr lang="en-US" dirty="0" smtClean="0"/>
              <a:t>-to-end tag stacking </a:t>
            </a:r>
            <a:r>
              <a:rPr lang="en-US" dirty="0" smtClean="0">
                <a:solidFill>
                  <a:schemeClr val="accent6"/>
                </a:solidFill>
              </a:rPr>
              <a:t>today</a:t>
            </a:r>
            <a:r>
              <a:rPr lang="en-US" dirty="0">
                <a:solidFill>
                  <a:srgbClr val="FF0000"/>
                </a:solidFill>
              </a:rPr>
              <a:t/>
            </a:r>
            <a:br>
              <a:rPr lang="en-US" dirty="0">
                <a:solidFill>
                  <a:srgbClr val="FF0000"/>
                </a:solidFill>
              </a:rPr>
            </a:br>
            <a:r>
              <a:rPr lang="en-US" sz="2400" dirty="0" smtClean="0">
                <a:solidFill>
                  <a:srgbClr val="FF0000"/>
                </a:solidFill>
              </a:rPr>
              <a:t>All tags must be translated at once by B3</a:t>
            </a:r>
            <a:endParaRPr lang="en-US" dirty="0">
              <a:solidFill>
                <a:srgbClr val="FF0000"/>
              </a:solidFill>
            </a:endParaRPr>
          </a:p>
        </p:txBody>
      </p:sp>
      <p:sp>
        <p:nvSpPr>
          <p:cNvPr id="100" name="TextBox 99"/>
          <p:cNvSpPr txBox="1"/>
          <p:nvPr/>
        </p:nvSpPr>
        <p:spPr>
          <a:xfrm>
            <a:off x="6444208" y="2708920"/>
            <a:ext cx="2419227" cy="954107"/>
          </a:xfrm>
          <a:prstGeom prst="rect">
            <a:avLst/>
          </a:prstGeom>
          <a:noFill/>
        </p:spPr>
        <p:txBody>
          <a:bodyPr wrap="none" rtlCol="0">
            <a:spAutoFit/>
          </a:bodyPr>
          <a:lstStyle/>
          <a:p>
            <a:pPr algn="r"/>
            <a:r>
              <a:rPr lang="en-US" sz="2800" b="1" dirty="0" smtClean="0">
                <a:solidFill>
                  <a:schemeClr val="accent6"/>
                </a:solidFill>
              </a:rPr>
              <a:t>LLC encoding</a:t>
            </a:r>
            <a:br>
              <a:rPr lang="en-US" sz="2800" b="1" dirty="0" smtClean="0">
                <a:solidFill>
                  <a:schemeClr val="accent6"/>
                </a:solidFill>
              </a:rPr>
            </a:br>
            <a:r>
              <a:rPr lang="en-US" sz="2800" b="1" dirty="0" smtClean="0">
                <a:solidFill>
                  <a:schemeClr val="accent6"/>
                </a:solidFill>
              </a:rPr>
              <a:t>on LLC media</a:t>
            </a:r>
            <a:endParaRPr lang="en-US" sz="2800" b="1" dirty="0">
              <a:solidFill>
                <a:schemeClr val="accent6"/>
              </a:solidFill>
            </a:endParaRPr>
          </a:p>
        </p:txBody>
      </p:sp>
      <p:sp>
        <p:nvSpPr>
          <p:cNvPr id="101" name="TextBox 100"/>
          <p:cNvSpPr txBox="1"/>
          <p:nvPr/>
        </p:nvSpPr>
        <p:spPr>
          <a:xfrm>
            <a:off x="107504" y="2708920"/>
            <a:ext cx="3599713" cy="954107"/>
          </a:xfrm>
          <a:prstGeom prst="rect">
            <a:avLst/>
          </a:prstGeom>
          <a:noFill/>
        </p:spPr>
        <p:txBody>
          <a:bodyPr wrap="none" rtlCol="0">
            <a:spAutoFit/>
          </a:bodyPr>
          <a:lstStyle/>
          <a:p>
            <a:r>
              <a:rPr lang="en-US" sz="2800" b="1" dirty="0" smtClean="0">
                <a:solidFill>
                  <a:schemeClr val="accent1">
                    <a:lumMod val="50000"/>
                  </a:schemeClr>
                </a:solidFill>
              </a:rPr>
              <a:t>Length/Type encoding</a:t>
            </a:r>
            <a:br>
              <a:rPr lang="en-US" sz="2800" b="1" dirty="0" smtClean="0">
                <a:solidFill>
                  <a:schemeClr val="accent1">
                    <a:lumMod val="50000"/>
                  </a:schemeClr>
                </a:solidFill>
              </a:rPr>
            </a:br>
            <a:r>
              <a:rPr lang="en-US" sz="2800" b="1" dirty="0" smtClean="0">
                <a:solidFill>
                  <a:schemeClr val="accent1">
                    <a:lumMod val="50000"/>
                  </a:schemeClr>
                </a:solidFill>
              </a:rPr>
              <a:t>on L/T media</a:t>
            </a:r>
            <a:endParaRPr lang="en-US" sz="2800" b="1" dirty="0">
              <a:solidFill>
                <a:schemeClr val="accent1">
                  <a:lumMod val="50000"/>
                </a:schemeClr>
              </a:solidFill>
            </a:endParaRPr>
          </a:p>
        </p:txBody>
      </p:sp>
    </p:spTree>
    <p:extLst>
      <p:ext uri="{BB962C8B-B14F-4D97-AF65-F5344CB8AC3E}">
        <p14:creationId xmlns:p14="http://schemas.microsoft.com/office/powerpoint/2010/main" val="126536067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traight Connector 21"/>
          <p:cNvCxnSpPr/>
          <p:nvPr/>
        </p:nvCxnSpPr>
        <p:spPr bwMode="auto">
          <a:xfrm flipH="1">
            <a:off x="1115616" y="2204864"/>
            <a:ext cx="3448280" cy="0"/>
          </a:xfrm>
          <a:prstGeom prst="line">
            <a:avLst/>
          </a:prstGeom>
          <a:solidFill>
            <a:srgbClr val="00B8FF"/>
          </a:solidFill>
          <a:ln w="38100" cap="flat" cmpd="sng" algn="ctr">
            <a:solidFill>
              <a:schemeClr val="tx1"/>
            </a:solidFill>
            <a:prstDash val="solid"/>
            <a:round/>
            <a:headEnd type="none" w="med" len="med"/>
            <a:tailEnd type="none" w="med" len="med"/>
          </a:ln>
          <a:effectLst/>
        </p:spPr>
      </p:cxnSp>
      <p:grpSp>
        <p:nvGrpSpPr>
          <p:cNvPr id="13" name="Group 38"/>
          <p:cNvGrpSpPr>
            <a:grpSpLocks noChangeAspect="1"/>
          </p:cNvGrpSpPr>
          <p:nvPr/>
        </p:nvGrpSpPr>
        <p:grpSpPr bwMode="auto">
          <a:xfrm flipV="1">
            <a:off x="6041440" y="2101677"/>
            <a:ext cx="2182813" cy="206375"/>
            <a:chOff x="3120" y="3600"/>
            <a:chExt cx="2112" cy="200"/>
          </a:xfrm>
        </p:grpSpPr>
        <p:sp>
          <p:nvSpPr>
            <p:cNvPr id="14"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5"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16"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grpSp>
        <p:nvGrpSpPr>
          <p:cNvPr id="17" name="Group 38"/>
          <p:cNvGrpSpPr>
            <a:grpSpLocks noChangeAspect="1"/>
          </p:cNvGrpSpPr>
          <p:nvPr/>
        </p:nvGrpSpPr>
        <p:grpSpPr bwMode="auto">
          <a:xfrm>
            <a:off x="4549427" y="2101677"/>
            <a:ext cx="2182813" cy="206375"/>
            <a:chOff x="3120" y="3600"/>
            <a:chExt cx="2112" cy="200"/>
          </a:xfrm>
        </p:grpSpPr>
        <p:sp>
          <p:nvSpPr>
            <p:cNvPr id="18" name="AutoShape 37"/>
            <p:cNvSpPr>
              <a:spLocks noChangeAspect="1" noChangeArrowheads="1" noTextEdit="1"/>
            </p:cNvSpPr>
            <p:nvPr/>
          </p:nvSpPr>
          <p:spPr bwMode="auto">
            <a:xfrm>
              <a:off x="3120" y="3600"/>
              <a:ext cx="2112"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p:txBody>
        </p:sp>
        <p:sp>
          <p:nvSpPr>
            <p:cNvPr id="19" name="Freeform 39"/>
            <p:cNvSpPr>
              <a:spLocks/>
            </p:cNvSpPr>
            <p:nvPr/>
          </p:nvSpPr>
          <p:spPr bwMode="auto">
            <a:xfrm>
              <a:off x="3134" y="3612"/>
              <a:ext cx="2084" cy="174"/>
            </a:xfrm>
            <a:custGeom>
              <a:avLst/>
              <a:gdLst>
                <a:gd name="T0" fmla="*/ 2058 w 2084"/>
                <a:gd name="T1" fmla="*/ 138 h 174"/>
                <a:gd name="T2" fmla="*/ 2018 w 2084"/>
                <a:gd name="T3" fmla="*/ 172 h 174"/>
                <a:gd name="T4" fmla="*/ 1972 w 2084"/>
                <a:gd name="T5" fmla="*/ 160 h 174"/>
                <a:gd name="T6" fmla="*/ 1934 w 2084"/>
                <a:gd name="T7" fmla="*/ 106 h 174"/>
                <a:gd name="T8" fmla="*/ 1894 w 2084"/>
                <a:gd name="T9" fmla="*/ 30 h 174"/>
                <a:gd name="T10" fmla="*/ 1844 w 2084"/>
                <a:gd name="T11" fmla="*/ 2 h 174"/>
                <a:gd name="T12" fmla="*/ 1800 w 2084"/>
                <a:gd name="T13" fmla="*/ 22 h 174"/>
                <a:gd name="T14" fmla="*/ 1774 w 2084"/>
                <a:gd name="T15" fmla="*/ 66 h 174"/>
                <a:gd name="T16" fmla="*/ 1732 w 2084"/>
                <a:gd name="T17" fmla="*/ 134 h 174"/>
                <a:gd name="T18" fmla="*/ 1676 w 2084"/>
                <a:gd name="T19" fmla="*/ 170 h 174"/>
                <a:gd name="T20" fmla="*/ 1646 w 2084"/>
                <a:gd name="T21" fmla="*/ 150 h 174"/>
                <a:gd name="T22" fmla="*/ 1608 w 2084"/>
                <a:gd name="T23" fmla="*/ 92 h 174"/>
                <a:gd name="T24" fmla="*/ 1574 w 2084"/>
                <a:gd name="T25" fmla="*/ 30 h 174"/>
                <a:gd name="T26" fmla="*/ 1530 w 2084"/>
                <a:gd name="T27" fmla="*/ 2 h 174"/>
                <a:gd name="T28" fmla="*/ 1486 w 2084"/>
                <a:gd name="T29" fmla="*/ 18 h 174"/>
                <a:gd name="T30" fmla="*/ 1448 w 2084"/>
                <a:gd name="T31" fmla="*/ 88 h 174"/>
                <a:gd name="T32" fmla="*/ 1418 w 2084"/>
                <a:gd name="T33" fmla="*/ 138 h 174"/>
                <a:gd name="T34" fmla="*/ 1388 w 2084"/>
                <a:gd name="T35" fmla="*/ 162 h 174"/>
                <a:gd name="T36" fmla="*/ 1350 w 2084"/>
                <a:gd name="T37" fmla="*/ 170 h 174"/>
                <a:gd name="T38" fmla="*/ 1302 w 2084"/>
                <a:gd name="T39" fmla="*/ 124 h 174"/>
                <a:gd name="T40" fmla="*/ 1254 w 2084"/>
                <a:gd name="T41" fmla="*/ 38 h 174"/>
                <a:gd name="T42" fmla="*/ 1216 w 2084"/>
                <a:gd name="T43" fmla="*/ 4 h 174"/>
                <a:gd name="T44" fmla="*/ 1174 w 2084"/>
                <a:gd name="T45" fmla="*/ 12 h 174"/>
                <a:gd name="T46" fmla="*/ 1142 w 2084"/>
                <a:gd name="T47" fmla="*/ 56 h 174"/>
                <a:gd name="T48" fmla="*/ 1108 w 2084"/>
                <a:gd name="T49" fmla="*/ 122 h 174"/>
                <a:gd name="T50" fmla="*/ 1062 w 2084"/>
                <a:gd name="T51" fmla="*/ 166 h 174"/>
                <a:gd name="T52" fmla="*/ 1032 w 2084"/>
                <a:gd name="T53" fmla="*/ 174 h 174"/>
                <a:gd name="T54" fmla="*/ 996 w 2084"/>
                <a:gd name="T55" fmla="*/ 150 h 174"/>
                <a:gd name="T56" fmla="*/ 958 w 2084"/>
                <a:gd name="T57" fmla="*/ 76 h 174"/>
                <a:gd name="T58" fmla="*/ 926 w 2084"/>
                <a:gd name="T59" fmla="*/ 24 h 174"/>
                <a:gd name="T60" fmla="*/ 902 w 2084"/>
                <a:gd name="T61" fmla="*/ 8 h 174"/>
                <a:gd name="T62" fmla="*/ 878 w 2084"/>
                <a:gd name="T63" fmla="*/ 4 h 174"/>
                <a:gd name="T64" fmla="*/ 852 w 2084"/>
                <a:gd name="T65" fmla="*/ 14 h 174"/>
                <a:gd name="T66" fmla="*/ 826 w 2084"/>
                <a:gd name="T67" fmla="*/ 40 h 174"/>
                <a:gd name="T68" fmla="*/ 788 w 2084"/>
                <a:gd name="T69" fmla="*/ 118 h 174"/>
                <a:gd name="T70" fmla="*/ 754 w 2084"/>
                <a:gd name="T71" fmla="*/ 160 h 174"/>
                <a:gd name="T72" fmla="*/ 738 w 2084"/>
                <a:gd name="T73" fmla="*/ 170 h 174"/>
                <a:gd name="T74" fmla="*/ 724 w 2084"/>
                <a:gd name="T75" fmla="*/ 174 h 174"/>
                <a:gd name="T76" fmla="*/ 692 w 2084"/>
                <a:gd name="T77" fmla="*/ 162 h 174"/>
                <a:gd name="T78" fmla="*/ 656 w 2084"/>
                <a:gd name="T79" fmla="*/ 116 h 174"/>
                <a:gd name="T80" fmla="*/ 608 w 2084"/>
                <a:gd name="T81" fmla="*/ 34 h 174"/>
                <a:gd name="T82" fmla="*/ 564 w 2084"/>
                <a:gd name="T83" fmla="*/ 4 h 174"/>
                <a:gd name="T84" fmla="*/ 526 w 2084"/>
                <a:gd name="T85" fmla="*/ 22 h 174"/>
                <a:gd name="T86" fmla="*/ 484 w 2084"/>
                <a:gd name="T87" fmla="*/ 80 h 174"/>
                <a:gd name="T88" fmla="*/ 450 w 2084"/>
                <a:gd name="T89" fmla="*/ 146 h 174"/>
                <a:gd name="T90" fmla="*/ 414 w 2084"/>
                <a:gd name="T91" fmla="*/ 170 h 174"/>
                <a:gd name="T92" fmla="*/ 378 w 2084"/>
                <a:gd name="T93" fmla="*/ 166 h 174"/>
                <a:gd name="T94" fmla="*/ 350 w 2084"/>
                <a:gd name="T95" fmla="*/ 144 h 174"/>
                <a:gd name="T96" fmla="*/ 318 w 2084"/>
                <a:gd name="T97" fmla="*/ 86 h 174"/>
                <a:gd name="T98" fmla="*/ 276 w 2084"/>
                <a:gd name="T99" fmla="*/ 22 h 174"/>
                <a:gd name="T100" fmla="*/ 240 w 2084"/>
                <a:gd name="T101" fmla="*/ 0 h 174"/>
                <a:gd name="T102" fmla="*/ 200 w 2084"/>
                <a:gd name="T103" fmla="*/ 18 h 174"/>
                <a:gd name="T104" fmla="*/ 166 w 2084"/>
                <a:gd name="T105" fmla="*/ 80 h 174"/>
                <a:gd name="T106" fmla="*/ 142 w 2084"/>
                <a:gd name="T107" fmla="*/ 132 h 174"/>
                <a:gd name="T108" fmla="*/ 96 w 2084"/>
                <a:gd name="T109" fmla="*/ 168 h 174"/>
                <a:gd name="T110" fmla="*/ 50 w 2084"/>
                <a:gd name="T111" fmla="*/ 166 h 174"/>
                <a:gd name="T112" fmla="*/ 14 w 2084"/>
                <a:gd name="T113" fmla="*/ 118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4" h="174">
                  <a:moveTo>
                    <a:pt x="2084" y="84"/>
                  </a:moveTo>
                  <a:lnTo>
                    <a:pt x="2074" y="108"/>
                  </a:lnTo>
                  <a:lnTo>
                    <a:pt x="2058" y="138"/>
                  </a:lnTo>
                  <a:lnTo>
                    <a:pt x="2048" y="152"/>
                  </a:lnTo>
                  <a:lnTo>
                    <a:pt x="2034" y="164"/>
                  </a:lnTo>
                  <a:lnTo>
                    <a:pt x="2018" y="172"/>
                  </a:lnTo>
                  <a:lnTo>
                    <a:pt x="2002" y="172"/>
                  </a:lnTo>
                  <a:lnTo>
                    <a:pt x="1988" y="170"/>
                  </a:lnTo>
                  <a:lnTo>
                    <a:pt x="1972" y="160"/>
                  </a:lnTo>
                  <a:lnTo>
                    <a:pt x="1958" y="146"/>
                  </a:lnTo>
                  <a:lnTo>
                    <a:pt x="1946" y="130"/>
                  </a:lnTo>
                  <a:lnTo>
                    <a:pt x="1934" y="106"/>
                  </a:lnTo>
                  <a:lnTo>
                    <a:pt x="1922" y="78"/>
                  </a:lnTo>
                  <a:lnTo>
                    <a:pt x="1910" y="54"/>
                  </a:lnTo>
                  <a:lnTo>
                    <a:pt x="1894" y="30"/>
                  </a:lnTo>
                  <a:lnTo>
                    <a:pt x="1882" y="16"/>
                  </a:lnTo>
                  <a:lnTo>
                    <a:pt x="1864" y="6"/>
                  </a:lnTo>
                  <a:lnTo>
                    <a:pt x="1844" y="2"/>
                  </a:lnTo>
                  <a:lnTo>
                    <a:pt x="1834" y="4"/>
                  </a:lnTo>
                  <a:lnTo>
                    <a:pt x="1822" y="6"/>
                  </a:lnTo>
                  <a:lnTo>
                    <a:pt x="1800" y="22"/>
                  </a:lnTo>
                  <a:lnTo>
                    <a:pt x="1804" y="20"/>
                  </a:lnTo>
                  <a:lnTo>
                    <a:pt x="1788" y="38"/>
                  </a:lnTo>
                  <a:lnTo>
                    <a:pt x="1774" y="66"/>
                  </a:lnTo>
                  <a:lnTo>
                    <a:pt x="1760" y="90"/>
                  </a:lnTo>
                  <a:lnTo>
                    <a:pt x="1746" y="116"/>
                  </a:lnTo>
                  <a:lnTo>
                    <a:pt x="1732" y="134"/>
                  </a:lnTo>
                  <a:lnTo>
                    <a:pt x="1716" y="152"/>
                  </a:lnTo>
                  <a:lnTo>
                    <a:pt x="1698" y="164"/>
                  </a:lnTo>
                  <a:lnTo>
                    <a:pt x="1676" y="170"/>
                  </a:lnTo>
                  <a:lnTo>
                    <a:pt x="1662" y="164"/>
                  </a:lnTo>
                  <a:lnTo>
                    <a:pt x="1656" y="160"/>
                  </a:lnTo>
                  <a:lnTo>
                    <a:pt x="1646" y="150"/>
                  </a:lnTo>
                  <a:lnTo>
                    <a:pt x="1638" y="142"/>
                  </a:lnTo>
                  <a:lnTo>
                    <a:pt x="1624" y="122"/>
                  </a:lnTo>
                  <a:lnTo>
                    <a:pt x="1608" y="92"/>
                  </a:lnTo>
                  <a:lnTo>
                    <a:pt x="1600" y="74"/>
                  </a:lnTo>
                  <a:lnTo>
                    <a:pt x="1590" y="54"/>
                  </a:lnTo>
                  <a:lnTo>
                    <a:pt x="1574" y="30"/>
                  </a:lnTo>
                  <a:lnTo>
                    <a:pt x="1556" y="14"/>
                  </a:lnTo>
                  <a:lnTo>
                    <a:pt x="1544" y="6"/>
                  </a:lnTo>
                  <a:lnTo>
                    <a:pt x="1530" y="2"/>
                  </a:lnTo>
                  <a:lnTo>
                    <a:pt x="1514" y="2"/>
                  </a:lnTo>
                  <a:lnTo>
                    <a:pt x="1500" y="8"/>
                  </a:lnTo>
                  <a:lnTo>
                    <a:pt x="1486" y="18"/>
                  </a:lnTo>
                  <a:lnTo>
                    <a:pt x="1474" y="34"/>
                  </a:lnTo>
                  <a:lnTo>
                    <a:pt x="1462" y="56"/>
                  </a:lnTo>
                  <a:lnTo>
                    <a:pt x="1448" y="88"/>
                  </a:lnTo>
                  <a:lnTo>
                    <a:pt x="1434" y="114"/>
                  </a:lnTo>
                  <a:lnTo>
                    <a:pt x="1426" y="126"/>
                  </a:lnTo>
                  <a:lnTo>
                    <a:pt x="1418" y="138"/>
                  </a:lnTo>
                  <a:lnTo>
                    <a:pt x="1406" y="148"/>
                  </a:lnTo>
                  <a:lnTo>
                    <a:pt x="1402" y="154"/>
                  </a:lnTo>
                  <a:lnTo>
                    <a:pt x="1388" y="162"/>
                  </a:lnTo>
                  <a:lnTo>
                    <a:pt x="1374" y="170"/>
                  </a:lnTo>
                  <a:lnTo>
                    <a:pt x="1360" y="172"/>
                  </a:lnTo>
                  <a:lnTo>
                    <a:pt x="1350" y="170"/>
                  </a:lnTo>
                  <a:lnTo>
                    <a:pt x="1334" y="162"/>
                  </a:lnTo>
                  <a:lnTo>
                    <a:pt x="1318" y="150"/>
                  </a:lnTo>
                  <a:lnTo>
                    <a:pt x="1302" y="124"/>
                  </a:lnTo>
                  <a:lnTo>
                    <a:pt x="1280" y="84"/>
                  </a:lnTo>
                  <a:lnTo>
                    <a:pt x="1266" y="56"/>
                  </a:lnTo>
                  <a:lnTo>
                    <a:pt x="1254" y="38"/>
                  </a:lnTo>
                  <a:lnTo>
                    <a:pt x="1244" y="26"/>
                  </a:lnTo>
                  <a:lnTo>
                    <a:pt x="1226" y="8"/>
                  </a:lnTo>
                  <a:lnTo>
                    <a:pt x="1216" y="4"/>
                  </a:lnTo>
                  <a:lnTo>
                    <a:pt x="1204" y="0"/>
                  </a:lnTo>
                  <a:lnTo>
                    <a:pt x="1188" y="4"/>
                  </a:lnTo>
                  <a:lnTo>
                    <a:pt x="1174" y="12"/>
                  </a:lnTo>
                  <a:lnTo>
                    <a:pt x="1162" y="24"/>
                  </a:lnTo>
                  <a:lnTo>
                    <a:pt x="1152" y="38"/>
                  </a:lnTo>
                  <a:lnTo>
                    <a:pt x="1142" y="56"/>
                  </a:lnTo>
                  <a:lnTo>
                    <a:pt x="1132" y="76"/>
                  </a:lnTo>
                  <a:lnTo>
                    <a:pt x="1122" y="96"/>
                  </a:lnTo>
                  <a:lnTo>
                    <a:pt x="1108" y="122"/>
                  </a:lnTo>
                  <a:lnTo>
                    <a:pt x="1092" y="146"/>
                  </a:lnTo>
                  <a:lnTo>
                    <a:pt x="1078" y="158"/>
                  </a:lnTo>
                  <a:lnTo>
                    <a:pt x="1062" y="166"/>
                  </a:lnTo>
                  <a:lnTo>
                    <a:pt x="1054" y="170"/>
                  </a:lnTo>
                  <a:lnTo>
                    <a:pt x="1044" y="174"/>
                  </a:lnTo>
                  <a:lnTo>
                    <a:pt x="1032" y="174"/>
                  </a:lnTo>
                  <a:lnTo>
                    <a:pt x="1018" y="166"/>
                  </a:lnTo>
                  <a:lnTo>
                    <a:pt x="1004" y="158"/>
                  </a:lnTo>
                  <a:lnTo>
                    <a:pt x="996" y="150"/>
                  </a:lnTo>
                  <a:lnTo>
                    <a:pt x="990" y="138"/>
                  </a:lnTo>
                  <a:lnTo>
                    <a:pt x="972" y="106"/>
                  </a:lnTo>
                  <a:lnTo>
                    <a:pt x="958" y="76"/>
                  </a:lnTo>
                  <a:lnTo>
                    <a:pt x="950" y="56"/>
                  </a:lnTo>
                  <a:lnTo>
                    <a:pt x="940" y="42"/>
                  </a:lnTo>
                  <a:lnTo>
                    <a:pt x="926" y="24"/>
                  </a:lnTo>
                  <a:lnTo>
                    <a:pt x="916" y="14"/>
                  </a:lnTo>
                  <a:lnTo>
                    <a:pt x="910" y="12"/>
                  </a:lnTo>
                  <a:lnTo>
                    <a:pt x="902" y="8"/>
                  </a:lnTo>
                  <a:lnTo>
                    <a:pt x="896" y="4"/>
                  </a:lnTo>
                  <a:lnTo>
                    <a:pt x="888" y="2"/>
                  </a:lnTo>
                  <a:lnTo>
                    <a:pt x="878" y="4"/>
                  </a:lnTo>
                  <a:lnTo>
                    <a:pt x="870" y="6"/>
                  </a:lnTo>
                  <a:lnTo>
                    <a:pt x="860" y="10"/>
                  </a:lnTo>
                  <a:lnTo>
                    <a:pt x="852" y="14"/>
                  </a:lnTo>
                  <a:lnTo>
                    <a:pt x="846" y="18"/>
                  </a:lnTo>
                  <a:lnTo>
                    <a:pt x="838" y="26"/>
                  </a:lnTo>
                  <a:lnTo>
                    <a:pt x="826" y="40"/>
                  </a:lnTo>
                  <a:lnTo>
                    <a:pt x="812" y="64"/>
                  </a:lnTo>
                  <a:lnTo>
                    <a:pt x="800" y="94"/>
                  </a:lnTo>
                  <a:lnTo>
                    <a:pt x="788" y="118"/>
                  </a:lnTo>
                  <a:lnTo>
                    <a:pt x="780" y="132"/>
                  </a:lnTo>
                  <a:lnTo>
                    <a:pt x="770" y="146"/>
                  </a:lnTo>
                  <a:lnTo>
                    <a:pt x="754" y="160"/>
                  </a:lnTo>
                  <a:lnTo>
                    <a:pt x="746" y="166"/>
                  </a:lnTo>
                  <a:lnTo>
                    <a:pt x="740" y="168"/>
                  </a:lnTo>
                  <a:lnTo>
                    <a:pt x="738" y="170"/>
                  </a:lnTo>
                  <a:lnTo>
                    <a:pt x="742" y="168"/>
                  </a:lnTo>
                  <a:lnTo>
                    <a:pt x="732" y="172"/>
                  </a:lnTo>
                  <a:lnTo>
                    <a:pt x="724" y="174"/>
                  </a:lnTo>
                  <a:lnTo>
                    <a:pt x="710" y="172"/>
                  </a:lnTo>
                  <a:lnTo>
                    <a:pt x="700" y="168"/>
                  </a:lnTo>
                  <a:lnTo>
                    <a:pt x="692" y="162"/>
                  </a:lnTo>
                  <a:lnTo>
                    <a:pt x="682" y="154"/>
                  </a:lnTo>
                  <a:lnTo>
                    <a:pt x="666" y="134"/>
                  </a:lnTo>
                  <a:lnTo>
                    <a:pt x="656" y="116"/>
                  </a:lnTo>
                  <a:lnTo>
                    <a:pt x="640" y="88"/>
                  </a:lnTo>
                  <a:lnTo>
                    <a:pt x="624" y="56"/>
                  </a:lnTo>
                  <a:lnTo>
                    <a:pt x="608" y="34"/>
                  </a:lnTo>
                  <a:lnTo>
                    <a:pt x="590" y="12"/>
                  </a:lnTo>
                  <a:lnTo>
                    <a:pt x="578" y="8"/>
                  </a:lnTo>
                  <a:lnTo>
                    <a:pt x="564" y="4"/>
                  </a:lnTo>
                  <a:lnTo>
                    <a:pt x="544" y="8"/>
                  </a:lnTo>
                  <a:lnTo>
                    <a:pt x="530" y="18"/>
                  </a:lnTo>
                  <a:lnTo>
                    <a:pt x="526" y="22"/>
                  </a:lnTo>
                  <a:lnTo>
                    <a:pt x="510" y="40"/>
                  </a:lnTo>
                  <a:lnTo>
                    <a:pt x="494" y="62"/>
                  </a:lnTo>
                  <a:lnTo>
                    <a:pt x="484" y="80"/>
                  </a:lnTo>
                  <a:lnTo>
                    <a:pt x="474" y="102"/>
                  </a:lnTo>
                  <a:lnTo>
                    <a:pt x="464" y="124"/>
                  </a:lnTo>
                  <a:lnTo>
                    <a:pt x="450" y="146"/>
                  </a:lnTo>
                  <a:lnTo>
                    <a:pt x="432" y="160"/>
                  </a:lnTo>
                  <a:lnTo>
                    <a:pt x="422" y="166"/>
                  </a:lnTo>
                  <a:lnTo>
                    <a:pt x="414" y="170"/>
                  </a:lnTo>
                  <a:lnTo>
                    <a:pt x="404" y="172"/>
                  </a:lnTo>
                  <a:lnTo>
                    <a:pt x="390" y="170"/>
                  </a:lnTo>
                  <a:lnTo>
                    <a:pt x="378" y="166"/>
                  </a:lnTo>
                  <a:lnTo>
                    <a:pt x="368" y="160"/>
                  </a:lnTo>
                  <a:lnTo>
                    <a:pt x="356" y="150"/>
                  </a:lnTo>
                  <a:lnTo>
                    <a:pt x="350" y="144"/>
                  </a:lnTo>
                  <a:lnTo>
                    <a:pt x="342" y="128"/>
                  </a:lnTo>
                  <a:lnTo>
                    <a:pt x="332" y="112"/>
                  </a:lnTo>
                  <a:lnTo>
                    <a:pt x="318" y="86"/>
                  </a:lnTo>
                  <a:lnTo>
                    <a:pt x="306" y="64"/>
                  </a:lnTo>
                  <a:lnTo>
                    <a:pt x="292" y="42"/>
                  </a:lnTo>
                  <a:lnTo>
                    <a:pt x="276" y="22"/>
                  </a:lnTo>
                  <a:lnTo>
                    <a:pt x="266" y="12"/>
                  </a:lnTo>
                  <a:lnTo>
                    <a:pt x="254" y="4"/>
                  </a:lnTo>
                  <a:lnTo>
                    <a:pt x="240" y="0"/>
                  </a:lnTo>
                  <a:lnTo>
                    <a:pt x="224" y="4"/>
                  </a:lnTo>
                  <a:lnTo>
                    <a:pt x="212" y="8"/>
                  </a:lnTo>
                  <a:lnTo>
                    <a:pt x="200" y="18"/>
                  </a:lnTo>
                  <a:lnTo>
                    <a:pt x="186" y="38"/>
                  </a:lnTo>
                  <a:lnTo>
                    <a:pt x="174" y="62"/>
                  </a:lnTo>
                  <a:lnTo>
                    <a:pt x="166" y="80"/>
                  </a:lnTo>
                  <a:lnTo>
                    <a:pt x="160" y="98"/>
                  </a:lnTo>
                  <a:lnTo>
                    <a:pt x="152" y="112"/>
                  </a:lnTo>
                  <a:lnTo>
                    <a:pt x="142" y="132"/>
                  </a:lnTo>
                  <a:lnTo>
                    <a:pt x="130" y="146"/>
                  </a:lnTo>
                  <a:lnTo>
                    <a:pt x="120" y="156"/>
                  </a:lnTo>
                  <a:lnTo>
                    <a:pt x="96" y="168"/>
                  </a:lnTo>
                  <a:lnTo>
                    <a:pt x="72" y="174"/>
                  </a:lnTo>
                  <a:lnTo>
                    <a:pt x="56" y="168"/>
                  </a:lnTo>
                  <a:lnTo>
                    <a:pt x="50" y="166"/>
                  </a:lnTo>
                  <a:lnTo>
                    <a:pt x="40" y="156"/>
                  </a:lnTo>
                  <a:lnTo>
                    <a:pt x="30" y="142"/>
                  </a:lnTo>
                  <a:lnTo>
                    <a:pt x="14" y="118"/>
                  </a:lnTo>
                  <a:lnTo>
                    <a:pt x="4" y="100"/>
                  </a:lnTo>
                  <a:lnTo>
                    <a:pt x="0" y="90"/>
                  </a:lnTo>
                </a:path>
              </a:pathLst>
            </a:custGeom>
            <a:noFill/>
            <a:ln w="38100">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20" name="Freeform 40"/>
            <p:cNvSpPr>
              <a:spLocks/>
            </p:cNvSpPr>
            <p:nvPr/>
          </p:nvSpPr>
          <p:spPr bwMode="auto">
            <a:xfrm>
              <a:off x="3132" y="3612"/>
              <a:ext cx="2086" cy="174"/>
            </a:xfrm>
            <a:custGeom>
              <a:avLst/>
              <a:gdLst>
                <a:gd name="T0" fmla="*/ 2060 w 2086"/>
                <a:gd name="T1" fmla="*/ 36 h 174"/>
                <a:gd name="T2" fmla="*/ 2020 w 2086"/>
                <a:gd name="T3" fmla="*/ 2 h 174"/>
                <a:gd name="T4" fmla="*/ 1974 w 2086"/>
                <a:gd name="T5" fmla="*/ 14 h 174"/>
                <a:gd name="T6" fmla="*/ 1936 w 2086"/>
                <a:gd name="T7" fmla="*/ 68 h 174"/>
                <a:gd name="T8" fmla="*/ 1896 w 2086"/>
                <a:gd name="T9" fmla="*/ 144 h 174"/>
                <a:gd name="T10" fmla="*/ 1846 w 2086"/>
                <a:gd name="T11" fmla="*/ 172 h 174"/>
                <a:gd name="T12" fmla="*/ 1802 w 2086"/>
                <a:gd name="T13" fmla="*/ 152 h 174"/>
                <a:gd name="T14" fmla="*/ 1774 w 2086"/>
                <a:gd name="T15" fmla="*/ 108 h 174"/>
                <a:gd name="T16" fmla="*/ 1734 w 2086"/>
                <a:gd name="T17" fmla="*/ 40 h 174"/>
                <a:gd name="T18" fmla="*/ 1678 w 2086"/>
                <a:gd name="T19" fmla="*/ 4 h 174"/>
                <a:gd name="T20" fmla="*/ 1648 w 2086"/>
                <a:gd name="T21" fmla="*/ 24 h 174"/>
                <a:gd name="T22" fmla="*/ 1610 w 2086"/>
                <a:gd name="T23" fmla="*/ 82 h 174"/>
                <a:gd name="T24" fmla="*/ 1576 w 2086"/>
                <a:gd name="T25" fmla="*/ 144 h 174"/>
                <a:gd name="T26" fmla="*/ 1532 w 2086"/>
                <a:gd name="T27" fmla="*/ 172 h 174"/>
                <a:gd name="T28" fmla="*/ 1488 w 2086"/>
                <a:gd name="T29" fmla="*/ 156 h 174"/>
                <a:gd name="T30" fmla="*/ 1448 w 2086"/>
                <a:gd name="T31" fmla="*/ 86 h 174"/>
                <a:gd name="T32" fmla="*/ 1420 w 2086"/>
                <a:gd name="T33" fmla="*/ 36 h 174"/>
                <a:gd name="T34" fmla="*/ 1390 w 2086"/>
                <a:gd name="T35" fmla="*/ 12 h 174"/>
                <a:gd name="T36" fmla="*/ 1352 w 2086"/>
                <a:gd name="T37" fmla="*/ 4 h 174"/>
                <a:gd name="T38" fmla="*/ 1304 w 2086"/>
                <a:gd name="T39" fmla="*/ 50 h 174"/>
                <a:gd name="T40" fmla="*/ 1256 w 2086"/>
                <a:gd name="T41" fmla="*/ 136 h 174"/>
                <a:gd name="T42" fmla="*/ 1218 w 2086"/>
                <a:gd name="T43" fmla="*/ 170 h 174"/>
                <a:gd name="T44" fmla="*/ 1174 w 2086"/>
                <a:gd name="T45" fmla="*/ 162 h 174"/>
                <a:gd name="T46" fmla="*/ 1144 w 2086"/>
                <a:gd name="T47" fmla="*/ 118 h 174"/>
                <a:gd name="T48" fmla="*/ 1110 w 2086"/>
                <a:gd name="T49" fmla="*/ 52 h 174"/>
                <a:gd name="T50" fmla="*/ 1064 w 2086"/>
                <a:gd name="T51" fmla="*/ 8 h 174"/>
                <a:gd name="T52" fmla="*/ 1034 w 2086"/>
                <a:gd name="T53" fmla="*/ 0 h 174"/>
                <a:gd name="T54" fmla="*/ 998 w 2086"/>
                <a:gd name="T55" fmla="*/ 24 h 174"/>
                <a:gd name="T56" fmla="*/ 960 w 2086"/>
                <a:gd name="T57" fmla="*/ 98 h 174"/>
                <a:gd name="T58" fmla="*/ 928 w 2086"/>
                <a:gd name="T59" fmla="*/ 150 h 174"/>
                <a:gd name="T60" fmla="*/ 904 w 2086"/>
                <a:gd name="T61" fmla="*/ 166 h 174"/>
                <a:gd name="T62" fmla="*/ 880 w 2086"/>
                <a:gd name="T63" fmla="*/ 170 h 174"/>
                <a:gd name="T64" fmla="*/ 852 w 2086"/>
                <a:gd name="T65" fmla="*/ 160 h 174"/>
                <a:gd name="T66" fmla="*/ 828 w 2086"/>
                <a:gd name="T67" fmla="*/ 134 h 174"/>
                <a:gd name="T68" fmla="*/ 790 w 2086"/>
                <a:gd name="T69" fmla="*/ 56 h 174"/>
                <a:gd name="T70" fmla="*/ 754 w 2086"/>
                <a:gd name="T71" fmla="*/ 14 h 174"/>
                <a:gd name="T72" fmla="*/ 738 w 2086"/>
                <a:gd name="T73" fmla="*/ 4 h 174"/>
                <a:gd name="T74" fmla="*/ 724 w 2086"/>
                <a:gd name="T75" fmla="*/ 0 h 174"/>
                <a:gd name="T76" fmla="*/ 694 w 2086"/>
                <a:gd name="T77" fmla="*/ 10 h 174"/>
                <a:gd name="T78" fmla="*/ 658 w 2086"/>
                <a:gd name="T79" fmla="*/ 58 h 174"/>
                <a:gd name="T80" fmla="*/ 610 w 2086"/>
                <a:gd name="T81" fmla="*/ 140 h 174"/>
                <a:gd name="T82" fmla="*/ 566 w 2086"/>
                <a:gd name="T83" fmla="*/ 170 h 174"/>
                <a:gd name="T84" fmla="*/ 528 w 2086"/>
                <a:gd name="T85" fmla="*/ 152 h 174"/>
                <a:gd name="T86" fmla="*/ 486 w 2086"/>
                <a:gd name="T87" fmla="*/ 94 h 174"/>
                <a:gd name="T88" fmla="*/ 452 w 2086"/>
                <a:gd name="T89" fmla="*/ 28 h 174"/>
                <a:gd name="T90" fmla="*/ 414 w 2086"/>
                <a:gd name="T91" fmla="*/ 4 h 174"/>
                <a:gd name="T92" fmla="*/ 380 w 2086"/>
                <a:gd name="T93" fmla="*/ 8 h 174"/>
                <a:gd name="T94" fmla="*/ 352 w 2086"/>
                <a:gd name="T95" fmla="*/ 30 h 174"/>
                <a:gd name="T96" fmla="*/ 320 w 2086"/>
                <a:gd name="T97" fmla="*/ 88 h 174"/>
                <a:gd name="T98" fmla="*/ 278 w 2086"/>
                <a:gd name="T99" fmla="*/ 152 h 174"/>
                <a:gd name="T100" fmla="*/ 240 w 2086"/>
                <a:gd name="T101" fmla="*/ 174 h 174"/>
                <a:gd name="T102" fmla="*/ 202 w 2086"/>
                <a:gd name="T103" fmla="*/ 156 h 174"/>
                <a:gd name="T104" fmla="*/ 166 w 2086"/>
                <a:gd name="T105" fmla="*/ 94 h 174"/>
                <a:gd name="T106" fmla="*/ 144 w 2086"/>
                <a:gd name="T107" fmla="*/ 42 h 174"/>
                <a:gd name="T108" fmla="*/ 98 w 2086"/>
                <a:gd name="T109" fmla="*/ 6 h 174"/>
                <a:gd name="T110" fmla="*/ 50 w 2086"/>
                <a:gd name="T111" fmla="*/ 8 h 174"/>
                <a:gd name="T112" fmla="*/ 16 w 2086"/>
                <a:gd name="T113" fmla="*/ 5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86" h="174">
                  <a:moveTo>
                    <a:pt x="2086" y="90"/>
                  </a:moveTo>
                  <a:lnTo>
                    <a:pt x="2076" y="66"/>
                  </a:lnTo>
                  <a:lnTo>
                    <a:pt x="2060" y="36"/>
                  </a:lnTo>
                  <a:lnTo>
                    <a:pt x="2050" y="22"/>
                  </a:lnTo>
                  <a:lnTo>
                    <a:pt x="2036" y="10"/>
                  </a:lnTo>
                  <a:lnTo>
                    <a:pt x="2020" y="2"/>
                  </a:lnTo>
                  <a:lnTo>
                    <a:pt x="2004" y="2"/>
                  </a:lnTo>
                  <a:lnTo>
                    <a:pt x="1990" y="4"/>
                  </a:lnTo>
                  <a:lnTo>
                    <a:pt x="1974" y="14"/>
                  </a:lnTo>
                  <a:lnTo>
                    <a:pt x="1960" y="28"/>
                  </a:lnTo>
                  <a:lnTo>
                    <a:pt x="1948" y="44"/>
                  </a:lnTo>
                  <a:lnTo>
                    <a:pt x="1936" y="68"/>
                  </a:lnTo>
                  <a:lnTo>
                    <a:pt x="1924" y="96"/>
                  </a:lnTo>
                  <a:lnTo>
                    <a:pt x="1912" y="120"/>
                  </a:lnTo>
                  <a:lnTo>
                    <a:pt x="1896" y="144"/>
                  </a:lnTo>
                  <a:lnTo>
                    <a:pt x="1882" y="158"/>
                  </a:lnTo>
                  <a:lnTo>
                    <a:pt x="1866" y="168"/>
                  </a:lnTo>
                  <a:lnTo>
                    <a:pt x="1846" y="172"/>
                  </a:lnTo>
                  <a:lnTo>
                    <a:pt x="1834" y="170"/>
                  </a:lnTo>
                  <a:lnTo>
                    <a:pt x="1824" y="168"/>
                  </a:lnTo>
                  <a:lnTo>
                    <a:pt x="1802" y="152"/>
                  </a:lnTo>
                  <a:lnTo>
                    <a:pt x="1806" y="154"/>
                  </a:lnTo>
                  <a:lnTo>
                    <a:pt x="1790" y="136"/>
                  </a:lnTo>
                  <a:lnTo>
                    <a:pt x="1774" y="108"/>
                  </a:lnTo>
                  <a:lnTo>
                    <a:pt x="1760" y="84"/>
                  </a:lnTo>
                  <a:lnTo>
                    <a:pt x="1746" y="58"/>
                  </a:lnTo>
                  <a:lnTo>
                    <a:pt x="1734" y="40"/>
                  </a:lnTo>
                  <a:lnTo>
                    <a:pt x="1718" y="22"/>
                  </a:lnTo>
                  <a:lnTo>
                    <a:pt x="1698" y="10"/>
                  </a:lnTo>
                  <a:lnTo>
                    <a:pt x="1678" y="4"/>
                  </a:lnTo>
                  <a:lnTo>
                    <a:pt x="1664" y="10"/>
                  </a:lnTo>
                  <a:lnTo>
                    <a:pt x="1658" y="14"/>
                  </a:lnTo>
                  <a:lnTo>
                    <a:pt x="1648" y="24"/>
                  </a:lnTo>
                  <a:lnTo>
                    <a:pt x="1638" y="32"/>
                  </a:lnTo>
                  <a:lnTo>
                    <a:pt x="1624" y="52"/>
                  </a:lnTo>
                  <a:lnTo>
                    <a:pt x="1610" y="82"/>
                  </a:lnTo>
                  <a:lnTo>
                    <a:pt x="1600" y="100"/>
                  </a:lnTo>
                  <a:lnTo>
                    <a:pt x="1592" y="120"/>
                  </a:lnTo>
                  <a:lnTo>
                    <a:pt x="1576" y="144"/>
                  </a:lnTo>
                  <a:lnTo>
                    <a:pt x="1558" y="160"/>
                  </a:lnTo>
                  <a:lnTo>
                    <a:pt x="1544" y="168"/>
                  </a:lnTo>
                  <a:lnTo>
                    <a:pt x="1532" y="172"/>
                  </a:lnTo>
                  <a:lnTo>
                    <a:pt x="1514" y="170"/>
                  </a:lnTo>
                  <a:lnTo>
                    <a:pt x="1502" y="166"/>
                  </a:lnTo>
                  <a:lnTo>
                    <a:pt x="1488" y="156"/>
                  </a:lnTo>
                  <a:lnTo>
                    <a:pt x="1476" y="140"/>
                  </a:lnTo>
                  <a:lnTo>
                    <a:pt x="1464" y="118"/>
                  </a:lnTo>
                  <a:lnTo>
                    <a:pt x="1448" y="86"/>
                  </a:lnTo>
                  <a:lnTo>
                    <a:pt x="1436" y="60"/>
                  </a:lnTo>
                  <a:lnTo>
                    <a:pt x="1428" y="48"/>
                  </a:lnTo>
                  <a:lnTo>
                    <a:pt x="1420" y="36"/>
                  </a:lnTo>
                  <a:lnTo>
                    <a:pt x="1408" y="26"/>
                  </a:lnTo>
                  <a:lnTo>
                    <a:pt x="1402" y="20"/>
                  </a:lnTo>
                  <a:lnTo>
                    <a:pt x="1390" y="12"/>
                  </a:lnTo>
                  <a:lnTo>
                    <a:pt x="1376" y="4"/>
                  </a:lnTo>
                  <a:lnTo>
                    <a:pt x="1362" y="2"/>
                  </a:lnTo>
                  <a:lnTo>
                    <a:pt x="1352" y="4"/>
                  </a:lnTo>
                  <a:lnTo>
                    <a:pt x="1336" y="10"/>
                  </a:lnTo>
                  <a:lnTo>
                    <a:pt x="1320" y="24"/>
                  </a:lnTo>
                  <a:lnTo>
                    <a:pt x="1304" y="50"/>
                  </a:lnTo>
                  <a:lnTo>
                    <a:pt x="1282" y="90"/>
                  </a:lnTo>
                  <a:lnTo>
                    <a:pt x="1268" y="118"/>
                  </a:lnTo>
                  <a:lnTo>
                    <a:pt x="1256" y="136"/>
                  </a:lnTo>
                  <a:lnTo>
                    <a:pt x="1246" y="148"/>
                  </a:lnTo>
                  <a:lnTo>
                    <a:pt x="1228" y="166"/>
                  </a:lnTo>
                  <a:lnTo>
                    <a:pt x="1218" y="170"/>
                  </a:lnTo>
                  <a:lnTo>
                    <a:pt x="1206" y="174"/>
                  </a:lnTo>
                  <a:lnTo>
                    <a:pt x="1190" y="170"/>
                  </a:lnTo>
                  <a:lnTo>
                    <a:pt x="1174" y="162"/>
                  </a:lnTo>
                  <a:lnTo>
                    <a:pt x="1164" y="150"/>
                  </a:lnTo>
                  <a:lnTo>
                    <a:pt x="1152" y="136"/>
                  </a:lnTo>
                  <a:lnTo>
                    <a:pt x="1144" y="118"/>
                  </a:lnTo>
                  <a:lnTo>
                    <a:pt x="1134" y="98"/>
                  </a:lnTo>
                  <a:lnTo>
                    <a:pt x="1124" y="78"/>
                  </a:lnTo>
                  <a:lnTo>
                    <a:pt x="1110" y="52"/>
                  </a:lnTo>
                  <a:lnTo>
                    <a:pt x="1094" y="28"/>
                  </a:lnTo>
                  <a:lnTo>
                    <a:pt x="1078" y="16"/>
                  </a:lnTo>
                  <a:lnTo>
                    <a:pt x="1064" y="8"/>
                  </a:lnTo>
                  <a:lnTo>
                    <a:pt x="1056" y="4"/>
                  </a:lnTo>
                  <a:lnTo>
                    <a:pt x="1044" y="0"/>
                  </a:lnTo>
                  <a:lnTo>
                    <a:pt x="1034" y="0"/>
                  </a:lnTo>
                  <a:lnTo>
                    <a:pt x="1018" y="6"/>
                  </a:lnTo>
                  <a:lnTo>
                    <a:pt x="1006" y="16"/>
                  </a:lnTo>
                  <a:lnTo>
                    <a:pt x="998" y="24"/>
                  </a:lnTo>
                  <a:lnTo>
                    <a:pt x="990" y="36"/>
                  </a:lnTo>
                  <a:lnTo>
                    <a:pt x="972" y="68"/>
                  </a:lnTo>
                  <a:lnTo>
                    <a:pt x="960" y="98"/>
                  </a:lnTo>
                  <a:lnTo>
                    <a:pt x="950" y="116"/>
                  </a:lnTo>
                  <a:lnTo>
                    <a:pt x="942" y="132"/>
                  </a:lnTo>
                  <a:lnTo>
                    <a:pt x="928" y="150"/>
                  </a:lnTo>
                  <a:lnTo>
                    <a:pt x="916" y="160"/>
                  </a:lnTo>
                  <a:lnTo>
                    <a:pt x="912" y="162"/>
                  </a:lnTo>
                  <a:lnTo>
                    <a:pt x="904" y="166"/>
                  </a:lnTo>
                  <a:lnTo>
                    <a:pt x="896" y="168"/>
                  </a:lnTo>
                  <a:lnTo>
                    <a:pt x="890" y="172"/>
                  </a:lnTo>
                  <a:lnTo>
                    <a:pt x="880" y="170"/>
                  </a:lnTo>
                  <a:lnTo>
                    <a:pt x="872" y="168"/>
                  </a:lnTo>
                  <a:lnTo>
                    <a:pt x="862" y="164"/>
                  </a:lnTo>
                  <a:lnTo>
                    <a:pt x="852" y="160"/>
                  </a:lnTo>
                  <a:lnTo>
                    <a:pt x="848" y="156"/>
                  </a:lnTo>
                  <a:lnTo>
                    <a:pt x="838" y="148"/>
                  </a:lnTo>
                  <a:lnTo>
                    <a:pt x="828" y="134"/>
                  </a:lnTo>
                  <a:lnTo>
                    <a:pt x="814" y="110"/>
                  </a:lnTo>
                  <a:lnTo>
                    <a:pt x="802" y="80"/>
                  </a:lnTo>
                  <a:lnTo>
                    <a:pt x="790" y="56"/>
                  </a:lnTo>
                  <a:lnTo>
                    <a:pt x="780" y="42"/>
                  </a:lnTo>
                  <a:lnTo>
                    <a:pt x="770" y="28"/>
                  </a:lnTo>
                  <a:lnTo>
                    <a:pt x="754" y="14"/>
                  </a:lnTo>
                  <a:lnTo>
                    <a:pt x="746" y="8"/>
                  </a:lnTo>
                  <a:lnTo>
                    <a:pt x="740" y="4"/>
                  </a:lnTo>
                  <a:lnTo>
                    <a:pt x="738" y="4"/>
                  </a:lnTo>
                  <a:lnTo>
                    <a:pt x="744" y="6"/>
                  </a:lnTo>
                  <a:lnTo>
                    <a:pt x="734" y="2"/>
                  </a:lnTo>
                  <a:lnTo>
                    <a:pt x="724" y="0"/>
                  </a:lnTo>
                  <a:lnTo>
                    <a:pt x="712" y="2"/>
                  </a:lnTo>
                  <a:lnTo>
                    <a:pt x="702" y="6"/>
                  </a:lnTo>
                  <a:lnTo>
                    <a:pt x="694" y="10"/>
                  </a:lnTo>
                  <a:lnTo>
                    <a:pt x="684" y="20"/>
                  </a:lnTo>
                  <a:lnTo>
                    <a:pt x="668" y="40"/>
                  </a:lnTo>
                  <a:lnTo>
                    <a:pt x="658" y="58"/>
                  </a:lnTo>
                  <a:lnTo>
                    <a:pt x="642" y="86"/>
                  </a:lnTo>
                  <a:lnTo>
                    <a:pt x="626" y="118"/>
                  </a:lnTo>
                  <a:lnTo>
                    <a:pt x="610" y="140"/>
                  </a:lnTo>
                  <a:lnTo>
                    <a:pt x="592" y="162"/>
                  </a:lnTo>
                  <a:lnTo>
                    <a:pt x="578" y="166"/>
                  </a:lnTo>
                  <a:lnTo>
                    <a:pt x="566" y="170"/>
                  </a:lnTo>
                  <a:lnTo>
                    <a:pt x="546" y="166"/>
                  </a:lnTo>
                  <a:lnTo>
                    <a:pt x="532" y="156"/>
                  </a:lnTo>
                  <a:lnTo>
                    <a:pt x="528" y="152"/>
                  </a:lnTo>
                  <a:lnTo>
                    <a:pt x="512" y="134"/>
                  </a:lnTo>
                  <a:lnTo>
                    <a:pt x="496" y="112"/>
                  </a:lnTo>
                  <a:lnTo>
                    <a:pt x="486" y="94"/>
                  </a:lnTo>
                  <a:lnTo>
                    <a:pt x="476" y="72"/>
                  </a:lnTo>
                  <a:lnTo>
                    <a:pt x="464" y="50"/>
                  </a:lnTo>
                  <a:lnTo>
                    <a:pt x="452" y="28"/>
                  </a:lnTo>
                  <a:lnTo>
                    <a:pt x="434" y="14"/>
                  </a:lnTo>
                  <a:lnTo>
                    <a:pt x="422" y="8"/>
                  </a:lnTo>
                  <a:lnTo>
                    <a:pt x="414" y="4"/>
                  </a:lnTo>
                  <a:lnTo>
                    <a:pt x="404" y="2"/>
                  </a:lnTo>
                  <a:lnTo>
                    <a:pt x="392" y="4"/>
                  </a:lnTo>
                  <a:lnTo>
                    <a:pt x="380" y="8"/>
                  </a:lnTo>
                  <a:lnTo>
                    <a:pt x="368" y="14"/>
                  </a:lnTo>
                  <a:lnTo>
                    <a:pt x="358" y="24"/>
                  </a:lnTo>
                  <a:lnTo>
                    <a:pt x="352" y="30"/>
                  </a:lnTo>
                  <a:lnTo>
                    <a:pt x="342" y="46"/>
                  </a:lnTo>
                  <a:lnTo>
                    <a:pt x="332" y="62"/>
                  </a:lnTo>
                  <a:lnTo>
                    <a:pt x="320" y="88"/>
                  </a:lnTo>
                  <a:lnTo>
                    <a:pt x="308" y="110"/>
                  </a:lnTo>
                  <a:lnTo>
                    <a:pt x="294" y="132"/>
                  </a:lnTo>
                  <a:lnTo>
                    <a:pt x="278" y="152"/>
                  </a:lnTo>
                  <a:lnTo>
                    <a:pt x="266" y="162"/>
                  </a:lnTo>
                  <a:lnTo>
                    <a:pt x="256" y="170"/>
                  </a:lnTo>
                  <a:lnTo>
                    <a:pt x="240" y="174"/>
                  </a:lnTo>
                  <a:lnTo>
                    <a:pt x="226" y="170"/>
                  </a:lnTo>
                  <a:lnTo>
                    <a:pt x="212" y="164"/>
                  </a:lnTo>
                  <a:lnTo>
                    <a:pt x="202" y="156"/>
                  </a:lnTo>
                  <a:lnTo>
                    <a:pt x="188" y="136"/>
                  </a:lnTo>
                  <a:lnTo>
                    <a:pt x="176" y="112"/>
                  </a:lnTo>
                  <a:lnTo>
                    <a:pt x="166" y="94"/>
                  </a:lnTo>
                  <a:lnTo>
                    <a:pt x="162" y="76"/>
                  </a:lnTo>
                  <a:lnTo>
                    <a:pt x="154" y="62"/>
                  </a:lnTo>
                  <a:lnTo>
                    <a:pt x="144" y="42"/>
                  </a:lnTo>
                  <a:lnTo>
                    <a:pt x="132" y="28"/>
                  </a:lnTo>
                  <a:lnTo>
                    <a:pt x="122" y="18"/>
                  </a:lnTo>
                  <a:lnTo>
                    <a:pt x="98" y="6"/>
                  </a:lnTo>
                  <a:lnTo>
                    <a:pt x="74" y="0"/>
                  </a:lnTo>
                  <a:lnTo>
                    <a:pt x="58" y="4"/>
                  </a:lnTo>
                  <a:lnTo>
                    <a:pt x="50" y="8"/>
                  </a:lnTo>
                  <a:lnTo>
                    <a:pt x="40" y="18"/>
                  </a:lnTo>
                  <a:lnTo>
                    <a:pt x="30" y="32"/>
                  </a:lnTo>
                  <a:lnTo>
                    <a:pt x="16" y="56"/>
                  </a:lnTo>
                  <a:lnTo>
                    <a:pt x="6" y="74"/>
                  </a:lnTo>
                  <a:lnTo>
                    <a:pt x="0" y="84"/>
                  </a:lnTo>
                </a:path>
              </a:pathLst>
            </a:custGeom>
            <a:noFill/>
            <a:ln w="15875">
              <a:solidFill>
                <a:srgbClr val="0096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grpSp>
      <p:sp>
        <p:nvSpPr>
          <p:cNvPr id="2" name="Title 1"/>
          <p:cNvSpPr>
            <a:spLocks noGrp="1"/>
          </p:cNvSpPr>
          <p:nvPr>
            <p:ph type="title"/>
          </p:nvPr>
        </p:nvSpPr>
        <p:spPr/>
        <p:txBody>
          <a:bodyPr/>
          <a:lstStyle/>
          <a:p>
            <a:r>
              <a:rPr lang="en-US" dirty="0" smtClean="0"/>
              <a:t>The </a:t>
            </a:r>
            <a:r>
              <a:rPr lang="en-US" dirty="0" smtClean="0">
                <a:solidFill>
                  <a:srgbClr val="2D2DB9"/>
                </a:solidFill>
              </a:rPr>
              <a:t>new </a:t>
            </a:r>
            <a:r>
              <a:rPr lang="en-US" dirty="0" smtClean="0"/>
              <a:t>end-to-end tag stacking </a:t>
            </a:r>
            <a:r>
              <a:rPr lang="en-US" dirty="0" smtClean="0">
                <a:solidFill>
                  <a:schemeClr val="tx1"/>
                </a:solidFill>
              </a:rPr>
              <a:t>method</a:t>
            </a:r>
            <a:r>
              <a:rPr lang="en-US" dirty="0" smtClean="0">
                <a:solidFill>
                  <a:srgbClr val="FF0000"/>
                </a:solidFill>
              </a:rPr>
              <a:t/>
            </a:r>
            <a:br>
              <a:rPr lang="en-US" dirty="0" smtClean="0">
                <a:solidFill>
                  <a:srgbClr val="FF0000"/>
                </a:solidFill>
              </a:rPr>
            </a:br>
            <a:r>
              <a:rPr lang="en-US" sz="2400" dirty="0" smtClean="0">
                <a:solidFill>
                  <a:srgbClr val="FF0000"/>
                </a:solidFill>
              </a:rPr>
              <a:t>One translation per tag or media change</a:t>
            </a:r>
            <a:endParaRPr lang="en-US" sz="24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7" name="Oval 6"/>
          <p:cNvSpPr/>
          <p:nvPr/>
        </p:nvSpPr>
        <p:spPr bwMode="auto">
          <a:xfrm>
            <a:off x="7860039"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6686327"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B5</a:t>
            </a:r>
          </a:p>
        </p:txBody>
      </p:sp>
      <p:sp>
        <p:nvSpPr>
          <p:cNvPr id="9" name="Rectangle 8"/>
          <p:cNvSpPr/>
          <p:nvPr/>
        </p:nvSpPr>
        <p:spPr bwMode="auto">
          <a:xfrm>
            <a:off x="5483493"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B4</a:t>
            </a:r>
          </a:p>
        </p:txBody>
      </p:sp>
      <p:sp>
        <p:nvSpPr>
          <p:cNvPr id="10" name="Rectangle 9"/>
          <p:cNvSpPr/>
          <p:nvPr/>
        </p:nvSpPr>
        <p:spPr bwMode="auto">
          <a:xfrm>
            <a:off x="4283968"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B3</a:t>
            </a:r>
          </a:p>
        </p:txBody>
      </p:sp>
      <p:sp>
        <p:nvSpPr>
          <p:cNvPr id="11" name="Rectangle 10"/>
          <p:cNvSpPr/>
          <p:nvPr/>
        </p:nvSpPr>
        <p:spPr bwMode="auto">
          <a:xfrm>
            <a:off x="1874991"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B1</a:t>
            </a:r>
          </a:p>
        </p:txBody>
      </p:sp>
      <p:sp>
        <p:nvSpPr>
          <p:cNvPr id="12" name="Oval 11"/>
          <p:cNvSpPr/>
          <p:nvPr/>
        </p:nvSpPr>
        <p:spPr bwMode="auto">
          <a:xfrm>
            <a:off x="683568" y="1916832"/>
            <a:ext cx="576064" cy="57606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4" name="TextBox 23"/>
          <p:cNvSpPr txBox="1"/>
          <p:nvPr/>
        </p:nvSpPr>
        <p:spPr>
          <a:xfrm>
            <a:off x="708322" y="1974032"/>
            <a:ext cx="526556" cy="461665"/>
          </a:xfrm>
          <a:prstGeom prst="rect">
            <a:avLst/>
          </a:prstGeom>
          <a:noFill/>
        </p:spPr>
        <p:txBody>
          <a:bodyPr wrap="none" rtlCol="0">
            <a:spAutoFit/>
          </a:bodyPr>
          <a:lstStyle/>
          <a:p>
            <a:pPr algn="ctr"/>
            <a:r>
              <a:rPr lang="en-US" dirty="0" smtClean="0"/>
              <a:t>E1</a:t>
            </a:r>
            <a:endParaRPr lang="en-US" dirty="0"/>
          </a:p>
        </p:txBody>
      </p:sp>
      <p:sp>
        <p:nvSpPr>
          <p:cNvPr id="25" name="TextBox 24"/>
          <p:cNvSpPr txBox="1"/>
          <p:nvPr/>
        </p:nvSpPr>
        <p:spPr>
          <a:xfrm>
            <a:off x="7884793" y="1974032"/>
            <a:ext cx="526556" cy="461665"/>
          </a:xfrm>
          <a:prstGeom prst="rect">
            <a:avLst/>
          </a:prstGeom>
          <a:noFill/>
        </p:spPr>
        <p:txBody>
          <a:bodyPr wrap="none" rtlCol="0">
            <a:spAutoFit/>
          </a:bodyPr>
          <a:lstStyle/>
          <a:p>
            <a:pPr algn="ctr"/>
            <a:r>
              <a:rPr lang="en-US" dirty="0" smtClean="0"/>
              <a:t>E2</a:t>
            </a:r>
            <a:endParaRPr lang="en-US" dirty="0"/>
          </a:p>
        </p:txBody>
      </p:sp>
      <p:sp>
        <p:nvSpPr>
          <p:cNvPr id="27" name="Rectangle 26"/>
          <p:cNvSpPr/>
          <p:nvPr/>
        </p:nvSpPr>
        <p:spPr bwMode="auto">
          <a:xfrm>
            <a:off x="732419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28" name="Rectangle 27"/>
          <p:cNvSpPr/>
          <p:nvPr/>
        </p:nvSpPr>
        <p:spPr bwMode="auto">
          <a:xfrm>
            <a:off x="732419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2" name="Rectangle 31"/>
          <p:cNvSpPr/>
          <p:nvPr/>
        </p:nvSpPr>
        <p:spPr bwMode="auto">
          <a:xfrm>
            <a:off x="7324198" y="4389554"/>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9" name="Rectangle 28"/>
          <p:cNvSpPr/>
          <p:nvPr/>
        </p:nvSpPr>
        <p:spPr bwMode="auto">
          <a:xfrm>
            <a:off x="6128119"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30" name="Rectangle 29"/>
          <p:cNvSpPr/>
          <p:nvPr/>
        </p:nvSpPr>
        <p:spPr bwMode="auto">
          <a:xfrm>
            <a:off x="6128119"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1" name="Rectangle 30"/>
          <p:cNvSpPr/>
          <p:nvPr/>
        </p:nvSpPr>
        <p:spPr bwMode="auto">
          <a:xfrm>
            <a:off x="6128119"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3" name="Rectangle 32"/>
          <p:cNvSpPr/>
          <p:nvPr/>
        </p:nvSpPr>
        <p:spPr bwMode="auto">
          <a:xfrm>
            <a:off x="6128119"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2" name="Rectangle 41"/>
          <p:cNvSpPr/>
          <p:nvPr/>
        </p:nvSpPr>
        <p:spPr bwMode="auto">
          <a:xfrm>
            <a:off x="3077825" y="1916832"/>
            <a:ext cx="576064" cy="57606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smtClean="0">
                <a:ln>
                  <a:noFill/>
                </a:ln>
                <a:solidFill>
                  <a:schemeClr val="bg1"/>
                </a:solidFill>
                <a:effectLst/>
                <a:latin typeface="Times New Roman" pitchFamily="16" charset="0"/>
                <a:ea typeface="MS Gothic" charset="-128"/>
              </a:rPr>
              <a:t>B2</a:t>
            </a:r>
          </a:p>
        </p:txBody>
      </p:sp>
      <p:sp>
        <p:nvSpPr>
          <p:cNvPr id="50" name="Rectangle 49"/>
          <p:cNvSpPr/>
          <p:nvPr/>
        </p:nvSpPr>
        <p:spPr bwMode="auto">
          <a:xfrm>
            <a:off x="3738006"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1" name="Rectangle 50"/>
          <p:cNvSpPr/>
          <p:nvPr/>
        </p:nvSpPr>
        <p:spPr bwMode="auto">
          <a:xfrm>
            <a:off x="3738006"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2" name="Rectangle 51"/>
          <p:cNvSpPr/>
          <p:nvPr/>
        </p:nvSpPr>
        <p:spPr bwMode="auto">
          <a:xfrm>
            <a:off x="3738006"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3" name="Rectangle 52"/>
          <p:cNvSpPr/>
          <p:nvPr/>
        </p:nvSpPr>
        <p:spPr bwMode="auto">
          <a:xfrm>
            <a:off x="3738006"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4" name="Rectangle 53"/>
          <p:cNvSpPr/>
          <p:nvPr/>
        </p:nvSpPr>
        <p:spPr bwMode="auto">
          <a:xfrm>
            <a:off x="3738006"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5" name="Rectangle 54"/>
          <p:cNvSpPr/>
          <p:nvPr/>
        </p:nvSpPr>
        <p:spPr bwMode="auto">
          <a:xfrm>
            <a:off x="3738006"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7" name="Rectangle 56"/>
          <p:cNvSpPr/>
          <p:nvPr/>
        </p:nvSpPr>
        <p:spPr bwMode="auto">
          <a:xfrm>
            <a:off x="4932040"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58" name="Rectangle 57"/>
          <p:cNvSpPr/>
          <p:nvPr/>
        </p:nvSpPr>
        <p:spPr bwMode="auto">
          <a:xfrm>
            <a:off x="4932040"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9" name="Rectangle 58"/>
          <p:cNvSpPr/>
          <p:nvPr/>
        </p:nvSpPr>
        <p:spPr bwMode="auto">
          <a:xfrm>
            <a:off x="4932040"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0" name="Rectangle 59"/>
          <p:cNvSpPr/>
          <p:nvPr/>
        </p:nvSpPr>
        <p:spPr bwMode="auto">
          <a:xfrm>
            <a:off x="4932040"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1" name="Rectangle 60"/>
          <p:cNvSpPr/>
          <p:nvPr/>
        </p:nvSpPr>
        <p:spPr bwMode="auto">
          <a:xfrm>
            <a:off x="4932040" y="272483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BA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2" name="Rectangle 61"/>
          <p:cNvSpPr/>
          <p:nvPr/>
        </p:nvSpPr>
        <p:spPr bwMode="auto">
          <a:xfrm>
            <a:off x="4932040" y="3296341"/>
            <a:ext cx="513954" cy="571508"/>
          </a:xfrm>
          <a:prstGeom prst="rect">
            <a:avLst/>
          </a:prstGeom>
          <a:solidFill>
            <a:srgbClr val="CCFFCC"/>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I</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1" name="Rectangle 70"/>
          <p:cNvSpPr/>
          <p:nvPr/>
        </p:nvSpPr>
        <p:spPr bwMode="auto">
          <a:xfrm>
            <a:off x="2541928"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algn="ctr"/>
            <a:r>
              <a:rPr lang="en-US" sz="2000" dirty="0">
                <a:solidFill>
                  <a:srgbClr val="000000"/>
                </a:solidFill>
              </a:rPr>
              <a:t>data</a:t>
            </a:r>
          </a:p>
        </p:txBody>
      </p:sp>
      <p:sp>
        <p:nvSpPr>
          <p:cNvPr id="72" name="Rectangle 71"/>
          <p:cNvSpPr/>
          <p:nvPr/>
        </p:nvSpPr>
        <p:spPr bwMode="auto">
          <a:xfrm>
            <a:off x="2541928" y="4944051"/>
            <a:ext cx="513954" cy="504056"/>
          </a:xfrm>
          <a:prstGeom prst="rect">
            <a:avLst/>
          </a:prstGeom>
          <a:solidFill>
            <a:srgbClr val="FFDCB5"/>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Q</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3" name="Rectangle 72"/>
          <p:cNvSpPr/>
          <p:nvPr/>
        </p:nvSpPr>
        <p:spPr bwMode="auto">
          <a:xfrm>
            <a:off x="2541928" y="4439995"/>
            <a:ext cx="513954" cy="504056"/>
          </a:xfrm>
          <a:prstGeom prst="rect">
            <a:avLst/>
          </a:prstGeom>
          <a:solidFill>
            <a:srgbClr val="CDDDFF"/>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S</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4" name="Rectangle 73"/>
          <p:cNvSpPr/>
          <p:nvPr/>
        </p:nvSpPr>
        <p:spPr bwMode="auto">
          <a:xfrm>
            <a:off x="2541928" y="3868487"/>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7" name="Rectangle 76"/>
          <p:cNvSpPr/>
          <p:nvPr/>
        </p:nvSpPr>
        <p:spPr bwMode="auto">
          <a:xfrm>
            <a:off x="1345850" y="5448107"/>
            <a:ext cx="513954" cy="79208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data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79" name="Rectangle 78"/>
          <p:cNvSpPr/>
          <p:nvPr/>
        </p:nvSpPr>
        <p:spPr bwMode="auto">
          <a:xfrm>
            <a:off x="1339549" y="4867543"/>
            <a:ext cx="513954" cy="57150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solidFill>
                  <a:srgbClr val="000000"/>
                </a:solidFill>
              </a:rPr>
              <a:t>CA</a:t>
            </a:r>
            <a:endParaRPr kumimoji="0" lang="en-US" sz="20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82" name="Oval 81"/>
          <p:cNvSpPr/>
          <p:nvPr/>
        </p:nvSpPr>
        <p:spPr bwMode="auto">
          <a:xfrm>
            <a:off x="3419872" y="3202137"/>
            <a:ext cx="2448272" cy="430887"/>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TextBox 82"/>
          <p:cNvSpPr txBox="1"/>
          <p:nvPr/>
        </p:nvSpPr>
        <p:spPr>
          <a:xfrm>
            <a:off x="6444208" y="2708920"/>
            <a:ext cx="2419227" cy="954107"/>
          </a:xfrm>
          <a:prstGeom prst="rect">
            <a:avLst/>
          </a:prstGeom>
          <a:noFill/>
        </p:spPr>
        <p:txBody>
          <a:bodyPr wrap="none" rtlCol="0">
            <a:spAutoFit/>
          </a:bodyPr>
          <a:lstStyle/>
          <a:p>
            <a:pPr algn="r"/>
            <a:r>
              <a:rPr lang="en-US" sz="2800" b="1" dirty="0" smtClean="0">
                <a:solidFill>
                  <a:schemeClr val="accent6"/>
                </a:solidFill>
              </a:rPr>
              <a:t>LLC encoding</a:t>
            </a:r>
            <a:br>
              <a:rPr lang="en-US" sz="2800" b="1" dirty="0" smtClean="0">
                <a:solidFill>
                  <a:schemeClr val="accent6"/>
                </a:solidFill>
              </a:rPr>
            </a:br>
            <a:r>
              <a:rPr lang="en-US" sz="2800" b="1" dirty="0" smtClean="0">
                <a:solidFill>
                  <a:schemeClr val="accent6"/>
                </a:solidFill>
              </a:rPr>
              <a:t>on LLC media</a:t>
            </a:r>
            <a:endParaRPr lang="en-US" sz="2800" b="1" dirty="0">
              <a:solidFill>
                <a:schemeClr val="accent6"/>
              </a:solidFill>
            </a:endParaRPr>
          </a:p>
        </p:txBody>
      </p:sp>
      <p:sp>
        <p:nvSpPr>
          <p:cNvPr id="84" name="TextBox 83"/>
          <p:cNvSpPr txBox="1"/>
          <p:nvPr/>
        </p:nvSpPr>
        <p:spPr>
          <a:xfrm>
            <a:off x="107504" y="2708920"/>
            <a:ext cx="3599713" cy="954107"/>
          </a:xfrm>
          <a:prstGeom prst="rect">
            <a:avLst/>
          </a:prstGeom>
          <a:noFill/>
        </p:spPr>
        <p:txBody>
          <a:bodyPr wrap="none" rtlCol="0">
            <a:spAutoFit/>
          </a:bodyPr>
          <a:lstStyle/>
          <a:p>
            <a:r>
              <a:rPr lang="en-US" sz="2800" b="1" dirty="0" smtClean="0">
                <a:solidFill>
                  <a:schemeClr val="accent1">
                    <a:lumMod val="50000"/>
                  </a:schemeClr>
                </a:solidFill>
              </a:rPr>
              <a:t>Length/Type encoding</a:t>
            </a:r>
            <a:br>
              <a:rPr lang="en-US" sz="2800" b="1" dirty="0" smtClean="0">
                <a:solidFill>
                  <a:schemeClr val="accent1">
                    <a:lumMod val="50000"/>
                  </a:schemeClr>
                </a:solidFill>
              </a:rPr>
            </a:br>
            <a:r>
              <a:rPr lang="en-US" sz="2800" b="1" dirty="0" smtClean="0">
                <a:solidFill>
                  <a:schemeClr val="accent1">
                    <a:lumMod val="50000"/>
                  </a:schemeClr>
                </a:solidFill>
              </a:rPr>
              <a:t>on L/T media</a:t>
            </a:r>
            <a:endParaRPr lang="en-US" sz="2800" b="1" dirty="0">
              <a:solidFill>
                <a:schemeClr val="accent1">
                  <a:lumMod val="50000"/>
                </a:schemeClr>
              </a:solidFill>
            </a:endParaRPr>
          </a:p>
        </p:txBody>
      </p:sp>
      <p:sp>
        <p:nvSpPr>
          <p:cNvPr id="3" name="TextBox 2"/>
          <p:cNvSpPr txBox="1"/>
          <p:nvPr/>
        </p:nvSpPr>
        <p:spPr>
          <a:xfrm>
            <a:off x="1091148"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69" name="TextBox 68"/>
          <p:cNvSpPr txBox="1"/>
          <p:nvPr/>
        </p:nvSpPr>
        <p:spPr>
          <a:xfrm>
            <a:off x="2292415"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0" name="TextBox 69"/>
          <p:cNvSpPr txBox="1"/>
          <p:nvPr/>
        </p:nvSpPr>
        <p:spPr>
          <a:xfrm>
            <a:off x="3516551" y="5380655"/>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75" name="TextBox 74"/>
          <p:cNvSpPr txBox="1"/>
          <p:nvPr/>
        </p:nvSpPr>
        <p:spPr>
          <a:xfrm>
            <a:off x="5157232" y="5380655"/>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76" name="TextBox 75"/>
          <p:cNvSpPr txBox="1"/>
          <p:nvPr/>
        </p:nvSpPr>
        <p:spPr>
          <a:xfrm>
            <a:off x="6381368" y="5380655"/>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78" name="TextBox 77"/>
          <p:cNvSpPr txBox="1"/>
          <p:nvPr/>
        </p:nvSpPr>
        <p:spPr>
          <a:xfrm>
            <a:off x="7605504" y="5380655"/>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0" name="TextBox 79"/>
          <p:cNvSpPr txBox="1"/>
          <p:nvPr/>
        </p:nvSpPr>
        <p:spPr>
          <a:xfrm>
            <a:off x="5157232" y="4876599"/>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1" name="TextBox 80"/>
          <p:cNvSpPr txBox="1"/>
          <p:nvPr/>
        </p:nvSpPr>
        <p:spPr>
          <a:xfrm>
            <a:off x="6381368" y="4876599"/>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5" name="TextBox 84"/>
          <p:cNvSpPr txBox="1"/>
          <p:nvPr/>
        </p:nvSpPr>
        <p:spPr>
          <a:xfrm>
            <a:off x="7605504" y="4876599"/>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6" name="TextBox 85"/>
          <p:cNvSpPr txBox="1"/>
          <p:nvPr/>
        </p:nvSpPr>
        <p:spPr>
          <a:xfrm>
            <a:off x="5157232" y="4372543"/>
            <a:ext cx="511679" cy="338554"/>
          </a:xfrm>
          <a:prstGeom prst="rect">
            <a:avLst/>
          </a:prstGeom>
          <a:noFill/>
        </p:spPr>
        <p:txBody>
          <a:bodyPr wrap="none" rtlCol="0">
            <a:spAutoFit/>
          </a:bodyPr>
          <a:lstStyle/>
          <a:p>
            <a:r>
              <a:rPr lang="en-US" sz="1600" b="1" dirty="0">
                <a:solidFill>
                  <a:schemeClr val="accent1">
                    <a:lumMod val="75000"/>
                  </a:schemeClr>
                </a:solidFill>
              </a:rPr>
              <a:t>L/</a:t>
            </a:r>
            <a:r>
              <a:rPr lang="en-US" sz="1600" b="1" dirty="0" smtClean="0">
                <a:solidFill>
                  <a:schemeClr val="accent1">
                    <a:lumMod val="75000"/>
                  </a:schemeClr>
                </a:solidFill>
              </a:rPr>
              <a:t>T</a:t>
            </a:r>
            <a:endParaRPr lang="en-US" sz="1600" b="1" dirty="0">
              <a:solidFill>
                <a:schemeClr val="accent1">
                  <a:lumMod val="75000"/>
                </a:schemeClr>
              </a:solidFill>
            </a:endParaRPr>
          </a:p>
        </p:txBody>
      </p:sp>
      <p:sp>
        <p:nvSpPr>
          <p:cNvPr id="87" name="TextBox 86"/>
          <p:cNvSpPr txBox="1"/>
          <p:nvPr/>
        </p:nvSpPr>
        <p:spPr>
          <a:xfrm>
            <a:off x="6381368" y="4372543"/>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89" name="TextBox 88"/>
          <p:cNvSpPr txBox="1"/>
          <p:nvPr/>
        </p:nvSpPr>
        <p:spPr>
          <a:xfrm>
            <a:off x="5157232" y="3232140"/>
            <a:ext cx="606556" cy="338554"/>
          </a:xfrm>
          <a:prstGeom prst="rect">
            <a:avLst/>
          </a:prstGeom>
          <a:noFill/>
        </p:spPr>
        <p:txBody>
          <a:bodyPr wrap="none" rtlCol="0">
            <a:spAutoFit/>
          </a:bodyPr>
          <a:lstStyle/>
          <a:p>
            <a:r>
              <a:rPr lang="en-US" sz="1600" b="1" dirty="0" smtClean="0">
                <a:solidFill>
                  <a:schemeClr val="accent6"/>
                </a:solidFill>
              </a:rPr>
              <a:t>LLC</a:t>
            </a:r>
            <a:endParaRPr lang="en-US" sz="1600" b="1" dirty="0">
              <a:solidFill>
                <a:schemeClr val="accent6"/>
              </a:solidFill>
            </a:endParaRPr>
          </a:p>
        </p:txBody>
      </p:sp>
      <p:sp>
        <p:nvSpPr>
          <p:cNvPr id="91" name="TextBox 90"/>
          <p:cNvSpPr txBox="1"/>
          <p:nvPr/>
        </p:nvSpPr>
        <p:spPr>
          <a:xfrm>
            <a:off x="2292415"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2" name="TextBox 91"/>
          <p:cNvSpPr txBox="1"/>
          <p:nvPr/>
        </p:nvSpPr>
        <p:spPr>
          <a:xfrm>
            <a:off x="3516551" y="4876599"/>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5" name="TextBox 94"/>
          <p:cNvSpPr txBox="1"/>
          <p:nvPr/>
        </p:nvSpPr>
        <p:spPr>
          <a:xfrm>
            <a:off x="2292415"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6" name="TextBox 95"/>
          <p:cNvSpPr txBox="1"/>
          <p:nvPr/>
        </p:nvSpPr>
        <p:spPr>
          <a:xfrm>
            <a:off x="3516551" y="4372543"/>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98" name="TextBox 97"/>
          <p:cNvSpPr txBox="1"/>
          <p:nvPr/>
        </p:nvSpPr>
        <p:spPr>
          <a:xfrm>
            <a:off x="3516551" y="3232140"/>
            <a:ext cx="511679" cy="338554"/>
          </a:xfrm>
          <a:prstGeom prst="rect">
            <a:avLst/>
          </a:prstGeom>
          <a:noFill/>
        </p:spPr>
        <p:txBody>
          <a:bodyPr wrap="none" rtlCol="0">
            <a:spAutoFit/>
          </a:bodyPr>
          <a:lstStyle/>
          <a:p>
            <a:r>
              <a:rPr lang="en-US" sz="1600" b="1" dirty="0" smtClean="0">
                <a:solidFill>
                  <a:schemeClr val="accent1">
                    <a:lumMod val="75000"/>
                  </a:schemeClr>
                </a:solidFill>
              </a:rPr>
              <a:t>L/T</a:t>
            </a:r>
            <a:endParaRPr lang="en-US" sz="1600" b="1" dirty="0">
              <a:solidFill>
                <a:schemeClr val="accent1">
                  <a:lumMod val="75000"/>
                </a:schemeClr>
              </a:solidFill>
            </a:endParaRPr>
          </a:p>
        </p:txBody>
      </p:sp>
      <p:sp>
        <p:nvSpPr>
          <p:cNvPr id="34" name="TextBox 33"/>
          <p:cNvSpPr txBox="1"/>
          <p:nvPr/>
        </p:nvSpPr>
        <p:spPr>
          <a:xfrm>
            <a:off x="198710" y="6196672"/>
            <a:ext cx="8746580" cy="461665"/>
          </a:xfrm>
          <a:prstGeom prst="rect">
            <a:avLst/>
          </a:prstGeom>
          <a:noFill/>
        </p:spPr>
        <p:txBody>
          <a:bodyPr wrap="none" rtlCol="0">
            <a:spAutoFit/>
          </a:bodyPr>
          <a:lstStyle/>
          <a:p>
            <a:r>
              <a:rPr lang="en-US" sz="1200" dirty="0" smtClean="0">
                <a:solidFill>
                  <a:schemeClr val="tx1">
                    <a:lumMod val="95000"/>
                    <a:lumOff val="5000"/>
                  </a:schemeClr>
                </a:solidFill>
              </a:rPr>
              <a:t>802.1Q decoder </a:t>
            </a:r>
            <a:r>
              <a:rPr lang="en-US" sz="1200" dirty="0">
                <a:solidFill>
                  <a:schemeClr val="tx1">
                    <a:lumMod val="95000"/>
                    <a:lumOff val="5000"/>
                  </a:schemeClr>
                </a:solidFill>
              </a:rPr>
              <a:t>ring: BA = Backbone Addresses, I = I-tag, CA = Customer Addresses, S = Service VLAN tags, Q = Customer VLAN tags.</a:t>
            </a:r>
          </a:p>
          <a:p>
            <a:endParaRPr lang="en-US" sz="1200" dirty="0">
              <a:solidFill>
                <a:schemeClr val="tx1">
                  <a:lumMod val="95000"/>
                  <a:lumOff val="5000"/>
                </a:schemeClr>
              </a:solidFill>
            </a:endParaRPr>
          </a:p>
        </p:txBody>
      </p:sp>
      <p:sp>
        <p:nvSpPr>
          <p:cNvPr id="88" name="Oval 87"/>
          <p:cNvSpPr/>
          <p:nvPr/>
        </p:nvSpPr>
        <p:spPr bwMode="auto">
          <a:xfrm>
            <a:off x="5013216" y="4350765"/>
            <a:ext cx="2088232" cy="416384"/>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Oval 93"/>
          <p:cNvSpPr/>
          <p:nvPr/>
        </p:nvSpPr>
        <p:spPr bwMode="auto">
          <a:xfrm>
            <a:off x="6237352" y="4859159"/>
            <a:ext cx="2088232" cy="416384"/>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95599951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and new tag stacking</a:t>
            </a:r>
            <a:endParaRPr lang="en-US" dirty="0"/>
          </a:p>
        </p:txBody>
      </p:sp>
      <p:sp>
        <p:nvSpPr>
          <p:cNvPr id="3" name="Content Placeholder 2"/>
          <p:cNvSpPr>
            <a:spLocks noGrp="1"/>
          </p:cNvSpPr>
          <p:nvPr>
            <p:ph sz="half" idx="1"/>
          </p:nvPr>
        </p:nvSpPr>
        <p:spPr>
          <a:xfrm>
            <a:off x="685800" y="1556792"/>
            <a:ext cx="3808413" cy="4537621"/>
          </a:xfrm>
        </p:spPr>
        <p:txBody>
          <a:bodyPr>
            <a:normAutofit lnSpcReduction="10000"/>
          </a:bodyPr>
          <a:lstStyle/>
          <a:p>
            <a:pPr algn="ctr"/>
            <a:r>
              <a:rPr lang="en-US" sz="3200" dirty="0" smtClean="0">
                <a:solidFill>
                  <a:srgbClr val="2D2DB9"/>
                </a:solidFill>
              </a:rPr>
              <a:t>NOW</a:t>
            </a:r>
            <a:endParaRPr lang="en-US" dirty="0" smtClean="0">
              <a:solidFill>
                <a:srgbClr val="2D2DB9"/>
              </a:solidFill>
            </a:endParaRPr>
          </a:p>
          <a:p>
            <a:r>
              <a:rPr lang="en-US" dirty="0" smtClean="0">
                <a:solidFill>
                  <a:schemeClr val="tx1"/>
                </a:solidFill>
              </a:rPr>
              <a:t>All tags and original MSDU are LLC encoded</a:t>
            </a:r>
          </a:p>
          <a:p>
            <a:r>
              <a:rPr lang="en-US" dirty="0" smtClean="0">
                <a:solidFill>
                  <a:srgbClr val="2D2DB9"/>
                </a:solidFill>
              </a:rPr>
              <a:t>One</a:t>
            </a:r>
            <a:r>
              <a:rPr lang="en-US" dirty="0" smtClean="0"/>
              <a:t> bridge must fix </a:t>
            </a:r>
            <a:r>
              <a:rPr lang="en-US" dirty="0" smtClean="0">
                <a:solidFill>
                  <a:srgbClr val="2D2DB9"/>
                </a:solidFill>
              </a:rPr>
              <a:t>all</a:t>
            </a:r>
            <a:r>
              <a:rPr lang="en-US" dirty="0" smtClean="0"/>
              <a:t> tags and orig. MSDU</a:t>
            </a:r>
          </a:p>
          <a:p>
            <a:r>
              <a:rPr lang="en-US" dirty="0" smtClean="0">
                <a:solidFill>
                  <a:srgbClr val="2D2DB9"/>
                </a:solidFill>
              </a:rPr>
              <a:t>Cannot</a:t>
            </a:r>
            <a:r>
              <a:rPr lang="en-US" dirty="0" smtClean="0"/>
              <a:t> introduce new end-to-end tags</a:t>
            </a:r>
          </a:p>
          <a:p>
            <a:r>
              <a:rPr lang="en-US" dirty="0" smtClean="0"/>
              <a:t>Most frames 6 bytes </a:t>
            </a:r>
            <a:r>
              <a:rPr lang="en-US" dirty="0" smtClean="0">
                <a:solidFill>
                  <a:srgbClr val="2D2DB9"/>
                </a:solidFill>
              </a:rPr>
              <a:t>longer</a:t>
            </a:r>
            <a:r>
              <a:rPr lang="en-US" dirty="0" smtClean="0"/>
              <a:t> per tag</a:t>
            </a:r>
            <a:endParaRPr lang="en-US" dirty="0"/>
          </a:p>
        </p:txBody>
      </p:sp>
      <p:sp>
        <p:nvSpPr>
          <p:cNvPr id="4" name="Content Placeholder 3"/>
          <p:cNvSpPr>
            <a:spLocks noGrp="1"/>
          </p:cNvSpPr>
          <p:nvPr>
            <p:ph sz="half" idx="2"/>
          </p:nvPr>
        </p:nvSpPr>
        <p:spPr>
          <a:xfrm>
            <a:off x="4646613" y="1556792"/>
            <a:ext cx="3810000" cy="4537621"/>
          </a:xfrm>
        </p:spPr>
        <p:txBody>
          <a:bodyPr>
            <a:normAutofit lnSpcReduction="10000"/>
          </a:bodyPr>
          <a:lstStyle/>
          <a:p>
            <a:pPr algn="ctr"/>
            <a:r>
              <a:rPr lang="en-US" sz="3200" dirty="0" smtClean="0">
                <a:solidFill>
                  <a:srgbClr val="2D2DB9"/>
                </a:solidFill>
              </a:rPr>
              <a:t>NEW</a:t>
            </a:r>
            <a:endParaRPr lang="en-US" dirty="0" smtClean="0">
              <a:solidFill>
                <a:srgbClr val="2D2DB9"/>
              </a:solidFill>
            </a:endParaRPr>
          </a:p>
          <a:p>
            <a:r>
              <a:rPr lang="en-US" dirty="0" smtClean="0"/>
              <a:t>First tag or MSDU is LLC and rest of frame is Length/Type</a:t>
            </a:r>
          </a:p>
          <a:p>
            <a:r>
              <a:rPr lang="en-US" dirty="0" smtClean="0">
                <a:solidFill>
                  <a:srgbClr val="2D2DB9"/>
                </a:solidFill>
              </a:rPr>
              <a:t>Each</a:t>
            </a:r>
            <a:r>
              <a:rPr lang="en-US" dirty="0" smtClean="0"/>
              <a:t> LLC bridge fixes </a:t>
            </a:r>
            <a:r>
              <a:rPr lang="en-US" dirty="0" smtClean="0">
                <a:solidFill>
                  <a:srgbClr val="2D2DB9"/>
                </a:solidFill>
              </a:rPr>
              <a:t>one</a:t>
            </a:r>
            <a:r>
              <a:rPr lang="en-US" dirty="0" smtClean="0"/>
              <a:t> tag or MSDU</a:t>
            </a:r>
          </a:p>
          <a:p>
            <a:r>
              <a:rPr lang="en-US" dirty="0" smtClean="0">
                <a:solidFill>
                  <a:srgbClr val="2D2DB9"/>
                </a:solidFill>
              </a:rPr>
              <a:t>Can</a:t>
            </a:r>
            <a:r>
              <a:rPr lang="en-US" dirty="0" smtClean="0"/>
              <a:t> introduce new end-to-end tags</a:t>
            </a:r>
          </a:p>
          <a:p>
            <a:r>
              <a:rPr lang="en-US" dirty="0" smtClean="0"/>
              <a:t>Most frames 6 bytes </a:t>
            </a:r>
            <a:r>
              <a:rPr lang="en-US" dirty="0" smtClean="0">
                <a:solidFill>
                  <a:srgbClr val="2D2DB9"/>
                </a:solidFill>
              </a:rPr>
              <a:t>shorter</a:t>
            </a:r>
            <a:r>
              <a:rPr lang="en-US" dirty="0" smtClean="0"/>
              <a:t> per tag</a:t>
            </a:r>
            <a:endParaRPr lang="en-US" dirty="0"/>
          </a:p>
        </p:txBody>
      </p:sp>
      <p:sp>
        <p:nvSpPr>
          <p:cNvPr id="5" name="Date Placeholder 4"/>
          <p:cNvSpPr>
            <a:spLocks noGrp="1"/>
          </p:cNvSpPr>
          <p:nvPr>
            <p:ph type="dt" idx="10"/>
          </p:nvPr>
        </p:nvSpPr>
        <p:spPr/>
        <p:txBody>
          <a:bodyPr/>
          <a:lstStyle/>
          <a:p>
            <a:r>
              <a:rPr lang="en-US" smtClean="0"/>
              <a:t>September 2013</a:t>
            </a:r>
            <a:endParaRPr lang="en-GB"/>
          </a:p>
        </p:txBody>
      </p:sp>
      <p:sp>
        <p:nvSpPr>
          <p:cNvPr id="6" name="Footer Placeholder 5"/>
          <p:cNvSpPr>
            <a:spLocks noGrp="1"/>
          </p:cNvSpPr>
          <p:nvPr>
            <p:ph type="ftr" idx="11"/>
          </p:nvPr>
        </p:nvSpPr>
        <p:spPr/>
        <p:txBody>
          <a:bodyPr/>
          <a:lstStyle/>
          <a:p>
            <a:r>
              <a:rPr lang="en-GB" smtClean="0"/>
              <a:t>Norman Finn, Cisco Systems</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6</a:t>
            </a:fld>
            <a:endParaRPr lang="en-GB"/>
          </a:p>
        </p:txBody>
      </p:sp>
    </p:spTree>
    <p:extLst>
      <p:ext uri="{BB962C8B-B14F-4D97-AF65-F5344CB8AC3E}">
        <p14:creationId xmlns:p14="http://schemas.microsoft.com/office/powerpoint/2010/main" val="481948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A plea</a:t>
            </a:r>
            <a:endParaRPr lang="en-US" dirty="0">
              <a:solidFill>
                <a:schemeClr val="accent6"/>
              </a:solidFill>
            </a:endParaRPr>
          </a:p>
        </p:txBody>
      </p:sp>
      <p:sp>
        <p:nvSpPr>
          <p:cNvPr id="3" name="Content Placeholder 2"/>
          <p:cNvSpPr>
            <a:spLocks noGrp="1"/>
          </p:cNvSpPr>
          <p:nvPr>
            <p:ph idx="1"/>
          </p:nvPr>
        </p:nvSpPr>
        <p:spPr>
          <a:xfrm>
            <a:off x="685800" y="1556792"/>
            <a:ext cx="7770813" cy="5099596"/>
          </a:xfrm>
        </p:spPr>
        <p:txBody>
          <a:bodyPr>
            <a:normAutofit/>
          </a:bodyPr>
          <a:lstStyle/>
          <a:p>
            <a:pPr>
              <a:buFont typeface="Arial"/>
              <a:buChar char="•"/>
            </a:pPr>
            <a:r>
              <a:rPr lang="en-US" dirty="0" smtClean="0">
                <a:solidFill>
                  <a:schemeClr val="tx1">
                    <a:lumMod val="95000"/>
                    <a:lumOff val="5000"/>
                  </a:schemeClr>
                </a:solidFill>
              </a:rPr>
              <a:t>This example is from </a:t>
            </a:r>
            <a:r>
              <a:rPr lang="en-US" dirty="0" smtClean="0">
                <a:solidFill>
                  <a:schemeClr val="accent6"/>
                </a:solidFill>
              </a:rPr>
              <a:t>802.11-2012 Table P-3</a:t>
            </a:r>
            <a:r>
              <a:rPr lang="en-US" dirty="0" smtClean="0">
                <a:solidFill>
                  <a:schemeClr val="tx1">
                    <a:lumMod val="95000"/>
                    <a:lumOff val="5000"/>
                  </a:schemeClr>
                </a:solidFill>
              </a:rPr>
              <a:t>.  If you use this format, please tell 802.1 Interworking and/or 802.11 </a:t>
            </a:r>
            <a:r>
              <a:rPr lang="en-US" dirty="0" err="1" smtClean="0">
                <a:solidFill>
                  <a:schemeClr val="tx1">
                    <a:lumMod val="95000"/>
                    <a:lumOff val="5000"/>
                  </a:schemeClr>
                </a:solidFill>
              </a:rPr>
              <a:t>TGak</a:t>
            </a:r>
            <a:r>
              <a:rPr lang="en-US" dirty="0" smtClean="0">
                <a:solidFill>
                  <a:schemeClr val="tx1">
                    <a:lumMod val="95000"/>
                    <a:lumOff val="5000"/>
                  </a:schemeClr>
                </a:solidFill>
              </a:rPr>
              <a:t>, because </a:t>
            </a:r>
            <a:r>
              <a:rPr lang="en-US" dirty="0" smtClean="0">
                <a:solidFill>
                  <a:srgbClr val="FF0000"/>
                </a:solidFill>
              </a:rPr>
              <a:t>we propose to remove this format from the standards; it stacks SNAP encodings:</a:t>
            </a:r>
          </a:p>
          <a:p>
            <a:pPr>
              <a:buFont typeface="Arial"/>
              <a:buChar char="•"/>
            </a:pPr>
            <a:endParaRPr lang="en-US" dirty="0">
              <a:solidFill>
                <a:srgbClr val="FF0000"/>
              </a:solidFill>
            </a:endParaRPr>
          </a:p>
          <a:p>
            <a:pPr marL="0" indent="0"/>
            <a:endParaRPr lang="en-US" sz="2000" dirty="0">
              <a:solidFill>
                <a:srgbClr val="FF0000"/>
              </a:solidFill>
            </a:endParaRPr>
          </a:p>
          <a:p>
            <a:pPr marL="0" indent="0"/>
            <a:endParaRPr lang="en-US" sz="1200" dirty="0">
              <a:solidFill>
                <a:srgbClr val="FF0000"/>
              </a:solidFill>
            </a:endParaRPr>
          </a:p>
          <a:p>
            <a:pPr>
              <a:buFont typeface="Arial"/>
              <a:buChar char="•"/>
            </a:pPr>
            <a:r>
              <a:rPr lang="en-US" dirty="0" smtClean="0"/>
              <a:t>(This frame would be encoded, in the new scheme as:)</a:t>
            </a:r>
          </a:p>
          <a:p>
            <a:pPr marL="0" indent="0"/>
            <a:endParaRPr lang="en-US" sz="1200" dirty="0" smtClean="0"/>
          </a:p>
          <a:p>
            <a:pPr marL="0" indent="0"/>
            <a:endParaRPr lang="en-US" sz="1200" dirty="0"/>
          </a:p>
          <a:p>
            <a:pPr>
              <a:buFont typeface="Arial"/>
              <a:buChar char="•"/>
            </a:pPr>
            <a:endParaRPr lang="en-US" dirty="0" smtClean="0"/>
          </a:p>
          <a:p>
            <a:pPr>
              <a:buFont typeface="Arial"/>
              <a:buChar char="•"/>
            </a:pPr>
            <a:r>
              <a:rPr lang="en-US" dirty="0"/>
              <a:t>If there is such a use, then we will have to re-examine our options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7</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Norman Finn, Cisco Systems</a:t>
            </a:r>
            <a:endParaRPr lang="en-GB" dirty="0"/>
          </a:p>
        </p:txBody>
      </p:sp>
      <p:sp>
        <p:nvSpPr>
          <p:cNvPr id="10" name="TextBox 9"/>
          <p:cNvSpPr txBox="1"/>
          <p:nvPr/>
        </p:nvSpPr>
        <p:spPr>
          <a:xfrm>
            <a:off x="182680" y="2996952"/>
            <a:ext cx="8778619" cy="284991"/>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6                                 2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11" name="Rectangle 10"/>
          <p:cNvSpPr/>
          <p:nvPr/>
        </p:nvSpPr>
        <p:spPr bwMode="auto">
          <a:xfrm>
            <a:off x="1984619" y="3281943"/>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12" name="Rectangle 11"/>
          <p:cNvSpPr/>
          <p:nvPr/>
        </p:nvSpPr>
        <p:spPr bwMode="auto">
          <a:xfrm>
            <a:off x="1984619" y="3689412"/>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13" name="Rectangle 12"/>
          <p:cNvSpPr/>
          <p:nvPr/>
        </p:nvSpPr>
        <p:spPr bwMode="auto">
          <a:xfrm>
            <a:off x="3001219" y="3284984"/>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14" name="Rectangle 13"/>
          <p:cNvSpPr/>
          <p:nvPr/>
        </p:nvSpPr>
        <p:spPr bwMode="auto">
          <a:xfrm>
            <a:off x="3001219" y="3689412"/>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87-65</a:t>
            </a:r>
            <a:endParaRPr kumimoji="0" lang="en-US" sz="1400" b="0" i="0" u="none" strike="noStrike" cap="none" normalizeH="0" baseline="0" dirty="0" smtClean="0">
              <a:ln>
                <a:noFill/>
              </a:ln>
              <a:solidFill>
                <a:srgbClr val="000000"/>
              </a:solidFill>
              <a:effectLst/>
              <a:latin typeface="Arial"/>
              <a:cs typeface="Arial"/>
            </a:endParaRPr>
          </a:p>
        </p:txBody>
      </p:sp>
      <p:sp>
        <p:nvSpPr>
          <p:cNvPr id="15" name="Rectangle 14"/>
          <p:cNvSpPr/>
          <p:nvPr/>
        </p:nvSpPr>
        <p:spPr bwMode="auto">
          <a:xfrm>
            <a:off x="179512" y="3284984"/>
            <a:ext cx="1805107"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16" name="Rectangle 15"/>
          <p:cNvSpPr/>
          <p:nvPr/>
        </p:nvSpPr>
        <p:spPr bwMode="auto">
          <a:xfrm>
            <a:off x="182681" y="3689412"/>
            <a:ext cx="179703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
        <p:nvSpPr>
          <p:cNvPr id="26" name="Rectangle 25"/>
          <p:cNvSpPr/>
          <p:nvPr/>
        </p:nvSpPr>
        <p:spPr bwMode="auto">
          <a:xfrm>
            <a:off x="5527939" y="3689412"/>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08-06</a:t>
            </a:r>
            <a:endParaRPr kumimoji="0" lang="en-US" sz="1400" b="0" i="0" u="none" strike="noStrike" cap="none" normalizeH="0" baseline="0" dirty="0" smtClean="0">
              <a:ln>
                <a:noFill/>
              </a:ln>
              <a:solidFill>
                <a:srgbClr val="000000"/>
              </a:solidFill>
              <a:effectLst/>
              <a:latin typeface="Arial"/>
              <a:cs typeface="Arial"/>
            </a:endParaRPr>
          </a:p>
        </p:txBody>
      </p:sp>
      <p:sp>
        <p:nvSpPr>
          <p:cNvPr id="27" name="Rectangle 26"/>
          <p:cNvSpPr/>
          <p:nvPr/>
        </p:nvSpPr>
        <p:spPr bwMode="auto">
          <a:xfrm>
            <a:off x="5527938" y="3284984"/>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28" name="Rectangle 27"/>
          <p:cNvSpPr/>
          <p:nvPr/>
        </p:nvSpPr>
        <p:spPr bwMode="auto">
          <a:xfrm>
            <a:off x="6674903" y="3689412"/>
            <a:ext cx="2286396"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ARP packet</a:t>
            </a:r>
            <a:endParaRPr kumimoji="0" lang="en-US" sz="1400" b="0" i="0" u="none" strike="noStrike" cap="none" normalizeH="0" baseline="0" dirty="0" smtClean="0">
              <a:ln>
                <a:noFill/>
              </a:ln>
              <a:solidFill>
                <a:srgbClr val="000000"/>
              </a:solidFill>
              <a:effectLst/>
              <a:latin typeface="Arial"/>
              <a:cs typeface="Arial"/>
            </a:endParaRPr>
          </a:p>
        </p:txBody>
      </p:sp>
      <p:sp>
        <p:nvSpPr>
          <p:cNvPr id="29" name="Rectangle 28"/>
          <p:cNvSpPr/>
          <p:nvPr/>
        </p:nvSpPr>
        <p:spPr bwMode="auto">
          <a:xfrm>
            <a:off x="6674902" y="3284984"/>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
        <p:nvSpPr>
          <p:cNvPr id="33" name="Rectangle 32"/>
          <p:cNvSpPr/>
          <p:nvPr/>
        </p:nvSpPr>
        <p:spPr bwMode="auto">
          <a:xfrm>
            <a:off x="3727738" y="3284984"/>
            <a:ext cx="1800200"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34" name="Rectangle 33"/>
          <p:cNvSpPr/>
          <p:nvPr/>
        </p:nvSpPr>
        <p:spPr bwMode="auto">
          <a:xfrm>
            <a:off x="3730907" y="3689412"/>
            <a:ext cx="1797031" cy="404428"/>
          </a:xfrm>
          <a:prstGeom prst="rect">
            <a:avLst/>
          </a:prstGeom>
          <a:solidFill>
            <a:srgbClr val="FBE6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
        <p:nvSpPr>
          <p:cNvPr id="24" name="TextBox 23"/>
          <p:cNvSpPr txBox="1"/>
          <p:nvPr/>
        </p:nvSpPr>
        <p:spPr>
          <a:xfrm>
            <a:off x="182681" y="4509120"/>
            <a:ext cx="8778619" cy="284991"/>
          </a:xfrm>
          <a:prstGeom prst="rect">
            <a:avLst/>
          </a:prstGeom>
          <a:noFill/>
        </p:spPr>
        <p:txBody>
          <a:bodyPr wrap="square" rtlCol="0">
            <a:spAutoFit/>
          </a:bodyPr>
          <a:lstStyle/>
          <a:p>
            <a:r>
              <a:rPr lang="en-US" sz="1200" dirty="0" smtClean="0">
                <a:solidFill>
                  <a:srgbClr val="000000"/>
                </a:solidFill>
                <a:latin typeface="Arial"/>
                <a:cs typeface="Arial"/>
              </a:rPr>
              <a:t>.                   6                             2                   </a:t>
            </a:r>
            <a:r>
              <a:rPr lang="en-US" sz="1200" i="1" dirty="0" smtClean="0">
                <a:solidFill>
                  <a:srgbClr val="000000"/>
                </a:solidFill>
                <a:latin typeface="Arial"/>
                <a:cs typeface="Arial"/>
              </a:rPr>
              <a:t>L</a:t>
            </a:r>
            <a:r>
              <a:rPr lang="en-US" sz="1200" dirty="0" smtClean="0">
                <a:solidFill>
                  <a:srgbClr val="000000"/>
                </a:solidFill>
                <a:latin typeface="Arial"/>
                <a:cs typeface="Arial"/>
              </a:rPr>
              <a:t>                     2                                     </a:t>
            </a:r>
            <a:r>
              <a:rPr lang="en-US" sz="1200" i="1" dirty="0" smtClean="0">
                <a:solidFill>
                  <a:srgbClr val="000000"/>
                </a:solidFill>
                <a:latin typeface="Arial"/>
                <a:cs typeface="Arial"/>
              </a:rPr>
              <a:t>M</a:t>
            </a:r>
            <a:endParaRPr lang="en-US" sz="1200" dirty="0">
              <a:solidFill>
                <a:srgbClr val="000000"/>
              </a:solidFill>
              <a:latin typeface="Arial"/>
              <a:cs typeface="Arial"/>
            </a:endParaRPr>
          </a:p>
        </p:txBody>
      </p:sp>
      <p:sp>
        <p:nvSpPr>
          <p:cNvPr id="25" name="Rectangle 24"/>
          <p:cNvSpPr/>
          <p:nvPr/>
        </p:nvSpPr>
        <p:spPr bwMode="auto">
          <a:xfrm>
            <a:off x="1984620" y="4794111"/>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31" name="Rectangle 30"/>
          <p:cNvSpPr/>
          <p:nvPr/>
        </p:nvSpPr>
        <p:spPr bwMode="auto">
          <a:xfrm>
            <a:off x="1984620" y="5201580"/>
            <a:ext cx="1008112"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81-00</a:t>
            </a:r>
            <a:endParaRPr kumimoji="0" lang="en-US" sz="1400" b="0" i="0" u="none" strike="noStrike" cap="none" normalizeH="0" baseline="0" dirty="0" smtClean="0">
              <a:ln>
                <a:noFill/>
              </a:ln>
              <a:solidFill>
                <a:srgbClr val="000000"/>
              </a:solidFill>
              <a:effectLst/>
              <a:latin typeface="Arial"/>
              <a:cs typeface="Arial"/>
            </a:endParaRPr>
          </a:p>
        </p:txBody>
      </p:sp>
      <p:sp>
        <p:nvSpPr>
          <p:cNvPr id="32" name="Rectangle 31"/>
          <p:cNvSpPr/>
          <p:nvPr/>
        </p:nvSpPr>
        <p:spPr bwMode="auto">
          <a:xfrm>
            <a:off x="3001220" y="4797152"/>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Tag value</a:t>
            </a:r>
            <a:endParaRPr kumimoji="0" lang="en-US" sz="1400" b="0" i="0" u="none" strike="noStrike" cap="none" normalizeH="0" baseline="0" dirty="0" smtClean="0">
              <a:ln>
                <a:noFill/>
              </a:ln>
              <a:solidFill>
                <a:srgbClr val="000000"/>
              </a:solidFill>
              <a:effectLst/>
              <a:latin typeface="Arial"/>
              <a:cs typeface="Arial"/>
            </a:endParaRPr>
          </a:p>
        </p:txBody>
      </p:sp>
      <p:sp>
        <p:nvSpPr>
          <p:cNvPr id="35" name="Rectangle 34"/>
          <p:cNvSpPr/>
          <p:nvPr/>
        </p:nvSpPr>
        <p:spPr bwMode="auto">
          <a:xfrm>
            <a:off x="3001220" y="5201580"/>
            <a:ext cx="72651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87-65</a:t>
            </a:r>
            <a:endParaRPr kumimoji="0" lang="en-US" sz="1400" b="0" i="0" u="none" strike="noStrike" cap="none" normalizeH="0" baseline="0" dirty="0" smtClean="0">
              <a:ln>
                <a:noFill/>
              </a:ln>
              <a:solidFill>
                <a:srgbClr val="000000"/>
              </a:solidFill>
              <a:effectLst/>
              <a:latin typeface="Arial"/>
              <a:cs typeface="Arial"/>
            </a:endParaRPr>
          </a:p>
        </p:txBody>
      </p:sp>
      <p:sp>
        <p:nvSpPr>
          <p:cNvPr id="36" name="Rectangle 35"/>
          <p:cNvSpPr/>
          <p:nvPr/>
        </p:nvSpPr>
        <p:spPr bwMode="auto">
          <a:xfrm>
            <a:off x="179513" y="4797152"/>
            <a:ext cx="1805107"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SNAP</a:t>
            </a:r>
            <a:endParaRPr kumimoji="0" lang="en-US" sz="1400" b="0" i="0" u="none" strike="noStrike" cap="none" normalizeH="0" baseline="0" dirty="0" smtClean="0">
              <a:ln>
                <a:noFill/>
              </a:ln>
              <a:solidFill>
                <a:srgbClr val="000000"/>
              </a:solidFill>
              <a:effectLst/>
              <a:latin typeface="Arial"/>
              <a:cs typeface="Arial"/>
            </a:endParaRPr>
          </a:p>
        </p:txBody>
      </p:sp>
      <p:sp>
        <p:nvSpPr>
          <p:cNvPr id="37" name="Rectangle 36"/>
          <p:cNvSpPr/>
          <p:nvPr/>
        </p:nvSpPr>
        <p:spPr bwMode="auto">
          <a:xfrm>
            <a:off x="182682" y="5201580"/>
            <a:ext cx="1797031"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AA-AA-03-00-00-00</a:t>
            </a:r>
            <a:endParaRPr kumimoji="0" lang="en-US" sz="1400" b="0" i="0" u="none" strike="noStrike" cap="none" normalizeH="0" baseline="0" dirty="0" smtClean="0">
              <a:ln>
                <a:noFill/>
              </a:ln>
              <a:solidFill>
                <a:srgbClr val="000000"/>
              </a:solidFill>
              <a:effectLst/>
              <a:latin typeface="Arial"/>
              <a:cs typeface="Arial"/>
            </a:endParaRPr>
          </a:p>
        </p:txBody>
      </p:sp>
      <p:sp>
        <p:nvSpPr>
          <p:cNvPr id="38" name="Rectangle 37"/>
          <p:cNvSpPr/>
          <p:nvPr/>
        </p:nvSpPr>
        <p:spPr bwMode="auto">
          <a:xfrm>
            <a:off x="3730908" y="5201580"/>
            <a:ext cx="11431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08-06</a:t>
            </a:r>
            <a:endParaRPr kumimoji="0" lang="en-US" sz="1400" b="0" i="0" u="none" strike="noStrike" cap="none" normalizeH="0" baseline="0" dirty="0" smtClean="0">
              <a:ln>
                <a:noFill/>
              </a:ln>
              <a:solidFill>
                <a:srgbClr val="000000"/>
              </a:solidFill>
              <a:effectLst/>
              <a:latin typeface="Arial"/>
              <a:cs typeface="Arial"/>
            </a:endParaRPr>
          </a:p>
        </p:txBody>
      </p:sp>
      <p:sp>
        <p:nvSpPr>
          <p:cNvPr id="39" name="Rectangle 38"/>
          <p:cNvSpPr/>
          <p:nvPr/>
        </p:nvSpPr>
        <p:spPr bwMode="auto">
          <a:xfrm>
            <a:off x="3730907" y="4797152"/>
            <a:ext cx="1143199"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err="1" smtClean="0">
                <a:solidFill>
                  <a:srgbClr val="000000"/>
                </a:solidFill>
                <a:latin typeface="Arial"/>
                <a:cs typeface="Arial"/>
              </a:rPr>
              <a:t>EtherType</a:t>
            </a:r>
            <a:endParaRPr kumimoji="0" lang="en-US" sz="1400" b="0" i="0" u="none" strike="noStrike" cap="none" normalizeH="0" baseline="0" dirty="0" smtClean="0">
              <a:ln>
                <a:noFill/>
              </a:ln>
              <a:solidFill>
                <a:srgbClr val="000000"/>
              </a:solidFill>
              <a:effectLst/>
              <a:latin typeface="Arial"/>
              <a:cs typeface="Arial"/>
            </a:endParaRPr>
          </a:p>
        </p:txBody>
      </p:sp>
      <p:sp>
        <p:nvSpPr>
          <p:cNvPr id="40" name="Rectangle 39"/>
          <p:cNvSpPr/>
          <p:nvPr/>
        </p:nvSpPr>
        <p:spPr bwMode="auto">
          <a:xfrm>
            <a:off x="4877872" y="5201580"/>
            <a:ext cx="2286396"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IP ARP packet</a:t>
            </a:r>
            <a:endParaRPr kumimoji="0" lang="en-US" sz="1400" b="0" i="0" u="none" strike="noStrike" cap="none" normalizeH="0" baseline="0" dirty="0" smtClean="0">
              <a:ln>
                <a:noFill/>
              </a:ln>
              <a:solidFill>
                <a:srgbClr val="000000"/>
              </a:solidFill>
              <a:effectLst/>
              <a:latin typeface="Arial"/>
              <a:cs typeface="Arial"/>
            </a:endParaRPr>
          </a:p>
        </p:txBody>
      </p:sp>
      <p:sp>
        <p:nvSpPr>
          <p:cNvPr id="41" name="Rectangle 40"/>
          <p:cNvSpPr/>
          <p:nvPr/>
        </p:nvSpPr>
        <p:spPr bwMode="auto">
          <a:xfrm>
            <a:off x="4877871" y="4797152"/>
            <a:ext cx="2286398" cy="404428"/>
          </a:xfrm>
          <a:prstGeom prst="rect">
            <a:avLst/>
          </a:prstGeom>
          <a:solidFill>
            <a:srgbClr val="FF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smtClean="0">
                <a:solidFill>
                  <a:srgbClr val="000000"/>
                </a:solidFill>
                <a:latin typeface="Arial"/>
                <a:cs typeface="Arial"/>
              </a:rPr>
              <a:t>data</a:t>
            </a:r>
            <a:endParaRPr kumimoji="0" lang="en-US" sz="1400" b="0" i="0" u="none" strike="noStrike" cap="none" normalizeH="0" baseline="0" dirty="0" smtClean="0">
              <a:ln>
                <a:noFill/>
              </a:ln>
              <a:solidFill>
                <a:srgbClr val="000000"/>
              </a:solidFill>
              <a:effectLst/>
              <a:latin typeface="Arial"/>
              <a:cs typeface="Arial"/>
            </a:endParaRPr>
          </a:p>
        </p:txBody>
      </p:sp>
    </p:spTree>
    <p:extLst>
      <p:ext uri="{BB962C8B-B14F-4D97-AF65-F5344CB8AC3E}">
        <p14:creationId xmlns:p14="http://schemas.microsoft.com/office/powerpoint/2010/main" val="203536228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802-11-template.potx</Template>
  <TotalTime>5019</TotalTime>
  <Words>650</Words>
  <Application>Microsoft Macintosh PowerPoint</Application>
  <PresentationFormat>On-screen Show (4:3)</PresentationFormat>
  <Paragraphs>203</Paragraphs>
  <Slides>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802-11-template</vt:lpstr>
      <vt:lpstr>Document</vt:lpstr>
      <vt:lpstr>Tag Stacking Change</vt:lpstr>
      <vt:lpstr>Abstract</vt:lpstr>
      <vt:lpstr>References</vt:lpstr>
      <vt:lpstr>End-to-end tag stacking today All tags must be translated at once by B3</vt:lpstr>
      <vt:lpstr>The new end-to-end tag stacking method One translation per tag or media change</vt:lpstr>
      <vt:lpstr>Old and new tag stacking</vt:lpstr>
      <vt:lpstr>A plea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Norman Finn</cp:lastModifiedBy>
  <cp:revision>80</cp:revision>
  <cp:lastPrinted>1601-01-01T00:00:00Z</cp:lastPrinted>
  <dcterms:created xsi:type="dcterms:W3CDTF">2010-02-15T12:38:41Z</dcterms:created>
  <dcterms:modified xsi:type="dcterms:W3CDTF">2013-09-11T00:50:10Z</dcterms:modified>
</cp:coreProperties>
</file>