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9"/>
  </p:notesMasterIdLst>
  <p:handoutMasterIdLst>
    <p:handoutMasterId r:id="rId20"/>
  </p:handoutMasterIdLst>
  <p:sldIdLst>
    <p:sldId id="529" r:id="rId2"/>
    <p:sldId id="514" r:id="rId3"/>
    <p:sldId id="524" r:id="rId4"/>
    <p:sldId id="530" r:id="rId5"/>
    <p:sldId id="531" r:id="rId6"/>
    <p:sldId id="532" r:id="rId7"/>
    <p:sldId id="533" r:id="rId8"/>
    <p:sldId id="534" r:id="rId9"/>
    <p:sldId id="535" r:id="rId10"/>
    <p:sldId id="536" r:id="rId11"/>
    <p:sldId id="537" r:id="rId12"/>
    <p:sldId id="538" r:id="rId13"/>
    <p:sldId id="539" r:id="rId14"/>
    <p:sldId id="540" r:id="rId15"/>
    <p:sldId id="541" r:id="rId16"/>
    <p:sldId id="542" r:id="rId17"/>
    <p:sldId id="543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99FF"/>
    <a:srgbClr val="FF0000"/>
    <a:srgbClr val="FFFF00"/>
    <a:srgbClr val="66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3514" autoAdjust="0"/>
  </p:normalViewPr>
  <p:slideViewPr>
    <p:cSldViewPr>
      <p:cViewPr varScale="1">
        <p:scale>
          <a:sx n="73" d="100"/>
          <a:sy n="73" d="100"/>
        </p:scale>
        <p:origin x="-8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859989" y="240268"/>
            <a:ext cx="29609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802.11-13/1054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34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Sept 2013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7239000" y="6477000"/>
            <a:ext cx="14387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HEW Evaluation Metrics Suggestions</a:t>
            </a:r>
            <a:endParaRPr lang="en-US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2013-9-16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2667000"/>
          <a:ext cx="792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2144486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ZTETX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San Diego,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yfang@ztetx.com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Xi An, China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sun.bo1@zte.com.cn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Link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MAC Efficiency Measurements </a:t>
            </a:r>
          </a:p>
          <a:p>
            <a:pPr lvl="1"/>
            <a:r>
              <a:rPr lang="en-US" sz="2400" dirty="0" smtClean="0"/>
              <a:t>PHY Throughput : </a:t>
            </a:r>
          </a:p>
          <a:p>
            <a:pPr lvl="2"/>
            <a:r>
              <a:rPr lang="en-US" sz="2200" dirty="0" smtClean="0"/>
              <a:t>payload transmitted at PHY layer /  the time to transmit the payload</a:t>
            </a:r>
          </a:p>
          <a:p>
            <a:pPr lvl="1"/>
            <a:r>
              <a:rPr lang="en-US" sz="2400" dirty="0" smtClean="0"/>
              <a:t>MAC Throughput :  </a:t>
            </a:r>
          </a:p>
          <a:p>
            <a:pPr lvl="2"/>
            <a:r>
              <a:rPr lang="en-US" sz="2200" dirty="0" smtClean="0"/>
              <a:t>payload transmitted at MAC layer /  the time to transmit the payload</a:t>
            </a:r>
          </a:p>
          <a:p>
            <a:pPr lvl="1"/>
            <a:r>
              <a:rPr lang="en-US" sz="2400" dirty="0" smtClean="0"/>
              <a:t>MAC Efficiency  = </a:t>
            </a:r>
            <a:r>
              <a:rPr lang="en-US" sz="2200" dirty="0" smtClean="0"/>
              <a:t>MAC throughput / PHY throughput</a:t>
            </a:r>
          </a:p>
          <a:p>
            <a:pPr lvl="2"/>
            <a:r>
              <a:rPr lang="en-US" sz="2200" dirty="0" smtClean="0"/>
              <a:t>MAC efficiency should be measured with bi-direction in full-buffer and different loading in </a:t>
            </a:r>
          </a:p>
          <a:p>
            <a:pPr lvl="3"/>
            <a:r>
              <a:rPr lang="en-US" sz="2200" dirty="0" smtClean="0"/>
              <a:t>Point to point, </a:t>
            </a:r>
          </a:p>
          <a:p>
            <a:pPr lvl="3"/>
            <a:r>
              <a:rPr lang="en-US" sz="2200" dirty="0" smtClean="0"/>
              <a:t>Point to multi-points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Note: the idle time is not included.</a:t>
            </a:r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Spectrum Efficiency Measurements</a:t>
            </a:r>
          </a:p>
          <a:p>
            <a:pPr lvl="1"/>
            <a:r>
              <a:rPr lang="en-US" sz="2400" dirty="0" smtClean="0"/>
              <a:t>Spectrum efficiency is measured in bps/Hz.</a:t>
            </a:r>
          </a:p>
          <a:p>
            <a:pPr lvl="1"/>
            <a:r>
              <a:rPr lang="en-US" sz="2400" dirty="0" smtClean="0"/>
              <a:t>Medium Utilization  </a:t>
            </a:r>
          </a:p>
          <a:p>
            <a:pPr lvl="2"/>
            <a:r>
              <a:rPr lang="en-US" sz="2200" dirty="0" smtClean="0"/>
              <a:t>It is to measure utilization (occupancy ratio) of the medium.</a:t>
            </a:r>
          </a:p>
          <a:p>
            <a:pPr lvl="2"/>
            <a:r>
              <a:rPr lang="en-US" sz="2200" dirty="0" smtClean="0"/>
              <a:t>Transmission time / (transmission + idle time)</a:t>
            </a:r>
          </a:p>
          <a:p>
            <a:pPr lvl="1"/>
            <a:r>
              <a:rPr lang="en-US" sz="2400" dirty="0" smtClean="0"/>
              <a:t>The spectrum efficiency should also consider to maximize the utilization of all available spectrum, including balancing loads among different frequency channels.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216400" y="3886200"/>
            <a:ext cx="4585160" cy="2647449"/>
            <a:chOff x="4495368" y="4202383"/>
            <a:chExt cx="4111166" cy="2279543"/>
          </a:xfrm>
        </p:grpSpPr>
        <p:cxnSp>
          <p:nvCxnSpPr>
            <p:cNvPr id="8" name="直線矢印コネクタ 29"/>
            <p:cNvCxnSpPr/>
            <p:nvPr/>
          </p:nvCxnSpPr>
          <p:spPr bwMode="auto">
            <a:xfrm flipV="1">
              <a:off x="4992750" y="4562545"/>
              <a:ext cx="0" cy="1630892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テキスト ボックス 30"/>
            <p:cNvSpPr txBox="1"/>
            <p:nvPr/>
          </p:nvSpPr>
          <p:spPr>
            <a:xfrm>
              <a:off x="4643120" y="4202383"/>
              <a:ext cx="5987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ja-JP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Freq.</a:t>
              </a:r>
              <a:endParaRPr lang="ja-JP" altLang="en-US" sz="1200" b="1" i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1" name="テキスト ボックス 31"/>
            <p:cNvSpPr txBox="1"/>
            <p:nvPr/>
          </p:nvSpPr>
          <p:spPr>
            <a:xfrm>
              <a:off x="7947814" y="6204927"/>
              <a:ext cx="577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ja-JP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Time</a:t>
              </a:r>
              <a:endParaRPr lang="ja-JP" altLang="en-US" sz="1200" b="1" i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grpSp>
          <p:nvGrpSpPr>
            <p:cNvPr id="12" name="グループ化 44"/>
            <p:cNvGrpSpPr/>
            <p:nvPr/>
          </p:nvGrpSpPr>
          <p:grpSpPr>
            <a:xfrm>
              <a:off x="4992750" y="4562544"/>
              <a:ext cx="3413018" cy="1469947"/>
              <a:chOff x="1043608" y="1829155"/>
              <a:chExt cx="2664296" cy="1599845"/>
            </a:xfrm>
          </p:grpSpPr>
          <p:cxnSp>
            <p:nvCxnSpPr>
              <p:cNvPr id="37" name="直線矢印コネクタ 58"/>
              <p:cNvCxnSpPr/>
              <p:nvPr/>
            </p:nvCxnSpPr>
            <p:spPr bwMode="auto">
              <a:xfrm>
                <a:off x="1043608" y="3429000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直線矢印コネクタ 59"/>
              <p:cNvCxnSpPr/>
              <p:nvPr/>
            </p:nvCxnSpPr>
            <p:spPr bwMode="auto">
              <a:xfrm>
                <a:off x="1043608" y="321297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直線矢印コネクタ 60"/>
              <p:cNvCxnSpPr/>
              <p:nvPr/>
            </p:nvCxnSpPr>
            <p:spPr bwMode="auto">
              <a:xfrm>
                <a:off x="1043608" y="298591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直線矢印コネクタ 61"/>
              <p:cNvCxnSpPr/>
              <p:nvPr/>
            </p:nvCxnSpPr>
            <p:spPr bwMode="auto">
              <a:xfrm>
                <a:off x="1043608" y="274782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直線矢印コネクタ 62"/>
              <p:cNvCxnSpPr/>
              <p:nvPr/>
            </p:nvCxnSpPr>
            <p:spPr bwMode="auto">
              <a:xfrm>
                <a:off x="1043608" y="249870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直線矢印コネクタ 63"/>
              <p:cNvCxnSpPr/>
              <p:nvPr/>
            </p:nvCxnSpPr>
            <p:spPr bwMode="auto">
              <a:xfrm>
                <a:off x="1043608" y="2276872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直線矢印コネクタ 64"/>
              <p:cNvCxnSpPr/>
              <p:nvPr/>
            </p:nvCxnSpPr>
            <p:spPr bwMode="auto">
              <a:xfrm>
                <a:off x="1043608" y="203936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直線矢印コネクタ 65"/>
              <p:cNvCxnSpPr/>
              <p:nvPr/>
            </p:nvCxnSpPr>
            <p:spPr bwMode="auto">
              <a:xfrm>
                <a:off x="1043608" y="1829155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rgbClr val="FFFFFF">
                    <a:lumMod val="5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3" name="正方形/長方形 33"/>
            <p:cNvSpPr/>
            <p:nvPr/>
          </p:nvSpPr>
          <p:spPr bwMode="auto">
            <a:xfrm>
              <a:off x="5890198" y="5808567"/>
              <a:ext cx="634377" cy="373355"/>
            </a:xfrm>
            <a:prstGeom prst="rect">
              <a:avLst/>
            </a:prstGeom>
            <a:solidFill>
              <a:srgbClr val="FF99FF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4" name="正方形/長方形 34"/>
            <p:cNvSpPr/>
            <p:nvPr/>
          </p:nvSpPr>
          <p:spPr bwMode="auto">
            <a:xfrm>
              <a:off x="6640171" y="5381187"/>
              <a:ext cx="683678" cy="800735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9525" cap="flat">
              <a:solidFill>
                <a:srgbClr val="4F81BD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5" name="正方形/長方形 35"/>
            <p:cNvSpPr/>
            <p:nvPr/>
          </p:nvSpPr>
          <p:spPr bwMode="auto">
            <a:xfrm>
              <a:off x="5104863" y="6014653"/>
              <a:ext cx="635758" cy="167268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6" name="テキスト ボックス 36"/>
            <p:cNvSpPr txBox="1"/>
            <p:nvPr/>
          </p:nvSpPr>
          <p:spPr>
            <a:xfrm>
              <a:off x="5022540" y="5911734"/>
              <a:ext cx="7723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</a:t>
              </a:r>
            </a:p>
          </p:txBody>
        </p:sp>
        <p:sp>
          <p:nvSpPr>
            <p:cNvPr id="17" name="テキスト ボックス 37"/>
            <p:cNvSpPr txBox="1"/>
            <p:nvPr/>
          </p:nvSpPr>
          <p:spPr>
            <a:xfrm>
              <a:off x="5790179" y="5686088"/>
              <a:ext cx="8030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802.11n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40 MHz</a:t>
              </a: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8" name="テキスト ボックス 38"/>
            <p:cNvSpPr txBox="1"/>
            <p:nvPr/>
          </p:nvSpPr>
          <p:spPr>
            <a:xfrm>
              <a:off x="6571122" y="5550894"/>
              <a:ext cx="8500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 MHz</a:t>
              </a: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9" name="正方形/長方形 39"/>
            <p:cNvSpPr/>
            <p:nvPr/>
          </p:nvSpPr>
          <p:spPr bwMode="auto">
            <a:xfrm>
              <a:off x="5104863" y="4591420"/>
              <a:ext cx="635758" cy="1271462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0" name="正方形/長方形 40"/>
            <p:cNvSpPr/>
            <p:nvPr/>
          </p:nvSpPr>
          <p:spPr bwMode="auto">
            <a:xfrm>
              <a:off x="5886148" y="4621769"/>
              <a:ext cx="635758" cy="1062841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1" name="正方形/長方形 41"/>
            <p:cNvSpPr/>
            <p:nvPr/>
          </p:nvSpPr>
          <p:spPr bwMode="auto">
            <a:xfrm>
              <a:off x="6626056" y="4670467"/>
              <a:ext cx="708807" cy="628533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2" name="テキスト ボックス 42"/>
            <p:cNvSpPr txBox="1"/>
            <p:nvPr/>
          </p:nvSpPr>
          <p:spPr>
            <a:xfrm>
              <a:off x="5011602" y="4880591"/>
              <a:ext cx="8446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HEW 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</p:txBody>
        </p:sp>
        <p:sp>
          <p:nvSpPr>
            <p:cNvPr id="23" name="テキスト ボックス 43"/>
            <p:cNvSpPr txBox="1"/>
            <p:nvPr/>
          </p:nvSpPr>
          <p:spPr>
            <a:xfrm>
              <a:off x="5775355" y="4777337"/>
              <a:ext cx="8446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kumimoji="0" lang="en-US" altLang="ja-JP" sz="1200" b="1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HEW 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</p:txBody>
        </p:sp>
        <p:sp>
          <p:nvSpPr>
            <p:cNvPr id="24" name="テキスト ボックス 53"/>
            <p:cNvSpPr txBox="1"/>
            <p:nvPr/>
          </p:nvSpPr>
          <p:spPr>
            <a:xfrm>
              <a:off x="6559342" y="4576030"/>
              <a:ext cx="8446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kumimoji="0" lang="en-US" altLang="ja-JP" sz="1200" b="1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HEW 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</p:txBody>
        </p:sp>
        <p:sp>
          <p:nvSpPr>
            <p:cNvPr id="25" name="正方形/長方形 54"/>
            <p:cNvSpPr/>
            <p:nvPr/>
          </p:nvSpPr>
          <p:spPr bwMode="auto">
            <a:xfrm>
              <a:off x="7511755" y="4520660"/>
              <a:ext cx="669219" cy="1658294"/>
            </a:xfrm>
            <a:prstGeom prst="rect">
              <a:avLst/>
            </a:prstGeom>
            <a:gradFill>
              <a:gsLst>
                <a:gs pos="0">
                  <a:srgbClr val="92D050"/>
                </a:gs>
                <a:gs pos="76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5400000" scaled="0"/>
            </a:gradFill>
            <a:ln w="9525" cap="flat">
              <a:solidFill>
                <a:srgbClr val="4F81BD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>
                <a:defRPr/>
              </a:pP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6" name="テキスト ボックス 55"/>
            <p:cNvSpPr txBox="1"/>
            <p:nvPr/>
          </p:nvSpPr>
          <p:spPr>
            <a:xfrm>
              <a:off x="7404043" y="4597117"/>
              <a:ext cx="88983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ja-JP" sz="1200" b="1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HEW 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or,</a:t>
              </a:r>
              <a:endParaRPr lang="en-US" altLang="ja-JP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>
                <a:defRPr/>
              </a:pPr>
              <a:r>
                <a:rPr kumimoji="0"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160 MHz</a:t>
              </a:r>
              <a:endParaRPr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cxnSp>
          <p:nvCxnSpPr>
            <p:cNvPr id="27" name="直線矢印コネクタ 56"/>
            <p:cNvCxnSpPr/>
            <p:nvPr/>
          </p:nvCxnSpPr>
          <p:spPr bwMode="auto">
            <a:xfrm flipV="1">
              <a:off x="4992750" y="6179960"/>
              <a:ext cx="3613784" cy="13477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28" name="グループ化 8"/>
            <p:cNvGrpSpPr/>
            <p:nvPr/>
          </p:nvGrpSpPr>
          <p:grpSpPr>
            <a:xfrm>
              <a:off x="4495368" y="4468682"/>
              <a:ext cx="569057" cy="1847268"/>
              <a:chOff x="4695602" y="4040952"/>
              <a:chExt cx="454309" cy="1433702"/>
            </a:xfrm>
          </p:grpSpPr>
          <p:sp>
            <p:nvSpPr>
              <p:cNvPr id="29" name="テキスト ボックス 9"/>
              <p:cNvSpPr txBox="1"/>
              <p:nvPr/>
            </p:nvSpPr>
            <p:spPr>
              <a:xfrm>
                <a:off x="4695602" y="519765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0" name="テキスト ボックス 10"/>
              <p:cNvSpPr txBox="1"/>
              <p:nvPr/>
            </p:nvSpPr>
            <p:spPr>
              <a:xfrm>
                <a:off x="4695603" y="5032410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31" name="テキスト ボックス 11"/>
              <p:cNvSpPr txBox="1"/>
              <p:nvPr/>
            </p:nvSpPr>
            <p:spPr>
              <a:xfrm>
                <a:off x="4695603" y="4867167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32" name="テキスト ボックス 12"/>
              <p:cNvSpPr txBox="1"/>
              <p:nvPr/>
            </p:nvSpPr>
            <p:spPr>
              <a:xfrm>
                <a:off x="4695603" y="4701924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33" name="テキスト ボックス 13"/>
              <p:cNvSpPr txBox="1"/>
              <p:nvPr/>
            </p:nvSpPr>
            <p:spPr>
              <a:xfrm>
                <a:off x="4703633" y="4536681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34" name="テキスト ボックス 14"/>
              <p:cNvSpPr txBox="1"/>
              <p:nvPr/>
            </p:nvSpPr>
            <p:spPr>
              <a:xfrm>
                <a:off x="4695603" y="4371438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35" name="テキスト ボックス 15"/>
              <p:cNvSpPr txBox="1"/>
              <p:nvPr/>
            </p:nvSpPr>
            <p:spPr>
              <a:xfrm>
                <a:off x="4695603" y="420619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テキスト ボックス 16"/>
              <p:cNvSpPr txBox="1"/>
              <p:nvPr/>
            </p:nvSpPr>
            <p:spPr>
              <a:xfrm>
                <a:off x="4695603" y="4040952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5257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Throughput Measurements</a:t>
            </a:r>
          </a:p>
          <a:p>
            <a:pPr lvl="1"/>
            <a:r>
              <a:rPr lang="en-US" sz="2400" dirty="0" smtClean="0"/>
              <a:t>Single user throughput</a:t>
            </a:r>
          </a:p>
          <a:p>
            <a:pPr lvl="2"/>
            <a:r>
              <a:rPr lang="en-US" sz="2400" dirty="0" smtClean="0"/>
              <a:t>It needs to measure 5 percentile and 95 percentile user throughput in the center of cell and at the edge of cell.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200" dirty="0" smtClean="0"/>
              <a:t>Network Capacity</a:t>
            </a:r>
          </a:p>
          <a:p>
            <a:pPr lvl="2"/>
            <a:r>
              <a:rPr lang="en-US" sz="2200" dirty="0" smtClean="0"/>
              <a:t>This measurement is to evaluate the system level capacity measured with 95 percentile together with 5 percentile for robustness in the network.</a:t>
            </a:r>
          </a:p>
          <a:p>
            <a:pPr lvl="2"/>
            <a:r>
              <a:rPr lang="en-US" sz="2200" dirty="0" smtClean="0"/>
              <a:t>BW (Hz) x BSS Spectrum Efficiency (bps/Hz/BSS) x # of BSS</a:t>
            </a:r>
          </a:p>
          <a:p>
            <a:pPr lvl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562600" y="3276600"/>
            <a:ext cx="3411396" cy="2022088"/>
            <a:chOff x="5672645" y="2012763"/>
            <a:chExt cx="3411396" cy="2022088"/>
          </a:xfrm>
        </p:grpSpPr>
        <p:pic>
          <p:nvPicPr>
            <p:cNvPr id="46" name="Picture 45" descr="https://encrypted-tbn2.gstatic.com/images?q=tbn:ANd9GcTDUZcD9Oib5zICJAz-ITbRW1MXilDGt66hx49_WKklpVXr-J3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11596" y="2320966"/>
              <a:ext cx="917108" cy="917108"/>
            </a:xfrm>
            <a:prstGeom prst="rect">
              <a:avLst/>
            </a:prstGeom>
            <a:noFill/>
          </p:spPr>
        </p:pic>
        <p:pic>
          <p:nvPicPr>
            <p:cNvPr id="47" name="Picture 6110" descr="4 copy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132305" y="3112280"/>
              <a:ext cx="173110" cy="176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Picture 11" descr="MCj0424782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6377809" y="3288959"/>
              <a:ext cx="357042" cy="277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" name="Picture 24" descr="Apple iPhone 5 Black 32 GB Smartphone - AT&amp;T (32 GB Internal Storage, iOS 6, 4G, 8 MP Camera)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229432" y="2431062"/>
              <a:ext cx="282164" cy="28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" name="Cloud 49"/>
            <p:cNvSpPr/>
            <p:nvPr/>
          </p:nvSpPr>
          <p:spPr>
            <a:xfrm>
              <a:off x="5672645" y="2012763"/>
              <a:ext cx="3411396" cy="2022088"/>
            </a:xfrm>
            <a:prstGeom prst="cloud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1" name="Picture 50" descr="https://encrypted-tbn2.gstatic.com/images?q=tbn:ANd9GcTDUZcD9Oib5zICJAz-ITbRW1MXilDGt66hx49_WKklpVXr-J3I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4892" y="2885990"/>
              <a:ext cx="736500" cy="736500"/>
            </a:xfrm>
            <a:prstGeom prst="rect">
              <a:avLst/>
            </a:prstGeom>
            <a:noFill/>
          </p:spPr>
        </p:pic>
        <p:pic>
          <p:nvPicPr>
            <p:cNvPr id="52" name="Picture 11" descr="MCj0424782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8208913" y="2144799"/>
              <a:ext cx="357042" cy="277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" name="Picture 24" descr="Apple iPhone 5 Black 32 GB Smartphone - AT&amp;T (32 GB Internal Storage, iOS 6, 4G, 8 MP Camera)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473672" y="2883718"/>
              <a:ext cx="282164" cy="28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" name="Picture 24" descr="Apple iPhone 5 Black 32 GB Smartphone - AT&amp;T (32 GB Internal Storage, iOS 6, 4G, 8 MP Camera)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690616" y="2885990"/>
              <a:ext cx="282164" cy="28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" name="Picture 6110" descr="4 copy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81009" y="3796952"/>
              <a:ext cx="173110" cy="176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Robustness Measurements</a:t>
            </a:r>
          </a:p>
          <a:p>
            <a:pPr lvl="1"/>
            <a:r>
              <a:rPr lang="en-US" sz="2400" dirty="0" smtClean="0"/>
              <a:t>The robustness of connection is to evaluate the wireless connection reliability and strategy in different scenario. </a:t>
            </a:r>
          </a:p>
          <a:p>
            <a:pPr lvl="2"/>
            <a:r>
              <a:rPr lang="en-US" sz="2200" dirty="0" smtClean="0"/>
              <a:t>Strategy for association could be </a:t>
            </a:r>
          </a:p>
          <a:p>
            <a:pPr lvl="3"/>
            <a:r>
              <a:rPr lang="en-US" sz="2200" dirty="0" smtClean="0"/>
              <a:t>always connected or</a:t>
            </a:r>
          </a:p>
          <a:p>
            <a:pPr lvl="3"/>
            <a:r>
              <a:rPr lang="en-US" sz="2200" dirty="0" smtClean="0"/>
              <a:t>connected with minimum rate,  or</a:t>
            </a:r>
          </a:p>
          <a:p>
            <a:pPr lvl="3"/>
            <a:r>
              <a:rPr lang="en-US" sz="2200" dirty="0" smtClean="0"/>
              <a:t>blocked when the admitted data rate is not met. 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Maximum supported active transmission stations (at minimum data rate or average data rate according to different profiles)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Successful transmission ratio (or re-trial rate) for different access category and profiles </a:t>
            </a:r>
          </a:p>
          <a:p>
            <a:pPr lvl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Availability (or Outage)</a:t>
            </a:r>
          </a:p>
          <a:p>
            <a:pPr lvl="1"/>
            <a:r>
              <a:rPr lang="en-US" sz="2400" dirty="0" smtClean="0"/>
              <a:t>This measurement is more focusing on the system level communication performance in </a:t>
            </a:r>
            <a:r>
              <a:rPr lang="en-US" sz="2400" dirty="0" err="1" smtClean="0"/>
              <a:t>OBSS</a:t>
            </a:r>
            <a:r>
              <a:rPr lang="en-US" sz="2400" dirty="0" smtClean="0"/>
              <a:t>.  Even the radio link signal is good, the communication link may not be available due to high congestion, overloading or interference from neighbor BSS.</a:t>
            </a:r>
          </a:p>
          <a:p>
            <a:pPr lvl="2"/>
            <a:r>
              <a:rPr lang="en-US" sz="2200" dirty="0" smtClean="0"/>
              <a:t>Percentage of the transmit packet without response in total transmissions.</a:t>
            </a:r>
          </a:p>
          <a:p>
            <a:pPr lvl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User Experience Measurements </a:t>
            </a:r>
          </a:p>
          <a:p>
            <a:pPr lvl="1"/>
            <a:r>
              <a:rPr lang="en-US" sz="2400" dirty="0" smtClean="0"/>
              <a:t>Network selection and association latency (ms)</a:t>
            </a:r>
          </a:p>
          <a:p>
            <a:pPr lvl="2"/>
            <a:r>
              <a:rPr lang="en-US" sz="2200" dirty="0" smtClean="0"/>
              <a:t>Measure the delay of initial network acquisition and association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 Association Successful Ratio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Data transmission latency (ms)</a:t>
            </a:r>
          </a:p>
          <a:p>
            <a:pPr lvl="2"/>
            <a:r>
              <a:rPr lang="en-US" sz="2200" dirty="0" smtClean="0"/>
              <a:t>MAC latency </a:t>
            </a:r>
          </a:p>
          <a:p>
            <a:pPr lvl="3"/>
            <a:r>
              <a:rPr lang="en-US" sz="2200" dirty="0" err="1" smtClean="0"/>
              <a:t>STA</a:t>
            </a:r>
            <a:r>
              <a:rPr lang="en-US" sz="2200" dirty="0" smtClean="0"/>
              <a:t> initiated transmission</a:t>
            </a:r>
          </a:p>
          <a:p>
            <a:pPr lvl="3"/>
            <a:r>
              <a:rPr lang="en-US" sz="2200" dirty="0" smtClean="0"/>
              <a:t>AP imitated polling transmission</a:t>
            </a:r>
            <a:endParaRPr lang="en-US" sz="2000" dirty="0" smtClean="0"/>
          </a:p>
          <a:p>
            <a:pPr lvl="2"/>
            <a:r>
              <a:rPr lang="en-US" sz="2200" dirty="0" smtClean="0"/>
              <a:t>Network latency (ms)</a:t>
            </a:r>
          </a:p>
          <a:p>
            <a:pPr lvl="2"/>
            <a:r>
              <a:rPr lang="en-US" sz="2200" dirty="0" err="1" smtClean="0"/>
              <a:t>QoS</a:t>
            </a:r>
            <a:r>
              <a:rPr lang="en-US" sz="2200" dirty="0" smtClean="0"/>
              <a:t> latency (ms)</a:t>
            </a:r>
          </a:p>
          <a:p>
            <a:pPr lvl="3"/>
            <a:r>
              <a:rPr lang="en-US" sz="2200" dirty="0" smtClean="0"/>
              <a:t>Voice and video streaming latency</a:t>
            </a:r>
          </a:p>
          <a:p>
            <a:pPr lvl="3"/>
            <a:r>
              <a:rPr lang="en-US" sz="2200" dirty="0" smtClean="0"/>
              <a:t>BE latency</a:t>
            </a:r>
          </a:p>
          <a:p>
            <a:pPr lvl="1"/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System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Network Performance Measurements </a:t>
            </a:r>
          </a:p>
          <a:p>
            <a:pPr lvl="1"/>
            <a:r>
              <a:rPr lang="en-US" sz="2400" dirty="0" smtClean="0"/>
              <a:t>Handoff latency (ms)</a:t>
            </a:r>
          </a:p>
          <a:p>
            <a:pPr lvl="2"/>
            <a:r>
              <a:rPr lang="en-US" sz="2200" dirty="0" smtClean="0"/>
              <a:t>This measurement is to measure the user performance of service interrupt during the handoff when re-association from one AP to another (re-selecting network)</a:t>
            </a:r>
          </a:p>
          <a:p>
            <a:pPr lvl="3"/>
            <a:r>
              <a:rPr lang="en-US" sz="2000" dirty="0" smtClean="0"/>
              <a:t>Active handoff from one AP to another (seamless handoff)</a:t>
            </a:r>
          </a:p>
          <a:p>
            <a:pPr lvl="3"/>
            <a:r>
              <a:rPr lang="en-US" sz="2000" dirty="0" smtClean="0"/>
              <a:t>Handoff to other frequency channel in re-association or active handoff</a:t>
            </a:r>
          </a:p>
          <a:p>
            <a:pPr lvl="1"/>
            <a:r>
              <a:rPr lang="en-US" sz="2400" dirty="0" smtClean="0"/>
              <a:t>Handoff  Successful Ratio</a:t>
            </a:r>
          </a:p>
          <a:p>
            <a:pPr lvl="2"/>
            <a:r>
              <a:rPr lang="en-US" sz="2200" dirty="0" smtClean="0"/>
              <a:t>Service continuity with minimum </a:t>
            </a:r>
            <a:r>
              <a:rPr lang="en-US" sz="2200" dirty="0" err="1" smtClean="0"/>
              <a:t>QoS</a:t>
            </a:r>
            <a:r>
              <a:rPr lang="en-US" sz="2200" dirty="0" smtClean="0"/>
              <a:t> guarantee or</a:t>
            </a:r>
          </a:p>
          <a:p>
            <a:pPr lvl="2"/>
            <a:r>
              <a:rPr lang="en-US" sz="2200" dirty="0" smtClean="0"/>
              <a:t>Without service continuity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rmAutofit fontScale="77500" lnSpcReduction="20000"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11-13-0657-06-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-hew-</a:t>
            </a:r>
            <a:r>
              <a:rPr lang="en-US" sz="2800" b="0" dirty="0" err="1" smtClean="0"/>
              <a:t>sg</a:t>
            </a:r>
            <a:r>
              <a:rPr lang="en-US" sz="2800" b="0" dirty="0" smtClean="0"/>
              <a:t>-usage-models-and-requirements-liaison-with-</a:t>
            </a:r>
            <a:r>
              <a:rPr lang="en-US" sz="2800" b="0" dirty="0" err="1" smtClean="0"/>
              <a:t>wfa</a:t>
            </a:r>
            <a:endParaRPr lang="en-US" sz="2800" b="0" dirty="0" smtClean="0"/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11-13-0722-01-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-hew-evaluation-methodology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11-13-0764-01-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-full-duplex-technology-for-hew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11-13-0765-02-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-co-time-co-frequency-full-duplex-for-802-11-</a:t>
            </a:r>
            <a:r>
              <a:rPr lang="en-US" sz="2800" b="0" dirty="0" err="1" smtClean="0"/>
              <a:t>wlan</a:t>
            </a:r>
            <a:endParaRPr lang="en-US" sz="2800" b="0" dirty="0" smtClean="0"/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11-13-0804-00-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-impact-of-network-configuration-on-quality-of-experience-in-</a:t>
            </a:r>
            <a:r>
              <a:rPr lang="en-US" sz="2800" b="0" dirty="0" err="1" smtClean="0"/>
              <a:t>wlan</a:t>
            </a:r>
            <a:r>
              <a:rPr lang="en-US" sz="2800" b="0" dirty="0" smtClean="0"/>
              <a:t>-networks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11-13-0805-02-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-on-definition-of-dense-networks-and-performance-metric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11-13-0847-01-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-evaluation-criteria-and-simulation-scenarios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11-13-0854-01-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-consideration-on-efficiency-enhancement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800" b="0" dirty="0" smtClean="0"/>
              <a:t>11-13-0869-00-</a:t>
            </a:r>
            <a:r>
              <a:rPr lang="en-US" sz="2800" b="0" dirty="0" err="1" smtClean="0"/>
              <a:t>0hew</a:t>
            </a:r>
            <a:r>
              <a:rPr lang="en-US" sz="2800" b="0" dirty="0" smtClean="0"/>
              <a:t>-simulation-scenarios-and-metrics-for-hew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419600"/>
          </a:xfrm>
        </p:spPr>
        <p:txBody>
          <a:bodyPr/>
          <a:lstStyle/>
          <a:p>
            <a:r>
              <a:rPr lang="en-US" dirty="0" smtClean="0"/>
              <a:t>HEW </a:t>
            </a:r>
            <a:r>
              <a:rPr lang="en-US" dirty="0" err="1" smtClean="0"/>
              <a:t>SG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IEEE 802 </a:t>
            </a:r>
            <a:r>
              <a:rPr lang="en-US" dirty="0" err="1" smtClean="0"/>
              <a:t>LMSC</a:t>
            </a:r>
            <a:r>
              <a:rPr lang="en-US" dirty="0" smtClean="0"/>
              <a:t> approved formation of 802.11 Study Group to investigate High-efficiency </a:t>
            </a:r>
            <a:r>
              <a:rPr lang="en-US" dirty="0" err="1" smtClean="0"/>
              <a:t>WLAN</a:t>
            </a:r>
            <a:r>
              <a:rPr lang="en-US" dirty="0" smtClean="0"/>
              <a:t> (HEW) in March meeting of 2013.</a:t>
            </a:r>
          </a:p>
          <a:p>
            <a:pPr lvl="1"/>
            <a:r>
              <a:rPr lang="en-US" dirty="0" smtClean="0"/>
              <a:t>The  goal of HEW </a:t>
            </a:r>
            <a:r>
              <a:rPr lang="en-US" dirty="0" err="1" smtClean="0"/>
              <a:t>SG</a:t>
            </a:r>
            <a:r>
              <a:rPr lang="en-US" dirty="0" smtClean="0"/>
              <a:t> is to improve 802.11 PHY and MAC layers performance in frequency bands of 2.4 and 5 GHz with a focus on: </a:t>
            </a:r>
          </a:p>
          <a:p>
            <a:pPr lvl="2"/>
            <a:r>
              <a:rPr lang="en-US" sz="2000" dirty="0" smtClean="0"/>
              <a:t>spectrum efficiency and area throughput improvement</a:t>
            </a:r>
          </a:p>
          <a:p>
            <a:pPr lvl="2"/>
            <a:r>
              <a:rPr lang="en-US" sz="2000" dirty="0" smtClean="0"/>
              <a:t>real world performance improvement in indoor and outdoor deployments</a:t>
            </a:r>
          </a:p>
          <a:p>
            <a:pPr lvl="3"/>
            <a:r>
              <a:rPr lang="en-US" sz="2000" dirty="0" smtClean="0"/>
              <a:t>in the presence of interfering sources, dense heterogeneous networks</a:t>
            </a:r>
          </a:p>
          <a:p>
            <a:pPr lvl="3"/>
            <a:r>
              <a:rPr lang="en-US" sz="2000" dirty="0" smtClean="0"/>
              <a:t>in moderate to heavy user loaded </a:t>
            </a:r>
            <a:r>
              <a:rPr lang="en-US" sz="2000" dirty="0" err="1" smtClean="0"/>
              <a:t>APs</a:t>
            </a:r>
            <a:endParaRPr lang="en-US" sz="2000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pPr defTabSz="457200" eaLnBrk="0" hangingPunct="0"/>
            <a:r>
              <a:rPr lang="en-US" altLang="zh-CN" dirty="0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HEW </a:t>
            </a:r>
            <a:r>
              <a:rPr lang="en-US" dirty="0" err="1" smtClean="0"/>
              <a:t>SG</a:t>
            </a:r>
            <a:r>
              <a:rPr lang="en-US" dirty="0" smtClean="0"/>
              <a:t> (continued)</a:t>
            </a:r>
          </a:p>
          <a:p>
            <a:pPr lvl="1"/>
            <a:r>
              <a:rPr lang="en-US" dirty="0" smtClean="0"/>
              <a:t>In previous meetings, presentations submitted to HEW for considerations include </a:t>
            </a:r>
          </a:p>
          <a:p>
            <a:pPr lvl="2"/>
            <a:r>
              <a:rPr lang="en-US" sz="2000" dirty="0" smtClean="0"/>
              <a:t>Use cases and traffic models</a:t>
            </a:r>
          </a:p>
          <a:p>
            <a:pPr lvl="2"/>
            <a:r>
              <a:rPr lang="en-US" sz="2000" dirty="0" smtClean="0"/>
              <a:t>Efficiency issues in the existing </a:t>
            </a:r>
            <a:r>
              <a:rPr lang="en-US" sz="2000" dirty="0" err="1" smtClean="0"/>
              <a:t>WLAN</a:t>
            </a:r>
            <a:endParaRPr lang="en-US" sz="2000" dirty="0" smtClean="0"/>
          </a:p>
          <a:p>
            <a:pPr lvl="2"/>
            <a:r>
              <a:rPr lang="en-US" sz="2000" dirty="0" smtClean="0"/>
              <a:t>Channel models and evaluation methodology</a:t>
            </a:r>
          </a:p>
          <a:p>
            <a:pPr lvl="2"/>
            <a:r>
              <a:rPr lang="en-US" sz="2000" dirty="0" smtClean="0"/>
              <a:t>Suggested improvements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contribution suggests evaluation metrics to formalize a way to measure the performance of existing </a:t>
            </a:r>
            <a:r>
              <a:rPr lang="en-US" dirty="0" err="1" smtClean="0"/>
              <a:t>WLAN</a:t>
            </a:r>
            <a:r>
              <a:rPr lang="en-US" dirty="0" smtClean="0"/>
              <a:t> and future HEW.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pPr defTabSz="457200"/>
            <a:r>
              <a:rPr lang="en-US" altLang="zh-CN" dirty="0" smtClean="0"/>
              <a:t>HEW Evaluation Targets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5257800" cy="4800600"/>
          </a:xfrm>
        </p:spPr>
        <p:txBody>
          <a:bodyPr>
            <a:normAutofit lnSpcReduction="10000"/>
          </a:bodyPr>
          <a:lstStyle/>
          <a:p>
            <a:r>
              <a:rPr lang="en-US" b="0" dirty="0" smtClean="0"/>
              <a:t>HEW needs to consider measurements and improvements on </a:t>
            </a:r>
          </a:p>
          <a:p>
            <a:pPr lvl="1"/>
            <a:r>
              <a:rPr lang="en-US" sz="2400" dirty="0" smtClean="0"/>
              <a:t>e</a:t>
            </a:r>
            <a:r>
              <a:rPr lang="en-US" sz="2400" b="0" dirty="0" smtClean="0"/>
              <a:t>fficiency of isolated BSS, which is more focusing on evaluation of  technology in the ideal scenario. </a:t>
            </a:r>
          </a:p>
          <a:p>
            <a:pPr lvl="1"/>
            <a:r>
              <a:rPr lang="en-US" sz="2400" dirty="0" smtClean="0"/>
              <a:t>e</a:t>
            </a:r>
            <a:r>
              <a:rPr lang="en-US" sz="2400" b="0" dirty="0" smtClean="0"/>
              <a:t>fficiency on overlapping BSS, which is used to evaluate the system level performance in the real world, including overloaded scenario .</a:t>
            </a:r>
          </a:p>
          <a:p>
            <a:pPr lvl="1"/>
            <a:r>
              <a:rPr lang="en-US" sz="2400" b="0" dirty="0" smtClean="0"/>
              <a:t>user experience, which is to evaluate user acceptance level of communication network.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019800" y="2142708"/>
            <a:ext cx="2728942" cy="3670740"/>
            <a:chOff x="6251568" y="1637732"/>
            <a:chExt cx="2728942" cy="3670740"/>
          </a:xfrm>
        </p:grpSpPr>
        <p:grpSp>
          <p:nvGrpSpPr>
            <p:cNvPr id="8" name="Group 4"/>
            <p:cNvGrpSpPr/>
            <p:nvPr/>
          </p:nvGrpSpPr>
          <p:grpSpPr>
            <a:xfrm>
              <a:off x="6251568" y="1637732"/>
              <a:ext cx="2728942" cy="3670740"/>
              <a:chOff x="2759149" y="2169900"/>
              <a:chExt cx="2291353" cy="3725588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2759149" y="2169900"/>
                <a:ext cx="0" cy="310470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V="1">
                <a:off x="2759149" y="5274607"/>
                <a:ext cx="2034406" cy="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eeform 12"/>
              <p:cNvSpPr/>
              <p:nvPr/>
            </p:nvSpPr>
            <p:spPr>
              <a:xfrm>
                <a:off x="2865475" y="2509684"/>
                <a:ext cx="1754373" cy="2764922"/>
              </a:xfrm>
              <a:custGeom>
                <a:avLst/>
                <a:gdLst>
                  <a:gd name="connsiteX0" fmla="*/ 1860698 w 1860698"/>
                  <a:gd name="connsiteY0" fmla="*/ 457 h 1935583"/>
                  <a:gd name="connsiteX1" fmla="*/ 1446028 w 1860698"/>
                  <a:gd name="connsiteY1" fmla="*/ 11090 h 1935583"/>
                  <a:gd name="connsiteX2" fmla="*/ 1158949 w 1860698"/>
                  <a:gd name="connsiteY2" fmla="*/ 74885 h 1935583"/>
                  <a:gd name="connsiteX3" fmla="*/ 1010093 w 1860698"/>
                  <a:gd name="connsiteY3" fmla="*/ 298169 h 1935583"/>
                  <a:gd name="connsiteX4" fmla="*/ 574158 w 1860698"/>
                  <a:gd name="connsiteY4" fmla="*/ 1552811 h 1935583"/>
                  <a:gd name="connsiteX5" fmla="*/ 0 w 1860698"/>
                  <a:gd name="connsiteY5" fmla="*/ 1935583 h 19355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60698" h="1935583">
                    <a:moveTo>
                      <a:pt x="1860698" y="457"/>
                    </a:moveTo>
                    <a:cubicBezTo>
                      <a:pt x="1711842" y="-429"/>
                      <a:pt x="1562986" y="-1315"/>
                      <a:pt x="1446028" y="11090"/>
                    </a:cubicBezTo>
                    <a:cubicBezTo>
                      <a:pt x="1329070" y="23495"/>
                      <a:pt x="1231605" y="27038"/>
                      <a:pt x="1158949" y="74885"/>
                    </a:cubicBezTo>
                    <a:cubicBezTo>
                      <a:pt x="1086293" y="122732"/>
                      <a:pt x="1107558" y="51848"/>
                      <a:pt x="1010093" y="298169"/>
                    </a:cubicBezTo>
                    <a:cubicBezTo>
                      <a:pt x="912628" y="544490"/>
                      <a:pt x="742507" y="1279909"/>
                      <a:pt x="574158" y="1552811"/>
                    </a:cubicBezTo>
                    <a:cubicBezTo>
                      <a:pt x="405809" y="1825713"/>
                      <a:pt x="202904" y="1880648"/>
                      <a:pt x="0" y="1935583"/>
                    </a:cubicBezTo>
                  </a:path>
                </a:pathLst>
              </a:custGeom>
              <a:noFill/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3289453" y="2509684"/>
                <a:ext cx="1471782" cy="2764923"/>
              </a:xfrm>
              <a:custGeom>
                <a:avLst/>
                <a:gdLst>
                  <a:gd name="connsiteX0" fmla="*/ 1743739 w 1743739"/>
                  <a:gd name="connsiteY0" fmla="*/ 10231 h 2753431"/>
                  <a:gd name="connsiteX1" fmla="*/ 1297172 w 1743739"/>
                  <a:gd name="connsiteY1" fmla="*/ 10231 h 2753431"/>
                  <a:gd name="connsiteX2" fmla="*/ 1190846 w 1743739"/>
                  <a:gd name="connsiteY2" fmla="*/ 116557 h 2753431"/>
                  <a:gd name="connsiteX3" fmla="*/ 1169581 w 1743739"/>
                  <a:gd name="connsiteY3" fmla="*/ 276045 h 2753431"/>
                  <a:gd name="connsiteX4" fmla="*/ 903767 w 1743739"/>
                  <a:gd name="connsiteY4" fmla="*/ 1924092 h 2753431"/>
                  <a:gd name="connsiteX5" fmla="*/ 659218 w 1743739"/>
                  <a:gd name="connsiteY5" fmla="*/ 2572678 h 2753431"/>
                  <a:gd name="connsiteX6" fmla="*/ 0 w 1743739"/>
                  <a:gd name="connsiteY6" fmla="*/ 2753431 h 27534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43739" h="2753431">
                    <a:moveTo>
                      <a:pt x="1743739" y="10231"/>
                    </a:moveTo>
                    <a:cubicBezTo>
                      <a:pt x="1566530" y="1370"/>
                      <a:pt x="1389321" y="-7490"/>
                      <a:pt x="1297172" y="10231"/>
                    </a:cubicBezTo>
                    <a:cubicBezTo>
                      <a:pt x="1205023" y="27952"/>
                      <a:pt x="1212111" y="72255"/>
                      <a:pt x="1190846" y="116557"/>
                    </a:cubicBezTo>
                    <a:cubicBezTo>
                      <a:pt x="1169581" y="160859"/>
                      <a:pt x="1217427" y="-25211"/>
                      <a:pt x="1169581" y="276045"/>
                    </a:cubicBezTo>
                    <a:cubicBezTo>
                      <a:pt x="1121735" y="577301"/>
                      <a:pt x="988827" y="1541320"/>
                      <a:pt x="903767" y="1924092"/>
                    </a:cubicBezTo>
                    <a:cubicBezTo>
                      <a:pt x="818707" y="2306864"/>
                      <a:pt x="809846" y="2434455"/>
                      <a:pt x="659218" y="2572678"/>
                    </a:cubicBezTo>
                    <a:cubicBezTo>
                      <a:pt x="508590" y="2710901"/>
                      <a:pt x="254295" y="2732166"/>
                      <a:pt x="0" y="2753431"/>
                    </a:cubicBezTo>
                  </a:path>
                </a:pathLst>
              </a:cu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759149" y="3656252"/>
                <a:ext cx="912597" cy="312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Current 11</a:t>
                </a:r>
                <a:endParaRPr lang="en-US" sz="14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189189" y="3656252"/>
                <a:ext cx="861313" cy="471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HEW</a:t>
                </a:r>
                <a:endParaRPr lang="en-US" sz="14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865474" y="2250204"/>
                <a:ext cx="806092" cy="5189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CDF </a:t>
                </a:r>
                <a:endParaRPr lang="en-US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13966" y="5329350"/>
                <a:ext cx="789775" cy="5661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err="1" smtClean="0"/>
                  <a:t>Tput</a:t>
                </a:r>
                <a:endParaRPr lang="en-US" sz="1800" dirty="0"/>
              </a:p>
            </p:txBody>
          </p:sp>
        </p:grpSp>
        <p:sp>
          <p:nvSpPr>
            <p:cNvPr id="10" name="Right Arrow 9"/>
            <p:cNvSpPr/>
            <p:nvPr/>
          </p:nvSpPr>
          <p:spPr>
            <a:xfrm>
              <a:off x="7310937" y="3102202"/>
              <a:ext cx="616475" cy="307777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altLang="zh-CN" dirty="0" smtClean="0"/>
              <a:t>HEW</a:t>
            </a:r>
            <a:r>
              <a:rPr lang="en-US" dirty="0" smtClean="0"/>
              <a:t> </a:t>
            </a:r>
            <a:r>
              <a:rPr lang="en-US" altLang="zh-CN" dirty="0" smtClean="0"/>
              <a:t>Evaluation</a:t>
            </a:r>
            <a:r>
              <a:rPr lang="en-US" dirty="0" smtClean="0"/>
              <a:t> Scenarios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2895600"/>
          </a:xfrm>
        </p:spPr>
        <p:txBody>
          <a:bodyPr>
            <a:normAutofit fontScale="85000" lnSpcReduction="10000"/>
          </a:bodyPr>
          <a:lstStyle/>
          <a:p>
            <a:r>
              <a:rPr lang="en-US" sz="2600" b="0" dirty="0" smtClean="0"/>
              <a:t>HEW evaluation could be performed in following scenarios</a:t>
            </a:r>
          </a:p>
          <a:p>
            <a:pPr lvl="1"/>
            <a:r>
              <a:rPr lang="en-US" sz="2200" b="0" dirty="0" smtClean="0"/>
              <a:t>Outdoor deployment scenario</a:t>
            </a:r>
          </a:p>
          <a:p>
            <a:pPr lvl="2"/>
            <a:r>
              <a:rPr lang="en-US" sz="1900" b="0" dirty="0" smtClean="0"/>
              <a:t>It is </a:t>
            </a:r>
            <a:r>
              <a:rPr lang="en-US" sz="1900" b="0" dirty="0" err="1" smtClean="0"/>
              <a:t>OBSS</a:t>
            </a:r>
            <a:r>
              <a:rPr lang="en-US" sz="1900" b="0" dirty="0" smtClean="0"/>
              <a:t> in medium or high density such as in Train/Metro stations </a:t>
            </a:r>
          </a:p>
          <a:p>
            <a:pPr lvl="2"/>
            <a:r>
              <a:rPr lang="en-US" sz="1900" b="0" dirty="0" smtClean="0"/>
              <a:t>Measurements should consider the </a:t>
            </a:r>
            <a:r>
              <a:rPr lang="en-US" sz="1900" dirty="0" smtClean="0"/>
              <a:t>area throughput with </a:t>
            </a:r>
            <a:r>
              <a:rPr lang="en-US" sz="1900" b="0" dirty="0" smtClean="0"/>
              <a:t>stations in low mobility.</a:t>
            </a:r>
          </a:p>
          <a:p>
            <a:pPr lvl="1"/>
            <a:r>
              <a:rPr lang="en-US" sz="2200" b="0" dirty="0" smtClean="0"/>
              <a:t>Indoor/Outdoor deployments scenario</a:t>
            </a:r>
          </a:p>
          <a:p>
            <a:pPr lvl="2"/>
            <a:r>
              <a:rPr lang="en-US" sz="1900" b="0" dirty="0" smtClean="0"/>
              <a:t>It is </a:t>
            </a:r>
            <a:r>
              <a:rPr lang="en-US" sz="1900" b="0" dirty="0" err="1" smtClean="0"/>
              <a:t>OBSS</a:t>
            </a:r>
            <a:r>
              <a:rPr lang="en-US" sz="1900" b="0" dirty="0" smtClean="0"/>
              <a:t> in the dense urban apartments, stadiums, airports and enterprise environments</a:t>
            </a:r>
          </a:p>
          <a:p>
            <a:pPr lvl="2"/>
            <a:r>
              <a:rPr lang="en-US" sz="1900" b="0" dirty="0" smtClean="0"/>
              <a:t>Measurements should consider the </a:t>
            </a:r>
            <a:r>
              <a:rPr lang="en-US" sz="1900" dirty="0" smtClean="0"/>
              <a:t>area throughput with </a:t>
            </a:r>
            <a:r>
              <a:rPr lang="en-US" sz="1900" b="0" dirty="0" smtClean="0"/>
              <a:t>stations in nomadic</a:t>
            </a:r>
          </a:p>
          <a:p>
            <a:pPr lvl="1"/>
            <a:r>
              <a:rPr lang="en-US" sz="2200" b="0" dirty="0" smtClean="0"/>
              <a:t>It should consider:  planned deployment, and unplanned deployment.</a:t>
            </a:r>
          </a:p>
          <a:p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17500" y="4800599"/>
          <a:ext cx="8516938" cy="1638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5964238"/>
              </a:tblGrid>
              <a:tr h="36798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Aspects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Considerations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5157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Outdoor high density (both AP and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Outdoor model,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OBSS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interference, low mobility,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51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Indoor high density (both AP and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STA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Indoor model,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OBSS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interference, nomadic,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Methodology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System Configurations </a:t>
            </a:r>
          </a:p>
          <a:p>
            <a:pPr lvl="1"/>
            <a:r>
              <a:rPr lang="en-US" sz="2400" dirty="0" smtClean="0"/>
              <a:t>For multi-layer network configuration</a:t>
            </a:r>
          </a:p>
          <a:p>
            <a:pPr lvl="2"/>
            <a:r>
              <a:rPr lang="en-US" sz="2400" dirty="0" smtClean="0"/>
              <a:t>Frequency reuse factor = 1 and = 3 at 5 GHz Band.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Antenna configuration </a:t>
            </a:r>
          </a:p>
          <a:p>
            <a:pPr lvl="2"/>
            <a:r>
              <a:rPr lang="en-US" sz="2400" dirty="0" smtClean="0"/>
              <a:t>Baseline:  2 antenna at AP, 1 antenna at </a:t>
            </a:r>
            <a:r>
              <a:rPr lang="en-US" sz="2400" dirty="0" err="1" smtClean="0"/>
              <a:t>STA</a:t>
            </a:r>
            <a:r>
              <a:rPr lang="en-US" sz="2400" dirty="0" smtClean="0"/>
              <a:t>; (0 – </a:t>
            </a:r>
            <a:r>
              <a:rPr lang="en-US" sz="2400" dirty="0" err="1" smtClean="0"/>
              <a:t>6dBi</a:t>
            </a:r>
            <a:r>
              <a:rPr lang="en-US" sz="2400" dirty="0" smtClean="0"/>
              <a:t>). </a:t>
            </a:r>
          </a:p>
          <a:p>
            <a:pPr lvl="2"/>
            <a:r>
              <a:rPr lang="en-US" sz="2400" dirty="0" smtClean="0"/>
              <a:t>Advanced:  4 antenna at AP;  2 at </a:t>
            </a:r>
            <a:r>
              <a:rPr lang="en-US" sz="2400" dirty="0" err="1" smtClean="0"/>
              <a:t>STA</a:t>
            </a:r>
            <a:r>
              <a:rPr lang="en-US" sz="2400" dirty="0" smtClean="0"/>
              <a:t>;  (0 – </a:t>
            </a:r>
            <a:r>
              <a:rPr lang="en-US" sz="2400" dirty="0" err="1" smtClean="0"/>
              <a:t>6dBi</a:t>
            </a:r>
            <a:r>
              <a:rPr lang="en-US" sz="2400" dirty="0" smtClean="0"/>
              <a:t>). 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SU and MU configurations</a:t>
            </a:r>
          </a:p>
          <a:p>
            <a:pPr lvl="2"/>
            <a:r>
              <a:rPr lang="en-US" sz="2400" dirty="0" smtClean="0"/>
              <a:t>Evaluate the point to point situation</a:t>
            </a:r>
            <a:r>
              <a:rPr lang="en-US" sz="2000" dirty="0" smtClean="0"/>
              <a:t>.</a:t>
            </a:r>
          </a:p>
          <a:p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Methodology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Traffic Models </a:t>
            </a:r>
          </a:p>
          <a:p>
            <a:pPr lvl="1"/>
            <a:r>
              <a:rPr lang="en-US" sz="2800" dirty="0" smtClean="0"/>
              <a:t>Full buffer models (for simplicity)</a:t>
            </a:r>
          </a:p>
          <a:p>
            <a:pPr lvl="1"/>
            <a:r>
              <a:rPr lang="en-US" sz="2800" dirty="0" smtClean="0"/>
              <a:t>Non-full buffer models (for real world) – </a:t>
            </a:r>
            <a:r>
              <a:rPr lang="en-US" sz="2800" dirty="0" err="1" smtClean="0"/>
              <a:t>TR36.814</a:t>
            </a:r>
            <a:endParaRPr lang="en-US" sz="2800" dirty="0" smtClean="0"/>
          </a:p>
          <a:p>
            <a:pPr lvl="1"/>
            <a:r>
              <a:rPr lang="en-US" sz="2800" dirty="0" smtClean="0"/>
              <a:t>IP based traffic </a:t>
            </a:r>
          </a:p>
          <a:p>
            <a:pPr lvl="2"/>
            <a:r>
              <a:rPr lang="en-US" sz="2800" dirty="0" smtClean="0"/>
              <a:t>Half-duplex transmission:  different split of uplink and downlink traffic loads </a:t>
            </a:r>
          </a:p>
          <a:p>
            <a:pPr lvl="2"/>
            <a:r>
              <a:rPr lang="en-US" sz="2800" dirty="0" smtClean="0"/>
              <a:t>Full-duplex transmission:  simultaneous uplink and downlink transmission</a:t>
            </a:r>
          </a:p>
          <a:p>
            <a:pPr lvl="1"/>
            <a:r>
              <a:rPr lang="en-US" sz="2800" dirty="0" smtClean="0"/>
              <a:t>Mixed traffic model</a:t>
            </a:r>
          </a:p>
          <a:p>
            <a:pPr lvl="2"/>
            <a:r>
              <a:rPr lang="en-US" sz="2900" dirty="0" smtClean="0"/>
              <a:t>Comprise a large packets (web, video, etc) and small packets (</a:t>
            </a:r>
            <a:r>
              <a:rPr lang="en-US" sz="2900" dirty="0" err="1" smtClean="0"/>
              <a:t>ACKs</a:t>
            </a:r>
            <a:r>
              <a:rPr lang="en-US" sz="2900" dirty="0" smtClean="0"/>
              <a:t>)</a:t>
            </a:r>
          </a:p>
          <a:p>
            <a:pPr lvl="1"/>
            <a:r>
              <a:rPr lang="en-US" sz="2800" dirty="0" smtClean="0"/>
              <a:t>Maximum number of served stations</a:t>
            </a:r>
          </a:p>
          <a:p>
            <a:pPr lvl="2"/>
            <a:r>
              <a:rPr lang="en-US" sz="2900" dirty="0" smtClean="0"/>
              <a:t>Light load:  traffic should be finite buffer (burst) and a single connection is not overloading the system.</a:t>
            </a:r>
          </a:p>
          <a:p>
            <a:pPr lvl="2"/>
            <a:r>
              <a:rPr lang="en-US" sz="2900" dirty="0" smtClean="0"/>
              <a:t>Heavy load:</a:t>
            </a:r>
          </a:p>
          <a:p>
            <a:pPr lvl="2"/>
            <a:r>
              <a:rPr lang="en-US" sz="2900" dirty="0" smtClean="0"/>
              <a:t>Overloaded:</a:t>
            </a:r>
            <a:endParaRPr lang="en-US" sz="2200" dirty="0" smtClean="0"/>
          </a:p>
          <a:p>
            <a:endParaRPr lang="en-US" b="0" dirty="0" smtClean="0"/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Link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Receiver Performance Measurements </a:t>
            </a:r>
          </a:p>
          <a:p>
            <a:pPr lvl="1"/>
            <a:r>
              <a:rPr lang="en-US" sz="2400" dirty="0" err="1" smtClean="0"/>
              <a:t>RF</a:t>
            </a:r>
            <a:r>
              <a:rPr lang="en-US" sz="2400" dirty="0" smtClean="0"/>
              <a:t> Receiver Sensitivity and Dynamic Range</a:t>
            </a:r>
          </a:p>
          <a:p>
            <a:pPr lvl="2"/>
            <a:r>
              <a:rPr lang="en-US" sz="2200" dirty="0" smtClean="0"/>
              <a:t>Minimum received power measured at the station antenna connector  at which the frame error rate (</a:t>
            </a:r>
            <a:r>
              <a:rPr lang="en-US" sz="2200" dirty="0" err="1" smtClean="0"/>
              <a:t>FER</a:t>
            </a:r>
            <a:r>
              <a:rPr lang="en-US" sz="2200" dirty="0" smtClean="0"/>
              <a:t>) does not exceed a specified value (</a:t>
            </a:r>
            <a:r>
              <a:rPr lang="en-US" sz="2200" dirty="0" err="1" smtClean="0"/>
              <a:t>dBm</a:t>
            </a:r>
            <a:r>
              <a:rPr lang="en-US" sz="2200" dirty="0" smtClean="0"/>
              <a:t> / BW)</a:t>
            </a:r>
          </a:p>
          <a:p>
            <a:pPr lvl="2"/>
            <a:r>
              <a:rPr lang="en-US" sz="2200" dirty="0" smtClean="0"/>
              <a:t>The receiver dynamic range is the input power range at the station antenna connector over which the </a:t>
            </a:r>
            <a:r>
              <a:rPr lang="en-US" sz="2200" dirty="0" err="1" smtClean="0"/>
              <a:t>FER</a:t>
            </a:r>
            <a:r>
              <a:rPr lang="en-US" sz="2200" dirty="0" smtClean="0"/>
              <a:t> does not exceed a specific value (dB)</a:t>
            </a:r>
          </a:p>
          <a:p>
            <a:pPr lvl="1"/>
            <a:r>
              <a:rPr lang="en-US" sz="2400" dirty="0" smtClean="0"/>
              <a:t>Adjacent Channel Selectivity   </a:t>
            </a:r>
          </a:p>
          <a:p>
            <a:pPr lvl="2"/>
            <a:r>
              <a:rPr lang="en-US" sz="2200" dirty="0" smtClean="0"/>
              <a:t>A measurement of the ability to receive a signal on the assigned  frequency channel in the presence of another signal that is offset from the center frequency of the assigned channel.</a:t>
            </a:r>
          </a:p>
          <a:p>
            <a:pPr lvl="1"/>
            <a:r>
              <a:rPr lang="en-US" sz="2400" dirty="0" smtClean="0"/>
              <a:t>Self-Interference Suppression   </a:t>
            </a:r>
          </a:p>
          <a:p>
            <a:pPr lvl="2"/>
            <a:r>
              <a:rPr lang="en-US" sz="2200" dirty="0" smtClean="0"/>
              <a:t>A measurement of the ability to receive a signal on the assigned frequency channel in presence of signal that is transmitted from its transmitter on the same frequency channel (full-duplexer)</a:t>
            </a:r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09600"/>
          </a:xfrm>
        </p:spPr>
        <p:txBody>
          <a:bodyPr/>
          <a:lstStyle/>
          <a:p>
            <a:r>
              <a:rPr lang="en-US" dirty="0" smtClean="0"/>
              <a:t>HEW Evaluation Metrics – Link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Transmitter Performance Measurements </a:t>
            </a:r>
          </a:p>
          <a:p>
            <a:pPr lvl="1"/>
            <a:r>
              <a:rPr lang="en-US" sz="2400" dirty="0" smtClean="0"/>
              <a:t>Frequency Accuracy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Link Adaption </a:t>
            </a:r>
          </a:p>
          <a:p>
            <a:pPr lvl="2"/>
            <a:r>
              <a:rPr lang="en-US" sz="2200" dirty="0" smtClean="0"/>
              <a:t>Select proper MCS based on </a:t>
            </a:r>
            <a:r>
              <a:rPr lang="en-US" sz="2200" dirty="0" err="1" smtClean="0"/>
              <a:t>RF</a:t>
            </a:r>
            <a:r>
              <a:rPr lang="en-US" sz="2200" dirty="0" smtClean="0"/>
              <a:t> condition including evaluating condition of low </a:t>
            </a:r>
            <a:r>
              <a:rPr lang="en-US" sz="2200" dirty="0" err="1" smtClean="0"/>
              <a:t>SNR</a:t>
            </a:r>
            <a:r>
              <a:rPr lang="en-US" sz="2200" dirty="0" smtClean="0"/>
              <a:t> and congestion. 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Radiated Spurious Emissions</a:t>
            </a:r>
          </a:p>
          <a:p>
            <a:pPr lvl="2"/>
            <a:r>
              <a:rPr lang="en-US" sz="2200" dirty="0" smtClean="0"/>
              <a:t>Measure spurious emissions generated or amplified in a receiver and radiated by the antenna, housing and all power, control, and audio leads connected to the receiver.</a:t>
            </a:r>
          </a:p>
          <a:p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灯片编号占位符 3"/>
          <p:cNvSpPr txBox="1">
            <a:spLocks/>
          </p:cNvSpPr>
          <p:nvPr/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D1CB4CD7-B7D9-4882-B0F3-0B1EF41007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82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47737</TotalTime>
  <Words>1333</Words>
  <Application>Microsoft Office PowerPoint</Application>
  <PresentationFormat>On-screen Show (4:3)</PresentationFormat>
  <Paragraphs>243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1_Extend Submission Template</vt:lpstr>
      <vt:lpstr>HEW Evaluation Metrics Suggestions</vt:lpstr>
      <vt:lpstr>Introduction</vt:lpstr>
      <vt:lpstr>Introduction</vt:lpstr>
      <vt:lpstr>HEW Evaluation Targets </vt:lpstr>
      <vt:lpstr>HEW Evaluation Scenarios </vt:lpstr>
      <vt:lpstr>HEW Evaluation Methodology </vt:lpstr>
      <vt:lpstr>HEW Evaluation Methodology </vt:lpstr>
      <vt:lpstr>HEW Evaluation Metrics – Link Level </vt:lpstr>
      <vt:lpstr>HEW Evaluation Metrics – Link Level </vt:lpstr>
      <vt:lpstr>HEW Evaluation Metrics – Link Level </vt:lpstr>
      <vt:lpstr>HEW Evaluation Metrics – System Level </vt:lpstr>
      <vt:lpstr>HEW Evaluation Metrics – System Level </vt:lpstr>
      <vt:lpstr>HEW Evaluation Metrics – System Level </vt:lpstr>
      <vt:lpstr>HEW Evaluation Metrics – System Level </vt:lpstr>
      <vt:lpstr>HEW Evaluation Metrics – System Level </vt:lpstr>
      <vt:lpstr>HEW Evaluation Metrics – System Level </vt:lpstr>
      <vt:lpstr>References 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HEW evaluation metrics</dc:title>
  <dc:creator>yfang@ztetx.com</dc:creator>
  <cp:lastModifiedBy>yfang</cp:lastModifiedBy>
  <cp:revision>1780</cp:revision>
  <cp:lastPrinted>1998-02-10T13:28:06Z</cp:lastPrinted>
  <dcterms:created xsi:type="dcterms:W3CDTF">2009-12-02T19:05:24Z</dcterms:created>
  <dcterms:modified xsi:type="dcterms:W3CDTF">2013-09-15T14:58:18Z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-261411092</vt:i4>
  </property>
  <property fmtid="{D5CDD505-2E9C-101B-9397-08002B2CF9AE}" pid="4" name="_EmailSubject">
    <vt:lpwstr>20121212r0-Qualcomm-NDP-Paging-Frame-and-Improvs-v3.pptx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-616200010</vt:i4>
  </property>
</Properties>
</file>