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56"/>
  </p:notesMasterIdLst>
  <p:handoutMasterIdLst>
    <p:handoutMasterId r:id="rId57"/>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163" r:id="rId16"/>
    <p:sldId id="1164" r:id="rId17"/>
    <p:sldId id="1101" r:id="rId18"/>
    <p:sldId id="1102" r:id="rId19"/>
    <p:sldId id="1092" r:id="rId20"/>
    <p:sldId id="1099" r:id="rId21"/>
    <p:sldId id="1174" r:id="rId22"/>
    <p:sldId id="1175" r:id="rId23"/>
    <p:sldId id="1176" r:id="rId24"/>
    <p:sldId id="1093" r:id="rId25"/>
    <p:sldId id="1094" r:id="rId26"/>
    <p:sldId id="1095" r:id="rId27"/>
    <p:sldId id="1098" r:id="rId28"/>
    <p:sldId id="1167" r:id="rId29"/>
    <p:sldId id="1172" r:id="rId30"/>
    <p:sldId id="1168" r:id="rId31"/>
    <p:sldId id="1166" r:id="rId32"/>
    <p:sldId id="1161" r:id="rId33"/>
    <p:sldId id="1160" r:id="rId34"/>
    <p:sldId id="1173" r:id="rId35"/>
    <p:sldId id="1159" r:id="rId36"/>
    <p:sldId id="1165" r:id="rId37"/>
    <p:sldId id="1152" r:id="rId38"/>
    <p:sldId id="1144" r:id="rId39"/>
    <p:sldId id="1145" r:id="rId40"/>
    <p:sldId id="1162" r:id="rId41"/>
    <p:sldId id="1134" r:id="rId42"/>
    <p:sldId id="1135" r:id="rId43"/>
    <p:sldId id="1179" r:id="rId44"/>
    <p:sldId id="1177" r:id="rId45"/>
    <p:sldId id="1178" r:id="rId46"/>
    <p:sldId id="1171" r:id="rId47"/>
    <p:sldId id="1170" r:id="rId48"/>
    <p:sldId id="1180" r:id="rId49"/>
    <p:sldId id="1070" r:id="rId50"/>
    <p:sldId id="1105" r:id="rId51"/>
    <p:sldId id="891" r:id="rId52"/>
    <p:sldId id="967" r:id="rId53"/>
    <p:sldId id="619" r:id="rId54"/>
    <p:sldId id="621" r:id="rId5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70"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802.11-13/1052r0</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802.11-13/1052r0</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802.11-13/1052r1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13/11-13-0965-01-0jtc-geneva-minutes-july-2013.doc"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0.wmf"/><Relationship Id="rId5" Type="http://schemas.openxmlformats.org/officeDocument/2006/relationships/oleObject" Target="../embeddings/oleObject11.bin"/><Relationship Id="rId4" Type="http://schemas.openxmlformats.org/officeDocument/2006/relationships/image" Target="../media/image9.wmf"/></Relationships>
</file>

<file path=ppt/slides/_rels/slide34.xml.rels><?xml version="1.0" encoding="UTF-8" standalone="yes"?>
<Relationships xmlns="http://schemas.openxmlformats.org/package/2006/relationships"><Relationship Id="rId2" Type="http://schemas.openxmlformats.org/officeDocument/2006/relationships/hyperlink" Target="http://www.wapia.org/public/include/Hot13899.shtm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3.wmf"/><Relationship Id="rId5" Type="http://schemas.openxmlformats.org/officeDocument/2006/relationships/oleObject" Target="../embeddings/oleObject14.bin"/><Relationship Id="rId4" Type="http://schemas.openxmlformats.org/officeDocument/2006/relationships/image" Target="../media/image1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September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17 Sept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July 2013 in Geneva</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status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a:t>Review status of security proposals in SC6</a:t>
            </a:r>
          </a:p>
          <a:p>
            <a:pPr lvl="2"/>
            <a:r>
              <a:rPr lang="en-AU" dirty="0"/>
              <a:t>TEPA-AC, </a:t>
            </a:r>
            <a:r>
              <a:rPr lang="en-AU" dirty="0" err="1"/>
              <a:t>TLSec</a:t>
            </a:r>
            <a:r>
              <a:rPr lang="en-AU" dirty="0"/>
              <a:t>, TAAA, WAPI, </a:t>
            </a:r>
            <a:r>
              <a:rPr lang="en-AU" dirty="0" err="1" smtClean="0"/>
              <a:t>TISec</a:t>
            </a:r>
            <a:endParaRPr lang="en-AU" dirty="0" smtClean="0"/>
          </a:p>
          <a:p>
            <a:pPr lvl="2"/>
            <a:r>
              <a:rPr lang="en-AU" dirty="0"/>
              <a:t>Review meeting between IEEE 802 and Swiss </a:t>
            </a:r>
            <a:r>
              <a:rPr lang="en-AU" dirty="0" smtClean="0"/>
              <a:t>NB</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a:xfrm>
            <a:off x="685800" y="1752600"/>
            <a:ext cx="7772400" cy="4114800"/>
          </a:xfrm>
        </p:spPr>
        <p:txBody>
          <a:bodyPr/>
          <a:lstStyle/>
          <a:p>
            <a:r>
              <a:rPr lang="en-AU" dirty="0" smtClean="0"/>
              <a:t>In no particular order:</a:t>
            </a:r>
          </a:p>
          <a:p>
            <a:pPr lvl="1"/>
            <a:r>
              <a:rPr lang="en-AU" dirty="0" smtClean="0"/>
              <a:t>Discuss possible WAPI future progress</a:t>
            </a:r>
          </a:p>
          <a:p>
            <a:pPr lvl="1"/>
            <a:r>
              <a:rPr lang="en-AU" dirty="0" smtClean="0"/>
              <a:t>Review status of other proposals in SC6</a:t>
            </a:r>
          </a:p>
          <a:p>
            <a:pPr lvl="2"/>
            <a:r>
              <a:rPr lang="en-AU" dirty="0" smtClean="0"/>
              <a:t>UHT/EUHT, WLAN Cloud, Optimization technology in WLAN</a:t>
            </a:r>
          </a:p>
          <a:p>
            <a:pPr lvl="1"/>
            <a:r>
              <a:rPr lang="en-AU" dirty="0" smtClean="0"/>
              <a:t>Discuss role of SC6</a:t>
            </a:r>
          </a:p>
          <a:p>
            <a:pPr lvl="1"/>
            <a:r>
              <a:rPr lang="en-AU" dirty="0" smtClean="0"/>
              <a:t>Discuss criteria for PSDO submissions</a:t>
            </a:r>
          </a:p>
          <a:p>
            <a:pPr lvl="1"/>
            <a:r>
              <a:rPr lang="en-AU" dirty="0" smtClean="0"/>
              <a:t>Review SC6 Chairs statement about repeated discussions of NPs </a:t>
            </a:r>
          </a:p>
          <a:p>
            <a:pPr lvl="1"/>
            <a:r>
              <a:rPr lang="en-AU" dirty="0" smtClean="0"/>
              <a:t>Note HK NB status</a:t>
            </a:r>
          </a:p>
          <a:p>
            <a:pPr lvl="1"/>
            <a:r>
              <a:rPr lang="en-AU" dirty="0"/>
              <a:t>Consider other topics</a:t>
            </a:r>
          </a:p>
          <a:p>
            <a:pPr lvl="1"/>
            <a:r>
              <a:rPr lang="en-AU" dirty="0" smtClean="0"/>
              <a:t>Consider </a:t>
            </a:r>
            <a:r>
              <a:rPr lang="en-AU" dirty="0"/>
              <a:t>any motions</a:t>
            </a:r>
          </a:p>
          <a:p>
            <a:pPr lvl="1"/>
            <a:r>
              <a:rPr lang="en-AU" dirty="0"/>
              <a:t>Consider activity in </a:t>
            </a:r>
            <a:r>
              <a:rPr lang="en-AU" dirty="0" smtClean="0"/>
              <a:t>November </a:t>
            </a:r>
          </a:p>
          <a:p>
            <a:pPr lvl="2"/>
            <a:r>
              <a:rPr lang="en-AU" dirty="0" smtClean="0"/>
              <a:t>What do we want to put on the agenda for February SC6 meeting</a:t>
            </a:r>
            <a:endParaRPr lang="en-AU" dirty="0"/>
          </a:p>
          <a:p>
            <a:pPr lvl="1"/>
            <a:endParaRPr lang="en-AU" dirty="0" smtClean="0"/>
          </a:p>
          <a:p>
            <a:pPr lvl="1"/>
            <a:endParaRPr lang="en-AU" dirty="0" smtClean="0"/>
          </a:p>
          <a:p>
            <a:pPr lvl="1"/>
            <a:endParaRPr lang="en-AU" dirty="0" smtClean="0"/>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Nanjing in September 2013, as documented on pages 10-11</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Geneva in July 2013, as documented in </a:t>
            </a:r>
            <a:r>
              <a:rPr lang="en-AU" i="1" dirty="0" smtClean="0">
                <a:hlinkClick r:id="rId3"/>
              </a:rPr>
              <a:t>11-13-0965-r1</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a:t>
            </a:r>
          </a:p>
          <a:p>
            <a:pPr lvl="1"/>
            <a:r>
              <a:rPr lang="en-AU" dirty="0"/>
              <a:t>Since the July plenary in Geneva the IEEE 802 has liaised </a:t>
            </a:r>
            <a:r>
              <a:rPr lang="en-AU" dirty="0" smtClean="0"/>
              <a:t>the following drafts to SC6:</a:t>
            </a:r>
          </a:p>
          <a:p>
            <a:pPr lvl="2"/>
            <a:r>
              <a:rPr lang="en-AU" dirty="0" smtClean="0"/>
              <a:t>802.11 WG</a:t>
            </a:r>
          </a:p>
          <a:p>
            <a:pPr lvl="3"/>
            <a:r>
              <a:rPr lang="en-AU" dirty="0" smtClean="0"/>
              <a:t>22 Aug 2013: 802.11ac D6.0</a:t>
            </a:r>
          </a:p>
          <a:p>
            <a:pPr lvl="3"/>
            <a:r>
              <a:rPr lang="en-AU" dirty="0" smtClean="0"/>
              <a:t>22 Aug 2013: 802.11af D5.0</a:t>
            </a:r>
          </a:p>
          <a:p>
            <a:pPr lvl="2"/>
            <a:r>
              <a:rPr lang="en-AU" dirty="0" smtClean="0"/>
              <a:t>802.1 WG</a:t>
            </a:r>
          </a:p>
          <a:p>
            <a:pPr lvl="3"/>
            <a:r>
              <a:rPr lang="en-AU" dirty="0" smtClean="0"/>
              <a:t>9 Aug 2013: 802.1Xbx D1.0</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196215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 recent times, </a:t>
            </a:r>
            <a:r>
              <a:rPr lang="en-AU" dirty="0" smtClean="0"/>
              <a:t>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Since the July plenary in Geneva the IEEE 802 has notified SC6 of the approval of the following SGs</a:t>
            </a:r>
          </a:p>
          <a:p>
            <a:pPr lvl="2"/>
            <a:r>
              <a:rPr lang="en-AU" dirty="0" smtClean="0"/>
              <a:t>In </a:t>
            </a:r>
            <a:r>
              <a:rPr lang="en-AU" dirty="0"/>
              <a:t>6N15723</a:t>
            </a:r>
            <a:endParaRPr lang="en-AU" dirty="0" smtClean="0"/>
          </a:p>
          <a:p>
            <a:pPr lvl="3"/>
            <a:r>
              <a:rPr lang="en-AU" dirty="0" smtClean="0"/>
              <a:t>IEEE 802.3, "Power over Data Lines" SG</a:t>
            </a:r>
          </a:p>
          <a:p>
            <a:pPr lvl="3"/>
            <a:r>
              <a:rPr lang="en-AU" dirty="0" smtClean="0"/>
              <a:t>IEEE 802.15, “Spectrum Resources Usage in WPANs” SG</a:t>
            </a:r>
          </a:p>
          <a:p>
            <a:pPr lvl="3"/>
            <a:r>
              <a:rPr lang="en-AU" dirty="0" smtClean="0"/>
              <a:t>IEEE 802.15, “Beam Switchable Wireless Point-to-Point 40/100Gbps links (</a:t>
            </a:r>
            <a:r>
              <a:rPr lang="en-AU" dirty="0" err="1" smtClean="0"/>
              <a:t>GbW</a:t>
            </a:r>
            <a:r>
              <a:rPr lang="en-AU" dirty="0" smtClean="0"/>
              <a:t>)” SG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50889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has submitted ten standards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3515333"/>
              </p:ext>
            </p:extLst>
          </p:nvPr>
        </p:nvGraphicFramePr>
        <p:xfrm>
          <a:off x="685800" y="1981200"/>
          <a:ext cx="7772400" cy="4287520"/>
        </p:xfrm>
        <a:graphic>
          <a:graphicData uri="http://schemas.openxmlformats.org/drawingml/2006/table">
            <a:tbl>
              <a:tblPr firstRow="1" bandRow="1">
                <a:tableStyleId>{21E4AEA4-8DFA-4A89-87EB-49C32662AFE0}</a:tableStyleId>
              </a:tblPr>
              <a:tblGrid>
                <a:gridCol w="1823156"/>
                <a:gridCol w="2974622"/>
                <a:gridCol w="2974622"/>
              </a:tblGrid>
              <a:tr h="370840">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r>
              <a:tr h="370840">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r>
              <a:tr h="370840">
                <a:tc>
                  <a:txBody>
                    <a:bodyPr/>
                    <a:lstStyle/>
                    <a:p>
                      <a:r>
                        <a:rPr lang="en-AU" sz="1600" dirty="0" smtClean="0"/>
                        <a:t>802.1X</a:t>
                      </a:r>
                    </a:p>
                  </a:txBody>
                  <a:tcPr marL="115147" marR="115147"/>
                </a:tc>
                <a:tc>
                  <a:txBody>
                    <a:bodyPr/>
                    <a:lstStyle/>
                    <a:p>
                      <a:pPr algn="ctr"/>
                      <a:r>
                        <a:rPr lang="en-AU" sz="1600" b="1" dirty="0" smtClean="0">
                          <a:solidFill>
                            <a:srgbClr val="00B050"/>
                          </a:solidFill>
                        </a:rPr>
                        <a:t>Passed in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16 Oct 2013</a:t>
                      </a:r>
                    </a:p>
                  </a:txBody>
                  <a:tcPr marL="115147" marR="115147"/>
                </a:tc>
              </a:tr>
              <a:tr h="370840">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16 Oct 2013</a:t>
                      </a:r>
                    </a:p>
                  </a:txBody>
                  <a:tcPr marL="115147" marR="115147"/>
                </a:tc>
              </a:tr>
              <a:tr h="370840">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802.1AS</a:t>
                      </a:r>
                    </a:p>
                  </a:txBody>
                  <a:tcPr marL="115147" marR="115147"/>
                </a:tc>
                <a:tc>
                  <a:txBody>
                    <a:bodyPr/>
                    <a:lstStyle/>
                    <a:p>
                      <a:pPr algn="ctr"/>
                      <a:r>
                        <a:rPr lang="en-AU" sz="1600" b="1" dirty="0" smtClean="0">
                          <a:solidFill>
                            <a:srgbClr val="00B050"/>
                          </a:solidFill>
                        </a:rPr>
                        <a:t>Passed in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18 Dec 2013</a:t>
                      </a:r>
                    </a:p>
                  </a:txBody>
                  <a:tcPr marL="115147" marR="115147"/>
                </a:tc>
              </a:tr>
              <a:tr h="370840">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a:t>
                      </a: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in</a:t>
                      </a:r>
                      <a:r>
                        <a:rPr lang="en-AU" sz="1600" b="1" baseline="0" dirty="0" smtClean="0">
                          <a:solidFill>
                            <a:srgbClr val="00B050"/>
                          </a:solidFill>
                        </a:rPr>
                        <a:t> </a:t>
                      </a:r>
                      <a:r>
                        <a:rPr lang="en-AU" sz="1600" b="1" dirty="0" smtClean="0">
                          <a:solidFill>
                            <a:srgbClr val="00B050"/>
                          </a:solidFill>
                        </a:rPr>
                        <a:t>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in 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r>
              <a:tr h="370840">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in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Not started</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2012</a:t>
            </a:r>
          </a:p>
          <a:p>
            <a:pPr lvl="1"/>
            <a:r>
              <a:rPr lang="en-AU" dirty="0" smtClean="0"/>
              <a:t>All comments have been submitted to </a:t>
            </a:r>
            <a:r>
              <a:rPr lang="en-AU" dirty="0" err="1" smtClean="0"/>
              <a:t>TGmc</a:t>
            </a:r>
            <a:r>
              <a:rPr lang="en-AU" dirty="0" smtClean="0"/>
              <a:t> for processing</a:t>
            </a:r>
          </a:p>
          <a:p>
            <a:pPr lvl="1"/>
            <a:r>
              <a:rPr lang="en-AU" dirty="0" smtClean="0"/>
              <a:t>Additional comments from Swiss NB in N15623 (a response to the IEEE 802/SC6 collaboration procedure) have also been referred to </a:t>
            </a:r>
            <a:r>
              <a:rPr lang="en-AU" dirty="0" err="1" smtClean="0"/>
              <a:t>TGmc</a:t>
            </a:r>
            <a:endParaRPr lang="en-AU" dirty="0" smtClean="0"/>
          </a:p>
          <a:p>
            <a:pPr lvl="1"/>
            <a:r>
              <a:rPr lang="en-AU" dirty="0" smtClean="0"/>
              <a:t>The China NB stated in N15591 that they will continue disapproving ISO/IEC 8802-11 until their comments are resolved</a:t>
            </a:r>
          </a:p>
          <a:p>
            <a:pPr lvl="2"/>
            <a:r>
              <a:rPr lang="en-AU" dirty="0" smtClean="0"/>
              <a:t>It is appears this statement has little real effect</a:t>
            </a:r>
            <a:endParaRPr lang="en-AU" dirty="0"/>
          </a:p>
          <a:p>
            <a:pPr lvl="3"/>
            <a:r>
              <a:rPr lang="en-AU" dirty="0" smtClean="0"/>
              <a:t>It does not affect any ISO/IEC processes</a:t>
            </a:r>
          </a:p>
          <a:p>
            <a:pPr lvl="3"/>
            <a:r>
              <a:rPr lang="en-AU" dirty="0" smtClean="0"/>
              <a:t>China is probably required under WTO rules to respect ISO/IEC 8802-11:2012 as an international standard</a:t>
            </a:r>
          </a:p>
          <a:p>
            <a:pPr lvl="3"/>
            <a:r>
              <a:rPr lang="en-AU" dirty="0" smtClean="0"/>
              <a:t>The reality is that </a:t>
            </a:r>
            <a:r>
              <a:rPr lang="en-AU" dirty="0"/>
              <a:t>ISO/IEC 8802-11:2012 </a:t>
            </a:r>
            <a:r>
              <a:rPr lang="en-AU" dirty="0" smtClean="0"/>
              <a:t>is being widely used in China today, including 802.11i based  security</a:t>
            </a:r>
          </a:p>
          <a:p>
            <a:r>
              <a:rPr lang="en-AU" b="1" dirty="0" smtClean="0"/>
              <a:t>FDIS </a:t>
            </a:r>
            <a:r>
              <a:rPr lang="en-AU" b="1" dirty="0"/>
              <a:t>ballot: </a:t>
            </a:r>
            <a:r>
              <a:rPr lang="en-AU" b="1" dirty="0">
                <a:solidFill>
                  <a:srgbClr val="00B050"/>
                </a:solidFill>
              </a:rPr>
              <a:t>passed in 2012</a:t>
            </a:r>
          </a:p>
          <a:p>
            <a:pPr lvl="3"/>
            <a:endParaRPr lang="en-AU" dirty="0" smtClean="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on 802.1X closes in October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2013</a:t>
            </a:r>
          </a:p>
          <a:p>
            <a:pPr lvl="1"/>
            <a:r>
              <a:rPr lang="en-AU" dirty="0" smtClean="0"/>
              <a:t>Submission in N15515</a:t>
            </a:r>
          </a:p>
          <a:p>
            <a:pPr lvl="1"/>
            <a:r>
              <a:rPr lang="en-AU" dirty="0" smtClean="0"/>
              <a:t>Voting results in N15555</a:t>
            </a:r>
          </a:p>
          <a:p>
            <a:pPr lvl="2"/>
            <a:r>
              <a:rPr lang="en-AU" dirty="0" smtClean="0"/>
              <a:t>Comments from China NB replied to by IEEE 802 in N15607</a:t>
            </a:r>
          </a:p>
          <a:p>
            <a:pPr lvl="2"/>
            <a:r>
              <a:rPr lang="en-AU" dirty="0" smtClean="0"/>
              <a:t>The China NB stated in Korea that they will reply in detail to the IEEE 802.1 WG response at a later time</a:t>
            </a:r>
          </a:p>
          <a:p>
            <a:r>
              <a:rPr lang="en-AU" dirty="0" smtClean="0"/>
              <a:t>FDIS ballot: </a:t>
            </a:r>
            <a:r>
              <a:rPr lang="en-AU" dirty="0">
                <a:solidFill>
                  <a:srgbClr val="0070C0"/>
                </a:solidFill>
              </a:rPr>
              <a:t>closes 16 </a:t>
            </a:r>
            <a:r>
              <a:rPr lang="en-AU" dirty="0" smtClean="0">
                <a:solidFill>
                  <a:srgbClr val="0070C0"/>
                </a:solidFill>
              </a:rPr>
              <a:t>October 2013</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917919"/>
              </p:ext>
            </p:extLst>
          </p:nvPr>
        </p:nvGraphicFramePr>
        <p:xfrm>
          <a:off x="6477000" y="2895600"/>
          <a:ext cx="914400" cy="771525"/>
        </p:xfrm>
        <a:graphic>
          <a:graphicData uri="http://schemas.openxmlformats.org/presentationml/2006/ole">
            <mc:AlternateContent xmlns:mc="http://schemas.openxmlformats.org/markup-compatibility/2006">
              <mc:Choice xmlns:v="urn:schemas-microsoft-com:vml" Requires="v">
                <p:oleObj spid="_x0000_s13828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4770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Nanjing in Sept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Sept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802.1AE </a:t>
            </a:r>
            <a:r>
              <a:rPr lang="en-AU" dirty="0"/>
              <a:t>closes in October 2013</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2013</a:t>
            </a:r>
          </a:p>
          <a:p>
            <a:pPr lvl="1"/>
            <a:r>
              <a:rPr lang="en-AU" dirty="0" smtClean="0"/>
              <a:t>Submission in N15516</a:t>
            </a:r>
          </a:p>
          <a:p>
            <a:pPr lvl="1"/>
            <a:r>
              <a:rPr lang="en-AU" dirty="0" smtClean="0"/>
              <a:t>Voting results in N15556</a:t>
            </a:r>
          </a:p>
          <a:p>
            <a:pPr lvl="2"/>
            <a:r>
              <a:rPr lang="en-AU" dirty="0"/>
              <a:t>Comments from China NB replied to by IEEE 802 in N15608</a:t>
            </a:r>
            <a:endParaRPr lang="en-AU" dirty="0" smtClean="0"/>
          </a:p>
          <a:p>
            <a:pPr lvl="2"/>
            <a:r>
              <a:rPr lang="en-AU" dirty="0"/>
              <a:t>The China NB stated in Korea that they will reply in detail to the IEEE 802.1 WG response </a:t>
            </a:r>
            <a:r>
              <a:rPr lang="en-AU" dirty="0" smtClean="0"/>
              <a:t>at a </a:t>
            </a:r>
            <a:r>
              <a:rPr lang="en-AU" dirty="0"/>
              <a:t>later </a:t>
            </a:r>
            <a:r>
              <a:rPr lang="en-AU" dirty="0" smtClean="0"/>
              <a:t>time</a:t>
            </a:r>
          </a:p>
          <a:p>
            <a:r>
              <a:rPr lang="en-AU" dirty="0" smtClean="0"/>
              <a:t>FDIS ballot: </a:t>
            </a:r>
            <a:r>
              <a:rPr lang="en-AU" dirty="0" smtClean="0">
                <a:solidFill>
                  <a:srgbClr val="0070C0"/>
                </a:solidFill>
              </a:rPr>
              <a:t>closes 16 October 2013</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04162054"/>
              </p:ext>
            </p:extLst>
          </p:nvPr>
        </p:nvGraphicFramePr>
        <p:xfrm>
          <a:off x="6400800" y="2886075"/>
          <a:ext cx="914400" cy="771525"/>
        </p:xfrm>
        <a:graphic>
          <a:graphicData uri="http://schemas.openxmlformats.org/presentationml/2006/ole">
            <mc:AlternateContent xmlns:mc="http://schemas.openxmlformats.org/markup-compatibility/2006">
              <mc:Choice xmlns:v="urn:schemas-microsoft-com:vml" Requires="v">
                <p:oleObj spid="_x0000_s13931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400800" y="2886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a:solidFill>
                  <a:srgbClr val="0070C0"/>
                </a:solidFill>
              </a:rPr>
              <a:t>closes in </a:t>
            </a:r>
            <a:r>
              <a:rPr lang="en-AU" dirty="0" smtClean="0">
                <a:solidFill>
                  <a:srgbClr val="0070C0"/>
                </a:solidFill>
              </a:rPr>
              <a:t>Dec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Feb 2013</a:t>
            </a:r>
            <a:endParaRPr lang="en-AU" dirty="0" smtClean="0"/>
          </a:p>
          <a:p>
            <a:pPr lvl="1"/>
            <a:r>
              <a:rPr lang="en-AU" dirty="0" smtClean="0"/>
              <a:t>Submission in N15588</a:t>
            </a:r>
          </a:p>
          <a:p>
            <a:pPr lvl="1"/>
            <a:r>
              <a:rPr lang="en-AU" dirty="0" smtClean="0"/>
              <a:t>Voting results in N15626</a:t>
            </a:r>
          </a:p>
          <a:p>
            <a:pPr lvl="2"/>
            <a:r>
              <a:rPr lang="en-AU" dirty="0" smtClean="0"/>
              <a:t>Comments from China replied to in N15659</a:t>
            </a:r>
          </a:p>
          <a:p>
            <a:r>
              <a:rPr lang="en-AU" dirty="0" smtClean="0"/>
              <a:t>FDIS ballot: </a:t>
            </a:r>
            <a:r>
              <a:rPr lang="en-AU" dirty="0" smtClean="0">
                <a:solidFill>
                  <a:srgbClr val="0070C0"/>
                </a:solidFill>
              </a:rPr>
              <a:t>closes 18 December 2013</a:t>
            </a:r>
            <a:endParaRPr lang="en-AU" dirty="0">
              <a:solidFill>
                <a:srgbClr val="0070C0"/>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14786710"/>
              </p:ext>
            </p:extLst>
          </p:nvPr>
        </p:nvGraphicFramePr>
        <p:xfrm>
          <a:off x="5029200" y="3048000"/>
          <a:ext cx="914400" cy="771525"/>
        </p:xfrm>
        <a:graphic>
          <a:graphicData uri="http://schemas.openxmlformats.org/presentationml/2006/ole">
            <mc:AlternateContent xmlns:mc="http://schemas.openxmlformats.org/markup-compatibility/2006">
              <mc:Choice xmlns:v="urn:schemas-microsoft-com:vml" Requires="v">
                <p:oleObj spid="_x0000_s15566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802.1AR </a:t>
            </a:r>
            <a:r>
              <a:rPr lang="en-AU" dirty="0">
                <a:solidFill>
                  <a:srgbClr val="0070C0"/>
                </a:solidFill>
              </a:rPr>
              <a:t>closes in Dec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May 2013</a:t>
            </a:r>
          </a:p>
          <a:p>
            <a:pPr lvl="1"/>
            <a:r>
              <a:rPr lang="en-AU" dirty="0" smtClean="0"/>
              <a:t>Submission in N15589</a:t>
            </a:r>
          </a:p>
          <a:p>
            <a:pPr lvl="1"/>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smtClean="0">
                <a:solidFill>
                  <a:srgbClr val="0070C0"/>
                </a:solidFill>
              </a:rPr>
              <a:t>closes </a:t>
            </a:r>
            <a:r>
              <a:rPr lang="en-AU" dirty="0">
                <a:solidFill>
                  <a:srgbClr val="0070C0"/>
                </a:solidFill>
              </a:rPr>
              <a:t>18 December 2013</a:t>
            </a:r>
          </a:p>
        </p:txBody>
      </p:sp>
      <p:graphicFrame>
        <p:nvGraphicFramePr>
          <p:cNvPr id="2" name="Object 1"/>
          <p:cNvGraphicFramePr>
            <a:graphicFrameLocks noChangeAspect="1"/>
          </p:cNvGraphicFramePr>
          <p:nvPr>
            <p:extLst>
              <p:ext uri="{D42A27DB-BD31-4B8C-83A1-F6EECF244321}">
                <p14:modId xmlns:p14="http://schemas.microsoft.com/office/powerpoint/2010/main" val="1623355743"/>
              </p:ext>
            </p:extLst>
          </p:nvPr>
        </p:nvGraphicFramePr>
        <p:xfrm>
          <a:off x="4953000" y="2819400"/>
          <a:ext cx="914400" cy="771525"/>
        </p:xfrm>
        <a:graphic>
          <a:graphicData uri="http://schemas.openxmlformats.org/presentationml/2006/ole">
            <mc:AlternateContent xmlns:mc="http://schemas.openxmlformats.org/markup-compatibility/2006">
              <mc:Choice xmlns:v="urn:schemas-microsoft-com:vml" Requires="v">
                <p:oleObj spid="_x0000_s156685" name="Acrobat Document" showAsIcon="1" r:id="rId3" imgW="914400" imgH="771480" progId="AcroExch.Document.7">
                  <p:embed/>
                </p:oleObj>
              </mc:Choice>
              <mc:Fallback>
                <p:oleObj name="Acrobat Document" showAsIcon="1" r:id="rId3" imgW="914400" imgH="77148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802.1AS </a:t>
            </a:r>
            <a:r>
              <a:rPr lang="en-AU" dirty="0">
                <a:solidFill>
                  <a:srgbClr val="0070C0"/>
                </a:solidFill>
              </a:rPr>
              <a:t>closes in Dec 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May 2013</a:t>
            </a:r>
            <a:endParaRPr lang="en-AU" dirty="0" smtClean="0"/>
          </a:p>
          <a:p>
            <a:pPr lvl="1"/>
            <a:r>
              <a:rPr lang="en-AU" dirty="0" smtClean="0"/>
              <a:t>Submission in N15590</a:t>
            </a:r>
          </a:p>
          <a:p>
            <a:pPr lvl="1"/>
            <a:r>
              <a:rPr lang="en-AU" dirty="0" smtClean="0"/>
              <a:t>Voting results in N15628</a:t>
            </a:r>
          </a:p>
          <a:p>
            <a:pPr lvl="2"/>
            <a:r>
              <a:rPr lang="en-AU" dirty="0" smtClean="0"/>
              <a:t>Comments from China replied to in </a:t>
            </a:r>
            <a:r>
              <a:rPr lang="en-AU" dirty="0"/>
              <a:t>N15659</a:t>
            </a:r>
            <a:endParaRPr lang="en-AU" dirty="0" smtClean="0">
              <a:solidFill>
                <a:srgbClr val="FF0000"/>
              </a:solidFill>
            </a:endParaRPr>
          </a:p>
          <a:p>
            <a:r>
              <a:rPr lang="en-AU" dirty="0" smtClean="0"/>
              <a:t>FDIS ballot: </a:t>
            </a:r>
            <a:r>
              <a:rPr lang="en-AU" dirty="0" smtClean="0">
                <a:solidFill>
                  <a:srgbClr val="0070C0"/>
                </a:solidFill>
              </a:rPr>
              <a:t>closes </a:t>
            </a:r>
            <a:r>
              <a:rPr lang="en-AU" dirty="0">
                <a:solidFill>
                  <a:srgbClr val="0070C0"/>
                </a:solidFill>
              </a:rPr>
              <a:t>18 December 2013</a:t>
            </a:r>
          </a:p>
        </p:txBody>
      </p:sp>
      <p:graphicFrame>
        <p:nvGraphicFramePr>
          <p:cNvPr id="2" name="Object 1"/>
          <p:cNvGraphicFramePr>
            <a:graphicFrameLocks noChangeAspect="1"/>
          </p:cNvGraphicFramePr>
          <p:nvPr>
            <p:extLst>
              <p:ext uri="{D42A27DB-BD31-4B8C-83A1-F6EECF244321}">
                <p14:modId xmlns:p14="http://schemas.microsoft.com/office/powerpoint/2010/main" val="1760698448"/>
              </p:ext>
            </p:extLst>
          </p:nvPr>
        </p:nvGraphicFramePr>
        <p:xfrm>
          <a:off x="4953000" y="2819400"/>
          <a:ext cx="914400" cy="771525"/>
        </p:xfrm>
        <a:graphic>
          <a:graphicData uri="http://schemas.openxmlformats.org/presentationml/2006/ole">
            <mc:AlternateContent xmlns:mc="http://schemas.openxmlformats.org/markup-compatibility/2006">
              <mc:Choice xmlns:v="urn:schemas-microsoft-com:vml" Requires="v">
                <p:oleObj spid="_x0000_s15770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495300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802.11ae </a:t>
            </a:r>
            <a:r>
              <a:rPr lang="en-AU" dirty="0" smtClean="0">
                <a:solidFill>
                  <a:srgbClr val="0070C0"/>
                </a:solidFill>
              </a:rPr>
              <a:t>closes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Feb 2013</a:t>
            </a:r>
          </a:p>
          <a:p>
            <a:pPr lvl="1"/>
            <a:r>
              <a:rPr lang="en-AU" dirty="0" smtClean="0"/>
              <a:t>Submission in N15552</a:t>
            </a:r>
          </a:p>
          <a:p>
            <a:pPr lvl="1"/>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3"/>
            <a:r>
              <a:rPr lang="en-AU" dirty="0" smtClean="0"/>
              <a:t>The China NB comments are based on their disapproval of IEEE 802.11-2012</a:t>
            </a:r>
          </a:p>
          <a:p>
            <a:pPr lvl="3"/>
            <a:r>
              <a:rPr lang="en-AU" dirty="0" smtClean="0"/>
              <a:t>IEEE 802 referred China NB to disposition of comments on </a:t>
            </a:r>
            <a:r>
              <a:rPr lang="en-AU" dirty="0"/>
              <a:t>IEEE 802.11-2012</a:t>
            </a:r>
          </a:p>
          <a:p>
            <a:pPr lvl="2"/>
            <a:r>
              <a:rPr lang="en-AU" dirty="0"/>
              <a:t>Comments from Japan in </a:t>
            </a:r>
            <a:r>
              <a:rPr lang="en-AU" dirty="0" smtClean="0"/>
              <a:t>N15664</a:t>
            </a:r>
          </a:p>
          <a:p>
            <a:pPr lvl="3"/>
            <a:r>
              <a:rPr lang="en-AU" dirty="0" smtClean="0"/>
              <a:t>These comments expressed a concern about having too many amendments outstanding</a:t>
            </a:r>
          </a:p>
          <a:p>
            <a:pPr lvl="3"/>
            <a:r>
              <a:rPr lang="en-AU" dirty="0" smtClean="0"/>
              <a:t>Japan NB has informally accepted idea that IEEE 802 should be responsible for all maintenance processes</a:t>
            </a:r>
            <a:endParaRPr lang="en-AU" dirty="0"/>
          </a:p>
          <a:p>
            <a:r>
              <a:rPr lang="en-AU" dirty="0" smtClean="0"/>
              <a:t>FDIS ballot: </a:t>
            </a:r>
            <a:r>
              <a:rPr lang="en-AU" dirty="0" smtClean="0">
                <a:solidFill>
                  <a:srgbClr val="0070C0"/>
                </a:solidFill>
              </a:rPr>
              <a:t>closes </a:t>
            </a:r>
            <a:r>
              <a:rPr lang="en-AU" dirty="0">
                <a:solidFill>
                  <a:srgbClr val="0070C0"/>
                </a:solidFill>
              </a:rPr>
              <a:t>28 Jan </a:t>
            </a:r>
            <a:r>
              <a:rPr lang="en-AU" dirty="0" smtClean="0">
                <a:solidFill>
                  <a:srgbClr val="0070C0"/>
                </a:solidFill>
              </a:rPr>
              <a:t>2014</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1642724"/>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4638"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00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802.11ad </a:t>
            </a:r>
            <a:r>
              <a:rPr lang="en-AU" dirty="0">
                <a:solidFill>
                  <a:srgbClr val="0070C0"/>
                </a:solidFill>
              </a:rPr>
              <a:t>closes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in Feb 2013</a:t>
            </a:r>
          </a:p>
          <a:p>
            <a:pPr lvl="1"/>
            <a:r>
              <a:rPr lang="en-AU" dirty="0" smtClean="0"/>
              <a:t>Submission in N15553</a:t>
            </a:r>
          </a:p>
          <a:p>
            <a:pPr lvl="1"/>
            <a:r>
              <a:rPr lang="en-AU" dirty="0" smtClean="0"/>
              <a:t>Voting results in N15601</a:t>
            </a:r>
          </a:p>
          <a:p>
            <a:pPr lvl="2"/>
            <a:r>
              <a:rPr lang="en-AU" dirty="0"/>
              <a:t>Comments 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from Japan in 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rgbClr val="0070C0"/>
                </a:solidFill>
              </a:rPr>
              <a:t>closes </a:t>
            </a:r>
            <a:r>
              <a:rPr lang="en-AU" dirty="0">
                <a:solidFill>
                  <a:srgbClr val="0070C0"/>
                </a:solidFill>
              </a:rPr>
              <a:t>28 Jan </a:t>
            </a:r>
            <a:r>
              <a:rPr lang="en-AU" dirty="0" smtClean="0">
                <a:solidFill>
                  <a:srgbClr val="0070C0"/>
                </a:solidFill>
              </a:rPr>
              <a:t>2014</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1642724"/>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3614"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00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802.11aa </a:t>
            </a:r>
            <a:r>
              <a:rPr lang="en-AU" dirty="0">
                <a:solidFill>
                  <a:srgbClr val="0070C0"/>
                </a:solidFill>
              </a:rPr>
              <a:t>closes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Feb 2013</a:t>
            </a:r>
            <a:endParaRPr lang="en-AU" dirty="0" smtClean="0"/>
          </a:p>
          <a:p>
            <a:pPr lvl="1"/>
            <a:r>
              <a:rPr lang="en-AU" dirty="0" smtClean="0"/>
              <a:t>Submission in N15554</a:t>
            </a:r>
          </a:p>
          <a:p>
            <a:pPr lvl="1"/>
            <a:r>
              <a:rPr lang="en-AU" dirty="0" smtClean="0"/>
              <a:t>Voting results in N15602</a:t>
            </a:r>
          </a:p>
          <a:p>
            <a:pPr lvl="2"/>
            <a:r>
              <a:rPr lang="en-AU" dirty="0"/>
              <a:t>Comments 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a:t>
            </a:r>
            <a:r>
              <a:rPr lang="en-AU" dirty="0"/>
              <a:t>from Japan in </a:t>
            </a:r>
            <a:r>
              <a:rPr lang="en-AU" dirty="0" smtClean="0"/>
              <a:t>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rgbClr val="0070C0"/>
                </a:solidFill>
              </a:rPr>
              <a:t>closes </a:t>
            </a:r>
            <a:r>
              <a:rPr lang="en-AU" dirty="0">
                <a:solidFill>
                  <a:srgbClr val="0070C0"/>
                </a:solidFill>
              </a:rPr>
              <a:t>28 Jan </a:t>
            </a:r>
            <a:r>
              <a:rPr lang="en-AU" dirty="0" smtClean="0">
                <a:solidFill>
                  <a:srgbClr val="0070C0"/>
                </a:solidFill>
              </a:rPr>
              <a:t>2014</a:t>
            </a:r>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91968636"/>
              </p:ext>
            </p:extLst>
          </p:nvPr>
        </p:nvGraphicFramePr>
        <p:xfrm>
          <a:off x="7543800" y="3200400"/>
          <a:ext cx="914400" cy="771525"/>
        </p:xfrm>
        <a:graphic>
          <a:graphicData uri="http://schemas.openxmlformats.org/presentationml/2006/ole">
            <mc:AlternateContent xmlns:mc="http://schemas.openxmlformats.org/markup-compatibility/2006">
              <mc:Choice xmlns:v="urn:schemas-microsoft-com:vml" Requires="v">
                <p:oleObj spid="_x0000_s15259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54380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802.3-2012 passed the pre-ballot, and is awaiting  the start to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in May 2013</a:t>
            </a:r>
            <a:endParaRPr lang="en-AU" dirty="0" smtClean="0"/>
          </a:p>
          <a:p>
            <a:pPr lvl="1"/>
            <a:r>
              <a:rPr lang="en-AU" dirty="0" smtClean="0"/>
              <a:t>Submission in N15595</a:t>
            </a:r>
          </a:p>
          <a:p>
            <a:pPr lvl="1"/>
            <a:r>
              <a:rPr lang="en-AU" dirty="0" smtClean="0"/>
              <a:t>Voting results in N15632</a:t>
            </a:r>
          </a:p>
          <a:p>
            <a:pPr lvl="2"/>
            <a:r>
              <a:rPr lang="en-AU" dirty="0" smtClean="0"/>
              <a:t>Comments from China were responded to by the  </a:t>
            </a:r>
            <a:r>
              <a:rPr lang="en-US" dirty="0" smtClean="0"/>
              <a:t>802.3 Maintenance TF in Geneva – see N15724</a:t>
            </a:r>
            <a:endParaRPr lang="en-AU" dirty="0" smtClean="0">
              <a:solidFill>
                <a:srgbClr val="FF0000"/>
              </a:solidFill>
            </a:endParaRPr>
          </a:p>
          <a:p>
            <a:r>
              <a:rPr lang="en-AU" dirty="0" smtClean="0"/>
              <a:t>FDIS ballot: </a:t>
            </a:r>
            <a:r>
              <a:rPr lang="en-AU" dirty="0" smtClean="0">
                <a:solidFill>
                  <a:srgbClr val="0070C0"/>
                </a:solidFill>
              </a:rPr>
              <a:t>waiting for start</a:t>
            </a:r>
            <a:endParaRPr lang="en-AU"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86174498"/>
              </p:ext>
            </p:extLst>
          </p:nvPr>
        </p:nvGraphicFramePr>
        <p:xfrm>
          <a:off x="7848600" y="3124200"/>
          <a:ext cx="914400" cy="771525"/>
        </p:xfrm>
        <a:graphic>
          <a:graphicData uri="http://schemas.openxmlformats.org/presentationml/2006/ole">
            <mc:AlternateContent xmlns:mc="http://schemas.openxmlformats.org/markup-compatibility/2006">
              <mc:Choice xmlns:v="urn:schemas-microsoft-com:vml" Requires="v">
                <p:oleObj spid="_x0000_s14952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848600" y="3124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proposals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5916669"/>
              </p:ext>
            </p:extLst>
          </p:nvPr>
        </p:nvGraphicFramePr>
        <p:xfrm>
          <a:off x="685800" y="1981200"/>
          <a:ext cx="7772400" cy="371856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a:t>
                      </a:r>
                      <a:r>
                        <a:rPr lang="en-AU" sz="1600" dirty="0" smtClean="0"/>
                        <a:t>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946304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meeting was set up between the IEEE 802.1/11 and Swiss NB security experts</a:t>
            </a:r>
            <a:endParaRPr lang="en-AU" dirty="0"/>
          </a:p>
        </p:txBody>
      </p:sp>
      <p:sp>
        <p:nvSpPr>
          <p:cNvPr id="3" name="Content Placeholder 2"/>
          <p:cNvSpPr>
            <a:spLocks noGrp="1"/>
          </p:cNvSpPr>
          <p:nvPr>
            <p:ph idx="1"/>
          </p:nvPr>
        </p:nvSpPr>
        <p:spPr/>
        <p:txBody>
          <a:bodyPr/>
          <a:lstStyle/>
          <a:p>
            <a:pPr lvl="1"/>
            <a:r>
              <a:rPr lang="en-US" dirty="0" smtClean="0"/>
              <a:t>The Swiss NB has provided significant comment on various 802 standards over the last few years</a:t>
            </a:r>
          </a:p>
          <a:p>
            <a:pPr lvl="1"/>
            <a:r>
              <a:rPr lang="en-US" dirty="0" smtClean="0"/>
              <a:t>In particular </a:t>
            </a:r>
            <a:r>
              <a:rPr lang="en-US" dirty="0"/>
              <a:t>t</a:t>
            </a:r>
            <a:r>
              <a:rPr lang="en-US" dirty="0" smtClean="0"/>
              <a:t>he Swiss NB has had a strong interest in the TEPA based proposals in SC6 from the China NB</a:t>
            </a:r>
          </a:p>
          <a:p>
            <a:pPr lvl="1"/>
            <a:r>
              <a:rPr lang="en-US" dirty="0" smtClean="0"/>
              <a:t>This has led to significant and important discussions related to the “state of the art” in 802 security standards, but mostly limited to H</a:t>
            </a:r>
            <a:r>
              <a:rPr lang="en-AU" dirty="0" err="1" smtClean="0"/>
              <a:t>ans</a:t>
            </a:r>
            <a:r>
              <a:rPr lang="en-AU" dirty="0" smtClean="0"/>
              <a:t>-Rudolf Thomann</a:t>
            </a:r>
            <a:endParaRPr lang="en-US" dirty="0" smtClean="0"/>
          </a:p>
          <a:p>
            <a:pPr lvl="1"/>
            <a:r>
              <a:rPr lang="en-AU" dirty="0" smtClean="0"/>
              <a:t>Hans-Rudolf </a:t>
            </a:r>
            <a:r>
              <a:rPr lang="en-AU" dirty="0"/>
              <a:t>Thomann </a:t>
            </a:r>
            <a:r>
              <a:rPr lang="en-AU" dirty="0" smtClean="0"/>
              <a:t>has suggested that we might be able to expand discussions with the Swiss NB to other individuals</a:t>
            </a:r>
          </a:p>
          <a:p>
            <a:pPr lvl="2"/>
            <a:r>
              <a:rPr lang="en-US" dirty="0" smtClean="0"/>
              <a:t>Josef </a:t>
            </a:r>
            <a:r>
              <a:rPr lang="en-US" dirty="0" err="1"/>
              <a:t>Schmid</a:t>
            </a:r>
            <a:r>
              <a:rPr lang="en-US" dirty="0"/>
              <a:t> </a:t>
            </a:r>
            <a:r>
              <a:rPr lang="en-US" dirty="0" smtClean="0"/>
              <a:t>has been suggested as another Swiss security expert</a:t>
            </a:r>
          </a:p>
          <a:p>
            <a:pPr lvl="1"/>
            <a:r>
              <a:rPr lang="en-US" dirty="0" smtClean="0"/>
              <a:t>It was agreed in Geneva that a meeting should be set up between 802.1 and 802.11 security experts and the Swiss NB security experts</a:t>
            </a:r>
          </a:p>
          <a:p>
            <a:pPr lvl="2"/>
            <a:r>
              <a:rPr lang="en-US" dirty="0" smtClean="0"/>
              <a:t>The first of a likely series of meetings  took place on 27</a:t>
            </a:r>
            <a:r>
              <a:rPr lang="en-US" dirty="0" smtClean="0">
                <a:solidFill>
                  <a:srgbClr val="FF0000"/>
                </a:solidFill>
              </a:rPr>
              <a:t> </a:t>
            </a:r>
            <a:r>
              <a:rPr lang="en-US" dirty="0" smtClean="0"/>
              <a:t>August 2013</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62282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Dan Harkins will provide a summary of the meeting between IEEE 802 delegation &amp; the Swiss NB reps</a:t>
            </a:r>
            <a:endParaRPr lang="en-AU" dirty="0"/>
          </a:p>
        </p:txBody>
      </p:sp>
      <p:sp>
        <p:nvSpPr>
          <p:cNvPr id="3" name="Content Placeholder 2"/>
          <p:cNvSpPr>
            <a:spLocks noGrp="1"/>
          </p:cNvSpPr>
          <p:nvPr>
            <p:ph idx="1"/>
          </p:nvPr>
        </p:nvSpPr>
        <p:spPr/>
        <p:txBody>
          <a:bodyPr/>
          <a:lstStyle/>
          <a:p>
            <a:pPr lvl="1"/>
            <a:r>
              <a:rPr lang="en-AU" dirty="0" smtClean="0"/>
              <a:t>Meeting </a:t>
            </a:r>
            <a:r>
              <a:rPr lang="en-AU" dirty="0" smtClean="0"/>
              <a:t>participant were</a:t>
            </a:r>
          </a:p>
          <a:p>
            <a:pPr lvl="2"/>
            <a:r>
              <a:rPr lang="en-US" dirty="0" smtClean="0"/>
              <a:t>IEEE 802</a:t>
            </a:r>
          </a:p>
          <a:p>
            <a:pPr lvl="3"/>
            <a:r>
              <a:rPr lang="en-US" dirty="0" smtClean="0"/>
              <a:t>Bruce </a:t>
            </a:r>
            <a:r>
              <a:rPr lang="en-US" dirty="0"/>
              <a:t>Kraemer (</a:t>
            </a:r>
            <a:r>
              <a:rPr lang="en-US" dirty="0" smtClean="0"/>
              <a:t>Marvell), </a:t>
            </a:r>
            <a:r>
              <a:rPr lang="en-US" dirty="0"/>
              <a:t>Karen Randall (Randall Consulting</a:t>
            </a:r>
            <a:r>
              <a:rPr lang="en-US" dirty="0" smtClean="0"/>
              <a:t>), </a:t>
            </a:r>
            <a:r>
              <a:rPr lang="en-US" dirty="0"/>
              <a:t>Jodi </a:t>
            </a:r>
            <a:r>
              <a:rPr lang="en-US" dirty="0" err="1"/>
              <a:t>Haasz</a:t>
            </a:r>
            <a:r>
              <a:rPr lang="en-US" dirty="0"/>
              <a:t> (IEEE), Mick Seaman, </a:t>
            </a:r>
            <a:r>
              <a:rPr lang="en-US" dirty="0" smtClean="0"/>
              <a:t>Dan </a:t>
            </a:r>
            <a:r>
              <a:rPr lang="en-US" dirty="0"/>
              <a:t>Harkins (Aruba Networks), Brian Weis (Cisco), Peter Yee (AKAYLA)</a:t>
            </a:r>
          </a:p>
          <a:p>
            <a:pPr lvl="2"/>
            <a:r>
              <a:rPr lang="en-US" dirty="0" smtClean="0"/>
              <a:t>Swiss NB</a:t>
            </a:r>
          </a:p>
          <a:p>
            <a:pPr lvl="3"/>
            <a:r>
              <a:rPr lang="en-US" dirty="0" smtClean="0"/>
              <a:t>Hans-Rudolf </a:t>
            </a:r>
            <a:r>
              <a:rPr lang="en-US" dirty="0"/>
              <a:t>Thomann (Thomann </a:t>
            </a:r>
            <a:r>
              <a:rPr lang="en-US" dirty="0" smtClean="0"/>
              <a:t>Consulting), </a:t>
            </a:r>
            <a:r>
              <a:rPr lang="en-US" dirty="0"/>
              <a:t>Josef </a:t>
            </a:r>
            <a:r>
              <a:rPr lang="en-US" dirty="0" err="1"/>
              <a:t>Schmid</a:t>
            </a:r>
            <a:r>
              <a:rPr lang="en-US" dirty="0"/>
              <a:t> (FITSU), </a:t>
            </a:r>
            <a:endParaRPr lang="en-US" dirty="0" smtClean="0"/>
          </a:p>
          <a:p>
            <a:pPr lvl="1"/>
            <a:r>
              <a:rPr lang="en-AU" dirty="0" smtClean="0"/>
              <a:t>Dan will provide a summary from Dan Harkins</a:t>
            </a:r>
          </a:p>
          <a:p>
            <a:pPr lvl="2"/>
            <a:r>
              <a:rPr lang="en-AU" dirty="0" smtClean="0"/>
              <a:t>Is presentation material available?</a:t>
            </a:r>
          </a:p>
          <a:p>
            <a:pPr lvl="2"/>
            <a:r>
              <a:rPr lang="en-AU" dirty="0" smtClean="0"/>
              <a:t>Are minutes available?</a:t>
            </a:r>
          </a:p>
          <a:p>
            <a:pPr lvl="1"/>
            <a:r>
              <a:rPr lang="en-AU" dirty="0" smtClean="0"/>
              <a:t>The SC will discuss the meeting, outcomes and next steps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612007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 case could be made that un-cancelling the WAPI NP requires a new NP ballot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325220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claim that the WAPI NP could be un-cancelled by a simple vote of SC6 NBs</a:t>
            </a:r>
            <a:endParaRPr lang="en-AU" dirty="0"/>
          </a:p>
        </p:txBody>
      </p:sp>
      <p:sp>
        <p:nvSpPr>
          <p:cNvPr id="3" name="Content Placeholder 2"/>
          <p:cNvSpPr>
            <a:spLocks noGrp="1"/>
          </p:cNvSpPr>
          <p:nvPr>
            <p:ph idx="1"/>
          </p:nvPr>
        </p:nvSpPr>
        <p:spPr/>
        <p:txBody>
          <a:bodyPr/>
          <a:lstStyle/>
          <a:p>
            <a:pPr lvl="1"/>
            <a:r>
              <a:rPr lang="en-AU" dirty="0" smtClean="0"/>
              <a:t>At the SC6 meeting in Korea it was asserted that ISO staff have asserted the WAPI NP could be un-cancelled by a simple vote of SC6 NBs</a:t>
            </a:r>
          </a:p>
          <a:p>
            <a:pPr lvl="2"/>
            <a:r>
              <a:rPr lang="en-AU" dirty="0" smtClean="0"/>
              <a:t>Although it was also noted that the comments on the old NP form would still need to be resolved</a:t>
            </a:r>
          </a:p>
          <a:p>
            <a:pPr lvl="1"/>
            <a:r>
              <a:rPr lang="en-AU" dirty="0" smtClean="0"/>
              <a:t>The US NB rep asserted that this was contrary to the JTC1 Directives and a new NP ballot would be required</a:t>
            </a:r>
          </a:p>
          <a:p>
            <a:pPr lvl="1"/>
            <a:r>
              <a:rPr lang="en-AU" dirty="0" smtClean="0"/>
              <a:t>Regardless of the rules, it certainly would seem strange to not completely revise an NP form that was submitted in 2009</a:t>
            </a:r>
          </a:p>
          <a:p>
            <a:pPr lvl="2"/>
            <a:r>
              <a:rPr lang="en-AU" dirty="0" smtClean="0"/>
              <a:t>Much of the material in the 2009 NP form is very out of date</a:t>
            </a:r>
          </a:p>
          <a:p>
            <a:pPr lvl="2"/>
            <a:r>
              <a:rPr lang="en-AU" dirty="0" smtClean="0"/>
              <a:t>It would be even more difficult to resolve comments on the 2009 NP form given the claims about WAPI in the market place have now been proved false by the passage of time</a:t>
            </a:r>
          </a:p>
          <a:p>
            <a:pPr lvl="2"/>
            <a:r>
              <a:rPr lang="en-AU" dirty="0" smtClean="0"/>
              <a:t>At least three of the five NBs that stated in 2009 they would provide experts never have done so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99668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7924800" cy="1066800"/>
          </a:xfrm>
        </p:spPr>
        <p:txBody>
          <a:bodyPr/>
          <a:lstStyle/>
          <a:p>
            <a:r>
              <a:rPr lang="en-AU" dirty="0" smtClean="0"/>
              <a:t>Despite some ambiguity, a case could be made that un-cancelling the WAPI NP requires a new NP ballot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2"/>
            <a:r>
              <a:rPr lang="en-US" dirty="0" smtClean="0"/>
              <a:t>This assertion was repeated at the SC6 meeting in Korea in June 2013</a:t>
            </a:r>
          </a:p>
          <a:p>
            <a:pPr lvl="1"/>
            <a:r>
              <a:rPr lang="en-AU" dirty="0" smtClean="0"/>
              <a:t>The JTC1 Directives are not particularly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JTC1  Directives suggest if there was a proposal to re-establish WAPI then:</a:t>
            </a:r>
          </a:p>
          <a:p>
            <a:pPr lvl="2"/>
            <a:r>
              <a:rPr lang="en-AU" dirty="0" smtClean="0"/>
              <a:t>It would have be sent to a new NP ballot of SC6 NBs</a:t>
            </a:r>
          </a:p>
          <a:p>
            <a:pPr lvl="2"/>
            <a:r>
              <a:rPr lang="en-AU" dirty="0" smtClean="0"/>
              <a:t>Assuming the ballot passed, any resulting negative</a:t>
            </a:r>
            <a:br>
              <a:rPr lang="en-AU" dirty="0" smtClean="0"/>
            </a:br>
            <a:r>
              <a:rPr lang="en-AU" dirty="0" smtClean="0"/>
              <a:t>comments would have to be resolved and balloted by the JTC1 NBs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33</a:t>
            </a:fld>
            <a:endParaRPr lang="en-US"/>
          </a:p>
        </p:txBody>
      </p:sp>
      <p:graphicFrame>
        <p:nvGraphicFramePr>
          <p:cNvPr id="22534" name="Object 3"/>
          <p:cNvGraphicFramePr>
            <a:graphicFrameLocks noChangeAspect="1"/>
          </p:cNvGraphicFramePr>
          <p:nvPr>
            <p:extLst>
              <p:ext uri="{D42A27DB-BD31-4B8C-83A1-F6EECF244321}">
                <p14:modId xmlns:p14="http://schemas.microsoft.com/office/powerpoint/2010/main" val="1432038515"/>
              </p:ext>
            </p:extLst>
          </p:nvPr>
        </p:nvGraphicFramePr>
        <p:xfrm>
          <a:off x="7391400" y="4191000"/>
          <a:ext cx="914400" cy="714375"/>
        </p:xfrm>
        <a:graphic>
          <a:graphicData uri="http://schemas.openxmlformats.org/presentationml/2006/ole">
            <mc:AlternateContent xmlns:mc="http://schemas.openxmlformats.org/markup-compatibility/2006">
              <mc:Choice xmlns:v="urn:schemas-microsoft-com:vml" Requires="v">
                <p:oleObj spid="_x0000_s148557"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91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extLst>
              <p:ext uri="{D42A27DB-BD31-4B8C-83A1-F6EECF244321}">
                <p14:modId xmlns:p14="http://schemas.microsoft.com/office/powerpoint/2010/main" val="1447190429"/>
              </p:ext>
            </p:extLst>
          </p:nvPr>
        </p:nvGraphicFramePr>
        <p:xfrm>
          <a:off x="6705600" y="5381625"/>
          <a:ext cx="914400" cy="714375"/>
        </p:xfrm>
        <a:graphic>
          <a:graphicData uri="http://schemas.openxmlformats.org/presentationml/2006/ole">
            <mc:AlternateContent xmlns:mc="http://schemas.openxmlformats.org/markup-compatibility/2006">
              <mc:Choice xmlns:v="urn:schemas-microsoft-com:vml" Requires="v">
                <p:oleObj spid="_x0000_s148558"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extLst>
              <p:ext uri="{D42A27DB-BD31-4B8C-83A1-F6EECF244321}">
                <p14:modId xmlns:p14="http://schemas.microsoft.com/office/powerpoint/2010/main" val="2747721963"/>
              </p:ext>
            </p:extLst>
          </p:nvPr>
        </p:nvGraphicFramePr>
        <p:xfrm>
          <a:off x="7848600" y="5381625"/>
          <a:ext cx="914400" cy="714375"/>
        </p:xfrm>
        <a:graphic>
          <a:graphicData uri="http://schemas.openxmlformats.org/presentationml/2006/ole">
            <mc:AlternateContent xmlns:mc="http://schemas.openxmlformats.org/markup-compatibility/2006">
              <mc:Choice xmlns:v="urn:schemas-microsoft-com:vml" Requires="v">
                <p:oleObj spid="_x0000_s148559"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44306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has ongoing support in China</a:t>
            </a:r>
            <a:endParaRPr lang="en-AU" dirty="0"/>
          </a:p>
        </p:txBody>
      </p:sp>
      <p:sp>
        <p:nvSpPr>
          <p:cNvPr id="3" name="Content Placeholder 2"/>
          <p:cNvSpPr>
            <a:spLocks noGrp="1"/>
          </p:cNvSpPr>
          <p:nvPr>
            <p:ph idx="1"/>
          </p:nvPr>
        </p:nvSpPr>
        <p:spPr/>
        <p:txBody>
          <a:bodyPr/>
          <a:lstStyle/>
          <a:p>
            <a:pPr lvl="1"/>
            <a:r>
              <a:rPr lang="en-AU" dirty="0" smtClean="0"/>
              <a:t>WAPI has been an ongoing failure in the marketplace</a:t>
            </a:r>
          </a:p>
          <a:p>
            <a:pPr lvl="2"/>
            <a:r>
              <a:rPr lang="en-AU" dirty="0" smtClean="0"/>
              <a:t>It does not exist outside China</a:t>
            </a:r>
          </a:p>
          <a:p>
            <a:pPr lvl="2"/>
            <a:r>
              <a:rPr lang="en-AU" dirty="0" smtClean="0"/>
              <a:t>In China it is widely implemented in mobile phones but rarely deployed</a:t>
            </a:r>
          </a:p>
          <a:p>
            <a:pPr lvl="1"/>
            <a:r>
              <a:rPr lang="en-AU" dirty="0" smtClean="0"/>
              <a:t>Despite this failure WAPI continues to have support in China</a:t>
            </a:r>
          </a:p>
          <a:p>
            <a:pPr lvl="2"/>
            <a:r>
              <a:rPr lang="en-AU" dirty="0" smtClean="0"/>
              <a:t>It has been a China National standard since about 2003</a:t>
            </a:r>
          </a:p>
          <a:p>
            <a:pPr lvl="2"/>
            <a:r>
              <a:rPr lang="en-AU" dirty="0" smtClean="0"/>
              <a:t>It is required to be implemented in mobile phones in China with Wi-Fi by an (unpublished) regulation</a:t>
            </a:r>
          </a:p>
          <a:p>
            <a:pPr lvl="2"/>
            <a:r>
              <a:rPr lang="en-AU" dirty="0"/>
              <a:t>It is required to be implemented in </a:t>
            </a:r>
            <a:r>
              <a:rPr lang="en-AU" dirty="0" smtClean="0"/>
              <a:t>APs used by SPs in </a:t>
            </a:r>
            <a:r>
              <a:rPr lang="en-AU" dirty="0"/>
              <a:t>China </a:t>
            </a:r>
            <a:r>
              <a:rPr lang="en-AU" dirty="0" smtClean="0"/>
              <a:t>an </a:t>
            </a:r>
            <a:r>
              <a:rPr lang="en-AU" dirty="0"/>
              <a:t>(unpublished) regulation</a:t>
            </a:r>
          </a:p>
          <a:p>
            <a:pPr lvl="2"/>
            <a:r>
              <a:rPr lang="en-AU" dirty="0" smtClean="0"/>
              <a:t>It was supported by new government funding as recently as late 2012</a:t>
            </a:r>
          </a:p>
          <a:p>
            <a:pPr lvl="2"/>
            <a:r>
              <a:rPr lang="en-AU" dirty="0" smtClean="0"/>
              <a:t>The WAPI Alliance is now leveraging the Snowden affair to </a:t>
            </a:r>
            <a:r>
              <a:rPr lang="en-AU" dirty="0" smtClean="0">
                <a:hlinkClick r:id="rId2"/>
              </a:rPr>
              <a:t>promote </a:t>
            </a:r>
            <a:r>
              <a:rPr lang="en-AU" dirty="0" smtClean="0"/>
              <a:t>mandatory use of WAPI</a:t>
            </a:r>
          </a:p>
          <a:p>
            <a:pPr lvl="1"/>
            <a:r>
              <a:rPr lang="en-AU" dirty="0" smtClean="0"/>
              <a:t>On the other hand, it appears the Chinese SPs are embracing HS2.0/</a:t>
            </a:r>
            <a:r>
              <a:rPr lang="en-AU" dirty="0" err="1" smtClean="0"/>
              <a:t>Passpoint</a:t>
            </a:r>
            <a:r>
              <a:rPr lang="en-AU" dirty="0" smtClean="0"/>
              <a:t> based on 802.11i/WPA2-Enterprise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132023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 in late 2012</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364688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number of other relevant proposals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4111255"/>
              </p:ext>
            </p:extLst>
          </p:nvPr>
        </p:nvGraphicFramePr>
        <p:xfrm>
          <a:off x="685800" y="1981200"/>
          <a:ext cx="7772400" cy="439420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None obvious</a:t>
                      </a:r>
                      <a:r>
                        <a:rPr lang="en-AU" sz="1600" baseline="0" dirty="0" smtClean="0"/>
                        <a:t>; functionality could be achieved in different ways with existing standards</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is no news on EUHT standardisation in ISO/IEC but some activity in IEEE 802.11 WG</a:t>
            </a:r>
            <a:endParaRPr lang="en-AU" dirty="0"/>
          </a:p>
        </p:txBody>
      </p:sp>
      <p:sp>
        <p:nvSpPr>
          <p:cNvPr id="3" name="Content Placeholder 2"/>
          <p:cNvSpPr>
            <a:spLocks noGrp="1"/>
          </p:cNvSpPr>
          <p:nvPr>
            <p:ph idx="1"/>
          </p:nvPr>
        </p:nvSpPr>
        <p:spPr/>
        <p:txBody>
          <a:bodyPr/>
          <a:lstStyle/>
          <a:p>
            <a:pPr lvl="1"/>
            <a:r>
              <a:rPr lang="en-AU" dirty="0" smtClean="0"/>
              <a:t>There is no further news on standardisation of EUHT in ISO/IEC and it was not discussed at the SC6 meeting in Korea in June 2013</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will present again to IEEE 802.11 WG in relation to EUHT (on Wednesday AM1), and more explicitly coexistence with IEEE 802.11</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9510944"/>
              </p:ext>
            </p:extLst>
          </p:nvPr>
        </p:nvGraphicFramePr>
        <p:xfrm>
          <a:off x="0" y="2286000"/>
          <a:ext cx="914400" cy="771525"/>
        </p:xfrm>
        <a:graphic>
          <a:graphicData uri="http://schemas.openxmlformats.org/presentationml/2006/ole">
            <mc:AlternateContent xmlns:mc="http://schemas.openxmlformats.org/markup-compatibility/2006">
              <mc:Choice xmlns:v="urn:schemas-microsoft-com:vml" Requires="v">
                <p:oleObj spid="_x0000_s14651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0" y="2286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43286348"/>
              </p:ext>
            </p:extLst>
          </p:nvPr>
        </p:nvGraphicFramePr>
        <p:xfrm>
          <a:off x="0" y="2895600"/>
          <a:ext cx="914400" cy="771525"/>
        </p:xfrm>
        <a:graphic>
          <a:graphicData uri="http://schemas.openxmlformats.org/presentationml/2006/ole">
            <mc:AlternateContent xmlns:mc="http://schemas.openxmlformats.org/markup-compatibility/2006">
              <mc:Choice xmlns:v="urn:schemas-microsoft-com:vml" Requires="v">
                <p:oleObj spid="_x0000_s146513"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It was decided that the items should be discussed in a joint meeting between WG1 and WG7 in Ottawa in February 2014</a:t>
            </a:r>
          </a:p>
          <a:p>
            <a:pPr lvl="1"/>
            <a:r>
              <a:rPr lang="en-AU" dirty="0" smtClean="0"/>
              <a:t>The approved SC6 resolution was</a:t>
            </a:r>
          </a:p>
          <a:p>
            <a:pPr lvl="2"/>
            <a:r>
              <a:rPr lang="en-AU" b="0" i="1" dirty="0"/>
              <a:t>SC 6 instructs its Secretariat to circulate the documents below for study and comment prior to the </a:t>
            </a:r>
            <a:r>
              <a:rPr lang="en-AU" b="0" i="1" dirty="0" smtClean="0"/>
              <a:t>interim WG </a:t>
            </a:r>
            <a:r>
              <a:rPr lang="en-AU" b="0" i="1" dirty="0"/>
              <a:t>7 meeting in October </a:t>
            </a:r>
            <a:r>
              <a:rPr lang="en-AU" b="0" i="1" dirty="0" smtClean="0"/>
              <a:t>2013.</a:t>
            </a:r>
          </a:p>
          <a:p>
            <a:pPr lvl="2"/>
            <a:r>
              <a:rPr lang="en-AU" b="0" i="1" dirty="0" smtClean="0"/>
              <a:t>Due </a:t>
            </a:r>
            <a:r>
              <a:rPr lang="en-AU" b="0" i="1" dirty="0"/>
              <a:t>to the nature of the topic, the scope should be clarified between WG </a:t>
            </a:r>
            <a:r>
              <a:rPr lang="en-AU" b="0" i="1" dirty="0" smtClean="0"/>
              <a:t>1 and </a:t>
            </a:r>
            <a:r>
              <a:rPr lang="en-AU" b="0" i="1" dirty="0"/>
              <a:t>WG </a:t>
            </a:r>
            <a:r>
              <a:rPr lang="en-AU" b="0" i="1" dirty="0" smtClean="0"/>
              <a:t>7.</a:t>
            </a:r>
          </a:p>
          <a:p>
            <a:pPr lvl="2"/>
            <a:r>
              <a:rPr lang="en-AU" b="0" i="1" dirty="0" smtClean="0"/>
              <a:t>SC </a:t>
            </a:r>
            <a:r>
              <a:rPr lang="en-AU" b="0" i="1" dirty="0"/>
              <a:t>6 Secretariat is instructed to arrange a joint session between WG 1 and WG 7 at the next SC </a:t>
            </a:r>
            <a:r>
              <a:rPr lang="en-AU" b="0" i="1" dirty="0" smtClean="0"/>
              <a:t>6 meeting </a:t>
            </a:r>
            <a:r>
              <a:rPr lang="en-AU" b="0" i="1" dirty="0"/>
              <a:t>in Canada to discuss these topics in more detail and particularly the question of </a:t>
            </a:r>
            <a:r>
              <a:rPr lang="en-AU" b="0" i="1" dirty="0" smtClean="0"/>
              <a:t>scope.</a:t>
            </a:r>
          </a:p>
          <a:p>
            <a:pPr lvl="2"/>
            <a:r>
              <a:rPr lang="en-AU" b="0" i="1" dirty="0" smtClean="0"/>
              <a:t>SC 6 encourages </a:t>
            </a:r>
            <a:r>
              <a:rPr lang="en-AU" b="0" i="1" dirty="0"/>
              <a:t>China NB to submit additional documents regarding the details of the proposals and the scope</a:t>
            </a:r>
            <a:r>
              <a:rPr lang="en-AU" b="0" i="1" dirty="0" smtClean="0"/>
              <a:t>.</a:t>
            </a:r>
          </a:p>
          <a:p>
            <a:pPr lvl="1"/>
            <a:r>
              <a:rPr lang="en-GB" dirty="0"/>
              <a:t>There was been no further news since the SC6 meeting in </a:t>
            </a:r>
            <a:r>
              <a:rPr lang="en-GB" dirty="0" smtClean="0"/>
              <a:t>Korea</a:t>
            </a:r>
            <a:endParaRPr lang="en-AU" i="1"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140351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it appropriate for the IEEE 802 to participate in a discussion about the future role of SC6?</a:t>
            </a:r>
            <a:endParaRPr lang="en-AU" dirty="0"/>
          </a:p>
        </p:txBody>
      </p:sp>
      <p:sp>
        <p:nvSpPr>
          <p:cNvPr id="3" name="Content Placeholder 2"/>
          <p:cNvSpPr>
            <a:spLocks noGrp="1"/>
          </p:cNvSpPr>
          <p:nvPr>
            <p:ph idx="1"/>
          </p:nvPr>
        </p:nvSpPr>
        <p:spPr/>
        <p:txBody>
          <a:bodyPr/>
          <a:lstStyle/>
          <a:p>
            <a:pPr lvl="1"/>
            <a:r>
              <a:rPr lang="en-AU" dirty="0" smtClean="0"/>
              <a:t>SC6 participants have noted views privately about the role of SC6</a:t>
            </a:r>
          </a:p>
          <a:p>
            <a:pPr lvl="1"/>
            <a:r>
              <a:rPr lang="en-AU" dirty="0" smtClean="0"/>
              <a:t>A summary of a view from  a number of participants is</a:t>
            </a:r>
          </a:p>
          <a:p>
            <a:pPr lvl="2"/>
            <a:r>
              <a:rPr lang="en-AU" dirty="0" smtClean="0"/>
              <a:t>Having an SC under JTC1 focusing on networking is more than justifiable</a:t>
            </a:r>
          </a:p>
          <a:p>
            <a:pPr lvl="2"/>
            <a:r>
              <a:rPr lang="en-AU" dirty="0" smtClean="0"/>
              <a:t>However, with IETF and IEEE 802 dominating in the networking field, there's little room for SC6 to make itself relevant</a:t>
            </a:r>
          </a:p>
          <a:p>
            <a:pPr lvl="2"/>
            <a:r>
              <a:rPr lang="en-AU" dirty="0" smtClean="0"/>
              <a:t>In addition, some NBs are misusing SC6 to bypass proper review processes by all stakeholders</a:t>
            </a:r>
          </a:p>
          <a:p>
            <a:pPr lvl="1"/>
            <a:r>
              <a:rPr lang="en-AU" dirty="0" smtClean="0"/>
              <a:t>As a stakeholder in the networking industry, does IEEE 802 have a view on the role of SC6?</a:t>
            </a:r>
          </a:p>
          <a:p>
            <a:pPr lvl="2"/>
            <a:r>
              <a:rPr lang="en-AU" dirty="0" smtClean="0"/>
              <a:t>Maybe as an “upper house” that reviews standards for possible international standardisation but does not develop standards – this is sort of its role now</a:t>
            </a:r>
          </a:p>
          <a:p>
            <a:pPr lvl="1"/>
            <a:r>
              <a:rPr lang="en-AU" dirty="0" smtClean="0"/>
              <a:t>…and </a:t>
            </a:r>
            <a:r>
              <a:rPr lang="en-AU" dirty="0"/>
              <a:t>is it appropriate to share any </a:t>
            </a:r>
            <a:r>
              <a:rPr lang="en-AU" dirty="0" smtClean="0"/>
              <a:t>views </a:t>
            </a:r>
            <a:r>
              <a:rPr lang="en-AU" dirty="0"/>
              <a:t>with SC6?</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2049158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1888 was discussed in SC6/WG7 in Korea for possible submission to SC6 under the PSDO</a:t>
            </a:r>
            <a:endParaRPr lang="en-AU" dirty="0"/>
          </a:p>
        </p:txBody>
      </p:sp>
      <p:sp>
        <p:nvSpPr>
          <p:cNvPr id="3" name="Content Placeholder 2"/>
          <p:cNvSpPr>
            <a:spLocks noGrp="1"/>
          </p:cNvSpPr>
          <p:nvPr>
            <p:ph idx="1"/>
          </p:nvPr>
        </p:nvSpPr>
        <p:spPr/>
        <p:txBody>
          <a:bodyPr/>
          <a:lstStyle/>
          <a:p>
            <a:pPr lvl="1"/>
            <a:r>
              <a:rPr lang="en-AU" dirty="0" smtClean="0"/>
              <a:t>IEEE 1888 is a ratified standard for “</a:t>
            </a:r>
            <a:r>
              <a:rPr lang="en-AU" dirty="0" err="1" smtClean="0"/>
              <a:t>UGCCNet</a:t>
            </a:r>
            <a:r>
              <a:rPr lang="en-AU" dirty="0" smtClean="0"/>
              <a:t>: Ubiquitous Green Community Control Network Protocol)”</a:t>
            </a:r>
          </a:p>
          <a:p>
            <a:pPr lvl="1"/>
            <a:r>
              <a:rPr lang="en-AU" dirty="0" smtClean="0"/>
              <a:t>An IEEE 1888 WG delegation proposed the submission of IEEE 1888 to SC6 under the PSDO agreement</a:t>
            </a:r>
          </a:p>
          <a:p>
            <a:pPr lvl="1"/>
            <a:r>
              <a:rPr lang="en-AU" dirty="0" smtClean="0"/>
              <a:t>There was significant discussion in SC6/WG7 comparing IEEE 1888 to ISO/IEC 17811-x (DCM: Device Control and Management)</a:t>
            </a:r>
          </a:p>
          <a:p>
            <a:pPr lvl="1"/>
            <a:r>
              <a:rPr lang="en-AU" dirty="0" smtClean="0"/>
              <a:t>It was agreed that there should be further discussions</a:t>
            </a:r>
          </a:p>
          <a:p>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1630351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The proposed submission of IEEE 1888 raises meta questions for IEEE-SA that were discussed in Geneva</a:t>
            </a:r>
            <a:endParaRPr lang="en-AU" dirty="0"/>
          </a:p>
        </p:txBody>
      </p:sp>
      <p:sp>
        <p:nvSpPr>
          <p:cNvPr id="3" name="Content Placeholder 2"/>
          <p:cNvSpPr>
            <a:spLocks noGrp="1"/>
          </p:cNvSpPr>
          <p:nvPr>
            <p:ph idx="1"/>
          </p:nvPr>
        </p:nvSpPr>
        <p:spPr/>
        <p:txBody>
          <a:bodyPr/>
          <a:lstStyle/>
          <a:p>
            <a:r>
              <a:rPr lang="en-AU" dirty="0" smtClean="0"/>
              <a:t>Meta questions</a:t>
            </a:r>
          </a:p>
          <a:p>
            <a:pPr lvl="1"/>
            <a:r>
              <a:rPr lang="en-AU" dirty="0" smtClean="0"/>
              <a:t>Under what conditions should IEEE-SA WGs be allowed to make use of the PSDO?</a:t>
            </a:r>
          </a:p>
          <a:p>
            <a:pPr lvl="2"/>
            <a:r>
              <a:rPr lang="en-AU" dirty="0" smtClean="0"/>
              <a:t>Overuse risks diminishing the reputation of IEEE-SA</a:t>
            </a:r>
          </a:p>
          <a:p>
            <a:pPr lvl="2"/>
            <a:r>
              <a:rPr lang="en-AU" dirty="0"/>
              <a:t>P</a:t>
            </a:r>
            <a:r>
              <a:rPr lang="en-AU" dirty="0" smtClean="0"/>
              <a:t>articularly if the submitted standards are of insufficient quality to be “International standards”</a:t>
            </a:r>
          </a:p>
          <a:p>
            <a:pPr lvl="2"/>
            <a:r>
              <a:rPr lang="en-AU" dirty="0" smtClean="0"/>
              <a:t>But also because submission of many standards makes it easier to make the claim that IEEE is not an international SDO</a:t>
            </a:r>
          </a:p>
          <a:p>
            <a:pPr lvl="1"/>
            <a:r>
              <a:rPr lang="en-AU" dirty="0" smtClean="0"/>
              <a:t>Should IEEE 802 request IEEE-SA to develop a set of criteria for IEEE standards before they are submitted to ISO/IEC</a:t>
            </a:r>
          </a:p>
          <a:p>
            <a:pPr lvl="2"/>
            <a:r>
              <a:rPr lang="en-AU" dirty="0" smtClean="0"/>
              <a:t>Is the standard appropriate as an ISO/IEC “international” standard?</a:t>
            </a:r>
          </a:p>
          <a:p>
            <a:pPr lvl="2"/>
            <a:r>
              <a:rPr lang="en-AU" dirty="0" smtClean="0"/>
              <a:t>It is in IEEE-SA’s interest to submit the standard to ISO.IEC under the PSDO?</a:t>
            </a:r>
          </a:p>
          <a:p>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3868413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discussed in Geneva possible criteria for submission of IEEE standards under the PSDO </a:t>
            </a:r>
            <a:endParaRPr lang="en-AU" dirty="0"/>
          </a:p>
        </p:txBody>
      </p:sp>
      <p:sp>
        <p:nvSpPr>
          <p:cNvPr id="3" name="Content Placeholder 2"/>
          <p:cNvSpPr>
            <a:spLocks noGrp="1"/>
          </p:cNvSpPr>
          <p:nvPr>
            <p:ph idx="1"/>
          </p:nvPr>
        </p:nvSpPr>
        <p:spPr/>
        <p:txBody>
          <a:bodyPr/>
          <a:lstStyle/>
          <a:p>
            <a:pPr marL="1588" lvl="1" indent="0">
              <a:buNone/>
            </a:pPr>
            <a:r>
              <a:rPr lang="en-US" b="1" dirty="0" smtClean="0"/>
              <a:t>Possible criteria for submission under PDSO</a:t>
            </a:r>
          </a:p>
          <a:p>
            <a:pPr lvl="1"/>
            <a:r>
              <a:rPr lang="en-US" dirty="0" smtClean="0"/>
              <a:t>Does it meet the needs of a significant or important set of stakeholders?</a:t>
            </a:r>
          </a:p>
          <a:p>
            <a:pPr lvl="2"/>
            <a:r>
              <a:rPr lang="en-US" dirty="0" err="1" smtClean="0"/>
              <a:t>ie</a:t>
            </a:r>
            <a:r>
              <a:rPr lang="en-US" dirty="0" smtClean="0"/>
              <a:t> useful</a:t>
            </a:r>
            <a:endParaRPr lang="en-AU" dirty="0" smtClean="0"/>
          </a:p>
          <a:p>
            <a:pPr lvl="1"/>
            <a:r>
              <a:rPr lang="en-US" dirty="0" smtClean="0"/>
              <a:t>Does it meets the needs of stakeholders situated in multiple countries</a:t>
            </a:r>
          </a:p>
          <a:p>
            <a:pPr lvl="2"/>
            <a:r>
              <a:rPr lang="en-US" dirty="0" err="1" smtClean="0"/>
              <a:t>ie</a:t>
            </a:r>
            <a:r>
              <a:rPr lang="en-US" dirty="0" smtClean="0"/>
              <a:t> international scope</a:t>
            </a:r>
            <a:endParaRPr lang="en-AU" dirty="0" smtClean="0"/>
          </a:p>
          <a:p>
            <a:pPr lvl="1"/>
            <a:r>
              <a:rPr lang="en-US" dirty="0" smtClean="0"/>
              <a:t>Is it known to be able achieve its goals in real implementations</a:t>
            </a:r>
          </a:p>
          <a:p>
            <a:pPr lvl="2"/>
            <a:r>
              <a:rPr lang="en-US" dirty="0" err="1" smtClean="0"/>
              <a:t>Ie</a:t>
            </a:r>
            <a:r>
              <a:rPr lang="en-US" dirty="0" smtClean="0"/>
              <a:t> viable</a:t>
            </a:r>
            <a:endParaRPr lang="en-AU" dirty="0" smtClean="0"/>
          </a:p>
          <a:p>
            <a:pPr lvl="1"/>
            <a:r>
              <a:rPr lang="en-US" dirty="0" smtClean="0"/>
              <a:t>Has it undergone sufficient development and review by all stakeholders</a:t>
            </a:r>
          </a:p>
          <a:p>
            <a:pPr lvl="2"/>
            <a:r>
              <a:rPr lang="en-US" dirty="0" err="1" smtClean="0"/>
              <a:t>ie</a:t>
            </a:r>
            <a:r>
              <a:rPr lang="en-US" dirty="0" smtClean="0"/>
              <a:t> maturity</a:t>
            </a:r>
            <a:endParaRPr lang="en-AU" dirty="0" smtClean="0"/>
          </a:p>
          <a:p>
            <a:pPr lvl="1"/>
            <a:r>
              <a:rPr lang="en-US" dirty="0" smtClean="0"/>
              <a:t>Is it likely be used</a:t>
            </a:r>
          </a:p>
          <a:p>
            <a:pPr lvl="2"/>
            <a:r>
              <a:rPr lang="en-US" dirty="0" err="1" smtClean="0"/>
              <a:t>ie</a:t>
            </a:r>
            <a:r>
              <a:rPr lang="en-US" dirty="0" smtClean="0"/>
              <a:t> relevant</a:t>
            </a:r>
          </a:p>
          <a:p>
            <a:pPr lvl="1"/>
            <a:r>
              <a:rPr lang="en-US" dirty="0" smtClean="0"/>
              <a:t>Is its submission in the interest of IEEE-SA?</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785354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no conclusion to the discussion </a:t>
            </a:r>
            <a:r>
              <a:rPr lang="en-AU" dirty="0"/>
              <a:t>in </a:t>
            </a:r>
            <a:r>
              <a:rPr lang="en-AU" dirty="0" smtClean="0"/>
              <a:t>Geneva about use of the PSDO</a:t>
            </a:r>
            <a:endParaRPr lang="en-AU" dirty="0"/>
          </a:p>
        </p:txBody>
      </p:sp>
      <p:sp>
        <p:nvSpPr>
          <p:cNvPr id="3" name="Content Placeholder 2"/>
          <p:cNvSpPr>
            <a:spLocks noGrp="1"/>
          </p:cNvSpPr>
          <p:nvPr>
            <p:ph idx="1"/>
          </p:nvPr>
        </p:nvSpPr>
        <p:spPr/>
        <p:txBody>
          <a:bodyPr/>
          <a:lstStyle/>
          <a:p>
            <a:pPr lvl="0"/>
            <a:r>
              <a:rPr lang="en-GB" dirty="0" smtClean="0"/>
              <a:t>Geneva discussion</a:t>
            </a:r>
          </a:p>
          <a:p>
            <a:pPr lvl="1"/>
            <a:r>
              <a:rPr lang="en-GB" dirty="0" smtClean="0"/>
              <a:t>Reviewed IEEE 1888 situation</a:t>
            </a:r>
          </a:p>
          <a:p>
            <a:pPr lvl="1"/>
            <a:r>
              <a:rPr lang="en-GB" dirty="0" smtClean="0"/>
              <a:t>Reviewed questions</a:t>
            </a:r>
          </a:p>
          <a:p>
            <a:pPr lvl="1"/>
            <a:r>
              <a:rPr lang="en-GB" dirty="0" smtClean="0"/>
              <a:t>Questions/comments</a:t>
            </a:r>
          </a:p>
          <a:p>
            <a:pPr lvl="2"/>
            <a:r>
              <a:rPr lang="en-GB" dirty="0" smtClean="0"/>
              <a:t>If there </a:t>
            </a:r>
            <a:r>
              <a:rPr lang="en-GB" dirty="0"/>
              <a:t>are </a:t>
            </a:r>
            <a:r>
              <a:rPr lang="en-GB" dirty="0" smtClean="0"/>
              <a:t>criteria for the use of the PSDO, </a:t>
            </a:r>
            <a:r>
              <a:rPr lang="en-GB" dirty="0"/>
              <a:t>who is the arbiter for submissions?  </a:t>
            </a:r>
            <a:endParaRPr lang="en-AU" dirty="0"/>
          </a:p>
          <a:p>
            <a:pPr lvl="2"/>
            <a:r>
              <a:rPr lang="en-GB" dirty="0"/>
              <a:t>If any change is to be made, such a policy decision will be made by the IEEE Standards Board.  </a:t>
            </a:r>
            <a:endParaRPr lang="en-GB" dirty="0" smtClean="0"/>
          </a:p>
          <a:p>
            <a:pPr lvl="2"/>
            <a:r>
              <a:rPr lang="en-GB" dirty="0"/>
              <a:t>The concern is over sending “lesser” standards to JTC1/SC6 and exposing IEEE to accusations that might bleed over to IEEE 802 submissions.</a:t>
            </a:r>
            <a:endParaRPr lang="en-AU" dirty="0"/>
          </a:p>
          <a:p>
            <a:pPr lvl="1"/>
            <a:r>
              <a:rPr lang="en-GB" dirty="0" smtClean="0"/>
              <a:t>There </a:t>
            </a:r>
            <a:r>
              <a:rPr lang="en-GB" dirty="0"/>
              <a:t>was no conclusion to this discussion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5725665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further discussion about use of the PSDO be delayed until the November plenary</a:t>
            </a:r>
            <a:endParaRPr lang="en-AU" dirty="0"/>
          </a:p>
        </p:txBody>
      </p:sp>
      <p:sp>
        <p:nvSpPr>
          <p:cNvPr id="3" name="Content Placeholder 2"/>
          <p:cNvSpPr>
            <a:spLocks noGrp="1"/>
          </p:cNvSpPr>
          <p:nvPr>
            <p:ph idx="1"/>
          </p:nvPr>
        </p:nvSpPr>
        <p:spPr/>
        <p:txBody>
          <a:bodyPr/>
          <a:lstStyle/>
          <a:p>
            <a:pPr lvl="1"/>
            <a:r>
              <a:rPr lang="en-GB" dirty="0" smtClean="0"/>
              <a:t>We could/should delay further discussion</a:t>
            </a:r>
          </a:p>
          <a:p>
            <a:pPr lvl="2"/>
            <a:r>
              <a:rPr lang="en-AU" dirty="0" smtClean="0"/>
              <a:t>We have limited time in </a:t>
            </a:r>
            <a:r>
              <a:rPr lang="en-AU" dirty="0"/>
              <a:t>N</a:t>
            </a:r>
            <a:r>
              <a:rPr lang="en-AU" dirty="0" smtClean="0"/>
              <a:t>anjing</a:t>
            </a:r>
          </a:p>
          <a:p>
            <a:pPr lvl="2"/>
            <a:r>
              <a:rPr lang="en-AU" dirty="0" smtClean="0"/>
              <a:t>It is not clear we have many of the stakeholders in the room</a:t>
            </a:r>
          </a:p>
          <a:p>
            <a:pPr lvl="2"/>
            <a:r>
              <a:rPr lang="en-AU" dirty="0" smtClean="0"/>
              <a:t>It would be nice to have Standards Board reps involved</a:t>
            </a:r>
          </a:p>
          <a:p>
            <a:pPr lvl="2"/>
            <a:r>
              <a:rPr lang="en-AU" dirty="0" smtClean="0"/>
              <a:t>We do not yet have a formal proposal</a:t>
            </a:r>
            <a:endParaRPr lang="en-AU" dirty="0"/>
          </a:p>
          <a:p>
            <a:pPr lvl="1"/>
            <a:r>
              <a:rPr lang="en-AU" dirty="0" smtClean="0"/>
              <a:t>Is anyone proposing to make a proposal?</a:t>
            </a:r>
          </a:p>
          <a:p>
            <a:pPr lvl="1"/>
            <a:r>
              <a:rPr lang="en-AU" dirty="0" smtClean="0"/>
              <a:t>What might a proposal look like?</a:t>
            </a:r>
          </a:p>
          <a:p>
            <a:pPr lvl="2"/>
            <a:r>
              <a:rPr lang="en-AU" dirty="0" smtClean="0"/>
              <a:t>Maybe a WG should be at least be required  to document their reasons for using the PSDO, against a minimal set of criteria?</a:t>
            </a:r>
          </a:p>
          <a:p>
            <a:pPr lvl="2"/>
            <a:r>
              <a:rPr lang="en-AU" dirty="0" smtClean="0"/>
              <a:t>Enforcement/approval is an open question at this time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89599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Chairs statement about repeated discussions of NPs in SC6 has been minuted!</a:t>
            </a:r>
            <a:endParaRPr lang="en-AU" dirty="0"/>
          </a:p>
        </p:txBody>
      </p:sp>
      <p:sp>
        <p:nvSpPr>
          <p:cNvPr id="3" name="Content Placeholder 2"/>
          <p:cNvSpPr>
            <a:spLocks noGrp="1"/>
          </p:cNvSpPr>
          <p:nvPr>
            <p:ph idx="1"/>
          </p:nvPr>
        </p:nvSpPr>
        <p:spPr/>
        <p:txBody>
          <a:bodyPr/>
          <a:lstStyle/>
          <a:p>
            <a:pPr lvl="1"/>
            <a:r>
              <a:rPr lang="en-AU" dirty="0" smtClean="0"/>
              <a:t>SC6 has been discussing various possible NPs for periods up to years over many meetings</a:t>
            </a:r>
          </a:p>
          <a:p>
            <a:pPr lvl="2"/>
            <a:r>
              <a:rPr lang="en-AU" dirty="0" err="1" smtClean="0"/>
              <a:t>eg</a:t>
            </a:r>
            <a:r>
              <a:rPr lang="en-AU" dirty="0" smtClean="0"/>
              <a:t> </a:t>
            </a:r>
            <a:r>
              <a:rPr lang="en-AU" dirty="0" err="1" smtClean="0"/>
              <a:t>TePA</a:t>
            </a:r>
            <a:r>
              <a:rPr lang="en-AU" dirty="0" smtClean="0"/>
              <a:t> based proposals</a:t>
            </a:r>
          </a:p>
          <a:p>
            <a:pPr lvl="1"/>
            <a:r>
              <a:rPr lang="en-AU" dirty="0" smtClean="0"/>
              <a:t>This wastes everyone’s time, with endless discussion and no conclusions</a:t>
            </a:r>
          </a:p>
          <a:p>
            <a:pPr lvl="1"/>
            <a:r>
              <a:rPr lang="en-AU" dirty="0" smtClean="0"/>
              <a:t>The SC6 Chair made a statement in Korea limiting discussion on topics in the future</a:t>
            </a:r>
          </a:p>
          <a:p>
            <a:pPr lvl="1"/>
            <a:r>
              <a:rPr lang="en-AU" dirty="0" smtClean="0"/>
              <a:t>This statement will be included in the minutes</a:t>
            </a:r>
          </a:p>
          <a:p>
            <a:pPr lvl="2"/>
            <a:r>
              <a:rPr lang="en-AU" i="1" dirty="0" smtClean="0"/>
              <a:t>The </a:t>
            </a:r>
            <a:r>
              <a:rPr lang="en-AU" i="1" dirty="0"/>
              <a:t>SC6 Chair recommended that items of the same subject should not be discussed more than two times at SC6 meetings before an NP Proposal is submitted to </a:t>
            </a:r>
            <a:r>
              <a:rPr lang="en-AU" i="1" dirty="0" smtClean="0"/>
              <a:t>SC6.</a:t>
            </a:r>
          </a:p>
          <a:p>
            <a:pPr lvl="2"/>
            <a:r>
              <a:rPr lang="en-AU" i="1" dirty="0" smtClean="0"/>
              <a:t>The </a:t>
            </a:r>
            <a:r>
              <a:rPr lang="en-AU" i="1" dirty="0"/>
              <a:t>SC 6 Chair strongly requested to the WG 1 Convenor to see to it that this practice be strictly </a:t>
            </a:r>
            <a:r>
              <a:rPr lang="en-AU" i="1" dirty="0" smtClean="0"/>
              <a:t>exercised</a:t>
            </a:r>
          </a:p>
          <a:p>
            <a:pPr lvl="2"/>
            <a:r>
              <a:rPr lang="en-AU" i="1" dirty="0" smtClean="0"/>
              <a:t>The </a:t>
            </a:r>
            <a:r>
              <a:rPr lang="en-AU" i="1" dirty="0"/>
              <a:t>SC6 Chair also noted that contributions should not be in the form of stepping on standards of other SDOs.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40730177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Hong Kong NB cannot be a P-Member of SC6</a:t>
            </a:r>
            <a:endParaRPr lang="en-AU" dirty="0"/>
          </a:p>
        </p:txBody>
      </p:sp>
      <p:sp>
        <p:nvSpPr>
          <p:cNvPr id="3" name="Content Placeholder 2"/>
          <p:cNvSpPr>
            <a:spLocks noGrp="1"/>
          </p:cNvSpPr>
          <p:nvPr>
            <p:ph idx="1"/>
          </p:nvPr>
        </p:nvSpPr>
        <p:spPr/>
        <p:txBody>
          <a:bodyPr/>
          <a:lstStyle/>
          <a:p>
            <a:pPr lvl="1"/>
            <a:r>
              <a:rPr lang="en-AU" dirty="0" smtClean="0"/>
              <a:t>One of the China NB reps has announced he is now a HK NB rep</a:t>
            </a:r>
          </a:p>
          <a:p>
            <a:pPr lvl="1"/>
            <a:r>
              <a:rPr lang="en-AU" dirty="0" smtClean="0"/>
              <a:t>This led to a concern that HK NB may become a voting P-Member of SC6 </a:t>
            </a:r>
          </a:p>
          <a:p>
            <a:pPr lvl="1"/>
            <a:r>
              <a:rPr lang="en-AU" dirty="0" smtClean="0"/>
              <a:t>Given the very small number of active SC6 P-member this could distort voting in SC6</a:t>
            </a:r>
          </a:p>
          <a:p>
            <a:pPr lvl="1"/>
            <a:r>
              <a:rPr lang="en-AU" dirty="0" smtClean="0"/>
              <a:t>After investigating the rule, it appears that HK NB can never become a P-Member, at least partially because HK is not a country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84999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a:t>What do we want to put on the agenda for February SC6 </a:t>
            </a:r>
            <a:r>
              <a:rPr lang="en-AU" dirty="0" smtClean="0"/>
              <a:t>meeting</a:t>
            </a:r>
            <a:endParaRPr lang="en-AU" dirty="0"/>
          </a:p>
        </p:txBody>
      </p:sp>
      <p:sp>
        <p:nvSpPr>
          <p:cNvPr id="3" name="Content Placeholder 2"/>
          <p:cNvSpPr>
            <a:spLocks noGrp="1"/>
          </p:cNvSpPr>
          <p:nvPr>
            <p:ph idx="1"/>
          </p:nvPr>
        </p:nvSpPr>
        <p:spPr/>
        <p:txBody>
          <a:bodyPr/>
          <a:lstStyle/>
          <a:p>
            <a:pPr lvl="1"/>
            <a:r>
              <a:rPr lang="en-AU" dirty="0" smtClean="0"/>
              <a:t>Overview of 802.1/3/11/15?</a:t>
            </a:r>
          </a:p>
          <a:p>
            <a:pPr lvl="1"/>
            <a:r>
              <a:rPr lang="en-AU" dirty="0" smtClean="0"/>
              <a:t>Disposition matrix of old 802 documents</a:t>
            </a:r>
          </a:p>
          <a:p>
            <a:pPr lvl="1"/>
            <a:r>
              <a:rPr lang="en-AU" dirty="0" smtClean="0"/>
              <a:t>Summary of liaisons/new projects</a:t>
            </a:r>
          </a:p>
          <a:p>
            <a:pPr lvl="1"/>
            <a:r>
              <a:rPr lang="en-AU" dirty="0" smtClean="0"/>
              <a:t>Responses to any agenda items</a:t>
            </a:r>
          </a:p>
          <a:p>
            <a:pPr lvl="2"/>
            <a:r>
              <a:rPr lang="en-AU" dirty="0" smtClean="0"/>
              <a:t>We should ask fro draft agenda</a:t>
            </a:r>
          </a:p>
          <a:p>
            <a:pPr lvl="1"/>
            <a:r>
              <a:rPr lang="en-AU" dirty="0" smtClean="0"/>
              <a:t>Security experts discussion</a:t>
            </a:r>
          </a:p>
          <a:p>
            <a:pPr lvl="1"/>
            <a:r>
              <a:rPr lang="en-AU" dirty="0" smtClean="0"/>
              <a:t>Summary of comment responses </a:t>
            </a:r>
          </a:p>
          <a:p>
            <a:pPr lvl="2"/>
            <a:r>
              <a:rPr lang="en-AU" dirty="0" smtClean="0"/>
              <a:t>11mc, .1X/AE, …</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704631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Canada in February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Standards Council of Canada</a:t>
            </a:r>
          </a:p>
          <a:p>
            <a:r>
              <a:rPr lang="en-AU" dirty="0" smtClean="0"/>
              <a:t>Date</a:t>
            </a:r>
          </a:p>
          <a:p>
            <a:pPr lvl="1"/>
            <a:r>
              <a:rPr lang="en-AU" dirty="0" smtClean="0"/>
              <a:t>Week of 17 February 2014</a:t>
            </a:r>
          </a:p>
          <a:p>
            <a:r>
              <a:rPr lang="en-AU" dirty="0" smtClean="0"/>
              <a:t>Location</a:t>
            </a:r>
          </a:p>
          <a:p>
            <a:pPr lvl="1"/>
            <a:r>
              <a:rPr lang="en-AU" dirty="0" smtClean="0"/>
              <a:t>Offices of Ericsson in Ottawa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pic>
        <p:nvPicPr>
          <p:cNvPr id="142338" name="Picture 2" descr="C:\Users\amyles\AppData\Local\Microsoft\Windows\Temporary Internet Files\Content.IE5\V59877PF\MC9000159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4938" y="2374901"/>
            <a:ext cx="338065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5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will renegotiate the PSDO, and requested comments in Nov 2012 – no update</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t>
            </a:r>
            <a:r>
              <a:rPr lang="en-AU" dirty="0" smtClean="0"/>
              <a:t>will renegotiating </a:t>
            </a:r>
            <a:r>
              <a:rPr lang="en-AU" dirty="0"/>
              <a:t>the </a:t>
            </a:r>
            <a:r>
              <a:rPr lang="en-AU" dirty="0" smtClean="0"/>
              <a:t>PSDO in 2014</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1006765"/>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3316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57941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&lt;do what?&gt; at the November 2013 plenary meeting</a:t>
            </a:r>
            <a:endParaRPr lang="en-AU" dirty="0"/>
          </a:p>
        </p:txBody>
      </p:sp>
      <p:sp>
        <p:nvSpPr>
          <p:cNvPr id="3" name="Content Placeholder 2"/>
          <p:cNvSpPr>
            <a:spLocks noGrp="1"/>
          </p:cNvSpPr>
          <p:nvPr>
            <p:ph idx="1"/>
          </p:nvPr>
        </p:nvSpPr>
        <p:spPr/>
        <p:txBody>
          <a:bodyPr/>
          <a:lstStyle/>
          <a:p>
            <a:pPr lvl="1"/>
            <a:r>
              <a:rPr lang="en-AU" dirty="0" smtClean="0"/>
              <a:t>The agenda for November will be constructed during the </a:t>
            </a:r>
            <a:r>
              <a:rPr lang="en-AU" dirty="0" smtClean="0"/>
              <a:t>week</a:t>
            </a:r>
          </a:p>
          <a:p>
            <a:pPr lvl="1"/>
            <a:r>
              <a:rPr lang="en-AU" dirty="0" smtClean="0"/>
              <a:t>Delegate list</a:t>
            </a:r>
          </a:p>
          <a:p>
            <a:pPr lvl="1"/>
            <a:r>
              <a:rPr lang="en-AU" dirty="0" smtClean="0"/>
              <a:t>Empowering of </a:t>
            </a:r>
            <a:r>
              <a:rPr lang="en-AU" dirty="0" err="1" smtClean="0"/>
              <a:t>HoD</a:t>
            </a:r>
            <a:endParaRPr lang="en-AU" dirty="0" smtClean="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r>
              <a:rPr lang="en-US" dirty="0" smtClean="0"/>
              <a:t>Matters will be added during the week</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t>
            </a:r>
            <a:r>
              <a:rPr lang="en-AU" smtClean="0"/>
              <a:t>for </a:t>
            </a:r>
            <a:r>
              <a:rPr lang="en-AU" dirty="0" smtClean="0"/>
              <a:t>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Geneva in July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AU" sz="1600" dirty="0">
                <a:latin typeface="+mj-lt"/>
              </a:rPr>
              <a:t>Call to Order</a:t>
            </a:r>
          </a:p>
          <a:p>
            <a:pPr marL="180975" indent="-180975">
              <a:spcBef>
                <a:spcPts val="800"/>
              </a:spcBef>
              <a:buFont typeface="Arial" pitchFamily="34" charset="0"/>
              <a:buChar char="•"/>
              <a:defRPr/>
            </a:pPr>
            <a:r>
              <a:rPr lang="en-AU" sz="1600" dirty="0">
                <a:latin typeface="+mj-lt"/>
              </a:rPr>
              <a:t>Select recording secretary &lt;- important!</a:t>
            </a:r>
          </a:p>
          <a:p>
            <a:pPr marL="180975" indent="-180975">
              <a:spcBef>
                <a:spcPts val="800"/>
              </a:spcBef>
              <a:buFont typeface="Arial" pitchFamily="34" charset="0"/>
              <a:buChar char="•"/>
              <a:defRPr/>
            </a:pPr>
            <a:r>
              <a:rPr lang="en-AU" sz="1600" dirty="0" smtClean="0">
                <a:latin typeface="+mj-lt"/>
              </a:rPr>
              <a:t>UHT discussion with </a:t>
            </a:r>
            <a:r>
              <a:rPr lang="en-AU" sz="1600" dirty="0" err="1" smtClean="0">
                <a:latin typeface="+mj-lt"/>
              </a:rPr>
              <a:t>Nufront</a:t>
            </a:r>
            <a:r>
              <a:rPr lang="en-AU" sz="1600" dirty="0" smtClean="0">
                <a:latin typeface="+mj-lt"/>
              </a:rPr>
              <a:t> rep - </a:t>
            </a:r>
            <a:r>
              <a:rPr lang="fr-FR" sz="1600" dirty="0">
                <a:latin typeface="+mj-lt"/>
              </a:rPr>
              <a:t>Liu </a:t>
            </a:r>
            <a:r>
              <a:rPr lang="fr-FR" sz="1600" dirty="0" err="1" smtClean="0">
                <a:latin typeface="+mj-lt"/>
              </a:rPr>
              <a:t>Shenfa</a:t>
            </a:r>
            <a:endParaRPr lang="en-AU" sz="1600" dirty="0" smtClean="0">
              <a:latin typeface="+mj-lt"/>
            </a:endParaRPr>
          </a:p>
          <a:p>
            <a:pPr marL="180975" indent="-180975">
              <a:spcBef>
                <a:spcPts val="800"/>
              </a:spcBef>
              <a:buFont typeface="Arial" pitchFamily="34" charset="0"/>
              <a:buChar char="•"/>
              <a:defRPr/>
            </a:pPr>
            <a:r>
              <a:rPr lang="en-AU" sz="1600" dirty="0" smtClean="0">
                <a:latin typeface="+mj-lt"/>
              </a:rPr>
              <a:t>Adjourn</a:t>
            </a:r>
            <a:endParaRPr lang="en-AU" sz="1600" dirty="0">
              <a:latin typeface="+mj-lt"/>
            </a:endParaRPr>
          </a:p>
          <a:p>
            <a:pPr marL="180975" indent="-180975">
              <a:spcBef>
                <a:spcPts val="800"/>
              </a:spcBef>
              <a:buFont typeface="Arial" pitchFamily="34" charset="0"/>
              <a:buChar char="•"/>
              <a:defRPr/>
            </a:pP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two slots at the Nanjing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smtClean="0">
                <a:latin typeface="+mj-lt"/>
              </a:rPr>
              <a:t>None</a:t>
            </a: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17 Sept,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18 Sept, </a:t>
            </a:r>
            <a:r>
              <a:rPr lang="en-US" sz="1600" b="1" dirty="0">
                <a:latin typeface="+mj-lt"/>
              </a:rPr>
              <a:t>A</a:t>
            </a:r>
            <a:r>
              <a:rPr lang="en-US" sz="1600" b="1" dirty="0" smtClean="0">
                <a:latin typeface="+mj-lt"/>
              </a:rPr>
              <a:t>M1</a:t>
            </a:r>
            <a:endParaRPr lang="en-US" sz="1600" b="1" dirty="0">
              <a:latin typeface="+mj-lt"/>
            </a:endParaRP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19 Sept,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5302</Words>
  <Application>Microsoft Office PowerPoint</Application>
  <PresentationFormat>On-screen Show (4:3)</PresentationFormat>
  <Paragraphs>690</Paragraphs>
  <Slides>54</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802-11-Submission</vt:lpstr>
      <vt:lpstr>Acrobat Document</vt:lpstr>
      <vt:lpstr>IEEE 802 JTC1 Standing Committee September 2013 agenda</vt:lpstr>
      <vt:lpstr>This presentation will be used to run the IEEE 802 JTC1 SC meetings in Nanjing in Sept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two slots at the Nanjing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In recent times, IEEE 802 has liaised a variety of drafts to SC6 </vt:lpstr>
      <vt:lpstr>In recent times, IEEE 802 has notified SC6 of various new projects</vt:lpstr>
      <vt:lpstr>IEEE 802 has submitted ten standards for ratification under the PSDO</vt:lpstr>
      <vt:lpstr>IEEE 802.11-2012 has been ratified as ISO/IEC 8802-11:2012</vt:lpstr>
      <vt:lpstr>FDIS on 802.1X closes in October 2013</vt:lpstr>
      <vt:lpstr>FDIS on 802.1AE closes in October 2013</vt:lpstr>
      <vt:lpstr>FDIS on 802.1AB closes in Dec 2013</vt:lpstr>
      <vt:lpstr>FDIS on 802.1AR closes in Dec 2013</vt:lpstr>
      <vt:lpstr>FDIS on 802.1AS closes in Dec 2013</vt:lpstr>
      <vt:lpstr>FDIS on 802.11ae closes in Jan 2014</vt:lpstr>
      <vt:lpstr>FDIS on 802.11ad closes in Jan 2014</vt:lpstr>
      <vt:lpstr>FDIS on 802.11aa closes in Jan 2014</vt:lpstr>
      <vt:lpstr>802.3-2012 passed the pre-ballot, and is awaiting  the start to FDIS ballot</vt:lpstr>
      <vt:lpstr>A number of security proposals are being considered by SC6</vt:lpstr>
      <vt:lpstr>A meeting was set up between the IEEE 802.1/11 and Swiss NB security experts</vt:lpstr>
      <vt:lpstr>Dan Harkins will provide a summary of the meeting between IEEE 802 delegation &amp; the Swiss NB reps</vt:lpstr>
      <vt:lpstr>WAPI has not gone away; it may be re-proposed in SC6 despite uncertainty about the process</vt:lpstr>
      <vt:lpstr>There is a claim that the WAPI NP could be un-cancelled by a simple vote of SC6 NBs</vt:lpstr>
      <vt:lpstr>Despite some ambiguity, a case could be made that un-cancelling the WAPI NP requires a new NP ballot </vt:lpstr>
      <vt:lpstr>WAPI has not gone away; it has ongoing support in China</vt:lpstr>
      <vt:lpstr>WAPI will have ample government funding for the foreseeable future</vt:lpstr>
      <vt:lpstr>A number of other relevant proposals are being considered by SC6</vt:lpstr>
      <vt:lpstr>There is no news on EUHT standardisation in ISO/IEC but some activity in IEEE 802.11 WG</vt:lpstr>
      <vt:lpstr>SC6/WG7 decided to delay decisions on two PWI proposals related to WLAN</vt:lpstr>
      <vt:lpstr>SC6/WG7 decided to delay decisions on two PWI proposals related to WLAN</vt:lpstr>
      <vt:lpstr>Is it appropriate for the IEEE 802 to participate in a discussion about the future role of SC6?</vt:lpstr>
      <vt:lpstr>IEEE 1888 was discussed in SC6/WG7 in Korea for possible submission to SC6 under the PSDO</vt:lpstr>
      <vt:lpstr>The proposed submission of IEEE 1888 raises meta questions for IEEE-SA that were discussed in Geneva</vt:lpstr>
      <vt:lpstr>The SC discussed in Geneva possible criteria for submission of IEEE standards under the PSDO </vt:lpstr>
      <vt:lpstr>There were no conclusion to the discussion in Geneva about use of the PSDO</vt:lpstr>
      <vt:lpstr>It is proposed that further discussion about use of the PSDO be delayed until the November plenary</vt:lpstr>
      <vt:lpstr>The SC6 Chairs statement about repeated discussions of NPs in SC6 has been minuted!</vt:lpstr>
      <vt:lpstr>Hong Kong NB cannot be a P-Member of SC6</vt:lpstr>
      <vt:lpstr>What do we want to put on the agenda for February SC6 meeting</vt:lpstr>
      <vt:lpstr>The next SC6 meeting will be held in Canada in February 2014</vt:lpstr>
      <vt:lpstr>ISO and IEEE will renegotiate the PSDO, and requested comments in Nov 2012 – no update</vt:lpstr>
      <vt:lpstr>IEEE 802 JTC1 SC will consider any motions</vt:lpstr>
      <vt:lpstr>The IEEE 802 JTC1 SC will &lt;do what?&gt; at the November 2013 plenary meeting</vt:lpstr>
      <vt:lpstr>Are there any other matters for consideration by IEEE 802 JTC1 SC?</vt:lpstr>
      <vt:lpstr>The IEEE 802 JTC1 SC will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2013-09-17T06:42:50Z</dcterms:modified>
</cp:coreProperties>
</file>