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69" r:id="rId3"/>
    <p:sldId id="310" r:id="rId4"/>
    <p:sldId id="312" r:id="rId5"/>
    <p:sldId id="322" r:id="rId6"/>
    <p:sldId id="337" r:id="rId7"/>
    <p:sldId id="334" r:id="rId8"/>
    <p:sldId id="332" r:id="rId9"/>
    <p:sldId id="339" r:id="rId10"/>
    <p:sldId id="335" r:id="rId11"/>
    <p:sldId id="333" r:id="rId12"/>
    <p:sldId id="338" r:id="rId13"/>
    <p:sldId id="298" r:id="rId14"/>
    <p:sldId id="336" r:id="rId15"/>
    <p:sldId id="340" r:id="rId16"/>
    <p:sldId id="306"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90" d="100"/>
          <a:sy n="90" d="100"/>
        </p:scale>
        <p:origin x="-630"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10</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11</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14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9</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370342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2991594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558731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22727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2013</a:t>
            </a:r>
            <a:endParaRPr lang="en-US"/>
          </a:p>
        </p:txBody>
      </p:sp>
      <p:sp>
        <p:nvSpPr>
          <p:cNvPr id="8" name="Footer Placeholder 7"/>
          <p:cNvSpPr>
            <a:spLocks noGrp="1"/>
          </p:cNvSpPr>
          <p:nvPr>
            <p:ph type="ftr" sz="quarter" idx="11"/>
          </p:nvPr>
        </p:nvSpPr>
        <p:spPr/>
        <p:txBody>
          <a:bodyPr/>
          <a:lstStyle/>
          <a:p>
            <a:r>
              <a:rPr lang="en-US" smtClean="0"/>
              <a:t>Ron Porat, Broadcom</a:t>
            </a:r>
            <a:endParaRPr lang="en-US"/>
          </a:p>
        </p:txBody>
      </p:sp>
      <p:sp>
        <p:nvSpPr>
          <p:cNvPr id="9" name="Slide Number Placeholder 8"/>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7016053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2013</a:t>
            </a:r>
            <a:endParaRPr lang="en-US"/>
          </a:p>
        </p:txBody>
      </p:sp>
      <p:sp>
        <p:nvSpPr>
          <p:cNvPr id="4" name="Footer Placeholder 3"/>
          <p:cNvSpPr>
            <a:spLocks noGrp="1"/>
          </p:cNvSpPr>
          <p:nvPr>
            <p:ph type="ftr" sz="quarter" idx="11"/>
          </p:nvPr>
        </p:nvSpPr>
        <p:spPr/>
        <p:txBody>
          <a:bodyPr/>
          <a:lstStyle/>
          <a:p>
            <a:r>
              <a:rPr lang="en-US" smtClean="0"/>
              <a:t>Ron Porat, Broadcom</a:t>
            </a:r>
            <a:endParaRPr lang="en-US"/>
          </a:p>
        </p:txBody>
      </p:sp>
      <p:sp>
        <p:nvSpPr>
          <p:cNvPr id="5" name="Slide Number Placeholder 4"/>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50551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2013</a:t>
            </a:r>
            <a:endParaRPr lang="en-US"/>
          </a:p>
        </p:txBody>
      </p:sp>
      <p:sp>
        <p:nvSpPr>
          <p:cNvPr id="3" name="Footer Placeholder 2"/>
          <p:cNvSpPr>
            <a:spLocks noGrp="1"/>
          </p:cNvSpPr>
          <p:nvPr>
            <p:ph type="ftr" sz="quarter" idx="11"/>
          </p:nvPr>
        </p:nvSpPr>
        <p:spPr/>
        <p:txBody>
          <a:bodyPr/>
          <a:lstStyle/>
          <a:p>
            <a:r>
              <a:rPr lang="en-US" smtClean="0"/>
              <a:t>Ron Porat, Broadcom</a:t>
            </a:r>
            <a:endParaRPr lang="en-US"/>
          </a:p>
        </p:txBody>
      </p:sp>
      <p:sp>
        <p:nvSpPr>
          <p:cNvPr id="4" name="Slide Number Placeholder 3"/>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3073879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409268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5432824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877750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FC9B8102-1C59-4682-B359-B7C4630A8D0F}" type="slidenum">
              <a:rPr lang="en-US" smtClean="0"/>
              <a:t>‹#›</a:t>
            </a:fld>
            <a:endParaRPr lang="en-US"/>
          </a:p>
        </p:txBody>
      </p:sp>
    </p:spTree>
    <p:extLst>
      <p:ext uri="{BB962C8B-B14F-4D97-AF65-F5344CB8AC3E}">
        <p14:creationId xmlns:p14="http://schemas.microsoft.com/office/powerpoint/2010/main" val="13701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Ron Porat, Broadcom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802.11-13/1051r1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Ron Porat, Broadcom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B8102-1C59-4682-B359-B7C4630A8D0F}" type="slidenum">
              <a:rPr lang="en-US" smtClean="0"/>
              <a:t>‹#›</a:t>
            </a:fld>
            <a:endParaRPr lang="en-US"/>
          </a:p>
        </p:txBody>
      </p:sp>
    </p:spTree>
    <p:extLst>
      <p:ext uri="{BB962C8B-B14F-4D97-AF65-F5344CB8AC3E}">
        <p14:creationId xmlns:p14="http://schemas.microsoft.com/office/powerpoint/2010/main" val="29917689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eee802.org/16/tgm/cor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1028" name="Footer Placeholder 4"/>
          <p:cNvSpPr>
            <a:spLocks noGrp="1"/>
          </p:cNvSpPr>
          <p:nvPr>
            <p:ph type="ftr" sz="quarter" idx="11"/>
          </p:nvPr>
        </p:nvSpPr>
        <p:spPr/>
        <p:txBody>
          <a:bodyPr/>
          <a:lstStyle/>
          <a:p>
            <a:pPr>
              <a:defRPr/>
            </a:pPr>
            <a:r>
              <a:rPr lang="en-US" smtClean="0"/>
              <a:t>Ron Porat,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sz="2800" dirty="0" smtClean="0"/>
              <a:t>Evaluation Methodology </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2013-09-16</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2609543800"/>
              </p:ext>
            </p:extLst>
          </p:nvPr>
        </p:nvGraphicFramePr>
        <p:xfrm>
          <a:off x="838200" y="2819400"/>
          <a:ext cx="6943725" cy="3219450"/>
        </p:xfrm>
        <a:graphic>
          <a:graphicData uri="http://schemas.openxmlformats.org/presentationml/2006/ole">
            <mc:AlternateContent xmlns:mc="http://schemas.openxmlformats.org/markup-compatibility/2006">
              <mc:Choice xmlns:v="urn:schemas-microsoft-com:vml" Requires="v">
                <p:oleObj spid="_x0000_s1521" name="Document" r:id="rId4" imgW="9042290" imgH="4183611" progId="Word.Document.8">
                  <p:embed/>
                </p:oleObj>
              </mc:Choice>
              <mc:Fallback>
                <p:oleObj name="Document" r:id="rId4" imgW="9042290" imgH="4183611" progId="Word.Document.8">
                  <p:embed/>
                  <p:pic>
                    <p:nvPicPr>
                      <p:cNvPr id="0" name="Object 3"/>
                      <p:cNvPicPr>
                        <a:picLocks noChangeAspect="1" noChangeArrowheads="1"/>
                      </p:cNvPicPr>
                      <p:nvPr/>
                    </p:nvPicPr>
                    <p:blipFill>
                      <a:blip r:embed="rId5"/>
                      <a:srcRect/>
                      <a:stretch>
                        <a:fillRect/>
                      </a:stretch>
                    </p:blipFill>
                    <p:spPr bwMode="auto">
                      <a:xfrm>
                        <a:off x="838200" y="2819400"/>
                        <a:ext cx="6943725"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III -  MAC System Sims </a:t>
            </a:r>
          </a:p>
        </p:txBody>
      </p:sp>
      <p:sp>
        <p:nvSpPr>
          <p:cNvPr id="6149" name="Rectangle 3"/>
          <p:cNvSpPr>
            <a:spLocks noGrp="1" noChangeArrowheads="1"/>
          </p:cNvSpPr>
          <p:nvPr>
            <p:ph type="body" idx="1"/>
          </p:nvPr>
        </p:nvSpPr>
        <p:spPr>
          <a:xfrm>
            <a:off x="685800" y="1676400"/>
            <a:ext cx="7772400" cy="4800600"/>
          </a:xfrm>
        </p:spPr>
        <p:txBody>
          <a:bodyPr/>
          <a:lstStyle/>
          <a:p>
            <a:r>
              <a:rPr lang="en-US" sz="1400" b="0" dirty="0"/>
              <a:t>As discussed the emphasis here is on more accurate representation of the </a:t>
            </a:r>
            <a:r>
              <a:rPr lang="en-US" sz="1400" b="0" dirty="0" smtClean="0"/>
              <a:t>MAC</a:t>
            </a:r>
          </a:p>
          <a:p>
            <a:r>
              <a:rPr lang="en-US" sz="1400" b="0" dirty="0"/>
              <a:t>MAC parameters that need to be </a:t>
            </a:r>
            <a:r>
              <a:rPr lang="en-US" sz="1400" b="0" dirty="0" smtClean="0"/>
              <a:t>described:</a:t>
            </a:r>
            <a:endParaRPr lang="en-US" sz="1400" b="0" dirty="0"/>
          </a:p>
          <a:p>
            <a:pPr lvl="1"/>
            <a:r>
              <a:rPr lang="en-US" sz="1200" dirty="0"/>
              <a:t>Beacon periodicity</a:t>
            </a:r>
          </a:p>
          <a:p>
            <a:pPr lvl="1"/>
            <a:r>
              <a:rPr lang="en-US" sz="1200" dirty="0"/>
              <a:t>Aggregation policy</a:t>
            </a:r>
          </a:p>
          <a:p>
            <a:pPr lvl="1"/>
            <a:r>
              <a:rPr lang="en-US" sz="1200" dirty="0"/>
              <a:t>Usage of RTS-CTS or CTS2SELF</a:t>
            </a:r>
          </a:p>
          <a:p>
            <a:pPr lvl="1"/>
            <a:r>
              <a:rPr lang="en-US" sz="1200" dirty="0"/>
              <a:t>EDCA parameters (AC, </a:t>
            </a:r>
            <a:r>
              <a:rPr lang="en-US" sz="1200" dirty="0" err="1"/>
              <a:t>CWmin</a:t>
            </a:r>
            <a:r>
              <a:rPr lang="en-US" sz="1200" dirty="0"/>
              <a:t>, </a:t>
            </a:r>
            <a:r>
              <a:rPr lang="en-US" sz="1200" dirty="0" err="1"/>
              <a:t>CWmax</a:t>
            </a:r>
            <a:r>
              <a:rPr lang="en-US" sz="1200" dirty="0"/>
              <a:t>, AIFSN)</a:t>
            </a:r>
          </a:p>
          <a:p>
            <a:pPr lvl="1"/>
            <a:r>
              <a:rPr lang="en-US" sz="1200" dirty="0"/>
              <a:t>CSMA </a:t>
            </a:r>
            <a:r>
              <a:rPr lang="en-US" sz="1200" dirty="0" err="1"/>
              <a:t>backoff</a:t>
            </a:r>
            <a:r>
              <a:rPr lang="en-US" sz="1200" dirty="0"/>
              <a:t> procedures, energy and preamble detection</a:t>
            </a:r>
          </a:p>
          <a:p>
            <a:pPr lvl="1"/>
            <a:r>
              <a:rPr lang="en-US" sz="1200" dirty="0"/>
              <a:t>Basic rate set</a:t>
            </a:r>
          </a:p>
          <a:p>
            <a:r>
              <a:rPr lang="en-US" sz="1400" b="0" dirty="0"/>
              <a:t>If other MAC schemes are proposed they need to be </a:t>
            </a:r>
            <a:r>
              <a:rPr lang="en-US" sz="1400" b="0" dirty="0" smtClean="0"/>
              <a:t>described </a:t>
            </a:r>
            <a:r>
              <a:rPr lang="en-US" sz="1400" b="0" dirty="0"/>
              <a:t>(e.g. </a:t>
            </a:r>
            <a:r>
              <a:rPr lang="en-US" sz="1400" b="0" dirty="0" smtClean="0"/>
              <a:t>RAW as defined in </a:t>
            </a:r>
            <a:r>
              <a:rPr lang="en-US" sz="1400" b="0" dirty="0" smtClean="0"/>
              <a:t>11ah or HCCA</a:t>
            </a:r>
            <a:r>
              <a:rPr lang="en-US" sz="1400" b="0" dirty="0" smtClean="0"/>
              <a:t>)</a:t>
            </a:r>
            <a:endParaRPr lang="en-US" sz="1400" b="0" dirty="0"/>
          </a:p>
          <a:p>
            <a:r>
              <a:rPr lang="en-US" sz="1400" b="0" dirty="0"/>
              <a:t>Link adaptation needs to be </a:t>
            </a:r>
            <a:r>
              <a:rPr lang="en-US" sz="1400" b="0" dirty="0" smtClean="0"/>
              <a:t>described </a:t>
            </a:r>
            <a:r>
              <a:rPr lang="en-US" sz="1400" b="0" dirty="0"/>
              <a:t>– </a:t>
            </a:r>
          </a:p>
          <a:p>
            <a:pPr lvl="1"/>
            <a:r>
              <a:rPr lang="en-US" sz="1200" dirty="0"/>
              <a:t>MCS choice (genie could be used to assess upper performance bound but not realistic performance).  </a:t>
            </a:r>
          </a:p>
          <a:p>
            <a:r>
              <a:rPr lang="en-US" sz="1400" b="0" dirty="0" smtClean="0"/>
              <a:t>Frequency re-use needs to be described</a:t>
            </a:r>
          </a:p>
          <a:p>
            <a:endParaRPr lang="en-US" sz="1400" b="0" dirty="0"/>
          </a:p>
          <a:p>
            <a:r>
              <a:rPr lang="en-US" sz="1400" b="0" dirty="0"/>
              <a:t>PHY parameters </a:t>
            </a:r>
            <a:r>
              <a:rPr lang="en-US" sz="1400" b="0" dirty="0" smtClean="0"/>
              <a:t>may be simplified to a SISO configuration running over AWGN.</a:t>
            </a:r>
          </a:p>
          <a:p>
            <a:pPr lvl="1"/>
            <a:r>
              <a:rPr lang="en-US" sz="1200" dirty="0" smtClean="0"/>
              <a:t>Accurate path loss and penetration should be modeled </a:t>
            </a:r>
            <a:endParaRPr lang="en-US" sz="1200" b="0" dirty="0" smtClean="0"/>
          </a:p>
          <a:p>
            <a:endParaRPr lang="en-US" sz="1400" b="0" dirty="0"/>
          </a:p>
          <a:p>
            <a:r>
              <a:rPr lang="en-US" sz="1400" b="0" dirty="0" smtClean="0"/>
              <a:t>In the event that some techniques require both accurate MAC and PHY details to be simulated, this simulation can be augmented by adding more detailed PHY abstraction used for simulation methodology II to provide a complete system simulation tool </a:t>
            </a:r>
            <a:endParaRPr lang="en-US" sz="1400" b="0" dirty="0"/>
          </a:p>
          <a:p>
            <a:endParaRPr lang="en-US" sz="1500" b="0" dirty="0"/>
          </a:p>
          <a:p>
            <a:endParaRPr lang="en-US" sz="1400" b="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986115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Choice</a:t>
            </a:r>
          </a:p>
        </p:txBody>
      </p:sp>
      <p:sp>
        <p:nvSpPr>
          <p:cNvPr id="6149" name="Rectangle 3"/>
          <p:cNvSpPr>
            <a:spLocks noGrp="1" noChangeArrowheads="1"/>
          </p:cNvSpPr>
          <p:nvPr>
            <p:ph type="body" idx="1"/>
          </p:nvPr>
        </p:nvSpPr>
        <p:spPr>
          <a:xfrm>
            <a:off x="685800" y="1676400"/>
            <a:ext cx="7772400" cy="4800600"/>
          </a:xfrm>
        </p:spPr>
        <p:txBody>
          <a:bodyPr/>
          <a:lstStyle/>
          <a:p>
            <a:endParaRPr lang="en-US" sz="1400" b="0" dirty="0" smtClean="0"/>
          </a:p>
          <a:p>
            <a:r>
              <a:rPr lang="en-US" sz="1600" b="0" dirty="0" smtClean="0"/>
              <a:t>Proponents of different techniques should also provide justification for their proposed simulation tool used to justify the technique’s gains.</a:t>
            </a:r>
          </a:p>
          <a:p>
            <a:endParaRPr lang="en-US" sz="1600" b="0" dirty="0"/>
          </a:p>
          <a:p>
            <a:r>
              <a:rPr lang="en-US" sz="1600" b="0" dirty="0" smtClean="0"/>
              <a:t>Examples:</a:t>
            </a:r>
          </a:p>
          <a:p>
            <a:pPr lvl="1"/>
            <a:r>
              <a:rPr lang="en-US" sz="1400" dirty="0" smtClean="0"/>
              <a:t>PHY PER simulation:</a:t>
            </a:r>
          </a:p>
          <a:p>
            <a:pPr lvl="2"/>
            <a:r>
              <a:rPr lang="en-US" sz="1200" dirty="0" smtClean="0"/>
              <a:t>New PHY FFT size – as was done in 11ac (256,512) and 11ah (32) a PER simulation is typically sufficient in order to decide the number of pilots, interleaver parameters etc.</a:t>
            </a:r>
          </a:p>
          <a:p>
            <a:pPr lvl="2"/>
            <a:r>
              <a:rPr lang="en-US" sz="1200" dirty="0" smtClean="0"/>
              <a:t>Preamble performance</a:t>
            </a:r>
          </a:p>
          <a:p>
            <a:pPr lvl="2"/>
            <a:r>
              <a:rPr lang="en-US" sz="1200" dirty="0" smtClean="0"/>
              <a:t>Implementation losses of current and new PHY modes.</a:t>
            </a:r>
          </a:p>
          <a:p>
            <a:pPr lvl="1"/>
            <a:r>
              <a:rPr lang="en-US" sz="1400" dirty="0" smtClean="0"/>
              <a:t>PHY System simulation:</a:t>
            </a:r>
          </a:p>
          <a:p>
            <a:pPr lvl="2"/>
            <a:r>
              <a:rPr lang="en-US" sz="1200" dirty="0" smtClean="0"/>
              <a:t>Impact of number of antennas on multi-BSS performance</a:t>
            </a:r>
          </a:p>
          <a:p>
            <a:pPr lvl="2"/>
            <a:r>
              <a:rPr lang="en-US" sz="1200" dirty="0" smtClean="0"/>
              <a:t>Impact of PHY techniques in the context of multi-BSS</a:t>
            </a:r>
          </a:p>
          <a:p>
            <a:pPr lvl="2"/>
            <a:r>
              <a:rPr lang="en-US" sz="1200" dirty="0" smtClean="0"/>
              <a:t>Impact of frequency re-use in multi-BSS</a:t>
            </a:r>
          </a:p>
          <a:p>
            <a:pPr lvl="2"/>
            <a:r>
              <a:rPr lang="en-US" sz="1200" dirty="0" smtClean="0"/>
              <a:t>Impact of CCA levels on PHY performance</a:t>
            </a:r>
          </a:p>
          <a:p>
            <a:pPr lvl="1"/>
            <a:r>
              <a:rPr lang="en-US" sz="1400" dirty="0" smtClean="0"/>
              <a:t>MAC System simulation:</a:t>
            </a:r>
          </a:p>
          <a:p>
            <a:pPr lvl="2"/>
            <a:r>
              <a:rPr lang="en-US" sz="1200" dirty="0" smtClean="0"/>
              <a:t>Impact of MAC scheduler – EDCA vs. RAW (as proposed in 11ah) vs. HCCA vs. other techniques</a:t>
            </a:r>
          </a:p>
          <a:p>
            <a:pPr lvl="2"/>
            <a:r>
              <a:rPr lang="en-US" sz="1200" dirty="0"/>
              <a:t>Impact of frequency re-use in multi-BSS</a:t>
            </a:r>
          </a:p>
          <a:p>
            <a:pPr lvl="2"/>
            <a:r>
              <a:rPr lang="en-US" sz="1200" dirty="0" smtClean="0"/>
              <a:t>Impact of </a:t>
            </a:r>
            <a:r>
              <a:rPr lang="en-US" sz="1200" dirty="0" smtClean="0"/>
              <a:t>CCA </a:t>
            </a:r>
            <a:r>
              <a:rPr lang="en-US" sz="1200" dirty="0" smtClean="0"/>
              <a:t>levels </a:t>
            </a:r>
          </a:p>
          <a:p>
            <a:pPr lvl="1"/>
            <a:endParaRPr lang="en-US" sz="1400" dirty="0" smtClean="0"/>
          </a:p>
          <a:p>
            <a:pPr lvl="1"/>
            <a:endParaRPr lang="en-US" sz="1400" dirty="0" smtClean="0"/>
          </a:p>
          <a:p>
            <a:pPr lvl="1"/>
            <a:endParaRPr lang="en-US" sz="1000" b="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36872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Metrics</a:t>
            </a:r>
          </a:p>
        </p:txBody>
      </p:sp>
      <p:sp>
        <p:nvSpPr>
          <p:cNvPr id="6149" name="Rectangle 3"/>
          <p:cNvSpPr>
            <a:spLocks noGrp="1" noChangeArrowheads="1"/>
          </p:cNvSpPr>
          <p:nvPr>
            <p:ph type="body" idx="1"/>
          </p:nvPr>
        </p:nvSpPr>
        <p:spPr>
          <a:xfrm>
            <a:off x="685800" y="1752600"/>
            <a:ext cx="7772400" cy="4572000"/>
          </a:xfrm>
        </p:spPr>
        <p:txBody>
          <a:bodyPr/>
          <a:lstStyle/>
          <a:p>
            <a:endParaRPr lang="en-US" sz="1600" b="0" dirty="0" smtClean="0"/>
          </a:p>
          <a:p>
            <a:r>
              <a:rPr lang="en-US" sz="1600" b="0" dirty="0" smtClean="0"/>
              <a:t>For PER simulations the typical metric is dB gain/loss in waterfall curves.</a:t>
            </a:r>
          </a:p>
          <a:p>
            <a:r>
              <a:rPr lang="en-US" sz="1600" b="0" dirty="0" smtClean="0"/>
              <a:t>For system simulations we propose to look at several metrics [2]-[9]:</a:t>
            </a:r>
          </a:p>
          <a:p>
            <a:pPr lvl="1"/>
            <a:r>
              <a:rPr lang="en-US" sz="1400" dirty="0" smtClean="0"/>
              <a:t>Aggregate area throughput </a:t>
            </a:r>
            <a:r>
              <a:rPr lang="en-US" sz="1400" dirty="0"/>
              <a:t>[</a:t>
            </a:r>
            <a:r>
              <a:rPr lang="en-US" sz="1400" dirty="0" smtClean="0"/>
              <a:t>bps/m</a:t>
            </a:r>
            <a:r>
              <a:rPr lang="en-US" sz="1400" baseline="30000" dirty="0" smtClean="0"/>
              <a:t>2</a:t>
            </a:r>
            <a:r>
              <a:rPr lang="en-US" sz="1400" dirty="0" smtClean="0"/>
              <a:t>]  - this metric directly relates to the average throughput per BSS and can more accurately compare different deployment densities and heterogeneous deployments.  For example:</a:t>
            </a:r>
          </a:p>
          <a:p>
            <a:pPr lvl="2"/>
            <a:r>
              <a:rPr lang="en-US" sz="1200" dirty="0" smtClean="0"/>
              <a:t>How is area throughput impacted as a function of inter AP distance and number of STA?</a:t>
            </a:r>
          </a:p>
          <a:p>
            <a:pPr lvl="2"/>
            <a:r>
              <a:rPr lang="en-US" sz="1200" dirty="0" smtClean="0"/>
              <a:t>How is area throughput impacted with flat deployments vs. heterogeneous? </a:t>
            </a:r>
          </a:p>
          <a:p>
            <a:pPr lvl="1"/>
            <a:r>
              <a:rPr lang="en-US" sz="1400" dirty="0" smtClean="0"/>
              <a:t>Average per-STA throughput in all participating BSS</a:t>
            </a:r>
          </a:p>
          <a:p>
            <a:pPr lvl="1"/>
            <a:r>
              <a:rPr lang="en-US" sz="1400" dirty="0" smtClean="0"/>
              <a:t>5% point in the throughput CDF curve – this metric measures cell edge performance</a:t>
            </a:r>
          </a:p>
          <a:p>
            <a:pPr lvl="1"/>
            <a:r>
              <a:rPr lang="en-US" sz="1400" b="0" dirty="0" smtClean="0"/>
              <a:t>More information may be provided such as the entire CDF curve and MCS histogram [3]</a:t>
            </a:r>
          </a:p>
          <a:p>
            <a:endParaRPr lang="en-US" sz="1600" b="0" dirty="0" smtClean="0"/>
          </a:p>
          <a:p>
            <a:pPr marL="0" indent="0">
              <a:buNone/>
            </a:pPr>
            <a:endParaRPr lang="en-US" sz="1400" dirty="0"/>
          </a:p>
          <a:p>
            <a:endParaRPr lang="en-US" sz="1200" b="0" dirty="0" smtClean="0"/>
          </a:p>
          <a:p>
            <a:pPr lvl="1"/>
            <a:endParaRPr lang="en-US" sz="1100" b="0" dirty="0" smtClean="0"/>
          </a:p>
          <a:p>
            <a:pPr lvl="1">
              <a:buNone/>
            </a:pPr>
            <a:endParaRPr lang="en-US" sz="1100" b="0" dirty="0" smtClean="0"/>
          </a:p>
          <a:p>
            <a:endParaRPr lang="en-US" sz="11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Traffic Models</a:t>
            </a:r>
          </a:p>
        </p:txBody>
      </p:sp>
      <p:sp>
        <p:nvSpPr>
          <p:cNvPr id="6149" name="Rectangle 3"/>
          <p:cNvSpPr>
            <a:spLocks noGrp="1" noChangeArrowheads="1"/>
          </p:cNvSpPr>
          <p:nvPr>
            <p:ph type="body" idx="1"/>
          </p:nvPr>
        </p:nvSpPr>
        <p:spPr>
          <a:xfrm>
            <a:off x="685800" y="1752600"/>
            <a:ext cx="7772400" cy="4572000"/>
          </a:xfrm>
        </p:spPr>
        <p:txBody>
          <a:bodyPr/>
          <a:lstStyle/>
          <a:p>
            <a:r>
              <a:rPr lang="en-US" sz="1600" b="0" dirty="0" smtClean="0"/>
              <a:t>Two main traffic models may be simulated:</a:t>
            </a:r>
          </a:p>
          <a:p>
            <a:pPr lvl="1"/>
            <a:r>
              <a:rPr lang="en-US" sz="1400" b="0" dirty="0" smtClean="0"/>
              <a:t>Full buffer – users always have DATA to send</a:t>
            </a:r>
          </a:p>
          <a:p>
            <a:pPr lvl="1"/>
            <a:r>
              <a:rPr lang="en-US" sz="1400" dirty="0" smtClean="0"/>
              <a:t>Poisson arrival – more realistic traffic model emulating more realistic interference scenario</a:t>
            </a:r>
          </a:p>
          <a:p>
            <a:r>
              <a:rPr lang="en-US" sz="1600" b="0" dirty="0"/>
              <a:t>Packet size – mix of small and large </a:t>
            </a:r>
            <a:r>
              <a:rPr lang="en-US" sz="1600" b="0" dirty="0" smtClean="0"/>
              <a:t>packets should be evaluated in order to test realistic assumptions on system performance</a:t>
            </a:r>
            <a:endParaRPr lang="en-US" sz="1600" b="0" dirty="0"/>
          </a:p>
          <a:p>
            <a:r>
              <a:rPr lang="en-US" sz="1600" b="0" dirty="0" smtClean="0"/>
              <a:t>Higher layer </a:t>
            </a:r>
            <a:r>
              <a:rPr lang="en-US" sz="1600" b="0" dirty="0" err="1" smtClean="0"/>
              <a:t>QoS</a:t>
            </a:r>
            <a:r>
              <a:rPr lang="en-US" sz="1600" b="0" dirty="0" smtClean="0"/>
              <a:t> metrics may be developed [4]</a:t>
            </a:r>
          </a:p>
          <a:p>
            <a:r>
              <a:rPr lang="en-US" sz="1600" b="0" dirty="0"/>
              <a:t>Video transmission specific metrics may be </a:t>
            </a:r>
            <a:r>
              <a:rPr lang="en-US" sz="1600" b="0" dirty="0" smtClean="0"/>
              <a:t>developed [5]</a:t>
            </a:r>
          </a:p>
          <a:p>
            <a:r>
              <a:rPr lang="en-US" sz="1600" b="0" dirty="0" smtClean="0"/>
              <a:t>Other specific types of traffic models may be used [6][7]</a:t>
            </a:r>
            <a:endParaRPr lang="en-US" sz="1600" b="0" dirty="0"/>
          </a:p>
          <a:p>
            <a:endParaRPr lang="en-US" sz="1800" b="0" dirty="0" smtClean="0"/>
          </a:p>
          <a:p>
            <a:pPr marL="0" indent="0">
              <a:buNone/>
            </a:pPr>
            <a:endParaRPr lang="en-US" sz="1400" dirty="0"/>
          </a:p>
          <a:p>
            <a:endParaRPr lang="en-US" sz="1200" b="0" dirty="0" smtClean="0"/>
          </a:p>
          <a:p>
            <a:pPr lvl="1"/>
            <a:endParaRPr lang="en-US" sz="1100" b="0" dirty="0" smtClean="0"/>
          </a:p>
          <a:p>
            <a:pPr lvl="1">
              <a:buNone/>
            </a:pPr>
            <a:endParaRPr lang="en-US" sz="1100" b="0" dirty="0" smtClean="0"/>
          </a:p>
          <a:p>
            <a:endParaRPr lang="en-US" sz="11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62893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Straw Poll</a:t>
            </a:r>
            <a:endParaRPr lang="en-US" dirty="0" smtClean="0"/>
          </a:p>
        </p:txBody>
      </p:sp>
      <p:sp>
        <p:nvSpPr>
          <p:cNvPr id="6149" name="Rectangle 3"/>
          <p:cNvSpPr>
            <a:spLocks noGrp="1" noChangeArrowheads="1"/>
          </p:cNvSpPr>
          <p:nvPr>
            <p:ph type="body" idx="1"/>
          </p:nvPr>
        </p:nvSpPr>
        <p:spPr>
          <a:xfrm>
            <a:off x="685800" y="1752600"/>
            <a:ext cx="7772400" cy="4572000"/>
          </a:xfrm>
        </p:spPr>
        <p:txBody>
          <a:bodyPr/>
          <a:lstStyle/>
          <a:p>
            <a:r>
              <a:rPr lang="en-US" sz="1800" b="0" dirty="0" smtClean="0"/>
              <a:t>Do you agree to use contribution 13/1051 as a baseline evaluation methodology? </a:t>
            </a:r>
            <a:endParaRPr lang="en-US" sz="1800" b="0" dirty="0"/>
          </a:p>
          <a:p>
            <a:endParaRPr lang="en-US" sz="1800" b="0" dirty="0" smtClean="0"/>
          </a:p>
          <a:p>
            <a:pPr marL="0" indent="0">
              <a:buNone/>
            </a:pPr>
            <a:endParaRPr lang="en-US" sz="1400" dirty="0"/>
          </a:p>
          <a:p>
            <a:endParaRPr lang="en-US" sz="1200" b="0" dirty="0" smtClean="0"/>
          </a:p>
          <a:p>
            <a:pPr lvl="1"/>
            <a:endParaRPr lang="en-US" sz="1600" b="1" dirty="0" smtClean="0"/>
          </a:p>
          <a:p>
            <a:pPr lvl="1">
              <a:buNone/>
            </a:pPr>
            <a:endParaRPr lang="en-US" sz="1600" b="1" dirty="0" smtClean="0"/>
          </a:p>
          <a:p>
            <a:r>
              <a:rPr lang="en-US" sz="1600" dirty="0" smtClean="0"/>
              <a:t>Yes</a:t>
            </a:r>
          </a:p>
          <a:p>
            <a:r>
              <a:rPr lang="en-US" sz="1600" dirty="0" smtClean="0"/>
              <a:t>No</a:t>
            </a:r>
          </a:p>
          <a:p>
            <a:r>
              <a:rPr lang="en-US" sz="1600" dirty="0" smtClean="0"/>
              <a:t>Abs</a:t>
            </a:r>
            <a:endParaRPr lang="en-US" sz="16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3850810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8229600" cy="4800600"/>
          </a:xfrm>
        </p:spPr>
        <p:txBody>
          <a:bodyPr/>
          <a:lstStyle/>
          <a:p>
            <a:pPr marL="0" lvl="1" indent="0">
              <a:buNone/>
            </a:pPr>
            <a:endParaRPr lang="en-US" altLang="ja-JP" sz="1600" b="1" dirty="0" smtClean="0"/>
          </a:p>
          <a:p>
            <a:pPr marL="0" lvl="1" indent="0">
              <a:buNone/>
            </a:pPr>
            <a:r>
              <a:rPr kumimoji="1" lang="en-US" altLang="ja-JP" sz="1600" b="1" dirty="0" smtClean="0"/>
              <a:t>[1] </a:t>
            </a:r>
            <a:r>
              <a:rPr kumimoji="1" lang="en-US" altLang="ja-JP" sz="1600" b="1" dirty="0"/>
              <a:t>11-13-0657-02-0hew-hew-sg-usage-models-and-requirements-liaison-with-wfa</a:t>
            </a:r>
          </a:p>
          <a:p>
            <a:pPr marL="0" lvl="1" indent="0">
              <a:buNone/>
            </a:pPr>
            <a:r>
              <a:rPr lang="en-US" altLang="ja-JP" sz="1600" b="1" dirty="0" smtClean="0"/>
              <a:t>[2] 11-13-0486-01-0hew-metrics-targets</a:t>
            </a:r>
          </a:p>
          <a:p>
            <a:pPr marL="0" lvl="1" indent="0">
              <a:buNone/>
            </a:pPr>
            <a:r>
              <a:rPr kumimoji="1" lang="en-US" altLang="ja-JP" sz="1600" b="1" dirty="0" smtClean="0"/>
              <a:t>[</a:t>
            </a:r>
            <a:r>
              <a:rPr kumimoji="1" lang="en-US" altLang="ja-JP" sz="1600" b="1" dirty="0"/>
              <a:t>3] </a:t>
            </a:r>
            <a:r>
              <a:rPr kumimoji="1" lang="en-US" altLang="ja-JP" sz="1600" b="1" dirty="0" smtClean="0"/>
              <a:t>11-13-0847-01-0hew-evaluation-criteria-and-simulation-scenarios</a:t>
            </a:r>
          </a:p>
          <a:p>
            <a:pPr marL="0" lvl="1" indent="0">
              <a:buNone/>
            </a:pPr>
            <a:r>
              <a:rPr kumimoji="1" lang="en-US" altLang="ja-JP" sz="1600" b="1" dirty="0"/>
              <a:t>[4] </a:t>
            </a:r>
            <a:r>
              <a:rPr kumimoji="1" lang="en-US" altLang="ja-JP" sz="1600" b="1" dirty="0" smtClean="0"/>
              <a:t>11-13-0869-00-0hew-simulation-scenarios-and-metrics-for-hew</a:t>
            </a:r>
          </a:p>
          <a:p>
            <a:pPr marL="0" lvl="1" indent="0">
              <a:buNone/>
            </a:pPr>
            <a:r>
              <a:rPr kumimoji="1" lang="en-US" altLang="ja-JP" sz="1600" b="1" dirty="0"/>
              <a:t>[5] </a:t>
            </a:r>
            <a:r>
              <a:rPr kumimoji="1" lang="en-US" altLang="ja-JP" sz="1600" b="1" dirty="0" smtClean="0"/>
              <a:t>11-13-0850-00-0hew-quantitative-qoe-requirements-for-hew</a:t>
            </a:r>
          </a:p>
          <a:p>
            <a:pPr marL="0" lvl="1" indent="0">
              <a:buNone/>
            </a:pPr>
            <a:r>
              <a:rPr kumimoji="1" lang="en-US" altLang="ja-JP" sz="1600" b="1" dirty="0"/>
              <a:t>[6] </a:t>
            </a:r>
            <a:r>
              <a:rPr kumimoji="1" lang="en-US" altLang="ja-JP" sz="1600" b="1" dirty="0" smtClean="0"/>
              <a:t>11-13-0722-01-0hew-hew-evaluation-methodology</a:t>
            </a:r>
          </a:p>
          <a:p>
            <a:pPr marL="0" lvl="1" indent="0">
              <a:buNone/>
            </a:pPr>
            <a:r>
              <a:rPr kumimoji="1" lang="en-US" altLang="ja-JP" sz="1600" b="1" dirty="0"/>
              <a:t>[7] </a:t>
            </a:r>
            <a:r>
              <a:rPr kumimoji="1" lang="en-US" altLang="ja-JP" sz="1600" b="1" dirty="0" smtClean="0"/>
              <a:t>11-13-0723-00-0hew-hew-sg-evaluation-methodology-overview</a:t>
            </a:r>
          </a:p>
          <a:p>
            <a:pPr marL="0" lvl="1" indent="0">
              <a:buNone/>
            </a:pPr>
            <a:r>
              <a:rPr kumimoji="1" lang="en-US" altLang="ja-JP" sz="1600" b="1" dirty="0"/>
              <a:t>[8] </a:t>
            </a:r>
            <a:r>
              <a:rPr kumimoji="1" lang="en-US" altLang="ja-JP" sz="1600" b="1" dirty="0" smtClean="0"/>
              <a:t>11-13-0786-00-0hew-hew-sls-methodology</a:t>
            </a:r>
          </a:p>
          <a:p>
            <a:pPr marL="0" lvl="1" indent="0">
              <a:buNone/>
            </a:pPr>
            <a:r>
              <a:rPr kumimoji="1" lang="en-US" altLang="ja-JP" sz="1600" b="1" dirty="0"/>
              <a:t>[9] </a:t>
            </a:r>
            <a:r>
              <a:rPr kumimoji="1" lang="en-US" altLang="ja-JP" sz="1600" b="1" dirty="0" smtClean="0"/>
              <a:t>11-13-0837-00-0hew-considerations-on-hew-evaluation-methodology</a:t>
            </a:r>
          </a:p>
          <a:p>
            <a:pPr marL="0" lvl="1" indent="0">
              <a:buNone/>
            </a:pPr>
            <a:r>
              <a:rPr kumimoji="1" lang="en-US" altLang="ja-JP" sz="1600" b="1" dirty="0"/>
              <a:t>[10] </a:t>
            </a:r>
            <a:r>
              <a:rPr kumimoji="1" lang="en-US" altLang="ja-JP" sz="1600" b="1" dirty="0" smtClean="0"/>
              <a:t>11-13-1000-00-0hew-simulation-scenarios</a:t>
            </a:r>
          </a:p>
          <a:p>
            <a:pPr marL="0" lvl="1" indent="0">
              <a:buNone/>
            </a:pPr>
            <a:r>
              <a:rPr kumimoji="1" lang="en-US" altLang="ja-JP" sz="1600" b="1" dirty="0"/>
              <a:t>[11] </a:t>
            </a:r>
            <a:r>
              <a:rPr kumimoji="1" lang="en-US" altLang="ja-JP" sz="1600" b="1" dirty="0" smtClean="0"/>
              <a:t>11-13-1001-00-0hew-simulation-scenarios-document-template</a:t>
            </a:r>
          </a:p>
          <a:p>
            <a:pPr marL="0" lvl="1" indent="0">
              <a:buNone/>
            </a:pPr>
            <a:r>
              <a:rPr kumimoji="1" lang="en-US" altLang="ja-JP" sz="1600" b="1" dirty="0" smtClean="0"/>
              <a:t>[12] </a:t>
            </a:r>
            <a:r>
              <a:rPr lang="en-US" altLang="ko-KR" sz="1600" b="1" dirty="0"/>
              <a:t>IEEE 802.16m-08/004r5, </a:t>
            </a:r>
            <a:r>
              <a:rPr lang="en-US" altLang="ko-KR" sz="1600" b="1" dirty="0" smtClean="0"/>
              <a:t>IEEE </a:t>
            </a:r>
            <a:r>
              <a:rPr lang="en-US" altLang="ko-KR" sz="1600" b="1" dirty="0"/>
              <a:t>802.16m Evaluation Methodology Document (EMD</a:t>
            </a:r>
            <a:r>
              <a:rPr lang="en-US" altLang="ko-KR" sz="1600" b="1" dirty="0" smtClean="0"/>
              <a:t>) Section 4 </a:t>
            </a:r>
            <a:r>
              <a:rPr lang="en-US" sz="1600" b="1" dirty="0">
                <a:hlinkClick r:id="rId2"/>
              </a:rPr>
              <a:t>http://ieee802.org/16/tgm/core.html#08_004</a:t>
            </a:r>
            <a:endParaRPr lang="en-US" altLang="ko-KR" sz="1600" b="1" dirty="0" smtClean="0"/>
          </a:p>
          <a:p>
            <a:pPr marL="0" lvl="1" indent="0">
              <a:buNone/>
            </a:pPr>
            <a:r>
              <a:rPr kumimoji="1" lang="en-US" altLang="ja-JP" sz="1600" b="1" dirty="0" smtClean="0"/>
              <a:t>[13] </a:t>
            </a:r>
            <a:r>
              <a:rPr lang="en-US" sz="1600" b="1" dirty="0"/>
              <a:t>11-13-1059-00-0hew-PHY abstraction for HEW evaluation </a:t>
            </a:r>
            <a:r>
              <a:rPr lang="en-US" sz="1600" b="1" dirty="0" smtClean="0"/>
              <a:t>methodology</a:t>
            </a:r>
          </a:p>
          <a:p>
            <a:pPr marL="0" lvl="1" indent="0">
              <a:buNone/>
            </a:pPr>
            <a:r>
              <a:rPr lang="en-US" sz="1600" b="1" dirty="0" smtClean="0"/>
              <a:t>[14] 11-13-1131-00-0hew-PHY abstraction for HEW system level simulation </a:t>
            </a:r>
            <a:endParaRPr kumimoji="1" lang="en-US" altLang="ja-JP" sz="1600" b="1" dirty="0" smtClean="0"/>
          </a:p>
          <a:p>
            <a:pPr marL="0" lvl="1" indent="0">
              <a:buNone/>
            </a:pPr>
            <a:endParaRPr kumimoji="1" lang="en-US" altLang="ja-JP" sz="1400" b="1" dirty="0" smtClean="0"/>
          </a:p>
          <a:p>
            <a:pPr marL="0" lvl="1" indent="0">
              <a:buNone/>
            </a:pPr>
            <a:endParaRPr kumimoji="1" lang="en-US" altLang="ja-JP" sz="1400" b="1" dirty="0" smtClean="0"/>
          </a:p>
          <a:p>
            <a:pPr marL="0" lvl="1" indent="0">
              <a:buNone/>
            </a:pPr>
            <a:endParaRPr kumimoji="1" lang="en-US" altLang="ja-JP" sz="1400" b="1" dirty="0" smtClean="0"/>
          </a:p>
          <a:p>
            <a:pPr marL="0" lvl="1" indent="0">
              <a:buNone/>
            </a:pPr>
            <a:endParaRPr lang="en-US" sz="1400" b="0" dirty="0" smtClean="0"/>
          </a:p>
          <a:p>
            <a:pPr lvl="2">
              <a:spcBef>
                <a:spcPct val="0"/>
              </a:spcBef>
            </a:pPr>
            <a:endParaRPr lang="en-US" b="0" dirty="0" smtClean="0"/>
          </a:p>
          <a:p>
            <a:pPr>
              <a:spcBef>
                <a:spcPct val="0"/>
              </a:spcBef>
              <a:buNone/>
            </a:pPr>
            <a:endParaRPr lang="en-US" dirty="0" smtClean="0"/>
          </a:p>
          <a:p>
            <a:pPr>
              <a:spcBef>
                <a:spcPct val="0"/>
              </a:spcBef>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Ron Porat,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a:xfrm>
            <a:off x="685800" y="1981200"/>
            <a:ext cx="7772400" cy="4419600"/>
          </a:xfrm>
        </p:spPr>
        <p:txBody>
          <a:bodyPr/>
          <a:lstStyle/>
          <a:p>
            <a:endParaRPr lang="en-US" sz="1600" b="0" dirty="0"/>
          </a:p>
          <a:p>
            <a:r>
              <a:rPr lang="en-US" sz="1600" b="0" dirty="0" smtClean="0"/>
              <a:t>An evaluation methodology document for HEW is required in order to assess gains relative to 11ac.</a:t>
            </a:r>
          </a:p>
          <a:p>
            <a:endParaRPr lang="en-US" sz="1600" b="0" dirty="0" smtClean="0"/>
          </a:p>
          <a:p>
            <a:r>
              <a:rPr lang="en-US" sz="1600" b="0" dirty="0" smtClean="0"/>
              <a:t>We provide here a description of several topics:</a:t>
            </a:r>
          </a:p>
          <a:p>
            <a:pPr lvl="1"/>
            <a:r>
              <a:rPr lang="en-US" sz="1400" dirty="0" smtClean="0"/>
              <a:t>Simulation methodology</a:t>
            </a:r>
            <a:r>
              <a:rPr lang="en-US" sz="1400" b="0" dirty="0" smtClean="0"/>
              <a:t> </a:t>
            </a:r>
          </a:p>
          <a:p>
            <a:pPr lvl="1"/>
            <a:r>
              <a:rPr lang="en-US" sz="1400" dirty="0" smtClean="0"/>
              <a:t>Metrics</a:t>
            </a:r>
          </a:p>
          <a:p>
            <a:pPr lvl="1"/>
            <a:r>
              <a:rPr lang="en-US" sz="1400" dirty="0" smtClean="0"/>
              <a:t>Traffic models</a:t>
            </a:r>
            <a:endParaRPr lang="en-US" sz="1400" dirty="0"/>
          </a:p>
          <a:p>
            <a:pPr marL="0" indent="0">
              <a:buNone/>
            </a:pPr>
            <a:endParaRPr lang="en-US" sz="1600" b="0" dirty="0" smtClean="0"/>
          </a:p>
          <a:p>
            <a:endParaRPr lang="en-US" sz="1600" b="0" dirty="0" smtClean="0"/>
          </a:p>
          <a:p>
            <a:endParaRPr lang="en-US" sz="1600" b="0" dirty="0"/>
          </a:p>
          <a:p>
            <a:endParaRPr lang="en-US" sz="1600" b="0" dirty="0" smtClean="0"/>
          </a:p>
          <a:p>
            <a:endParaRPr lang="en-US" sz="180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95829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  General Concept </a:t>
            </a:r>
          </a:p>
        </p:txBody>
      </p:sp>
      <p:sp>
        <p:nvSpPr>
          <p:cNvPr id="6149" name="Rectangle 3"/>
          <p:cNvSpPr>
            <a:spLocks noGrp="1" noChangeArrowheads="1"/>
          </p:cNvSpPr>
          <p:nvPr>
            <p:ph type="body" idx="1"/>
          </p:nvPr>
        </p:nvSpPr>
        <p:spPr>
          <a:xfrm>
            <a:off x="685800" y="1676400"/>
            <a:ext cx="7772400" cy="4800600"/>
          </a:xfrm>
        </p:spPr>
        <p:txBody>
          <a:bodyPr/>
          <a:lstStyle/>
          <a:p>
            <a:r>
              <a:rPr lang="en-US" sz="1600" b="0" dirty="0" smtClean="0"/>
              <a:t>We propose to have three tools to assess proposed HEW techniques performance and gain relative to 11ac, each having its own advantages :</a:t>
            </a:r>
          </a:p>
          <a:p>
            <a:pPr lvl="1"/>
            <a:r>
              <a:rPr lang="en-US" sz="1300" dirty="0" smtClean="0"/>
              <a:t>PER simulations – typically used for new PHY features for assessing point to point performance</a:t>
            </a:r>
          </a:p>
          <a:p>
            <a:pPr lvl="1"/>
            <a:r>
              <a:rPr lang="en-US" sz="1300" b="0" dirty="0" smtClean="0"/>
              <a:t>PHY System simulations – provide system-wise (multi-BSS) performance assessment with emphasis on PHY abstraction accuracy and simplified MAC </a:t>
            </a:r>
          </a:p>
          <a:p>
            <a:pPr lvl="1"/>
            <a:r>
              <a:rPr lang="en-US" sz="1300" dirty="0" smtClean="0"/>
              <a:t>MAC System simulations - </a:t>
            </a:r>
            <a:r>
              <a:rPr lang="en-US" sz="1300" dirty="0"/>
              <a:t>provides system-wise </a:t>
            </a:r>
            <a:r>
              <a:rPr lang="en-US" sz="1300" dirty="0" smtClean="0"/>
              <a:t>(multi-BSS) performance </a:t>
            </a:r>
            <a:r>
              <a:rPr lang="en-US" sz="1300" dirty="0"/>
              <a:t>assessment with emphasis on </a:t>
            </a:r>
            <a:r>
              <a:rPr lang="en-US" sz="1300" dirty="0" smtClean="0"/>
              <a:t>MAC </a:t>
            </a:r>
            <a:r>
              <a:rPr lang="en-US" sz="1300" dirty="0"/>
              <a:t>accuracy and simplified </a:t>
            </a:r>
            <a:r>
              <a:rPr lang="en-US" sz="1300" dirty="0" smtClean="0"/>
              <a:t>PHY </a:t>
            </a:r>
            <a:endParaRPr lang="en-US" sz="1300" dirty="0"/>
          </a:p>
          <a:p>
            <a:pPr lvl="1"/>
            <a:endParaRPr lang="en-US" sz="1400" dirty="0" smtClean="0"/>
          </a:p>
          <a:p>
            <a:r>
              <a:rPr lang="en-US" sz="1600" b="0" dirty="0" smtClean="0"/>
              <a:t>While PER simulations have been used extensively in the past, system simulations have not been used nearly as much. However, based on the discussions in HEW so far, the main effort revolves around techniques for improving multi-BSS gain and not higher point to point throughput. Hence the need for system simulations.  </a:t>
            </a:r>
          </a:p>
          <a:p>
            <a:r>
              <a:rPr lang="en-US" sz="1600" b="0" dirty="0" smtClean="0"/>
              <a:t>PHY/MAC system simulations may be used separately in order to:</a:t>
            </a:r>
          </a:p>
          <a:p>
            <a:pPr lvl="1"/>
            <a:r>
              <a:rPr lang="en-US" sz="1300" b="0" dirty="0" smtClean="0"/>
              <a:t>Simplify (using abstraction) some of the MAC/PHY details respectively</a:t>
            </a:r>
          </a:p>
          <a:p>
            <a:pPr lvl="1"/>
            <a:r>
              <a:rPr lang="en-US" sz="1300" b="0" dirty="0" smtClean="0"/>
              <a:t>Speed up development (by reducing dependency of PHY on MAC and vice versa)</a:t>
            </a:r>
          </a:p>
          <a:p>
            <a:pPr lvl="1"/>
            <a:r>
              <a:rPr lang="en-US" sz="1300" b="0" dirty="0" smtClean="0"/>
              <a:t>Improve insight as to the specific reason for performance gains/losses (a more difficult thing to assess in multi-STA multi-BSS environments that include all possible PHY and MAC details).</a:t>
            </a:r>
          </a:p>
          <a:p>
            <a:pPr lvl="1"/>
            <a:r>
              <a:rPr lang="en-US" sz="1300" dirty="0" smtClean="0"/>
              <a:t>Some proposed techniques may not require all PHY/MAC details in order to evaluate </a:t>
            </a:r>
            <a:r>
              <a:rPr lang="en-US" sz="1300" dirty="0" smtClean="0"/>
              <a:t>gains</a:t>
            </a:r>
          </a:p>
          <a:p>
            <a:pPr marL="57150" indent="0">
              <a:buNone/>
            </a:pPr>
            <a:r>
              <a:rPr lang="en-US" sz="1600" b="0" dirty="0"/>
              <a:t> </a:t>
            </a:r>
            <a:r>
              <a:rPr lang="en-US" sz="1600" b="0" dirty="0" smtClean="0"/>
              <a:t>    but are nevertheless used over the same simulation scenarios as defined in [10][11]</a:t>
            </a:r>
            <a:endParaRPr lang="en-US" sz="16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465361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System Simulation - General Description</a:t>
            </a:r>
          </a:p>
        </p:txBody>
      </p:sp>
      <p:sp>
        <p:nvSpPr>
          <p:cNvPr id="6149" name="Rectangle 3"/>
          <p:cNvSpPr>
            <a:spLocks noGrp="1" noChangeArrowheads="1"/>
          </p:cNvSpPr>
          <p:nvPr>
            <p:ph type="body" idx="1"/>
          </p:nvPr>
        </p:nvSpPr>
        <p:spPr>
          <a:xfrm>
            <a:off x="685800" y="1600200"/>
            <a:ext cx="7772400" cy="4800600"/>
          </a:xfrm>
        </p:spPr>
        <p:txBody>
          <a:bodyPr/>
          <a:lstStyle/>
          <a:p>
            <a:endParaRPr lang="en-US" sz="1400" b="0" dirty="0" smtClean="0"/>
          </a:p>
          <a:p>
            <a:r>
              <a:rPr lang="en-US" sz="1600" b="0" dirty="0" smtClean="0"/>
              <a:t>A system simulation is comprised of multiple drops and multiple TXOP.  </a:t>
            </a:r>
          </a:p>
          <a:p>
            <a:pPr lvl="1"/>
            <a:r>
              <a:rPr lang="en-US" sz="1400" b="0" dirty="0" smtClean="0"/>
              <a:t>A drop is defined by a known AP and STA locations. Simulating multiple drops is important in order to randomize STA location to better assess issues such as OBSS interference and intra-BSS throughput (as these issues are highly dependent on the relative path loss between AP and STA).</a:t>
            </a:r>
          </a:p>
          <a:p>
            <a:pPr lvl="1"/>
            <a:r>
              <a:rPr lang="en-US" sz="1400" dirty="0" smtClean="0"/>
              <a:t>In a TXOP a set of transmissions occur.  Multiple TXOP (with typical aggregate duration 1-10[sec] beyond a warm-up time) are required to assess performance of a given set of APs and STAs configuration. E</a:t>
            </a:r>
            <a:r>
              <a:rPr lang="en-US" sz="1400" b="0" dirty="0" smtClean="0"/>
              <a:t>ach </a:t>
            </a:r>
            <a:r>
              <a:rPr lang="en-US" sz="1400" b="0" dirty="0" smtClean="0"/>
              <a:t>BSS may have different start time, duration and end time for its TXOP but time alignment (start, duration, end) of the TXOP in the system may be an outcome of a proposed MAC protocol.</a:t>
            </a:r>
            <a:endParaRPr lang="en-US" sz="1400" dirty="0"/>
          </a:p>
          <a:p>
            <a:pPr lvl="1"/>
            <a:r>
              <a:rPr lang="en-US" sz="1400" dirty="0" err="1" smtClean="0"/>
              <a:t>A’warm</a:t>
            </a:r>
            <a:r>
              <a:rPr lang="en-US" sz="1400" dirty="0" smtClean="0"/>
              <a:t>-up’ period may be used for some parameters to converge:</a:t>
            </a:r>
          </a:p>
          <a:p>
            <a:pPr lvl="2"/>
            <a:r>
              <a:rPr lang="en-US" sz="1200" dirty="0" smtClean="0"/>
              <a:t>MCS </a:t>
            </a:r>
            <a:r>
              <a:rPr lang="en-US" sz="1200" dirty="0"/>
              <a:t>selection based on </a:t>
            </a:r>
            <a:r>
              <a:rPr lang="en-US" sz="1200" dirty="0" smtClean="0"/>
              <a:t>the past </a:t>
            </a:r>
            <a:endParaRPr lang="en-US" sz="1200" dirty="0"/>
          </a:p>
          <a:p>
            <a:pPr lvl="2"/>
            <a:r>
              <a:rPr lang="en-US" sz="1200" dirty="0"/>
              <a:t>Offered load </a:t>
            </a:r>
            <a:r>
              <a:rPr lang="en-US" sz="1200" dirty="0" smtClean="0"/>
              <a:t>- </a:t>
            </a:r>
            <a:r>
              <a:rPr lang="en-US" sz="1200" dirty="0"/>
              <a:t>if all flows start at T0, then the offered load goes from 0 to X instantaneously, and over some </a:t>
            </a:r>
            <a:r>
              <a:rPr lang="en-US" sz="1200" dirty="0" smtClean="0"/>
              <a:t>simulation </a:t>
            </a:r>
            <a:r>
              <a:rPr lang="en-US" sz="1200" dirty="0"/>
              <a:t>time that follows, the </a:t>
            </a:r>
            <a:r>
              <a:rPr lang="en-US" sz="1200" dirty="0" err="1"/>
              <a:t>backoff</a:t>
            </a:r>
            <a:r>
              <a:rPr lang="en-US" sz="1200" dirty="0"/>
              <a:t> mechanism will effectively reduce the total offered load by increasing CW at nodes, until the offered load is at Y &lt; X</a:t>
            </a:r>
          </a:p>
          <a:p>
            <a:endParaRPr lang="en-US" sz="1400" b="0" dirty="0" smtClean="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64656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Cont.</a:t>
            </a:r>
          </a:p>
        </p:txBody>
      </p:sp>
      <p:sp>
        <p:nvSpPr>
          <p:cNvPr id="6149" name="Rectangle 3"/>
          <p:cNvSpPr>
            <a:spLocks noGrp="1" noChangeArrowheads="1"/>
          </p:cNvSpPr>
          <p:nvPr>
            <p:ph type="body" idx="1"/>
          </p:nvPr>
        </p:nvSpPr>
        <p:spPr>
          <a:xfrm>
            <a:off x="685800" y="1600200"/>
            <a:ext cx="7772400" cy="4800600"/>
          </a:xfrm>
        </p:spPr>
        <p:txBody>
          <a:bodyPr/>
          <a:lstStyle/>
          <a:p>
            <a:r>
              <a:rPr lang="en-US" sz="1600" b="0" dirty="0" smtClean="0"/>
              <a:t>General </a:t>
            </a:r>
            <a:r>
              <a:rPr lang="en-US" sz="1600" b="0" dirty="0"/>
              <a:t>simulation structure:</a:t>
            </a:r>
          </a:p>
          <a:p>
            <a:r>
              <a:rPr lang="en-US" sz="1600" b="0" dirty="0"/>
              <a:t>For drop=1:N</a:t>
            </a:r>
            <a:r>
              <a:rPr lang="en-US" sz="1600" dirty="0"/>
              <a:t> </a:t>
            </a:r>
            <a:r>
              <a:rPr lang="en-US" sz="1600" b="0" dirty="0"/>
              <a:t> {</a:t>
            </a:r>
          </a:p>
          <a:p>
            <a:pPr lvl="1"/>
            <a:r>
              <a:rPr lang="en-US" sz="1400" dirty="0"/>
              <a:t>APs and STA are dropped (randomly or in fixed locations) in a given area following certain placement rules (specifics depend on the scenario).  </a:t>
            </a:r>
          </a:p>
          <a:p>
            <a:pPr lvl="2"/>
            <a:r>
              <a:rPr lang="en-US" sz="1300" dirty="0"/>
              <a:t>If simulation time is an issue, multiple drops’ locations can be agreed beforehand in order to minimize the number of drops and enable multiple companies’ results comparison. </a:t>
            </a:r>
          </a:p>
          <a:p>
            <a:pPr lvl="1"/>
            <a:r>
              <a:rPr lang="en-US" sz="1400" dirty="0"/>
              <a:t>STAs are associated with APs (typically based on path loss but could use other rules if some AP are not be available (e.g. belonging to a different apartment or operator) in some scenarios</a:t>
            </a:r>
            <a:r>
              <a:rPr lang="en-US" sz="1400" dirty="0" smtClean="0"/>
              <a:t>.</a:t>
            </a:r>
            <a:endParaRPr lang="en-US" sz="1400" dirty="0"/>
          </a:p>
          <a:p>
            <a:pPr lvl="1"/>
            <a:r>
              <a:rPr lang="en-US" sz="1400" dirty="0" smtClean="0"/>
              <a:t>For TXOP=1:M { </a:t>
            </a:r>
          </a:p>
          <a:p>
            <a:pPr lvl="2"/>
            <a:r>
              <a:rPr lang="en-US" sz="1300" dirty="0"/>
              <a:t>Note - For MAC simulations, one can count time, ensuring that enough time has passed to see M TXOP</a:t>
            </a:r>
          </a:p>
          <a:p>
            <a:pPr lvl="2"/>
            <a:r>
              <a:rPr lang="en-US" sz="1300" dirty="0" smtClean="0"/>
              <a:t>Perform </a:t>
            </a:r>
            <a:r>
              <a:rPr lang="en-US" sz="1300" dirty="0"/>
              <a:t>transmissions consistent with all the parameters </a:t>
            </a:r>
            <a:r>
              <a:rPr lang="en-US" sz="1300" dirty="0" smtClean="0"/>
              <a:t>defined and </a:t>
            </a:r>
            <a:r>
              <a:rPr lang="en-US" sz="1300" dirty="0"/>
              <a:t>collect </a:t>
            </a:r>
            <a:r>
              <a:rPr lang="en-US" sz="1300" dirty="0" smtClean="0"/>
              <a:t>metrics. Parameters to be defined</a:t>
            </a:r>
            <a:r>
              <a:rPr lang="en-US" sz="1400" dirty="0" smtClean="0"/>
              <a:t>:</a:t>
            </a:r>
          </a:p>
          <a:p>
            <a:pPr lvl="3"/>
            <a:r>
              <a:rPr lang="en-US" sz="1100" dirty="0" smtClean="0"/>
              <a:t>For DL and UL – channel access rules: EDCA, centralized control, restricted access windows etc..</a:t>
            </a:r>
          </a:p>
          <a:p>
            <a:pPr lvl="3"/>
            <a:r>
              <a:rPr lang="en-US" sz="1100" dirty="0" smtClean="0"/>
              <a:t>For DL (and UL if centralized control is proposed): how the AP allocates air time to users -e.g</a:t>
            </a:r>
            <a:r>
              <a:rPr lang="en-US" sz="1100" dirty="0" smtClean="0"/>
              <a:t>. proportional fair, round robin. </a:t>
            </a:r>
          </a:p>
          <a:p>
            <a:pPr lvl="3"/>
            <a:r>
              <a:rPr lang="en-US" sz="1100" dirty="0" smtClean="0"/>
              <a:t>CCA </a:t>
            </a:r>
            <a:r>
              <a:rPr lang="en-US" sz="1100" dirty="0" smtClean="0"/>
              <a:t>rules</a:t>
            </a:r>
          </a:p>
          <a:p>
            <a:pPr lvl="3"/>
            <a:r>
              <a:rPr lang="en-US" sz="1100" dirty="0" smtClean="0"/>
              <a:t>Various other EDCA parameters as specified in the MAC simulations section</a:t>
            </a:r>
          </a:p>
          <a:p>
            <a:pPr lvl="1"/>
            <a:r>
              <a:rPr lang="en-US" sz="1400" dirty="0" smtClean="0"/>
              <a:t>}</a:t>
            </a:r>
            <a:endParaRPr lang="en-US" sz="1400" dirty="0"/>
          </a:p>
          <a:p>
            <a:r>
              <a:rPr lang="en-US" sz="1600" b="0" dirty="0" smtClean="0"/>
              <a:t>}</a:t>
            </a:r>
            <a:endParaRPr lang="en-US" sz="1600" b="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465741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I -  PER Simulations </a:t>
            </a:r>
          </a:p>
        </p:txBody>
      </p:sp>
      <p:sp>
        <p:nvSpPr>
          <p:cNvPr id="6149" name="Rectangle 3"/>
          <p:cNvSpPr>
            <a:spLocks noGrp="1" noChangeArrowheads="1"/>
          </p:cNvSpPr>
          <p:nvPr>
            <p:ph type="body" idx="1"/>
          </p:nvPr>
        </p:nvSpPr>
        <p:spPr>
          <a:xfrm>
            <a:off x="685800" y="1676400"/>
            <a:ext cx="7772400" cy="4800600"/>
          </a:xfrm>
        </p:spPr>
        <p:txBody>
          <a:bodyPr/>
          <a:lstStyle/>
          <a:p>
            <a:endParaRPr lang="en-US" sz="1400" b="0" dirty="0" smtClean="0"/>
          </a:p>
          <a:p>
            <a:r>
              <a:rPr lang="en-US" sz="1400" b="0" dirty="0" smtClean="0"/>
              <a:t>PHY PER simulations are used to verify point to point performance or aspects that need this type of simulation, especially new PHY features or preamble performance.  </a:t>
            </a:r>
          </a:p>
          <a:p>
            <a:endParaRPr lang="en-US" sz="1400" b="0" dirty="0"/>
          </a:p>
          <a:p>
            <a:r>
              <a:rPr lang="en-US" sz="1400" b="0" dirty="0" smtClean="0"/>
              <a:t>PHY impairments such as PA non-linearity, phase noise, channel estimation error, non-linear receivers are more readily incorporated into PER simulations and may be needed if some techniques are adversely affected by </a:t>
            </a:r>
            <a:r>
              <a:rPr lang="en-US" sz="1400" b="0" dirty="0"/>
              <a:t>those impairments [6</a:t>
            </a:r>
            <a:r>
              <a:rPr lang="en-US" sz="1400" b="0" dirty="0" smtClean="0"/>
              <a:t>][9]. </a:t>
            </a:r>
          </a:p>
          <a:p>
            <a:endParaRPr lang="en-US" sz="1400" b="0" dirty="0"/>
          </a:p>
          <a:p>
            <a:r>
              <a:rPr lang="en-US" sz="1400" b="0" dirty="0" smtClean="0"/>
              <a:t>Other impairments such as the impact of OBSS interference or inter-symbol interference should also be tested by PER simulations before being abstracted in a system simulation.</a:t>
            </a:r>
          </a:p>
          <a:p>
            <a:endParaRPr lang="en-US" sz="1400" b="0" dirty="0"/>
          </a:p>
          <a:p>
            <a:r>
              <a:rPr lang="en-US" sz="1400" b="0" dirty="0" smtClean="0"/>
              <a:t>PER simulations should also be used to investigate potential error floors that are not well captured by system simulations due to PHY abstraction inaccuracies.</a:t>
            </a:r>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559176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Simulation Methodology II -  PHY System Sims </a:t>
            </a:r>
          </a:p>
        </p:txBody>
      </p:sp>
      <p:sp>
        <p:nvSpPr>
          <p:cNvPr id="6149" name="Rectangle 3"/>
          <p:cNvSpPr>
            <a:spLocks noGrp="1" noChangeArrowheads="1"/>
          </p:cNvSpPr>
          <p:nvPr>
            <p:ph type="body" idx="1"/>
          </p:nvPr>
        </p:nvSpPr>
        <p:spPr>
          <a:xfrm>
            <a:off x="685800" y="1676400"/>
            <a:ext cx="7772400" cy="4800600"/>
          </a:xfrm>
        </p:spPr>
        <p:txBody>
          <a:bodyPr/>
          <a:lstStyle/>
          <a:p>
            <a:endParaRPr lang="en-US" sz="1400" b="0" dirty="0" smtClean="0"/>
          </a:p>
          <a:p>
            <a:r>
              <a:rPr lang="en-US" sz="1400" b="0" dirty="0" smtClean="0"/>
              <a:t>As discussed the emphasis here is on more accurate representation of the PHY using PHY abstraction</a:t>
            </a:r>
          </a:p>
          <a:p>
            <a:r>
              <a:rPr lang="en-US" sz="1400" b="0" dirty="0" smtClean="0"/>
              <a:t>For simplicity one </a:t>
            </a:r>
            <a:r>
              <a:rPr lang="en-US" sz="1400" b="0" dirty="0"/>
              <a:t>might consider an assumption of </a:t>
            </a:r>
            <a:r>
              <a:rPr lang="en-US" sz="1400" b="0" dirty="0" smtClean="0"/>
              <a:t>time aligned </a:t>
            </a:r>
            <a:r>
              <a:rPr lang="en-US" sz="1400" b="0" dirty="0"/>
              <a:t>TXOPs.</a:t>
            </a:r>
          </a:p>
          <a:p>
            <a:endParaRPr lang="en-US" sz="1400" b="0" dirty="0" smtClean="0"/>
          </a:p>
          <a:p>
            <a:r>
              <a:rPr lang="en-US" sz="1400" b="0" dirty="0" smtClean="0"/>
              <a:t>PHY parameters that need to be defined per AP and </a:t>
            </a:r>
            <a:r>
              <a:rPr lang="en-US" sz="1400" b="0" dirty="0"/>
              <a:t>per </a:t>
            </a:r>
            <a:r>
              <a:rPr lang="en-US" sz="1400" b="0" dirty="0" smtClean="0"/>
              <a:t>STA:</a:t>
            </a:r>
          </a:p>
          <a:p>
            <a:pPr lvl="1"/>
            <a:r>
              <a:rPr lang="en-US" sz="1200" dirty="0" smtClean="0"/>
              <a:t>Transmission BW (could be different in different BSS)</a:t>
            </a:r>
          </a:p>
          <a:p>
            <a:pPr lvl="1"/>
            <a:r>
              <a:rPr lang="en-US" sz="1200" dirty="0" smtClean="0"/>
              <a:t>Number </a:t>
            </a:r>
            <a:r>
              <a:rPr lang="en-US" sz="1200" dirty="0"/>
              <a:t>of antennas  (could be different for different STA)</a:t>
            </a:r>
          </a:p>
          <a:p>
            <a:pPr lvl="1"/>
            <a:r>
              <a:rPr lang="en-US" sz="1200" dirty="0"/>
              <a:t>Transmission scheme- SU OL, SU BF, MU</a:t>
            </a:r>
          </a:p>
          <a:p>
            <a:pPr lvl="1"/>
            <a:r>
              <a:rPr lang="en-US" sz="1200" dirty="0"/>
              <a:t>Channel model (multipath fading, Doppler, path loss, shadowing etc</a:t>
            </a:r>
            <a:r>
              <a:rPr lang="en-US" sz="1200" dirty="0" smtClean="0"/>
              <a:t>..)</a:t>
            </a:r>
          </a:p>
          <a:p>
            <a:endParaRPr lang="en-US" sz="1400" b="0" dirty="0" smtClean="0"/>
          </a:p>
          <a:p>
            <a:r>
              <a:rPr lang="en-US" sz="1400" b="0" dirty="0" smtClean="0"/>
              <a:t>Link </a:t>
            </a:r>
            <a:r>
              <a:rPr lang="en-US" sz="1400" b="0" dirty="0"/>
              <a:t>adaptation needs to be </a:t>
            </a:r>
            <a:r>
              <a:rPr lang="en-US" sz="1400" b="0" dirty="0" smtClean="0"/>
              <a:t>described as well – </a:t>
            </a:r>
            <a:endParaRPr lang="en-US" sz="1400" b="0" dirty="0"/>
          </a:p>
          <a:p>
            <a:pPr lvl="1"/>
            <a:r>
              <a:rPr lang="en-US" sz="1200" dirty="0"/>
              <a:t>MCS choice (genie could be used to assess upper performance bound but not realistic performance).  </a:t>
            </a:r>
          </a:p>
          <a:p>
            <a:pPr lvl="1"/>
            <a:r>
              <a:rPr lang="en-US" sz="1200" dirty="0"/>
              <a:t>Transmission mode selection SU OL vs. BF vs. MU should be described (transmission mode can be fixed or dynamic</a:t>
            </a:r>
            <a:r>
              <a:rPr lang="en-US" sz="1200" dirty="0" smtClean="0"/>
              <a:t>).</a:t>
            </a:r>
          </a:p>
          <a:p>
            <a:pPr lvl="1"/>
            <a:endParaRPr lang="en-US" sz="1200" dirty="0"/>
          </a:p>
          <a:p>
            <a:r>
              <a:rPr lang="en-US" sz="1400" b="0" dirty="0" smtClean="0"/>
              <a:t>A subset of the full set of MAC features can be assumed:</a:t>
            </a:r>
          </a:p>
          <a:p>
            <a:pPr lvl="1"/>
            <a:r>
              <a:rPr lang="en-US" sz="1200" dirty="0" smtClean="0"/>
              <a:t>E.g. CCA levels and RTS-CTS can be specified for the purpose of determining which transmission can simultaneously occur in multiple BSS</a:t>
            </a:r>
          </a:p>
          <a:p>
            <a:pPr lvl="1"/>
            <a:r>
              <a:rPr lang="en-US" sz="1200" dirty="0" smtClean="0"/>
              <a:t>No need to simulate management frames but rather a fixed amount of overhead can be assumed</a:t>
            </a:r>
          </a:p>
          <a:p>
            <a:pPr marL="457200" lvl="1" indent="0">
              <a:buNone/>
            </a:pPr>
            <a:endParaRPr lang="en-US" sz="1200" dirty="0">
              <a:solidFill>
                <a:srgbClr val="C00000"/>
              </a:solidFill>
            </a:endParaRPr>
          </a:p>
          <a:p>
            <a:pPr marL="457200" lvl="1" indent="0">
              <a:buNone/>
            </a:pPr>
            <a:endParaRPr lang="en-US" sz="110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977206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PHY </a:t>
            </a:r>
            <a:r>
              <a:rPr lang="en-US" sz="2400" dirty="0"/>
              <a:t>Abstraction</a:t>
            </a:r>
            <a:endParaRPr lang="en-US" sz="2400" dirty="0" smtClean="0"/>
          </a:p>
        </p:txBody>
      </p:sp>
      <p:sp>
        <p:nvSpPr>
          <p:cNvPr id="6149" name="Rectangle 3"/>
          <p:cNvSpPr>
            <a:spLocks noGrp="1" noChangeArrowheads="1"/>
          </p:cNvSpPr>
          <p:nvPr>
            <p:ph type="body" idx="1"/>
          </p:nvPr>
        </p:nvSpPr>
        <p:spPr>
          <a:xfrm>
            <a:off x="685800" y="1676400"/>
            <a:ext cx="7772400" cy="4800600"/>
          </a:xfrm>
        </p:spPr>
        <p:txBody>
          <a:bodyPr/>
          <a:lstStyle/>
          <a:p>
            <a:pPr lvl="1"/>
            <a:endParaRPr lang="en-US" sz="1100" dirty="0"/>
          </a:p>
          <a:p>
            <a:r>
              <a:rPr lang="en-US" altLang="ko-KR" sz="1600" b="0" dirty="0" smtClean="0"/>
              <a:t>The objective </a:t>
            </a:r>
            <a:r>
              <a:rPr lang="en-US" altLang="ko-KR" sz="1600" b="0" dirty="0"/>
              <a:t>of PHY abstraction is to accurately predict </a:t>
            </a:r>
            <a:r>
              <a:rPr lang="en-US" altLang="ko-KR" sz="1600" b="0" dirty="0" smtClean="0"/>
              <a:t>PER simulation results in a computationally simple way to enable running system simulations in a timely manner.</a:t>
            </a:r>
            <a:endParaRPr lang="en-US" sz="1600" b="0" dirty="0" smtClean="0"/>
          </a:p>
          <a:p>
            <a:r>
              <a:rPr lang="en-US" altLang="ko-KR" sz="1600" b="0" dirty="0" smtClean="0"/>
              <a:t>The underlying </a:t>
            </a:r>
            <a:r>
              <a:rPr lang="en-US" altLang="ko-KR" sz="1600" b="0" dirty="0" smtClean="0"/>
              <a:t>principle is </a:t>
            </a:r>
            <a:r>
              <a:rPr lang="en-US" altLang="ko-KR" sz="1600" b="0" dirty="0" smtClean="0"/>
              <a:t>to calculate an effective average SINR (</a:t>
            </a:r>
            <a:r>
              <a:rPr lang="en-US" altLang="ko-KR" sz="1600" b="0" i="1" dirty="0" err="1" smtClean="0"/>
              <a:t>SINR</a:t>
            </a:r>
            <a:r>
              <a:rPr lang="en-US" altLang="ko-KR" sz="1600" b="0" i="1" baseline="-25000" dirty="0" err="1" smtClean="0"/>
              <a:t>eff</a:t>
            </a:r>
            <a:r>
              <a:rPr lang="en-US" altLang="ko-KR" sz="1600" b="0" dirty="0" smtClean="0"/>
              <a:t> ) </a:t>
            </a:r>
            <a:r>
              <a:rPr lang="en-US" altLang="ko-KR" sz="1600" b="0" dirty="0" smtClean="0"/>
              <a:t>in a given OFDM symbol. This quantity then acts as a link between AWGN PER and multipath channel PER </a:t>
            </a:r>
            <a:r>
              <a:rPr lang="en-US" altLang="ko-KR" sz="1600" b="0" dirty="0" smtClean="0"/>
              <a:t>for a given </a:t>
            </a:r>
            <a:r>
              <a:rPr lang="en-US" altLang="ko-KR" sz="1600" b="0" dirty="0"/>
              <a:t>coding </a:t>
            </a:r>
            <a:r>
              <a:rPr lang="en-US" altLang="ko-KR" sz="1600" b="0" dirty="0" smtClean="0"/>
              <a:t>type, block </a:t>
            </a:r>
            <a:r>
              <a:rPr lang="en-US" altLang="ko-KR" sz="1600" b="0" dirty="0"/>
              <a:t>size and MCS </a:t>
            </a:r>
            <a:r>
              <a:rPr lang="en-US" altLang="ko-KR" sz="1600" b="0" dirty="0" smtClean="0"/>
              <a:t>level.</a:t>
            </a:r>
            <a:endParaRPr lang="en-US" sz="1600" b="0" dirty="0" smtClean="0"/>
          </a:p>
          <a:p>
            <a:r>
              <a:rPr lang="en-US" sz="1600" b="0" dirty="0" smtClean="0"/>
              <a:t>Effective </a:t>
            </a:r>
            <a:r>
              <a:rPr lang="en-US" sz="1600" b="0" dirty="0"/>
              <a:t>SINR </a:t>
            </a:r>
            <a:r>
              <a:rPr lang="en-US" sz="1600" b="0" dirty="0" smtClean="0"/>
              <a:t>(</a:t>
            </a:r>
            <a:r>
              <a:rPr lang="en-US" altLang="ko-KR" sz="1600" b="0" i="1" dirty="0" err="1"/>
              <a:t>SINR</a:t>
            </a:r>
            <a:r>
              <a:rPr lang="en-US" altLang="ko-KR" sz="1600" b="0" i="1" baseline="-25000" dirty="0" err="1"/>
              <a:t>eff</a:t>
            </a:r>
            <a:r>
              <a:rPr lang="en-US" sz="1600" b="0" dirty="0" smtClean="0"/>
              <a:t> </a:t>
            </a:r>
            <a:r>
              <a:rPr lang="en-US" sz="1600" b="0" dirty="0"/>
              <a:t>) </a:t>
            </a:r>
            <a:r>
              <a:rPr lang="en-US" sz="1600" b="0" dirty="0" smtClean="0"/>
              <a:t>is typically </a:t>
            </a:r>
            <a:r>
              <a:rPr lang="en-US" sz="1600" b="0" dirty="0"/>
              <a:t>calculated as follows</a:t>
            </a:r>
          </a:p>
          <a:p>
            <a:endParaRPr lang="en-US" sz="1600" b="0" dirty="0" smtClean="0"/>
          </a:p>
          <a:p>
            <a:endParaRPr lang="en-US" sz="1600" b="0" dirty="0"/>
          </a:p>
          <a:p>
            <a:endParaRPr lang="en-US" sz="1600" b="0" dirty="0"/>
          </a:p>
          <a:p>
            <a:endParaRPr lang="en-US" sz="1600" b="0" dirty="0" smtClean="0"/>
          </a:p>
          <a:p>
            <a:pPr marL="0" indent="0">
              <a:buNone/>
            </a:pPr>
            <a:r>
              <a:rPr lang="en-US" sz="1600" b="0" dirty="0" smtClean="0"/>
              <a:t>where </a:t>
            </a:r>
            <a:r>
              <a:rPr lang="en-US" sz="1600" b="0" i="1" dirty="0" err="1"/>
              <a:t>SINR</a:t>
            </a:r>
            <a:r>
              <a:rPr lang="en-US" sz="1600" b="0" i="1" baseline="-25000" dirty="0" err="1"/>
              <a:t>n</a:t>
            </a:r>
            <a:r>
              <a:rPr lang="en-US" sz="1600" b="0" dirty="0"/>
              <a:t> is the post processing SINR at the </a:t>
            </a:r>
            <a:r>
              <a:rPr lang="en-US" sz="1600" b="0" i="1" dirty="0"/>
              <a:t>n</a:t>
            </a:r>
            <a:r>
              <a:rPr lang="en-US" sz="1600" b="0" dirty="0"/>
              <a:t>-</a:t>
            </a:r>
            <a:r>
              <a:rPr lang="en-US" sz="1600" b="0" dirty="0" err="1"/>
              <a:t>th</a:t>
            </a:r>
            <a:r>
              <a:rPr lang="en-US" sz="1600" b="0" dirty="0"/>
              <a:t> subcarrier, </a:t>
            </a:r>
            <a:r>
              <a:rPr lang="en-US" sz="1600" b="0" i="1" dirty="0"/>
              <a:t>N</a:t>
            </a:r>
            <a:r>
              <a:rPr lang="en-US" sz="1600" b="0" dirty="0"/>
              <a:t> is the number of </a:t>
            </a:r>
            <a:r>
              <a:rPr lang="en-US" sz="1600" b="0" dirty="0" smtClean="0"/>
              <a:t>  subcarriers in </a:t>
            </a:r>
            <a:r>
              <a:rPr lang="en-US" sz="1600" b="0" dirty="0"/>
              <a:t>a coded </a:t>
            </a:r>
            <a:r>
              <a:rPr lang="en-US" sz="1600" b="0" dirty="0" smtClean="0"/>
              <a:t>block </a:t>
            </a:r>
            <a:r>
              <a:rPr lang="en-US" sz="1600" b="0" dirty="0"/>
              <a:t>and Φ is </a:t>
            </a:r>
            <a:r>
              <a:rPr lang="en-US" sz="1600" b="0" dirty="0" smtClean="0"/>
              <a:t>a mapping function.</a:t>
            </a:r>
          </a:p>
          <a:p>
            <a:endParaRPr lang="en-US" sz="1600" b="0" dirty="0" smtClean="0"/>
          </a:p>
          <a:p>
            <a:r>
              <a:rPr lang="en-US" sz="1600" b="0" dirty="0" smtClean="0"/>
              <a:t>Several mapping functions can be used such </a:t>
            </a:r>
            <a:r>
              <a:rPr lang="en-US" sz="1600" b="0" dirty="0" smtClean="0"/>
              <a:t>as </a:t>
            </a:r>
            <a:r>
              <a:rPr lang="en-US" altLang="ko-KR" sz="1600" b="0" dirty="0"/>
              <a:t>Constrained </a:t>
            </a:r>
            <a:r>
              <a:rPr lang="en-US" altLang="ko-KR" sz="1600" b="0" dirty="0" smtClean="0"/>
              <a:t>Capacity, </a:t>
            </a:r>
            <a:r>
              <a:rPr lang="en-US" sz="1600" b="0" dirty="0" smtClean="0"/>
              <a:t>EESM, </a:t>
            </a:r>
            <a:r>
              <a:rPr lang="en-US" sz="1600" b="0" dirty="0" smtClean="0"/>
              <a:t>MMIB</a:t>
            </a:r>
            <a:r>
              <a:rPr lang="en-US" sz="1600" b="0" dirty="0" smtClean="0"/>
              <a:t>, </a:t>
            </a:r>
            <a:r>
              <a:rPr lang="en-US" sz="1600" b="0" dirty="0" smtClean="0"/>
              <a:t>etc. </a:t>
            </a:r>
            <a:r>
              <a:rPr lang="en-US" sz="1600" b="0" dirty="0" smtClean="0"/>
              <a:t>[12]</a:t>
            </a:r>
            <a:endParaRPr lang="en-US" sz="1600" b="0" dirty="0"/>
          </a:p>
          <a:p>
            <a:pPr lvl="1"/>
            <a:endParaRPr lang="en-US" sz="1200" dirty="0"/>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graphicFrame>
        <p:nvGraphicFramePr>
          <p:cNvPr id="3" name="개체 2"/>
          <p:cNvGraphicFramePr>
            <a:graphicFrameLocks noChangeAspect="1"/>
          </p:cNvGraphicFramePr>
          <p:nvPr>
            <p:extLst>
              <p:ext uri="{D42A27DB-BD31-4B8C-83A1-F6EECF244321}">
                <p14:modId xmlns:p14="http://schemas.microsoft.com/office/powerpoint/2010/main" val="3870986893"/>
              </p:ext>
            </p:extLst>
          </p:nvPr>
        </p:nvGraphicFramePr>
        <p:xfrm>
          <a:off x="2743200" y="3736975"/>
          <a:ext cx="2849562" cy="758825"/>
        </p:xfrm>
        <a:graphic>
          <a:graphicData uri="http://schemas.openxmlformats.org/presentationml/2006/ole">
            <mc:AlternateContent xmlns:mc="http://schemas.openxmlformats.org/markup-compatibility/2006">
              <mc:Choice xmlns:v="urn:schemas-microsoft-com:vml" Requires="v">
                <p:oleObj spid="_x0000_s2072" name="Equation" r:id="rId4" imgW="1765080" imgH="469800" progId="Equation.DSMT4">
                  <p:embed/>
                </p:oleObj>
              </mc:Choice>
              <mc:Fallback>
                <p:oleObj name="Equation" r:id="rId4" imgW="1765080" imgH="469800" progId="Equation.DSMT4">
                  <p:embed/>
                  <p:pic>
                    <p:nvPicPr>
                      <p:cNvPr id="0" name=""/>
                      <p:cNvPicPr>
                        <a:picLocks noChangeAspect="1" noChangeArrowheads="1"/>
                      </p:cNvPicPr>
                      <p:nvPr/>
                    </p:nvPicPr>
                    <p:blipFill>
                      <a:blip r:embed="rId5"/>
                      <a:srcRect/>
                      <a:stretch>
                        <a:fillRect/>
                      </a:stretch>
                    </p:blipFill>
                    <p:spPr bwMode="auto">
                      <a:xfrm>
                        <a:off x="2743200" y="3736975"/>
                        <a:ext cx="2849562"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968028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smtClean="0"/>
              <a:t>Ron Porat, Broadcom</a:t>
            </a:r>
            <a:endParaRPr lang="en-US"/>
          </a:p>
        </p:txBody>
      </p:sp>
      <p:sp>
        <p:nvSpPr>
          <p:cNvPr id="6148" name="Rectangle 2"/>
          <p:cNvSpPr>
            <a:spLocks noGrp="1" noChangeArrowheads="1"/>
          </p:cNvSpPr>
          <p:nvPr>
            <p:ph type="title"/>
          </p:nvPr>
        </p:nvSpPr>
        <p:spPr>
          <a:xfrm>
            <a:off x="685800" y="685800"/>
            <a:ext cx="7772400" cy="990600"/>
          </a:xfrm>
        </p:spPr>
        <p:txBody>
          <a:bodyPr/>
          <a:lstStyle/>
          <a:p>
            <a:r>
              <a:rPr lang="en-US" sz="2400" dirty="0" smtClean="0"/>
              <a:t>Cont</a:t>
            </a:r>
            <a:r>
              <a:rPr lang="en-US" sz="2400" dirty="0" smtClean="0"/>
              <a:t>. </a:t>
            </a:r>
            <a:endParaRPr lang="en-US" sz="2400" dirty="0" smtClean="0"/>
          </a:p>
        </p:txBody>
      </p:sp>
      <p:sp>
        <p:nvSpPr>
          <p:cNvPr id="6149" name="Rectangle 3"/>
          <p:cNvSpPr>
            <a:spLocks noGrp="1" noChangeArrowheads="1"/>
          </p:cNvSpPr>
          <p:nvPr>
            <p:ph type="body" idx="1"/>
          </p:nvPr>
        </p:nvSpPr>
        <p:spPr>
          <a:xfrm>
            <a:off x="685800" y="1676400"/>
            <a:ext cx="7772400" cy="4800600"/>
          </a:xfrm>
        </p:spPr>
        <p:txBody>
          <a:bodyPr/>
          <a:lstStyle/>
          <a:p>
            <a:pPr lvl="1"/>
            <a:endParaRPr lang="en-US" sz="1100" dirty="0"/>
          </a:p>
          <a:p>
            <a:r>
              <a:rPr lang="en-US" sz="1600" b="0" dirty="0" smtClean="0"/>
              <a:t>A general description is as follows:</a:t>
            </a:r>
            <a:endParaRPr lang="en-US" sz="1600" b="0" dirty="0"/>
          </a:p>
          <a:p>
            <a:pPr lvl="1"/>
            <a:r>
              <a:rPr lang="en-US" sz="1400" dirty="0"/>
              <a:t>Start from an agreed upon </a:t>
            </a:r>
            <a:r>
              <a:rPr lang="en-US" sz="1400" dirty="0" smtClean="0"/>
              <a:t>per-MCS required SNR in AWGN assuming </a:t>
            </a:r>
            <a:r>
              <a:rPr lang="en-US" sz="1400" dirty="0" smtClean="0"/>
              <a:t>e.g. 1000bytes </a:t>
            </a:r>
            <a:r>
              <a:rPr lang="en-US" sz="1400" dirty="0" smtClean="0"/>
              <a:t>SISO 10% PER </a:t>
            </a:r>
            <a:r>
              <a:rPr lang="en-US" sz="1400" dirty="0" smtClean="0"/>
              <a:t>point.</a:t>
            </a:r>
            <a:endParaRPr lang="en-US" sz="1400" dirty="0"/>
          </a:p>
          <a:p>
            <a:pPr lvl="1"/>
            <a:r>
              <a:rPr lang="en-US" sz="1400" dirty="0"/>
              <a:t>With one receive antenna:</a:t>
            </a:r>
          </a:p>
          <a:p>
            <a:pPr lvl="2">
              <a:buFont typeface="+mj-lt"/>
              <a:buAutoNum type="arabicPeriod"/>
            </a:pPr>
            <a:r>
              <a:rPr lang="en-US" sz="1200" dirty="0"/>
              <a:t>Compute SINR per tone – the ‘S’ term is a function of the </a:t>
            </a:r>
            <a:r>
              <a:rPr lang="en-US" sz="1200" dirty="0" err="1"/>
              <a:t>Tx</a:t>
            </a:r>
            <a:r>
              <a:rPr lang="en-US" sz="1200" dirty="0"/>
              <a:t> power and channel. The ‘I’ term is due to OBSS, intra-BSS interference or </a:t>
            </a:r>
            <a:r>
              <a:rPr lang="en-US" sz="1200" dirty="0" smtClean="0"/>
              <a:t>MU-MIMO related interference. </a:t>
            </a:r>
            <a:r>
              <a:rPr lang="en-US" sz="1200" dirty="0"/>
              <a:t>Note that ‘I’ could vary during a packet due to shorter interfering packet than the desired </a:t>
            </a:r>
            <a:r>
              <a:rPr lang="en-US" sz="1200" dirty="0" smtClean="0"/>
              <a:t>packet or </a:t>
            </a:r>
            <a:r>
              <a:rPr lang="en-US" sz="1200" dirty="0"/>
              <a:t>start of new interfering packet midway through the desired packet.</a:t>
            </a:r>
          </a:p>
          <a:p>
            <a:pPr lvl="2">
              <a:buFont typeface="+mj-lt"/>
              <a:buAutoNum type="arabicPeriod"/>
            </a:pPr>
            <a:r>
              <a:rPr lang="en-US" sz="1200" dirty="0" smtClean="0"/>
              <a:t>If constraint capacity is used, calculate </a:t>
            </a:r>
            <a:r>
              <a:rPr lang="en-US" sz="1200" dirty="0"/>
              <a:t>the per-tone capacity </a:t>
            </a:r>
            <a:r>
              <a:rPr lang="en-US" sz="1200" dirty="0" smtClean="0"/>
              <a:t>log2(1+SINR</a:t>
            </a:r>
            <a:r>
              <a:rPr lang="en-US" sz="1200" dirty="0"/>
              <a:t>), </a:t>
            </a:r>
            <a:r>
              <a:rPr lang="en-US" sz="1200" dirty="0" smtClean="0"/>
              <a:t>this could </a:t>
            </a:r>
            <a:r>
              <a:rPr lang="en-US" sz="1200" dirty="0"/>
              <a:t>be constrained to </a:t>
            </a:r>
            <a:r>
              <a:rPr lang="en-US" sz="1200" dirty="0" smtClean="0"/>
              <a:t>256QAM capacity, </a:t>
            </a:r>
            <a:r>
              <a:rPr lang="en-US" sz="1200" dirty="0"/>
              <a:t>and average across all </a:t>
            </a:r>
            <a:r>
              <a:rPr lang="en-US" sz="1200" dirty="0" smtClean="0"/>
              <a:t>data tones used for </a:t>
            </a:r>
            <a:r>
              <a:rPr lang="en-US" sz="1200" dirty="0" smtClean="0"/>
              <a:t>transmission. </a:t>
            </a:r>
          </a:p>
          <a:p>
            <a:pPr marL="857250" lvl="2" indent="0">
              <a:buNone/>
            </a:pPr>
            <a:r>
              <a:rPr lang="en-US" sz="1200" dirty="0"/>
              <a:t>	 </a:t>
            </a:r>
            <a:r>
              <a:rPr lang="en-US" sz="1200" dirty="0" smtClean="0"/>
              <a:t>    </a:t>
            </a:r>
            <a:r>
              <a:rPr lang="en-US" sz="1200" dirty="0" smtClean="0"/>
              <a:t>If MMIB is used, calculate the average per-bit capacity as described in [13] </a:t>
            </a:r>
          </a:p>
          <a:p>
            <a:pPr marL="857250" lvl="2" indent="0">
              <a:buNone/>
            </a:pPr>
            <a:r>
              <a:rPr lang="en-US" sz="1200" dirty="0"/>
              <a:t> </a:t>
            </a:r>
            <a:r>
              <a:rPr lang="en-US" sz="1200" dirty="0" smtClean="0"/>
              <a:t>     If RBIR is used, calculate the symbol information as described in [14]</a:t>
            </a:r>
            <a:r>
              <a:rPr lang="en-US" sz="1200" dirty="0" smtClean="0"/>
              <a:t> </a:t>
            </a:r>
            <a:endParaRPr lang="en-US" sz="1200" dirty="0"/>
          </a:p>
          <a:p>
            <a:pPr lvl="2">
              <a:buFont typeface="+mj-lt"/>
              <a:buAutoNum type="arabicPeriod"/>
            </a:pPr>
            <a:r>
              <a:rPr lang="en-US" sz="1200" dirty="0"/>
              <a:t>From 2, derive the averaged </a:t>
            </a:r>
            <a:r>
              <a:rPr lang="en-US" sz="1200" dirty="0" smtClean="0"/>
              <a:t>SINR per tone.</a:t>
            </a:r>
            <a:endParaRPr lang="en-US" sz="1200" dirty="0"/>
          </a:p>
          <a:p>
            <a:pPr lvl="2">
              <a:buFont typeface="+mj-lt"/>
              <a:buAutoNum type="arabicPeriod"/>
            </a:pPr>
            <a:r>
              <a:rPr lang="en-US" sz="1200" dirty="0"/>
              <a:t>Transform back to MCS using the </a:t>
            </a:r>
            <a:r>
              <a:rPr lang="en-US" sz="1200" dirty="0" smtClean="0"/>
              <a:t>AWGN MCS table</a:t>
            </a:r>
            <a:endParaRPr lang="en-US" sz="1200" dirty="0"/>
          </a:p>
          <a:p>
            <a:pPr lvl="1"/>
            <a:r>
              <a:rPr lang="en-US" sz="1400" dirty="0"/>
              <a:t>With multiple receive antennas:</a:t>
            </a:r>
          </a:p>
          <a:p>
            <a:pPr lvl="2">
              <a:buFont typeface="+mj-lt"/>
              <a:buAutoNum type="arabicPeriod"/>
            </a:pPr>
            <a:r>
              <a:rPr lang="en-US" sz="1200" dirty="0"/>
              <a:t>SINR should reflect the receive combining output from all </a:t>
            </a:r>
            <a:r>
              <a:rPr lang="en-US" sz="1200" dirty="0" smtClean="0"/>
              <a:t>antennas</a:t>
            </a:r>
            <a:r>
              <a:rPr lang="en-US" sz="1200" dirty="0"/>
              <a:t> </a:t>
            </a:r>
            <a:r>
              <a:rPr lang="en-US" sz="1200" dirty="0" smtClean="0"/>
              <a:t>and the combining method should be indicated</a:t>
            </a:r>
            <a:endParaRPr lang="en-US" sz="1200" dirty="0"/>
          </a:p>
          <a:p>
            <a:pPr lvl="2">
              <a:buFont typeface="+mj-lt"/>
              <a:buAutoNum type="arabicPeriod"/>
            </a:pPr>
            <a:r>
              <a:rPr lang="en-US" sz="1200" dirty="0"/>
              <a:t>For MIMO simulation, linear per-stream SINR can be computed. </a:t>
            </a:r>
          </a:p>
        </p:txBody>
      </p:sp>
      <p:sp>
        <p:nvSpPr>
          <p:cNvPr id="8" name="Date Placeholder 3"/>
          <p:cNvSpPr>
            <a:spLocks noGrp="1"/>
          </p:cNvSpPr>
          <p:nvPr>
            <p:ph type="dt" sz="quarter" idx="10"/>
          </p:nvPr>
        </p:nvSpPr>
        <p:spPr>
          <a:xfrm>
            <a:off x="696913" y="332601"/>
            <a:ext cx="1182055" cy="276999"/>
          </a:xfrm>
        </p:spPr>
        <p:txBody>
          <a:bodyPr/>
          <a:lstStyle/>
          <a:p>
            <a:pPr>
              <a:defRPr/>
            </a:pPr>
            <a:r>
              <a:rPr lang="en-US" smtClean="0"/>
              <a:t>September 2013</a:t>
            </a:r>
            <a:endParaRPr lang="en-US"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762512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149234</TotalTime>
  <Words>2226</Words>
  <Application>Microsoft Office PowerPoint</Application>
  <PresentationFormat>On-screen Show (4:3)</PresentationFormat>
  <Paragraphs>299</Paragraphs>
  <Slides>15</Slides>
  <Notes>14</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15</vt:i4>
      </vt:variant>
    </vt:vector>
  </HeadingPairs>
  <TitlesOfParts>
    <vt:vector size="19" baseType="lpstr">
      <vt:lpstr>802-11-Submission</vt:lpstr>
      <vt:lpstr>Custom Design</vt:lpstr>
      <vt:lpstr>Document</vt:lpstr>
      <vt:lpstr>Equation</vt:lpstr>
      <vt:lpstr>Evaluation Methodology </vt:lpstr>
      <vt:lpstr>Outline</vt:lpstr>
      <vt:lpstr>Simulation Methodology -  General Concept </vt:lpstr>
      <vt:lpstr>System Simulation - General Description</vt:lpstr>
      <vt:lpstr>Cont.</vt:lpstr>
      <vt:lpstr>Simulation Methodology I -  PER Simulations </vt:lpstr>
      <vt:lpstr>Simulation Methodology II -  PHY System Sims </vt:lpstr>
      <vt:lpstr>PHY Abstraction</vt:lpstr>
      <vt:lpstr>Cont. </vt:lpstr>
      <vt:lpstr>Simulation Methodology III -  MAC System Sims </vt:lpstr>
      <vt:lpstr>Simulation Methodology Choice</vt:lpstr>
      <vt:lpstr>Metrics</vt:lpstr>
      <vt:lpstr>Traffic Models</vt:lpstr>
      <vt:lpstr>Straw Poll</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1080</cp:revision>
  <cp:lastPrinted>1998-02-10T13:28:06Z</cp:lastPrinted>
  <dcterms:created xsi:type="dcterms:W3CDTF">2007-05-21T21:00:37Z</dcterms:created>
  <dcterms:modified xsi:type="dcterms:W3CDTF">2013-09-16T08:30:38Z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696533451</vt:i4>
  </property>
  <property fmtid="{D5CDD505-2E9C-101B-9397-08002B2CF9AE}" pid="3" name="_NewReviewCycle">
    <vt:lpwstr/>
  </property>
  <property fmtid="{D5CDD505-2E9C-101B-9397-08002B2CF9AE}" pid="4" name="_EmailSubject">
    <vt:lpwstr>final UWB presentation</vt:lpwstr>
  </property>
  <property fmtid="{D5CDD505-2E9C-101B-9397-08002B2CF9AE}" pid="5" name="_AuthorEmail">
    <vt:lpwstr>rporat@broadcom.com</vt:lpwstr>
  </property>
  <property fmtid="{D5CDD505-2E9C-101B-9397-08002B2CF9AE}" pid="6" name="_AuthorEmailDisplayName">
    <vt:lpwstr>Ron Porat</vt:lpwstr>
  </property>
  <property fmtid="{D5CDD505-2E9C-101B-9397-08002B2CF9AE}" pid="7" name="_PreviousAdHocReviewCycleID">
    <vt:i4>-1355890274</vt:i4>
  </property>
</Properties>
</file>