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Default Extension="bin" ContentType="application/vnd.openxmlformats-officedocument.oleObject"/>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theme/themeOverride1.xml" ContentType="application/vnd.openxmlformats-officedocument.themeOverr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Default Extension="vml" ContentType="application/vnd.openxmlformats-officedocument.vmlDrawing"/>
  <Default Extension="doc" ContentType="application/msword"/>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3"/>
  </p:notesMasterIdLst>
  <p:handoutMasterIdLst>
    <p:handoutMasterId r:id="rId14"/>
  </p:handoutMasterIdLst>
  <p:sldIdLst>
    <p:sldId id="256" r:id="rId2"/>
    <p:sldId id="257" r:id="rId3"/>
    <p:sldId id="262" r:id="rId4"/>
    <p:sldId id="265" r:id="rId5"/>
    <p:sldId id="267" r:id="rId6"/>
    <p:sldId id="275" r:id="rId7"/>
    <p:sldId id="276" r:id="rId8"/>
    <p:sldId id="274" r:id="rId9"/>
    <p:sldId id="277" r:id="rId10"/>
    <p:sldId id="271" r:id="rId11"/>
    <p:sldId id="272" r:id="rId12"/>
  </p:sldIdLst>
  <p:sldSz cx="9144000" cy="6858000" type="screen4x3"/>
  <p:notesSz cx="6807200" cy="9939338"/>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FFFFCC"/>
    <a:srgbClr val="FF00FF"/>
    <a:srgbClr val="FFCCFF"/>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327" autoAdjust="0"/>
    <p:restoredTop sz="94660"/>
  </p:normalViewPr>
  <p:slideViewPr>
    <p:cSldViewPr>
      <p:cViewPr>
        <p:scale>
          <a:sx n="80" d="100"/>
          <a:sy n="80" d="100"/>
        </p:scale>
        <p:origin x="-840" y="-72"/>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2" d="100"/>
          <a:sy n="52" d="100"/>
        </p:scale>
        <p:origin x="-2724" y="-102"/>
      </p:cViewPr>
      <p:guideLst>
        <p:guide orient="horz" pos="3084"/>
        <p:guide pos="212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5.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50099" cy="496457"/>
          </a:xfrm>
          <a:prstGeom prst="rect">
            <a:avLst/>
          </a:prstGeom>
        </p:spPr>
        <p:txBody>
          <a:bodyPr vert="horz" lIns="91440" tIns="45720" rIns="91440" bIns="45720" rtlCol="0"/>
          <a:lstStyle>
            <a:lvl1pPr algn="l">
              <a:defRPr sz="1200"/>
            </a:lvl1pPr>
          </a:lstStyle>
          <a:p>
            <a:r>
              <a:rPr lang="en-US" smtClean="0"/>
              <a:t>doc.: IEEE 802.11-13/1046r0</a:t>
            </a:r>
            <a:endParaRPr lang="en-US" dirty="0"/>
          </a:p>
        </p:txBody>
      </p:sp>
      <p:sp>
        <p:nvSpPr>
          <p:cNvPr id="3" name="Date Placeholder 2"/>
          <p:cNvSpPr>
            <a:spLocks noGrp="1"/>
          </p:cNvSpPr>
          <p:nvPr>
            <p:ph type="dt" sz="quarter" idx="1"/>
          </p:nvPr>
        </p:nvSpPr>
        <p:spPr>
          <a:xfrm>
            <a:off x="3855543" y="0"/>
            <a:ext cx="2950099" cy="496457"/>
          </a:xfrm>
          <a:prstGeom prst="rect">
            <a:avLst/>
          </a:prstGeom>
        </p:spPr>
        <p:txBody>
          <a:bodyPr vert="horz" lIns="91440" tIns="45720" rIns="91440" bIns="45720" rtlCol="0"/>
          <a:lstStyle>
            <a:lvl1pPr algn="r">
              <a:defRPr sz="1200"/>
            </a:lvl1pPr>
          </a:lstStyle>
          <a:p>
            <a:r>
              <a:rPr lang="en-US" altLang="ja-JP" dirty="0" smtClean="0"/>
              <a:t>March 2013</a:t>
            </a:r>
            <a:endParaRPr lang="en-US" dirty="0"/>
          </a:p>
        </p:txBody>
      </p:sp>
      <p:sp>
        <p:nvSpPr>
          <p:cNvPr id="4" name="Footer Placeholder 3"/>
          <p:cNvSpPr>
            <a:spLocks noGrp="1"/>
          </p:cNvSpPr>
          <p:nvPr>
            <p:ph type="ftr" sz="quarter" idx="2"/>
          </p:nvPr>
        </p:nvSpPr>
        <p:spPr>
          <a:xfrm>
            <a:off x="0" y="9441181"/>
            <a:ext cx="2950099" cy="496457"/>
          </a:xfrm>
          <a:prstGeom prst="rect">
            <a:avLst/>
          </a:prstGeom>
        </p:spPr>
        <p:txBody>
          <a:bodyPr vert="horz" lIns="91440" tIns="45720" rIns="91440" bIns="45720" rtlCol="0" anchor="b"/>
          <a:lstStyle>
            <a:lvl1pPr algn="l">
              <a:defRPr sz="1200"/>
            </a:lvl1pPr>
          </a:lstStyle>
          <a:p>
            <a:r>
              <a:rPr lang="en-US" dirty="0" smtClean="0"/>
              <a:t>Yasuhiko Inoue, NTT</a:t>
            </a:r>
            <a:endParaRPr lang="en-US" dirty="0"/>
          </a:p>
        </p:txBody>
      </p:sp>
      <p:sp>
        <p:nvSpPr>
          <p:cNvPr id="5" name="Slide Number Placeholder 4"/>
          <p:cNvSpPr>
            <a:spLocks noGrp="1"/>
          </p:cNvSpPr>
          <p:nvPr>
            <p:ph type="sldNum" sz="quarter" idx="3"/>
          </p:nvPr>
        </p:nvSpPr>
        <p:spPr>
          <a:xfrm>
            <a:off x="3855543" y="9441181"/>
            <a:ext cx="2950099" cy="496457"/>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 xmlns:p14="http://schemas.microsoft.com/office/powerpoint/2010/main" val="403246742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1"/>
            <a:ext cx="6807200" cy="9939338"/>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537084" y="103713"/>
            <a:ext cx="628045" cy="226125"/>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doc.: IEEE 802.11-13/1046r0</a:t>
            </a:r>
            <a:endParaRPr lang="en-US" dirty="0"/>
          </a:p>
        </p:txBody>
      </p:sp>
      <p:sp>
        <p:nvSpPr>
          <p:cNvPr id="2051" name="Rectangle 3"/>
          <p:cNvSpPr>
            <a:spLocks noGrp="1" noChangeArrowheads="1"/>
          </p:cNvSpPr>
          <p:nvPr>
            <p:ph type="dt"/>
          </p:nvPr>
        </p:nvSpPr>
        <p:spPr bwMode="auto">
          <a:xfrm>
            <a:off x="642071" y="103713"/>
            <a:ext cx="810381" cy="226125"/>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ltLang="ja-JP" dirty="0" smtClean="0"/>
              <a:t>March 2013</a:t>
            </a:r>
            <a:endParaRPr lang="en-US" dirty="0"/>
          </a:p>
        </p:txBody>
      </p:sp>
      <p:sp>
        <p:nvSpPr>
          <p:cNvPr id="2052" name="Rectangle 4"/>
          <p:cNvSpPr>
            <a:spLocks noGrp="1" noRot="1" noChangeAspect="1" noChangeArrowheads="1"/>
          </p:cNvSpPr>
          <p:nvPr>
            <p:ph type="sldImg"/>
          </p:nvPr>
        </p:nvSpPr>
        <p:spPr bwMode="auto">
          <a:xfrm>
            <a:off x="928688" y="750888"/>
            <a:ext cx="4948237" cy="3713162"/>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07004" y="4721442"/>
            <a:ext cx="4991635" cy="4471512"/>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259685" y="9623102"/>
            <a:ext cx="905444" cy="193822"/>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smtClean="0"/>
              <a:t>Yasuhiko Inoue, NTT</a:t>
            </a:r>
            <a:endParaRPr lang="en-US" dirty="0"/>
          </a:p>
        </p:txBody>
      </p:sp>
      <p:sp>
        <p:nvSpPr>
          <p:cNvPr id="2055" name="Rectangle 7"/>
          <p:cNvSpPr>
            <a:spLocks noGrp="1" noChangeArrowheads="1"/>
          </p:cNvSpPr>
          <p:nvPr>
            <p:ph type="sldNum"/>
          </p:nvPr>
        </p:nvSpPr>
        <p:spPr bwMode="auto">
          <a:xfrm>
            <a:off x="3163603" y="9623102"/>
            <a:ext cx="501813" cy="38934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09084" y="9623102"/>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10642" y="9621402"/>
            <a:ext cx="5385916" cy="1700"/>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35838" y="317937"/>
            <a:ext cx="5535525" cy="1700"/>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 xmlns:p14="http://schemas.microsoft.com/office/powerpoint/2010/main" val="3334834292"/>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802.11-13/1046r0</a:t>
            </a:r>
            <a:endParaRPr lang="en-US" dirty="0"/>
          </a:p>
        </p:txBody>
      </p:sp>
      <p:sp>
        <p:nvSpPr>
          <p:cNvPr id="5" name="Rectangle 3"/>
          <p:cNvSpPr>
            <a:spLocks noGrp="1" noChangeArrowheads="1"/>
          </p:cNvSpPr>
          <p:nvPr>
            <p:ph type="dt"/>
          </p:nvPr>
        </p:nvSpPr>
        <p:spPr>
          <a:ln/>
        </p:spPr>
        <p:txBody>
          <a:bodyPr/>
          <a:lstStyle/>
          <a:p>
            <a:r>
              <a:rPr lang="en-US" altLang="ja-JP" dirty="0" smtClean="0"/>
              <a:t>March 2013</a:t>
            </a:r>
            <a:endParaRPr lang="en-US" dirty="0"/>
          </a:p>
        </p:txBody>
      </p:sp>
      <p:sp>
        <p:nvSpPr>
          <p:cNvPr id="6" name="Rectangle 6"/>
          <p:cNvSpPr>
            <a:spLocks noGrp="1" noChangeArrowheads="1"/>
          </p:cNvSpPr>
          <p:nvPr>
            <p:ph type="ftr"/>
          </p:nvPr>
        </p:nvSpPr>
        <p:spPr>
          <a:ln/>
        </p:spPr>
        <p:txBody>
          <a:bodyPr/>
          <a:lstStyle/>
          <a:p>
            <a:r>
              <a:rPr lang="en-US" dirty="0" smtClean="0"/>
              <a:t>Yasuhiko Inoue, NTT</a:t>
            </a:r>
            <a:endParaRPr lang="en-US" dirty="0"/>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32976" y="751486"/>
            <a:ext cx="4541250" cy="3714926"/>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07004" y="4721441"/>
            <a:ext cx="4993193" cy="4573524"/>
          </a:xfrm>
          <a:prstGeom prst="rect">
            <a:avLst/>
          </a:prstGeom>
          <a:noFill/>
          <a:ln>
            <a:round/>
            <a:headEnd/>
            <a:tailEnd/>
          </a:ln>
        </p:spPr>
        <p:txBody>
          <a:bodyPr wrap="none" anchor="ctr"/>
          <a:lstStyle/>
          <a:p>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802.11-13/1046r0</a:t>
            </a:r>
            <a:endParaRPr lang="en-US" dirty="0"/>
          </a:p>
        </p:txBody>
      </p:sp>
      <p:sp>
        <p:nvSpPr>
          <p:cNvPr id="5" name="Rectangle 3"/>
          <p:cNvSpPr>
            <a:spLocks noGrp="1" noChangeArrowheads="1"/>
          </p:cNvSpPr>
          <p:nvPr>
            <p:ph type="dt"/>
          </p:nvPr>
        </p:nvSpPr>
        <p:spPr>
          <a:ln/>
        </p:spPr>
        <p:txBody>
          <a:bodyPr/>
          <a:lstStyle/>
          <a:p>
            <a:r>
              <a:rPr lang="en-US" altLang="ja-JP" dirty="0" smtClean="0"/>
              <a:t>March 2013</a:t>
            </a:r>
            <a:endParaRPr lang="en-US" dirty="0"/>
          </a:p>
        </p:txBody>
      </p:sp>
      <p:sp>
        <p:nvSpPr>
          <p:cNvPr id="6" name="Rectangle 6"/>
          <p:cNvSpPr>
            <a:spLocks noGrp="1" noChangeArrowheads="1"/>
          </p:cNvSpPr>
          <p:nvPr>
            <p:ph type="ftr"/>
          </p:nvPr>
        </p:nvSpPr>
        <p:spPr>
          <a:ln/>
        </p:spPr>
        <p:txBody>
          <a:bodyPr/>
          <a:lstStyle/>
          <a:p>
            <a:r>
              <a:rPr lang="en-US" dirty="0" smtClean="0"/>
              <a:t>Yasuhiko Inoue, NTT</a:t>
            </a:r>
            <a:endParaRPr lang="en-US" dirty="0"/>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a:t>
            </a:fld>
            <a:endParaRPr lang="en-US" dirty="0"/>
          </a:p>
        </p:txBody>
      </p:sp>
      <p:sp>
        <p:nvSpPr>
          <p:cNvPr id="13313" name="Text Box 1"/>
          <p:cNvSpPr txBox="1">
            <a:spLocks noChangeArrowheads="1"/>
          </p:cNvSpPr>
          <p:nvPr/>
        </p:nvSpPr>
        <p:spPr bwMode="auto">
          <a:xfrm>
            <a:off x="1132976" y="751486"/>
            <a:ext cx="4541250" cy="3714926"/>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07004" y="4721441"/>
            <a:ext cx="4993193" cy="4573524"/>
          </a:xfrm>
          <a:prstGeom prst="rect">
            <a:avLst/>
          </a:prstGeom>
          <a:noFill/>
          <a:ln>
            <a:round/>
            <a:headEnd/>
            <a:tailEnd/>
          </a:ln>
        </p:spPr>
        <p:txBody>
          <a:bodyPr wrap="none" anchor="ctr"/>
          <a:lstStyle/>
          <a:p>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802.11-13/1046r0</a:t>
            </a:r>
            <a:endParaRPr lang="en-US" dirty="0"/>
          </a:p>
        </p:txBody>
      </p:sp>
      <p:sp>
        <p:nvSpPr>
          <p:cNvPr id="5" name="Rectangle 3"/>
          <p:cNvSpPr>
            <a:spLocks noGrp="1" noChangeArrowheads="1"/>
          </p:cNvSpPr>
          <p:nvPr>
            <p:ph type="dt"/>
          </p:nvPr>
        </p:nvSpPr>
        <p:spPr>
          <a:ln/>
        </p:spPr>
        <p:txBody>
          <a:bodyPr/>
          <a:lstStyle/>
          <a:p>
            <a:r>
              <a:rPr lang="en-US" altLang="ja-JP" dirty="0" smtClean="0"/>
              <a:t>March 2013</a:t>
            </a:r>
            <a:endParaRPr lang="en-US" dirty="0"/>
          </a:p>
        </p:txBody>
      </p:sp>
      <p:sp>
        <p:nvSpPr>
          <p:cNvPr id="6" name="Rectangle 6"/>
          <p:cNvSpPr>
            <a:spLocks noGrp="1" noChangeArrowheads="1"/>
          </p:cNvSpPr>
          <p:nvPr>
            <p:ph type="ftr"/>
          </p:nvPr>
        </p:nvSpPr>
        <p:spPr>
          <a:ln/>
        </p:spPr>
        <p:txBody>
          <a:bodyPr/>
          <a:lstStyle/>
          <a:p>
            <a:r>
              <a:rPr lang="en-US" dirty="0" smtClean="0"/>
              <a:t>Yasuhiko Inoue, NTT</a:t>
            </a:r>
            <a:endParaRPr lang="en-US" dirty="0"/>
          </a:p>
        </p:txBody>
      </p:sp>
      <p:sp>
        <p:nvSpPr>
          <p:cNvPr id="7" name="Rectangle 7"/>
          <p:cNvSpPr>
            <a:spLocks noGrp="1" noChangeArrowheads="1"/>
          </p:cNvSpPr>
          <p:nvPr>
            <p:ph type="sldNum"/>
          </p:nvPr>
        </p:nvSpPr>
        <p:spPr>
          <a:ln/>
        </p:spPr>
        <p:txBody>
          <a:bodyPr/>
          <a:lstStyle/>
          <a:p>
            <a:r>
              <a:rPr lang="en-US" dirty="0"/>
              <a:t>Page </a:t>
            </a:r>
            <a:fld id="{35E0D7E8-EBB2-4683-98FD-8E18BC106EDA}" type="slidenum">
              <a:rPr lang="en-US"/>
              <a:pPr/>
              <a:t>3</a:t>
            </a:fld>
            <a:endParaRPr lang="en-US" dirty="0"/>
          </a:p>
        </p:txBody>
      </p:sp>
      <p:sp>
        <p:nvSpPr>
          <p:cNvPr id="18433" name="Rectangle 1"/>
          <p:cNvSpPr txBox="1">
            <a:spLocks noGrp="1" noRot="1" noChangeAspect="1" noChangeArrowheads="1"/>
          </p:cNvSpPr>
          <p:nvPr>
            <p:ph type="sldImg"/>
          </p:nvPr>
        </p:nvSpPr>
        <p:spPr bwMode="auto">
          <a:xfrm>
            <a:off x="927100" y="750888"/>
            <a:ext cx="4953000" cy="3714750"/>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07004" y="4721441"/>
            <a:ext cx="4993193" cy="4573524"/>
          </a:xfrm>
          <a:prstGeom prst="rect">
            <a:avLst/>
          </a:prstGeom>
          <a:noFill/>
          <a:ln>
            <a:round/>
            <a:headEnd/>
            <a:tailEnd/>
          </a:ln>
        </p:spPr>
        <p:txBody>
          <a:bodyPr wrap="none" anchor="ctr"/>
          <a:lstStyle/>
          <a:p>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r>
              <a:rPr lang="en-US" altLang="zh-CN" dirty="0" smtClean="0"/>
              <a:t>11111111</a:t>
            </a:r>
            <a:endParaRPr lang="zh-CN" altLang="en-US" dirty="0"/>
          </a:p>
        </p:txBody>
      </p:sp>
      <p:sp>
        <p:nvSpPr>
          <p:cNvPr id="4" name="页眉占位符 3"/>
          <p:cNvSpPr>
            <a:spLocks noGrp="1"/>
          </p:cNvSpPr>
          <p:nvPr>
            <p:ph type="hdr" idx="10"/>
          </p:nvPr>
        </p:nvSpPr>
        <p:spPr/>
        <p:txBody>
          <a:bodyPr/>
          <a:lstStyle/>
          <a:p>
            <a:r>
              <a:rPr lang="en-US" smtClean="0"/>
              <a:t>doc.: IEEE 802.11-13/1046r0</a:t>
            </a:r>
            <a:endParaRPr lang="en-US"/>
          </a:p>
        </p:txBody>
      </p:sp>
      <p:sp>
        <p:nvSpPr>
          <p:cNvPr id="5" name="日期占位符 4"/>
          <p:cNvSpPr>
            <a:spLocks noGrp="1"/>
          </p:cNvSpPr>
          <p:nvPr>
            <p:ph type="dt" idx="11"/>
          </p:nvPr>
        </p:nvSpPr>
        <p:spPr/>
        <p:txBody>
          <a:bodyPr/>
          <a:lstStyle/>
          <a:p>
            <a:r>
              <a:rPr lang="en-US" altLang="ja-JP" smtClean="0"/>
              <a:t>March 2013</a:t>
            </a:r>
            <a:endParaRPr lang="en-US"/>
          </a:p>
        </p:txBody>
      </p:sp>
      <p:sp>
        <p:nvSpPr>
          <p:cNvPr id="6" name="页脚占位符 5"/>
          <p:cNvSpPr>
            <a:spLocks noGrp="1"/>
          </p:cNvSpPr>
          <p:nvPr>
            <p:ph type="ftr" idx="12"/>
          </p:nvPr>
        </p:nvSpPr>
        <p:spPr/>
        <p:txBody>
          <a:bodyPr/>
          <a:lstStyle/>
          <a:p>
            <a:r>
              <a:rPr lang="en-US" smtClean="0"/>
              <a:t>Yasuhiko Inoue, NTT</a:t>
            </a:r>
            <a:endParaRPr lang="en-US"/>
          </a:p>
        </p:txBody>
      </p:sp>
      <p:sp>
        <p:nvSpPr>
          <p:cNvPr id="7" name="灯片编号占位符 6"/>
          <p:cNvSpPr>
            <a:spLocks noGrp="1"/>
          </p:cNvSpPr>
          <p:nvPr>
            <p:ph type="sldNum" idx="13"/>
          </p:nvPr>
        </p:nvSpPr>
        <p:spPr/>
        <p:txBody>
          <a:bodyPr/>
          <a:lstStyle/>
          <a:p>
            <a:r>
              <a:rPr lang="en-US" smtClean="0"/>
              <a:t>Page </a:t>
            </a:r>
            <a:fld id="{47A7FEEB-9CD2-43FE-843C-C5350BEACB45}" type="slidenum">
              <a:rPr lang="en-US" smtClean="0"/>
              <a:pPr/>
              <a:t>10</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802.11-13/1046r0</a:t>
            </a:r>
            <a:endParaRPr lang="en-US" dirty="0"/>
          </a:p>
        </p:txBody>
      </p:sp>
      <p:sp>
        <p:nvSpPr>
          <p:cNvPr id="5" name="Rectangle 3"/>
          <p:cNvSpPr>
            <a:spLocks noGrp="1" noChangeArrowheads="1"/>
          </p:cNvSpPr>
          <p:nvPr>
            <p:ph type="dt"/>
          </p:nvPr>
        </p:nvSpPr>
        <p:spPr>
          <a:ln/>
        </p:spPr>
        <p:txBody>
          <a:bodyPr/>
          <a:lstStyle/>
          <a:p>
            <a:r>
              <a:rPr lang="en-US" altLang="ja-JP" dirty="0" smtClean="0"/>
              <a:t>March 2013</a:t>
            </a:r>
            <a:endParaRPr lang="en-US" dirty="0"/>
          </a:p>
        </p:txBody>
      </p:sp>
      <p:sp>
        <p:nvSpPr>
          <p:cNvPr id="6" name="Rectangle 6"/>
          <p:cNvSpPr>
            <a:spLocks noGrp="1" noChangeArrowheads="1"/>
          </p:cNvSpPr>
          <p:nvPr>
            <p:ph type="ftr"/>
          </p:nvPr>
        </p:nvSpPr>
        <p:spPr>
          <a:ln/>
        </p:spPr>
        <p:txBody>
          <a:bodyPr/>
          <a:lstStyle/>
          <a:p>
            <a:r>
              <a:rPr lang="en-US" dirty="0" smtClean="0"/>
              <a:t>Yasuhiko Inoue, NTT</a:t>
            </a:r>
            <a:endParaRPr lang="en-US" dirty="0"/>
          </a:p>
        </p:txBody>
      </p:sp>
      <p:sp>
        <p:nvSpPr>
          <p:cNvPr id="7" name="Rectangle 7"/>
          <p:cNvSpPr>
            <a:spLocks noGrp="1" noChangeArrowheads="1"/>
          </p:cNvSpPr>
          <p:nvPr>
            <p:ph type="sldNum"/>
          </p:nvPr>
        </p:nvSpPr>
        <p:spPr>
          <a:ln/>
        </p:spPr>
        <p:txBody>
          <a:bodyPr/>
          <a:lstStyle/>
          <a:p>
            <a:r>
              <a:rPr lang="en-US" dirty="0"/>
              <a:t>Page </a:t>
            </a:r>
            <a:fld id="{E6AF579C-E269-44CC-A9F4-B7D1E2EA3836}" type="slidenum">
              <a:rPr lang="en-US"/>
              <a:pPr/>
              <a:t>11</a:t>
            </a:fld>
            <a:endParaRPr lang="en-US" dirty="0"/>
          </a:p>
        </p:txBody>
      </p:sp>
      <p:sp>
        <p:nvSpPr>
          <p:cNvPr id="20481" name="Rectangle 1"/>
          <p:cNvSpPr txBox="1">
            <a:spLocks noGrp="1" noRot="1" noChangeAspect="1" noChangeArrowheads="1"/>
          </p:cNvSpPr>
          <p:nvPr>
            <p:ph type="sldImg"/>
          </p:nvPr>
        </p:nvSpPr>
        <p:spPr bwMode="auto">
          <a:xfrm>
            <a:off x="927100" y="750888"/>
            <a:ext cx="4953000" cy="3714750"/>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07004" y="4721441"/>
            <a:ext cx="4993193" cy="4573524"/>
          </a:xfrm>
          <a:prstGeom prst="rect">
            <a:avLst/>
          </a:prstGeom>
          <a:noFill/>
          <a:ln>
            <a:round/>
            <a:headEnd/>
            <a:tailEnd/>
          </a:ln>
        </p:spPr>
        <p:txBody>
          <a:bodyPr wrap="none" anchor="ctr"/>
          <a:lstStyle/>
          <a:p>
            <a:endParaRPr lang="en-US" dirty="0"/>
          </a:p>
        </p:txBody>
      </p:sp>
    </p:spTree>
    <p:extLst>
      <p:ext uri="{BB962C8B-B14F-4D97-AF65-F5344CB8AC3E}">
        <p14:creationId xmlns="" xmlns:p14="http://schemas.microsoft.com/office/powerpoint/2010/main" val="154464910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ja-JP" altLang="en-US" smtClean="0"/>
              <a:t>マスター タイトルの書式設定</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マスター サブタイトルの書式設定</a:t>
            </a:r>
            <a:endParaRPr lang="en-GB"/>
          </a:p>
        </p:txBody>
      </p:sp>
      <p:sp>
        <p:nvSpPr>
          <p:cNvPr id="5" name="Footer Placeholder 4"/>
          <p:cNvSpPr>
            <a:spLocks noGrp="1"/>
          </p:cNvSpPr>
          <p:nvPr>
            <p:ph type="ftr" idx="11"/>
          </p:nvPr>
        </p:nvSpPr>
        <p:spPr/>
        <p:txBody>
          <a:bodyPr/>
          <a:lstStyle>
            <a:lvl1pPr>
              <a:defRPr/>
            </a:lvl1pPr>
          </a:lstStyle>
          <a:p>
            <a:r>
              <a:rPr lang="en-GB" dirty="0" smtClean="0"/>
              <a:t>Yasuhiko Inoue, NTT</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dirty="0" smtClean="0"/>
              <a:t>マスター タイトルの書式設定</a:t>
            </a:r>
            <a:endParaRPr lang="en-GB"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smtClean="0"/>
              <a:t>BUPT</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マスター タイトルの書式設定</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マスター テキストの書式設定</a:t>
            </a:r>
          </a:p>
        </p:txBody>
      </p:sp>
      <p:sp>
        <p:nvSpPr>
          <p:cNvPr id="5" name="Footer Placeholder 4"/>
          <p:cNvSpPr>
            <a:spLocks noGrp="1"/>
          </p:cNvSpPr>
          <p:nvPr>
            <p:ph type="ftr" idx="11"/>
          </p:nvPr>
        </p:nvSpPr>
        <p:spPr/>
        <p:txBody>
          <a:bodyPr/>
          <a:lstStyle>
            <a:lvl1pPr>
              <a:defRPr/>
            </a:lvl1pPr>
          </a:lstStyle>
          <a:p>
            <a:r>
              <a:rPr lang="en-GB" dirty="0" smtClean="0"/>
              <a:t>Yasuhiko Inoue, NTT</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GB"/>
          </a:p>
        </p:txBody>
      </p:sp>
      <p:sp>
        <p:nvSpPr>
          <p:cNvPr id="6" name="Footer Placeholder 5"/>
          <p:cNvSpPr>
            <a:spLocks noGrp="1"/>
          </p:cNvSpPr>
          <p:nvPr>
            <p:ph type="ftr" idx="11"/>
          </p:nvPr>
        </p:nvSpPr>
        <p:spPr/>
        <p:txBody>
          <a:bodyPr/>
          <a:lstStyle>
            <a:lvl1pPr>
              <a:defRPr/>
            </a:lvl1pPr>
          </a:lstStyle>
          <a:p>
            <a:r>
              <a:rPr lang="en-GB" dirty="0" smtClean="0"/>
              <a:t>Yasuhiko Inoue, NTT</a:t>
            </a:r>
            <a:endParaRPr lang="en-GB" dirty="0"/>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ja-JP" altLang="en-US" dirty="0" smtClean="0"/>
              <a:t>マスター タイトルの書式設定</a:t>
            </a:r>
            <a:endParaRPr lang="en-GB"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dirty="0" smtClean="0"/>
              <a:t>Yasuhiko Inoue, NTT</a:t>
            </a:r>
            <a:endParaRPr lang="en-GB" dirty="0"/>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GB"/>
          </a:p>
        </p:txBody>
      </p:sp>
      <p:sp>
        <p:nvSpPr>
          <p:cNvPr id="4" name="Footer Placeholder 3"/>
          <p:cNvSpPr>
            <a:spLocks noGrp="1"/>
          </p:cNvSpPr>
          <p:nvPr>
            <p:ph type="ftr" idx="11"/>
          </p:nvPr>
        </p:nvSpPr>
        <p:spPr/>
        <p:txBody>
          <a:bodyPr/>
          <a:lstStyle>
            <a:lvl1pPr>
              <a:defRPr/>
            </a:lvl1pPr>
          </a:lstStyle>
          <a:p>
            <a:r>
              <a:rPr lang="en-GB" dirty="0" smtClean="0"/>
              <a:t>Yasuhiko Inoue, NTT</a:t>
            </a:r>
            <a:endParaRPr lang="en-GB" dirty="0"/>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3" name="Footer Placeholder 2"/>
          <p:cNvSpPr>
            <a:spLocks noGrp="1"/>
          </p:cNvSpPr>
          <p:nvPr>
            <p:ph type="ftr" idx="11"/>
          </p:nvPr>
        </p:nvSpPr>
        <p:spPr/>
        <p:txBody>
          <a:bodyPr/>
          <a:lstStyle>
            <a:lvl1pPr>
              <a:defRPr/>
            </a:lvl1pPr>
          </a:lstStyle>
          <a:p>
            <a:r>
              <a:rPr lang="en-GB" dirty="0" smtClean="0"/>
              <a:t>Yasuhiko Inoue, NTT</a:t>
            </a:r>
            <a:endParaRPr lang="en-GB" dirty="0"/>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GB"/>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GB"/>
          </a:p>
        </p:txBody>
      </p:sp>
      <p:sp>
        <p:nvSpPr>
          <p:cNvPr id="4" name="Date Placeholder 3"/>
          <p:cNvSpPr>
            <a:spLocks noGrp="1"/>
          </p:cNvSpPr>
          <p:nvPr>
            <p:ph type="dt" idx="10"/>
          </p:nvPr>
        </p:nvSpPr>
        <p:spPr>
          <a:xfrm>
            <a:off x="696912" y="333375"/>
            <a:ext cx="1874823" cy="273050"/>
          </a:xfrm>
          <a:prstGeom prst="rect">
            <a:avLst/>
          </a:prstGeom>
        </p:spPr>
        <p:txBody>
          <a:bodyPr/>
          <a:lstStyle>
            <a:lvl1pPr>
              <a:defRPr/>
            </a:lvl1pPr>
          </a:lstStyle>
          <a:p>
            <a:r>
              <a:rPr lang="en-US" altLang="ja-JP" dirty="0" smtClean="0"/>
              <a:t>March 2013</a:t>
            </a:r>
            <a:endParaRPr lang="en-GB" dirty="0"/>
          </a:p>
        </p:txBody>
      </p:sp>
      <p:sp>
        <p:nvSpPr>
          <p:cNvPr id="5" name="Footer Placeholder 4"/>
          <p:cNvSpPr>
            <a:spLocks noGrp="1"/>
          </p:cNvSpPr>
          <p:nvPr>
            <p:ph type="ftr" idx="11"/>
          </p:nvPr>
        </p:nvSpPr>
        <p:spPr/>
        <p:txBody>
          <a:bodyPr/>
          <a:lstStyle>
            <a:lvl1pPr>
              <a:defRPr/>
            </a:lvl1pPr>
          </a:lstStyle>
          <a:p>
            <a:r>
              <a:rPr lang="en-GB" dirty="0" smtClean="0"/>
              <a:t>Yasuhiko Inoue, NTT</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ja-JP" altLang="en-US" smtClean="0"/>
              <a:t>マスター タイトルの書式設定</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GB"/>
          </a:p>
        </p:txBody>
      </p:sp>
      <p:sp>
        <p:nvSpPr>
          <p:cNvPr id="4" name="Date Placeholder 3"/>
          <p:cNvSpPr>
            <a:spLocks noGrp="1"/>
          </p:cNvSpPr>
          <p:nvPr>
            <p:ph type="dt" idx="10"/>
          </p:nvPr>
        </p:nvSpPr>
        <p:spPr>
          <a:xfrm>
            <a:off x="696912" y="333375"/>
            <a:ext cx="1874823" cy="273050"/>
          </a:xfrm>
          <a:prstGeom prst="rect">
            <a:avLst/>
          </a:prstGeom>
        </p:spPr>
        <p:txBody>
          <a:bodyPr/>
          <a:lstStyle>
            <a:lvl1pPr>
              <a:defRPr/>
            </a:lvl1pPr>
          </a:lstStyle>
          <a:p>
            <a:r>
              <a:rPr lang="en-US" altLang="ja-JP" dirty="0" smtClean="0"/>
              <a:t>March 2013</a:t>
            </a:r>
            <a:endParaRPr lang="en-GB" dirty="0"/>
          </a:p>
        </p:txBody>
      </p:sp>
      <p:sp>
        <p:nvSpPr>
          <p:cNvPr id="5" name="Footer Placeholder 4"/>
          <p:cNvSpPr>
            <a:spLocks noGrp="1"/>
          </p:cNvSpPr>
          <p:nvPr>
            <p:ph type="ftr" idx="11"/>
          </p:nvPr>
        </p:nvSpPr>
        <p:spPr/>
        <p:txBody>
          <a:bodyPr/>
          <a:lstStyle>
            <a:lvl1pPr>
              <a:defRPr/>
            </a:lvl1pPr>
          </a:lstStyle>
          <a:p>
            <a:r>
              <a:rPr lang="en-GB" dirty="0" smtClean="0"/>
              <a:t>Yasuhiko Inoue, NTT</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1"/>
            <a:ext cx="7770813" cy="870992"/>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1026" name="Rectangle 2"/>
          <p:cNvSpPr>
            <a:spLocks noGrp="1" noChangeArrowheads="1"/>
          </p:cNvSpPr>
          <p:nvPr>
            <p:ph type="body" idx="1"/>
          </p:nvPr>
        </p:nvSpPr>
        <p:spPr bwMode="auto">
          <a:xfrm>
            <a:off x="685800" y="180882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smtClean="0"/>
              <a:t>Click to edit the outline text format</a:t>
            </a:r>
          </a:p>
          <a:p>
            <a:pPr lvl="1"/>
            <a:r>
              <a:rPr lang="en-GB" dirty="0" smtClean="0"/>
              <a:t>Second Outline Level</a:t>
            </a:r>
          </a:p>
          <a:p>
            <a:pPr lvl="2"/>
            <a:r>
              <a:rPr lang="en-GB" dirty="0" smtClean="0"/>
              <a:t>Third Outline Level</a:t>
            </a:r>
          </a:p>
          <a:p>
            <a:pPr lvl="3"/>
            <a:r>
              <a:rPr lang="en-GB" dirty="0" smtClean="0"/>
              <a:t>Fourth Outline Level</a:t>
            </a:r>
          </a:p>
          <a:p>
            <a:pPr lvl="4"/>
            <a:r>
              <a:rPr lang="en-GB" dirty="0" smtClean="0"/>
              <a:t>Fifth Outline Level</a:t>
            </a:r>
          </a:p>
          <a:p>
            <a:pPr lvl="4"/>
            <a:r>
              <a:rPr lang="en-GB" dirty="0" smtClean="0"/>
              <a:t>Sixth Outline Level</a:t>
            </a:r>
          </a:p>
          <a:p>
            <a:pPr lvl="4"/>
            <a:r>
              <a:rPr lang="en-GB" dirty="0" smtClean="0"/>
              <a:t>Seventh Outline Level</a:t>
            </a:r>
          </a:p>
          <a:p>
            <a:pPr lvl="4"/>
            <a:r>
              <a:rPr lang="en-GB" dirty="0" smtClean="0"/>
              <a:t>Eighth Outline Level</a:t>
            </a:r>
          </a:p>
          <a:p>
            <a:pPr lvl="4"/>
            <a:r>
              <a:rPr lang="en-GB" dirty="0" smtClean="0"/>
              <a:t>Ninth Outline Level</a:t>
            </a:r>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smtClean="0"/>
              <a:t>BUPT</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3" name="TextBox 2"/>
          <p:cNvSpPr txBox="1"/>
          <p:nvPr userDrawn="1"/>
        </p:nvSpPr>
        <p:spPr>
          <a:xfrm>
            <a:off x="685800" y="260648"/>
            <a:ext cx="1763551" cy="369332"/>
          </a:xfrm>
          <a:prstGeom prst="rect">
            <a:avLst/>
          </a:prstGeom>
          <a:noFill/>
        </p:spPr>
        <p:txBody>
          <a:bodyPr wrap="square" rtlCol="0">
            <a:spAutoFit/>
          </a:bodyPr>
          <a:lstStyle/>
          <a:p>
            <a:r>
              <a:rPr lang="en-US" altLang="zh-CN" sz="1800" b="1" baseline="0" dirty="0" smtClean="0">
                <a:solidFill>
                  <a:schemeClr val="tx1"/>
                </a:solidFill>
              </a:rPr>
              <a:t>Sep. 2013</a:t>
            </a:r>
            <a:endParaRPr lang="zh-CN" altLang="en-US" sz="1800" b="1" dirty="0">
              <a:solidFill>
                <a:schemeClr val="tx1"/>
              </a:solidFill>
            </a:endParaRPr>
          </a:p>
        </p:txBody>
      </p:sp>
      <p:sp>
        <p:nvSpPr>
          <p:cNvPr id="4" name="TextBox 3"/>
          <p:cNvSpPr txBox="1"/>
          <p:nvPr userDrawn="1"/>
        </p:nvSpPr>
        <p:spPr>
          <a:xfrm>
            <a:off x="5580112" y="238324"/>
            <a:ext cx="3418148" cy="369332"/>
          </a:xfrm>
          <a:prstGeom prst="rect">
            <a:avLst/>
          </a:prstGeom>
          <a:noFill/>
        </p:spPr>
        <p:txBody>
          <a:bodyPr wrap="square" rtlCol="0">
            <a:spAutoFit/>
          </a:bodyPr>
          <a:lstStyle/>
          <a:p>
            <a:pPr marL="0" marR="0" lvl="4"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lang="en-US" altLang="zh-CN" sz="1800" b="1" kern="1200" dirty="0" smtClean="0">
                <a:solidFill>
                  <a:schemeClr val="tx1"/>
                </a:solidFill>
                <a:latin typeface="Times New Roman" pitchFamily="16" charset="0"/>
                <a:ea typeface="MS Gothic" charset="-128"/>
                <a:cs typeface="+mn-cs"/>
              </a:rPr>
              <a:t>doc.: IEEE </a:t>
            </a:r>
            <a:r>
              <a:rPr lang="en-US" altLang="zh-CN" sz="1800" b="1" kern="1200" dirty="0" smtClean="0">
                <a:solidFill>
                  <a:schemeClr val="tx1"/>
                </a:solidFill>
                <a:latin typeface="Times New Roman" pitchFamily="16" charset="0"/>
                <a:ea typeface="MS Gothic" charset="-128"/>
                <a:cs typeface="+mn-cs"/>
              </a:rPr>
              <a:t>802.11-13/1046r1</a:t>
            </a:r>
            <a:endParaRPr lang="zh-CN" altLang="en-US" sz="1800" dirty="0">
              <a:solidFill>
                <a:schemeClr val="tx1"/>
              </a:solidFill>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kumimoji="1" sz="28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9pPr>
    </p:titleStyle>
    <p:bodyStyle>
      <a:lvl1pPr marL="342900" indent="0" algn="l" defTabSz="449263" rtl="0" eaLnBrk="1" fontAlgn="base" hangingPunct="1">
        <a:spcBef>
          <a:spcPts val="600"/>
        </a:spcBef>
        <a:spcAft>
          <a:spcPct val="0"/>
        </a:spcAft>
        <a:buClr>
          <a:srgbClr val="000000"/>
        </a:buClr>
        <a:buSzPct val="100000"/>
        <a:buFont typeface="Times New Roman" pitchFamily="16" charset="0"/>
        <a:defRPr kumimoji="1"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kumimoji="1"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kumimoji="1">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Microsoft_Office_Word_97_-_2003___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themeOverride" Target="../theme/themeOverride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oleObject" Target="../embeddings/oleObject1.bin"/></Relationships>
</file>

<file path=ppt/slides/_rels/slide7.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2.xml"/><Relationship Id="rId5" Type="http://schemas.openxmlformats.org/officeDocument/2006/relationships/image" Target="../media/image10.jpeg"/><Relationship Id="rId4" Type="http://schemas.openxmlformats.org/officeDocument/2006/relationships/image" Target="../media/image9.jpeg"/></Relationships>
</file>

<file path=ppt/slides/_rels/slide8.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4"/>
          <p:cNvSpPr>
            <a:spLocks noGrp="1"/>
          </p:cNvSpPr>
          <p:nvPr>
            <p:ph type="ftr" idx="14"/>
          </p:nvPr>
        </p:nvSpPr>
        <p:spPr>
          <a:xfrm>
            <a:off x="5500694" y="6475413"/>
            <a:ext cx="3041644" cy="180975"/>
          </a:xfrm>
        </p:spPr>
        <p:txBody>
          <a:bodyPr/>
          <a:lstStyle/>
          <a:p>
            <a:r>
              <a:rPr lang="en-GB" altLang="zh-CN" dirty="0" err="1" smtClean="0">
                <a:latin typeface="Times New Roman" pitchFamily="18" charset="0"/>
                <a:ea typeface="Arial Unicode MS" pitchFamily="34" charset="-122"/>
                <a:cs typeface="Arial Unicode MS" pitchFamily="34" charset="-122"/>
              </a:rPr>
              <a:t>Zhigang</a:t>
            </a:r>
            <a:r>
              <a:rPr lang="en-GB" altLang="zh-CN" dirty="0" smtClean="0">
                <a:latin typeface="Times New Roman" pitchFamily="18" charset="0"/>
                <a:ea typeface="Arial Unicode MS" pitchFamily="34" charset="-122"/>
                <a:cs typeface="Arial Unicode MS" pitchFamily="34" charset="-122"/>
              </a:rPr>
              <a:t> </a:t>
            </a:r>
            <a:r>
              <a:rPr lang="en-GB" altLang="zh-CN" dirty="0" err="1" smtClean="0">
                <a:latin typeface="Times New Roman" pitchFamily="18" charset="0"/>
                <a:ea typeface="Arial Unicode MS" pitchFamily="34" charset="-122"/>
                <a:cs typeface="Arial Unicode MS" pitchFamily="34" charset="-122"/>
              </a:rPr>
              <a:t>Wen</a:t>
            </a:r>
            <a:r>
              <a:rPr lang="en-GB" altLang="zh-CN" dirty="0" smtClean="0">
                <a:latin typeface="Times New Roman" pitchFamily="18" charset="0"/>
                <a:ea typeface="Arial Unicode MS" pitchFamily="34" charset="-122"/>
                <a:cs typeface="Arial Unicode MS" pitchFamily="34" charset="-122"/>
              </a:rPr>
              <a:t> ,et. al (</a:t>
            </a:r>
            <a:r>
              <a:rPr lang="en-GB" dirty="0" smtClean="0"/>
              <a:t>BUPT)</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359532" y="685800"/>
            <a:ext cx="8424936" cy="166308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ja-JP" dirty="0">
                <a:solidFill>
                  <a:schemeClr val="tx1"/>
                </a:solidFill>
              </a:rPr>
              <a:t>D</a:t>
            </a:r>
            <a:r>
              <a:rPr lang="en-US" altLang="ja-JP" dirty="0" smtClean="0">
                <a:solidFill>
                  <a:schemeClr val="tx1"/>
                </a:solidFill>
              </a:rPr>
              <a:t>iscussion on Massive MIMO for HEW</a:t>
            </a:r>
            <a:endParaRPr lang="en-GB" dirty="0">
              <a:solidFill>
                <a:schemeClr val="tx1"/>
              </a:solidFill>
            </a:endParaRPr>
          </a:p>
        </p:txBody>
      </p:sp>
      <p:sp>
        <p:nvSpPr>
          <p:cNvPr id="3074" name="Rectangle 2"/>
          <p:cNvSpPr>
            <a:spLocks noGrp="1" noChangeArrowheads="1"/>
          </p:cNvSpPr>
          <p:nvPr>
            <p:ph type="body" idx="1"/>
          </p:nvPr>
        </p:nvSpPr>
        <p:spPr>
          <a:xfrm>
            <a:off x="683568" y="2132856"/>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2013-09-15</a:t>
            </a:r>
            <a:endParaRPr lang="en-GB" sz="2000" b="0" dirty="0"/>
          </a:p>
        </p:txBody>
      </p:sp>
      <p:sp>
        <p:nvSpPr>
          <p:cNvPr id="3076" name="Rectangle 4"/>
          <p:cNvSpPr>
            <a:spLocks noChangeArrowheads="1"/>
          </p:cNvSpPr>
          <p:nvPr/>
        </p:nvSpPr>
        <p:spPr bwMode="auto">
          <a:xfrm>
            <a:off x="539552" y="234888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3231" name="Object 39"/>
          <p:cNvGraphicFramePr>
            <a:graphicFrameLocks noChangeAspect="1"/>
          </p:cNvGraphicFramePr>
          <p:nvPr/>
        </p:nvGraphicFramePr>
        <p:xfrm>
          <a:off x="899592" y="2780928"/>
          <a:ext cx="7718425" cy="3752850"/>
        </p:xfrm>
        <a:graphic>
          <a:graphicData uri="http://schemas.openxmlformats.org/presentationml/2006/ole">
            <p:oleObj spid="_x0000_s3231" name="Document" r:id="rId4" imgW="8605856" imgH="4187981" progId="Word.Document.8">
              <p:embed/>
            </p:oleObj>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1"/>
            <a:ext cx="7770813" cy="762980"/>
          </a:xfrm>
        </p:spPr>
        <p:txBody>
          <a:bodyPr/>
          <a:lstStyle/>
          <a:p>
            <a:r>
              <a:rPr kumimoji="1" lang="en-US" altLang="ja-JP" dirty="0" smtClean="0"/>
              <a:t>Conclusions</a:t>
            </a:r>
            <a:endParaRPr kumimoji="1" lang="ja-JP" altLang="en-US" dirty="0"/>
          </a:p>
        </p:txBody>
      </p:sp>
      <p:sp>
        <p:nvSpPr>
          <p:cNvPr id="3" name="コンテンツ プレースホルダー 2"/>
          <p:cNvSpPr>
            <a:spLocks noGrp="1"/>
          </p:cNvSpPr>
          <p:nvPr>
            <p:ph idx="1"/>
          </p:nvPr>
        </p:nvSpPr>
        <p:spPr>
          <a:xfrm>
            <a:off x="321941" y="1448780"/>
            <a:ext cx="8498532" cy="4645633"/>
          </a:xfrm>
        </p:spPr>
        <p:txBody>
          <a:bodyPr/>
          <a:lstStyle/>
          <a:p>
            <a:pPr>
              <a:buFont typeface="Arial" pitchFamily="34" charset="0"/>
              <a:buChar char="•"/>
            </a:pPr>
            <a:r>
              <a:rPr lang="en-US" altLang="zh-CN" b="0" dirty="0"/>
              <a:t>Massive MIMO can be used for HEW to significantly improve the spectrum efficiency and suppress interference</a:t>
            </a:r>
            <a:r>
              <a:rPr lang="en-US" altLang="zh-CN" b="0" dirty="0" smtClean="0"/>
              <a:t>.</a:t>
            </a:r>
          </a:p>
          <a:p>
            <a:pPr>
              <a:buFont typeface="Arial" pitchFamily="34" charset="0"/>
              <a:buChar char="•"/>
            </a:pPr>
            <a:endParaRPr lang="en-US" altLang="zh-CN" b="0" dirty="0" smtClean="0"/>
          </a:p>
          <a:p>
            <a:pPr>
              <a:buFont typeface="Arial" pitchFamily="34" charset="0"/>
              <a:buChar char="•"/>
            </a:pPr>
            <a:r>
              <a:rPr lang="en-US" altLang="ja-JP" b="0" dirty="0"/>
              <a:t>On the other hand ,we </a:t>
            </a:r>
            <a:r>
              <a:rPr lang="en-US" altLang="ja-JP" b="0" dirty="0" smtClean="0"/>
              <a:t>still need further studies on massive MIMO for applying in WLAN.</a:t>
            </a:r>
            <a:endParaRPr kumimoji="1" lang="ja-JP" altLang="en-US" b="0"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フッター プレースホルダー 4"/>
          <p:cNvSpPr>
            <a:spLocks noGrp="1"/>
          </p:cNvSpPr>
          <p:nvPr>
            <p:ph type="ftr" idx="14"/>
          </p:nvPr>
        </p:nvSpPr>
        <p:spPr>
          <a:xfrm>
            <a:off x="5328084" y="6525344"/>
            <a:ext cx="3184520" cy="180975"/>
          </a:xfrm>
        </p:spPr>
        <p:txBody>
          <a:bodyPr/>
          <a:lstStyle/>
          <a:p>
            <a:r>
              <a:rPr lang="en-GB" altLang="zh-CN" dirty="0" err="1" smtClean="0">
                <a:latin typeface="Times New Roman" pitchFamily="18" charset="0"/>
                <a:ea typeface="Arial Unicode MS" pitchFamily="34" charset="-122"/>
                <a:cs typeface="Arial Unicode MS" pitchFamily="34" charset="-122"/>
              </a:rPr>
              <a:t>Zhigang</a:t>
            </a:r>
            <a:r>
              <a:rPr lang="en-GB" altLang="zh-CN" dirty="0" smtClean="0">
                <a:latin typeface="Times New Roman" pitchFamily="18" charset="0"/>
                <a:ea typeface="Arial Unicode MS" pitchFamily="34" charset="-122"/>
                <a:cs typeface="Arial Unicode MS" pitchFamily="34" charset="-122"/>
              </a:rPr>
              <a:t> </a:t>
            </a:r>
            <a:r>
              <a:rPr lang="en-GB" altLang="zh-CN" dirty="0" err="1" smtClean="0">
                <a:latin typeface="Times New Roman" pitchFamily="18" charset="0"/>
                <a:ea typeface="Arial Unicode MS" pitchFamily="34" charset="-122"/>
                <a:cs typeface="Arial Unicode MS" pitchFamily="34" charset="-122"/>
              </a:rPr>
              <a:t>Wen</a:t>
            </a:r>
            <a:r>
              <a:rPr lang="en-GB" altLang="zh-CN" dirty="0" smtClean="0">
                <a:latin typeface="Times New Roman" pitchFamily="18" charset="0"/>
                <a:ea typeface="Arial Unicode MS" pitchFamily="34" charset="-122"/>
                <a:cs typeface="Arial Unicode MS" pitchFamily="34" charset="-122"/>
              </a:rPr>
              <a:t> ,et. al (</a:t>
            </a:r>
            <a:r>
              <a:rPr lang="en-GB" altLang="zh-CN" dirty="0" smtClean="0"/>
              <a:t>BUPT)</a:t>
            </a:r>
          </a:p>
          <a:p>
            <a:endParaRPr lang="en-GB" dirty="0"/>
          </a:p>
        </p:txBody>
      </p:sp>
    </p:spTree>
    <p:extLst>
      <p:ext uri="{BB962C8B-B14F-4D97-AF65-F5344CB8AC3E}">
        <p14:creationId xmlns="" xmlns:p14="http://schemas.microsoft.com/office/powerpoint/2010/main" val="38452879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idx="14"/>
          </p:nvPr>
        </p:nvSpPr>
        <p:spPr>
          <a:xfrm>
            <a:off x="6215074" y="6475413"/>
            <a:ext cx="2327264" cy="180975"/>
          </a:xfrm>
        </p:spPr>
        <p:txBody>
          <a:bodyPr/>
          <a:lstStyle/>
          <a:p>
            <a:r>
              <a:rPr lang="en-GB" altLang="zh-CN" dirty="0" err="1" smtClean="0">
                <a:latin typeface="Times New Roman" pitchFamily="18" charset="0"/>
                <a:ea typeface="Arial Unicode MS" pitchFamily="34" charset="-122"/>
                <a:cs typeface="Arial Unicode MS" pitchFamily="34" charset="-122"/>
              </a:rPr>
              <a:t>Zhigang</a:t>
            </a:r>
            <a:r>
              <a:rPr lang="en-GB" altLang="zh-CN" dirty="0" smtClean="0">
                <a:latin typeface="Times New Roman" pitchFamily="18" charset="0"/>
                <a:ea typeface="Arial Unicode MS" pitchFamily="34" charset="-122"/>
                <a:cs typeface="Arial Unicode MS" pitchFamily="34" charset="-122"/>
              </a:rPr>
              <a:t> </a:t>
            </a:r>
            <a:r>
              <a:rPr lang="en-GB" altLang="zh-CN" dirty="0" err="1" smtClean="0">
                <a:latin typeface="Times New Roman" pitchFamily="18" charset="0"/>
                <a:ea typeface="Arial Unicode MS" pitchFamily="34" charset="-122"/>
                <a:cs typeface="Arial Unicode MS" pitchFamily="34" charset="-122"/>
              </a:rPr>
              <a:t>Wen</a:t>
            </a:r>
            <a:r>
              <a:rPr lang="en-GB" altLang="zh-CN" dirty="0" smtClean="0">
                <a:latin typeface="Times New Roman" pitchFamily="18" charset="0"/>
                <a:ea typeface="Arial Unicode MS" pitchFamily="34" charset="-122"/>
                <a:cs typeface="Arial Unicode MS" pitchFamily="34" charset="-122"/>
              </a:rPr>
              <a:t> ,et. al (</a:t>
            </a:r>
            <a:r>
              <a:rPr lang="en-GB" altLang="zh-CN" dirty="0" smtClean="0"/>
              <a:t>BUPT)</a:t>
            </a:r>
          </a:p>
          <a:p>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11</a:t>
            </a:fld>
            <a:endParaRPr lang="en-GB"/>
          </a:p>
        </p:txBody>
      </p:sp>
      <p:sp>
        <p:nvSpPr>
          <p:cNvPr id="1126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References</a:t>
            </a:r>
          </a:p>
        </p:txBody>
      </p:sp>
      <p:sp>
        <p:nvSpPr>
          <p:cNvPr id="11266" name="Rectangle 2"/>
          <p:cNvSpPr>
            <a:spLocks noGrp="1" noChangeArrowheads="1"/>
          </p:cNvSpPr>
          <p:nvPr>
            <p:ph type="body" idx="1"/>
          </p:nvPr>
        </p:nvSpPr>
        <p:spPr>
          <a:xfrm>
            <a:off x="323528" y="1981200"/>
            <a:ext cx="8496944" cy="4208463"/>
          </a:xfrm>
          <a:ln/>
        </p:spPr>
        <p:txBody>
          <a:bodyPr/>
          <a:lstStyle/>
          <a:p>
            <a:pPr marL="0" indent="0"/>
            <a:r>
              <a:rPr lang="en-US" sz="1400" b="0" dirty="0" smtClean="0"/>
              <a:t>[1] Thomas </a:t>
            </a:r>
            <a:r>
              <a:rPr lang="en-US" sz="1400" b="0" dirty="0"/>
              <a:t>L. </a:t>
            </a:r>
            <a:r>
              <a:rPr lang="en-US" sz="1400" b="0" dirty="0" smtClean="0"/>
              <a:t>Marzetta, “</a:t>
            </a:r>
            <a:r>
              <a:rPr lang="en-US" altLang="zh-CN" sz="1400" b="0" dirty="0" smtClean="0"/>
              <a:t>Noncooperative </a:t>
            </a:r>
            <a:r>
              <a:rPr lang="en-US" altLang="zh-CN" sz="1400" b="0" dirty="0"/>
              <a:t>Cellular Wireless </a:t>
            </a:r>
            <a:r>
              <a:rPr lang="en-US" altLang="zh-CN" sz="1400" b="0" dirty="0" smtClean="0"/>
              <a:t>with Unlimited </a:t>
            </a:r>
            <a:r>
              <a:rPr lang="en-US" altLang="zh-CN" sz="1400" b="0" dirty="0"/>
              <a:t>Numbers of Base Station </a:t>
            </a:r>
            <a:r>
              <a:rPr lang="en-US" altLang="zh-CN" sz="1400" b="0" dirty="0" smtClean="0"/>
              <a:t>Antennas,”    </a:t>
            </a:r>
          </a:p>
          <a:p>
            <a:pPr marL="0" indent="0"/>
            <a:r>
              <a:rPr lang="en-US" sz="1400" b="0" dirty="0"/>
              <a:t> </a:t>
            </a:r>
            <a:r>
              <a:rPr lang="en-US" sz="1400" b="0" dirty="0" smtClean="0"/>
              <a:t>     IEEE </a:t>
            </a:r>
            <a:r>
              <a:rPr lang="en-US" sz="1400" b="0" dirty="0"/>
              <a:t>TRANSACTIONS ON WIRELESS COMM UNICATIONS, VOL. 9, NO. 11, NOVEMBER </a:t>
            </a:r>
            <a:r>
              <a:rPr lang="en-US" sz="1400" b="0" dirty="0" smtClean="0"/>
              <a:t>2010.</a:t>
            </a:r>
          </a:p>
          <a:p>
            <a:pPr marL="0"/>
            <a:r>
              <a:rPr lang="en-US" sz="1400" b="0" dirty="0"/>
              <a:t>[2] </a:t>
            </a:r>
            <a:r>
              <a:rPr lang="en-US" sz="1400" b="0" dirty="0" smtClean="0"/>
              <a:t>F. Kaltenberger,D. Gesbert,R. Knopp ,”Correlation </a:t>
            </a:r>
            <a:r>
              <a:rPr lang="en-US" sz="1400" b="0" dirty="0"/>
              <a:t>and Capacity </a:t>
            </a:r>
            <a:r>
              <a:rPr lang="en-US" sz="1400" b="0" dirty="0" smtClean="0"/>
              <a:t>of Measured Multi-user MIMO Channels”</a:t>
            </a:r>
          </a:p>
          <a:p>
            <a:pPr marL="0"/>
            <a:r>
              <a:rPr lang="en-US" sz="1400" b="0" dirty="0"/>
              <a:t>[3] </a:t>
            </a:r>
            <a:r>
              <a:rPr lang="en-US" sz="1400" b="0" dirty="0" smtClean="0"/>
              <a:t>Y. R. Zheng, C. Xiao, “Simulation </a:t>
            </a:r>
            <a:r>
              <a:rPr lang="en-US" sz="1400" b="0" dirty="0"/>
              <a:t>Models With Correct </a:t>
            </a:r>
            <a:r>
              <a:rPr lang="en-US" sz="1400" b="0" dirty="0" smtClean="0"/>
              <a:t>Statistical Properties </a:t>
            </a:r>
            <a:r>
              <a:rPr lang="en-US" sz="1400" b="0" dirty="0"/>
              <a:t>for Rayleigh Fading </a:t>
            </a:r>
            <a:r>
              <a:rPr lang="en-US" sz="1400" b="0" dirty="0" smtClean="0"/>
              <a:t>Channels,”    	I</a:t>
            </a:r>
            <a:r>
              <a:rPr lang="fr-FR" sz="1400" b="0" dirty="0" smtClean="0"/>
              <a:t>EEE </a:t>
            </a:r>
            <a:r>
              <a:rPr lang="fr-FR" sz="1400" b="0" dirty="0"/>
              <a:t>TRANSACTIONS ON COMMUNICATIONS, VOL. 51, NO. 6, JUNE </a:t>
            </a:r>
            <a:r>
              <a:rPr lang="fr-FR" sz="1400" b="0" dirty="0" smtClean="0"/>
              <a:t>2003</a:t>
            </a:r>
          </a:p>
          <a:p>
            <a:pPr marL="0"/>
            <a:r>
              <a:rPr lang="fr-FR" sz="1400" b="0" dirty="0"/>
              <a:t>[4] </a:t>
            </a:r>
            <a:r>
              <a:rPr lang="fr-FR" sz="1400" b="0" dirty="0" smtClean="0"/>
              <a:t>13/0657r3 “</a:t>
            </a:r>
            <a:r>
              <a:rPr lang="en-US" sz="1400" b="0" dirty="0"/>
              <a:t>Usage models for IEEE 802.11 High Efficiency WLAN study group (HEW SG) –</a:t>
            </a:r>
            <a:br>
              <a:rPr lang="en-US" sz="1400" b="0" dirty="0"/>
            </a:br>
            <a:r>
              <a:rPr lang="en-US" sz="1400" b="0" dirty="0"/>
              <a:t>Liaison with WFA</a:t>
            </a:r>
            <a:r>
              <a:rPr lang="fr-FR" sz="1400" b="0" dirty="0" smtClean="0"/>
              <a:t>”, </a:t>
            </a:r>
            <a:r>
              <a:rPr lang="en-US" altLang="zh-CN" sz="1400" b="0" dirty="0"/>
              <a:t>Laurent </a:t>
            </a:r>
            <a:r>
              <a:rPr lang="en-US" altLang="zh-CN" sz="1400" b="0" dirty="0" smtClean="0"/>
              <a:t>Cariou(Orange)</a:t>
            </a:r>
            <a:endParaRPr lang="fr-FR" sz="1400" b="0" dirty="0"/>
          </a:p>
        </p:txBody>
      </p:sp>
    </p:spTree>
    <p:extLst>
      <p:ext uri="{BB962C8B-B14F-4D97-AF65-F5344CB8AC3E}">
        <p14:creationId xmlns="" xmlns:p14="http://schemas.microsoft.com/office/powerpoint/2010/main" val="89956975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xfrm>
            <a:off x="685800" y="1981200"/>
            <a:ext cx="7772400" cy="4114800"/>
          </a:xfrm>
          <a:ln/>
        </p:spPr>
        <p:txBody>
          <a:bodyPr/>
          <a:lstStyle/>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t>We propose to use Massive MIMO </a:t>
            </a:r>
            <a:r>
              <a:rPr lang="en-US" altLang="zh-CN" dirty="0" smtClean="0"/>
              <a:t>technology</a:t>
            </a:r>
            <a:r>
              <a:rPr lang="en-US" altLang="zh-CN" dirty="0"/>
              <a:t> </a:t>
            </a:r>
            <a:r>
              <a:rPr lang="en-GB" dirty="0" smtClean="0"/>
              <a:t> in HEW to meet the requirements of HEW use cases .</a:t>
            </a:r>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2</a:t>
            </a:fld>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altLang="zh-CN" dirty="0" err="1" smtClean="0">
                <a:latin typeface="Times New Roman" pitchFamily="18" charset="0"/>
                <a:ea typeface="Arial Unicode MS" pitchFamily="34" charset="-122"/>
                <a:cs typeface="Arial Unicode MS" pitchFamily="34" charset="-122"/>
              </a:rPr>
              <a:t>Zhigang</a:t>
            </a:r>
            <a:r>
              <a:rPr lang="en-GB" altLang="zh-CN" dirty="0" smtClean="0">
                <a:latin typeface="Times New Roman" pitchFamily="18" charset="0"/>
                <a:ea typeface="Arial Unicode MS" pitchFamily="34" charset="-122"/>
                <a:cs typeface="Arial Unicode MS" pitchFamily="34" charset="-122"/>
              </a:rPr>
              <a:t> </a:t>
            </a:r>
            <a:r>
              <a:rPr lang="en-GB" altLang="zh-CN" dirty="0" err="1" smtClean="0">
                <a:latin typeface="Times New Roman" pitchFamily="18" charset="0"/>
                <a:ea typeface="Arial Unicode MS" pitchFamily="34" charset="-122"/>
                <a:cs typeface="Arial Unicode MS" pitchFamily="34" charset="-122"/>
              </a:rPr>
              <a:t>Wen</a:t>
            </a:r>
            <a:r>
              <a:rPr lang="en-GB" altLang="zh-CN" dirty="0" smtClean="0">
                <a:latin typeface="Times New Roman" pitchFamily="18" charset="0"/>
                <a:ea typeface="Arial Unicode MS" pitchFamily="34" charset="-122"/>
                <a:cs typeface="Arial Unicode MS" pitchFamily="34" charset="-122"/>
              </a:rPr>
              <a:t> ,et. al (</a:t>
            </a:r>
            <a:r>
              <a:rPr lang="en-GB" altLang="zh-CN" dirty="0" smtClean="0"/>
              <a:t>BUPT)</a:t>
            </a:r>
          </a:p>
        </p:txBody>
      </p:sp>
    </p:spTree>
  </p:cSld>
  <p:clrMapOvr>
    <a:overrideClrMapping bg1="lt1" tx1="dk1" bg2="lt2" tx2="dk2" accent1="accent1" accent2="accent2" accent3="accent3" accent4="accent4" accent5="accent5" accent6="accent6" hlink="hlink" folHlink="folHlink"/>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7" name="Rectangle 1"/>
          <p:cNvSpPr>
            <a:spLocks noGrp="1" noChangeArrowheads="1"/>
          </p:cNvSpPr>
          <p:nvPr>
            <p:ph type="title"/>
          </p:nvPr>
        </p:nvSpPr>
        <p:spPr>
          <a:ln/>
        </p:spPr>
        <p:txBody>
          <a:bodyPr lIns="90000" tIns="46800" rIns="90000" bIns="46800"/>
          <a:lstStyle/>
          <a:p>
            <a:r>
              <a:rPr lang="en-US" dirty="0" smtClean="0"/>
              <a:t>Background(1/2)</a:t>
            </a:r>
            <a:endParaRPr lang="en-US" dirty="0"/>
          </a:p>
        </p:txBody>
      </p:sp>
      <p:sp>
        <p:nvSpPr>
          <p:cNvPr id="9219" name="内容占位符 9218"/>
          <p:cNvSpPr>
            <a:spLocks noGrp="1"/>
          </p:cNvSpPr>
          <p:nvPr>
            <p:ph idx="1"/>
          </p:nvPr>
        </p:nvSpPr>
        <p:spPr>
          <a:xfrm>
            <a:off x="539552" y="1520788"/>
            <a:ext cx="7884876" cy="4113213"/>
          </a:xfrm>
        </p:spPr>
        <p:txBody>
          <a:bodyPr/>
          <a:lstStyle/>
          <a:p>
            <a:pPr marL="685800" indent="-342900">
              <a:buFont typeface="Wingdings" pitchFamily="2" charset="2"/>
              <a:buChar char="Ø"/>
            </a:pPr>
            <a:r>
              <a:rPr lang="en-US" altLang="zh-CN" sz="1800" b="0" dirty="0" smtClean="0">
                <a:solidFill>
                  <a:schemeClr val="tx1"/>
                </a:solidFill>
              </a:rPr>
              <a:t>802.11n/ac have already adopted MIMO technology and designed relevant MAC and PHY layer protocol, such as CSI measurement and feedback, MCS, etc. All of these provide foundation for further application of MIMO.</a:t>
            </a:r>
          </a:p>
          <a:p>
            <a:endParaRPr lang="en-US" altLang="zh-CN" sz="2000" b="0" dirty="0">
              <a:solidFill>
                <a:schemeClr val="tx1"/>
              </a:solidFill>
            </a:endParaRPr>
          </a:p>
          <a:p>
            <a:pPr marL="685800" indent="-342900">
              <a:buFont typeface="Wingdings" pitchFamily="2" charset="2"/>
              <a:buChar char="Ø"/>
            </a:pPr>
            <a:r>
              <a:rPr lang="en-US" altLang="zh-CN" sz="1800" b="0" dirty="0" smtClean="0">
                <a:solidFill>
                  <a:schemeClr val="tx1"/>
                </a:solidFill>
              </a:rPr>
              <a:t>To </a:t>
            </a:r>
            <a:r>
              <a:rPr lang="en-US" altLang="zh-CN" sz="1800" b="0" dirty="0">
                <a:solidFill>
                  <a:schemeClr val="tx1"/>
                </a:solidFill>
              </a:rPr>
              <a:t>improve 802.11 </a:t>
            </a:r>
            <a:r>
              <a:rPr lang="en-US" altLang="zh-CN" sz="1800" b="0" dirty="0" smtClean="0">
                <a:solidFill>
                  <a:schemeClr val="tx1"/>
                </a:solidFill>
              </a:rPr>
              <a:t>in HEW, </a:t>
            </a:r>
            <a:r>
              <a:rPr lang="en-US" altLang="zh-CN" sz="1800" b="0" dirty="0">
                <a:solidFill>
                  <a:schemeClr val="tx1"/>
                </a:solidFill>
              </a:rPr>
              <a:t>we consider the following </a:t>
            </a:r>
            <a:r>
              <a:rPr lang="en-US" altLang="zh-CN" sz="1800" b="0" dirty="0" smtClean="0">
                <a:solidFill>
                  <a:schemeClr val="tx1"/>
                </a:solidFill>
              </a:rPr>
              <a:t>requirements:</a:t>
            </a:r>
            <a:endParaRPr lang="en-US" altLang="zh-CN" sz="1800" b="0" dirty="0">
              <a:solidFill>
                <a:schemeClr val="tx1"/>
              </a:solidFill>
            </a:endParaRPr>
          </a:p>
          <a:p>
            <a:pPr lvl="1">
              <a:lnSpc>
                <a:spcPct val="150000"/>
              </a:lnSpc>
              <a:buFont typeface="Arial" pitchFamily="34" charset="0"/>
              <a:buChar char="•"/>
            </a:pPr>
            <a:r>
              <a:rPr lang="en-US" altLang="zh-CN" sz="1400" dirty="0" smtClean="0">
                <a:solidFill>
                  <a:schemeClr val="tx1"/>
                </a:solidFill>
              </a:rPr>
              <a:t>D</a:t>
            </a:r>
            <a:r>
              <a:rPr lang="en-US" altLang="zh-CN" sz="1400" b="0" dirty="0" smtClean="0">
                <a:solidFill>
                  <a:schemeClr val="tx1"/>
                </a:solidFill>
              </a:rPr>
              <a:t>ense </a:t>
            </a:r>
            <a:r>
              <a:rPr lang="en-US" altLang="zh-CN" sz="1400" b="0" dirty="0">
                <a:solidFill>
                  <a:schemeClr val="tx1"/>
                </a:solidFill>
              </a:rPr>
              <a:t>networks with large number of </a:t>
            </a:r>
            <a:r>
              <a:rPr lang="en-US" altLang="zh-CN" sz="1400" b="0" dirty="0" smtClean="0">
                <a:solidFill>
                  <a:schemeClr val="tx1"/>
                </a:solidFill>
              </a:rPr>
              <a:t>STAs</a:t>
            </a:r>
          </a:p>
          <a:p>
            <a:pPr lvl="1">
              <a:lnSpc>
                <a:spcPct val="150000"/>
              </a:lnSpc>
              <a:buFont typeface="Arial" pitchFamily="34" charset="0"/>
              <a:buChar char="•"/>
            </a:pPr>
            <a:r>
              <a:rPr lang="en-US" altLang="zh-CN" sz="1600" dirty="0" smtClean="0">
                <a:solidFill>
                  <a:schemeClr val="tx1"/>
                </a:solidFill>
              </a:rPr>
              <a:t>High </a:t>
            </a:r>
            <a:r>
              <a:rPr lang="en-US" altLang="zh-CN" sz="1600" dirty="0">
                <a:solidFill>
                  <a:schemeClr val="tx1"/>
                </a:solidFill>
              </a:rPr>
              <a:t>speed transmission ,at the level of </a:t>
            </a:r>
            <a:r>
              <a:rPr lang="en-US" altLang="ja-JP" sz="1600" dirty="0"/>
              <a:t>10 G bit/s</a:t>
            </a:r>
            <a:endParaRPr lang="en-US" altLang="zh-CN" sz="1600" dirty="0">
              <a:solidFill>
                <a:schemeClr val="tx1"/>
              </a:solidFill>
            </a:endParaRPr>
          </a:p>
          <a:p>
            <a:pPr lvl="1">
              <a:lnSpc>
                <a:spcPct val="150000"/>
              </a:lnSpc>
              <a:buFont typeface="Arial" pitchFamily="34" charset="0"/>
              <a:buChar char="•"/>
            </a:pPr>
            <a:r>
              <a:rPr lang="en-US" altLang="zh-CN" sz="1400" b="0" dirty="0" smtClean="0">
                <a:solidFill>
                  <a:schemeClr val="tx1"/>
                </a:solidFill>
              </a:rPr>
              <a:t>Improving spectrum efficiency and average throughput</a:t>
            </a:r>
          </a:p>
          <a:p>
            <a:pPr lvl="1">
              <a:lnSpc>
                <a:spcPct val="150000"/>
              </a:lnSpc>
              <a:buFont typeface="Arial" pitchFamily="34" charset="0"/>
              <a:buChar char="•"/>
            </a:pPr>
            <a:r>
              <a:rPr lang="en-US" altLang="zh-CN" sz="1400" b="0" dirty="0" smtClean="0">
                <a:solidFill>
                  <a:schemeClr val="tx1"/>
                </a:solidFill>
              </a:rPr>
              <a:t>High energy-efficiency  </a:t>
            </a:r>
          </a:p>
          <a:p>
            <a:pPr marL="685800" indent="-342900">
              <a:buFont typeface="Wingdings" pitchFamily="2" charset="2"/>
              <a:buChar char="Ø"/>
            </a:pPr>
            <a:endParaRPr lang="zh-CN" altLang="en-US" sz="1800" dirty="0"/>
          </a:p>
        </p:txBody>
      </p:sp>
      <p:sp>
        <p:nvSpPr>
          <p:cNvPr id="6" name="Slide Number Placeholder 5"/>
          <p:cNvSpPr>
            <a:spLocks noGrp="1"/>
          </p:cNvSpPr>
          <p:nvPr>
            <p:ph type="sldNum" idx="12"/>
          </p:nvPr>
        </p:nvSpPr>
        <p:spPr/>
        <p:txBody>
          <a:bodyPr/>
          <a:lstStyle/>
          <a:p>
            <a:r>
              <a:rPr lang="en-GB" dirty="0"/>
              <a:t>Slide </a:t>
            </a:r>
            <a:fld id="{8DC72EFA-1DF8-481C-8B66-C8A1D5DAFDEA}" type="slidenum">
              <a:rPr lang="en-GB"/>
              <a:pPr/>
              <a:t>3</a:t>
            </a:fld>
            <a:endParaRPr lang="en-GB" dirty="0"/>
          </a:p>
        </p:txBody>
      </p:sp>
      <p:sp>
        <p:nvSpPr>
          <p:cNvPr id="5" name="Footer Placeholder 4"/>
          <p:cNvSpPr>
            <a:spLocks noGrp="1"/>
          </p:cNvSpPr>
          <p:nvPr>
            <p:ph type="ftr" idx="14"/>
          </p:nvPr>
        </p:nvSpPr>
        <p:spPr/>
        <p:txBody>
          <a:bodyPr/>
          <a:lstStyle/>
          <a:p>
            <a:r>
              <a:rPr lang="en-GB" altLang="zh-CN" dirty="0" err="1" smtClean="0">
                <a:latin typeface="Times New Roman" pitchFamily="18" charset="0"/>
                <a:ea typeface="Arial Unicode MS" pitchFamily="34" charset="-122"/>
                <a:cs typeface="Arial Unicode MS" pitchFamily="34" charset="-122"/>
              </a:rPr>
              <a:t>Zhigang</a:t>
            </a:r>
            <a:r>
              <a:rPr lang="en-GB" altLang="zh-CN" dirty="0" smtClean="0">
                <a:latin typeface="Times New Roman" pitchFamily="18" charset="0"/>
                <a:ea typeface="Arial Unicode MS" pitchFamily="34" charset="-122"/>
                <a:cs typeface="Arial Unicode MS" pitchFamily="34" charset="-122"/>
              </a:rPr>
              <a:t> </a:t>
            </a:r>
            <a:r>
              <a:rPr lang="en-GB" altLang="zh-CN" dirty="0" err="1" smtClean="0">
                <a:latin typeface="Times New Roman" pitchFamily="18" charset="0"/>
                <a:ea typeface="Arial Unicode MS" pitchFamily="34" charset="-122"/>
                <a:cs typeface="Arial Unicode MS" pitchFamily="34" charset="-122"/>
              </a:rPr>
              <a:t>Wen</a:t>
            </a:r>
            <a:r>
              <a:rPr lang="en-GB" altLang="zh-CN" dirty="0" smtClean="0">
                <a:latin typeface="Times New Roman" pitchFamily="18" charset="0"/>
                <a:ea typeface="Arial Unicode MS" pitchFamily="34" charset="-122"/>
                <a:cs typeface="Arial Unicode MS" pitchFamily="34" charset="-122"/>
              </a:rPr>
              <a:t> ,et. al (</a:t>
            </a:r>
            <a:r>
              <a:rPr lang="en-GB" altLang="zh-CN" dirty="0" smtClean="0"/>
              <a:t>BUPT)</a:t>
            </a:r>
          </a:p>
          <a:p>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229897" y="1304764"/>
            <a:ext cx="8642548" cy="4860540"/>
          </a:xfrm>
        </p:spPr>
        <p:txBody>
          <a:bodyPr/>
          <a:lstStyle/>
          <a:p>
            <a:pPr marL="628650" indent="-285750">
              <a:lnSpc>
                <a:spcPct val="150000"/>
              </a:lnSpc>
              <a:buFont typeface="Wingdings" pitchFamily="2" charset="2"/>
              <a:buChar char="Ø"/>
            </a:pPr>
            <a:r>
              <a:rPr kumimoji="1" lang="en-US" altLang="ja-JP" sz="1800" b="0" dirty="0" smtClean="0"/>
              <a:t>The usage cases for HEW proposed by Orange include wireless office, stadium, airport waiting halls, shopping mall, etc. It is of high density of APs and STAs</a:t>
            </a:r>
            <a:r>
              <a:rPr lang="en-US" altLang="ja-JP" sz="1800" b="0" dirty="0" smtClean="0"/>
              <a:t>.</a:t>
            </a:r>
          </a:p>
          <a:p>
            <a:pPr>
              <a:lnSpc>
                <a:spcPct val="150000"/>
              </a:lnSpc>
              <a:buFont typeface="Arial" pitchFamily="34" charset="0"/>
              <a:buChar char="•"/>
            </a:pPr>
            <a:endParaRPr lang="en-US" altLang="ja-JP" sz="2000" b="0" dirty="0" smtClean="0"/>
          </a:p>
          <a:p>
            <a:pPr>
              <a:lnSpc>
                <a:spcPct val="150000"/>
              </a:lnSpc>
              <a:buFont typeface="Arial" pitchFamily="34" charset="0"/>
              <a:buChar char="•"/>
            </a:pPr>
            <a:endParaRPr lang="en-US" altLang="ja-JP" sz="2000" b="0" dirty="0" smtClean="0"/>
          </a:p>
          <a:p>
            <a:pPr>
              <a:lnSpc>
                <a:spcPct val="150000"/>
              </a:lnSpc>
              <a:buFont typeface="Arial" pitchFamily="34" charset="0"/>
              <a:buChar char="•"/>
            </a:pPr>
            <a:endParaRPr kumimoji="1" lang="en-US" altLang="ja-JP" sz="2000" b="0" dirty="0" smtClean="0"/>
          </a:p>
          <a:p>
            <a:pPr>
              <a:buFont typeface="Arial" pitchFamily="34" charset="0"/>
              <a:buChar char="•"/>
            </a:pPr>
            <a:endParaRPr lang="en-US" altLang="ja-JP" sz="2000" b="0" dirty="0" smtClean="0"/>
          </a:p>
          <a:p>
            <a:pPr>
              <a:buFont typeface="Arial" pitchFamily="34" charset="0"/>
              <a:buChar char="•"/>
            </a:pPr>
            <a:endParaRPr lang="en-US" altLang="ja-JP" sz="900" b="0" dirty="0" smtClean="0"/>
          </a:p>
          <a:p>
            <a:pPr marL="628650" indent="-285750">
              <a:buFont typeface="Wingdings" pitchFamily="2" charset="2"/>
              <a:buChar char="Ø"/>
            </a:pPr>
            <a:endParaRPr lang="en-US" altLang="ja-JP" sz="1800" b="0" dirty="0" smtClean="0"/>
          </a:p>
          <a:p>
            <a:pPr marL="628650" indent="-285750">
              <a:buFont typeface="Wingdings" pitchFamily="2" charset="2"/>
              <a:buChar char="Ø"/>
            </a:pPr>
            <a:r>
              <a:rPr lang="en-US" altLang="ja-JP" sz="1800" b="0" dirty="0" smtClean="0"/>
              <a:t>802.11n support maximum 4 spatial streams and 802.11ac support 8. Naturally we consider to increase the number of antenna to support </a:t>
            </a:r>
            <a:r>
              <a:rPr lang="en-US" altLang="ja-JP" sz="1800" b="0" dirty="0"/>
              <a:t>more spatial </a:t>
            </a:r>
            <a:r>
              <a:rPr lang="en-US" altLang="ja-JP" sz="1800" b="0" dirty="0" smtClean="0"/>
              <a:t>streams.  </a:t>
            </a:r>
          </a:p>
          <a:p>
            <a:pPr marL="628650" indent="-285750">
              <a:buFont typeface="Wingdings" pitchFamily="2" charset="2"/>
              <a:buChar char="Ø"/>
            </a:pPr>
            <a:r>
              <a:rPr lang="en-US" altLang="ja-JP" sz="1800" b="0" dirty="0" smtClean="0"/>
              <a:t>to suppress interference, increase capacity and improve  efficiency, we consider using  Massive MIMO technology. Dozens of antennas could bring better multiplexing effect and greater throughput.</a:t>
            </a:r>
          </a:p>
          <a:p>
            <a:pPr marL="0" indent="0"/>
            <a:endParaRPr kumimoji="1" lang="ja-JP" altLang="en-US" dirty="0"/>
          </a:p>
        </p:txBody>
      </p:sp>
      <p:sp>
        <p:nvSpPr>
          <p:cNvPr id="2" name="タイトル 1"/>
          <p:cNvSpPr>
            <a:spLocks noGrp="1"/>
          </p:cNvSpPr>
          <p:nvPr>
            <p:ph type="title"/>
          </p:nvPr>
        </p:nvSpPr>
        <p:spPr>
          <a:xfrm>
            <a:off x="685800" y="685801"/>
            <a:ext cx="7770813" cy="762980"/>
          </a:xfrm>
        </p:spPr>
        <p:txBody>
          <a:bodyPr/>
          <a:lstStyle/>
          <a:p>
            <a:r>
              <a:rPr lang="en-US" altLang="zh-CN" dirty="0" smtClean="0"/>
              <a:t>Background(2/2)</a:t>
            </a:r>
            <a:endParaRPr kumimoji="1" lang="ja-JP" altLang="en-US" dirty="0"/>
          </a:p>
        </p:txBody>
      </p:sp>
      <p:sp>
        <p:nvSpPr>
          <p:cNvPr id="4" name="スライド番号プレースホルダー 3"/>
          <p:cNvSpPr>
            <a:spLocks noGrp="1"/>
          </p:cNvSpPr>
          <p:nvPr>
            <p:ph type="sldNum" idx="12"/>
          </p:nvPr>
        </p:nvSpPr>
        <p:spPr/>
        <p:txBody>
          <a:bodyPr/>
          <a:lstStyle/>
          <a:p>
            <a:r>
              <a:rPr lang="en-GB" dirty="0" smtClean="0"/>
              <a:t>Slide </a:t>
            </a:r>
            <a:fld id="{440F5867-744E-4AA6-B0ED-4C44D2DFBB7B}" type="slidenum">
              <a:rPr lang="en-GB" smtClean="0"/>
              <a:pPr/>
              <a:t>4</a:t>
            </a:fld>
            <a:endParaRPr lang="en-GB" dirty="0"/>
          </a:p>
        </p:txBody>
      </p:sp>
      <p:sp>
        <p:nvSpPr>
          <p:cNvPr id="5" name="フッター プレースホルダー 4"/>
          <p:cNvSpPr>
            <a:spLocks noGrp="1"/>
          </p:cNvSpPr>
          <p:nvPr>
            <p:ph type="ftr" idx="14"/>
          </p:nvPr>
        </p:nvSpPr>
        <p:spPr/>
        <p:txBody>
          <a:bodyPr/>
          <a:lstStyle/>
          <a:p>
            <a:r>
              <a:rPr lang="en-GB" altLang="zh-CN" dirty="0" err="1" smtClean="0">
                <a:latin typeface="Times New Roman" pitchFamily="18" charset="0"/>
                <a:ea typeface="Arial Unicode MS" pitchFamily="34" charset="-122"/>
                <a:cs typeface="Arial Unicode MS" pitchFamily="34" charset="-122"/>
              </a:rPr>
              <a:t>Zhigang</a:t>
            </a:r>
            <a:r>
              <a:rPr lang="en-GB" altLang="zh-CN" dirty="0" smtClean="0">
                <a:latin typeface="Times New Roman" pitchFamily="18" charset="0"/>
                <a:ea typeface="Arial Unicode MS" pitchFamily="34" charset="-122"/>
                <a:cs typeface="Arial Unicode MS" pitchFamily="34" charset="-122"/>
              </a:rPr>
              <a:t> </a:t>
            </a:r>
            <a:r>
              <a:rPr lang="en-GB" altLang="zh-CN" dirty="0" err="1" smtClean="0">
                <a:latin typeface="Times New Roman" pitchFamily="18" charset="0"/>
                <a:ea typeface="Arial Unicode MS" pitchFamily="34" charset="-122"/>
                <a:cs typeface="Arial Unicode MS" pitchFamily="34" charset="-122"/>
              </a:rPr>
              <a:t>Wen</a:t>
            </a:r>
            <a:r>
              <a:rPr lang="en-GB" altLang="zh-CN" dirty="0" smtClean="0">
                <a:latin typeface="Times New Roman" pitchFamily="18" charset="0"/>
                <a:ea typeface="Arial Unicode MS" pitchFamily="34" charset="-122"/>
                <a:cs typeface="Arial Unicode MS" pitchFamily="34" charset="-122"/>
              </a:rPr>
              <a:t> ,et. al (</a:t>
            </a:r>
            <a:r>
              <a:rPr lang="en-GB" altLang="zh-CN" dirty="0" smtClean="0"/>
              <a:t>BUPT)</a:t>
            </a:r>
          </a:p>
          <a:p>
            <a:endParaRPr lang="en-GB" dirty="0"/>
          </a:p>
        </p:txBody>
      </p:sp>
      <p:grpSp>
        <p:nvGrpSpPr>
          <p:cNvPr id="15" name="组合 14"/>
          <p:cNvGrpSpPr/>
          <p:nvPr/>
        </p:nvGrpSpPr>
        <p:grpSpPr>
          <a:xfrm>
            <a:off x="246746" y="2220470"/>
            <a:ext cx="8672153" cy="2513155"/>
            <a:chOff x="246746" y="2373889"/>
            <a:chExt cx="8672153" cy="2513155"/>
          </a:xfrm>
        </p:grpSpPr>
        <p:grpSp>
          <p:nvGrpSpPr>
            <p:cNvPr id="12" name="组合 11"/>
            <p:cNvGrpSpPr/>
            <p:nvPr/>
          </p:nvGrpSpPr>
          <p:grpSpPr>
            <a:xfrm>
              <a:off x="313943" y="2373889"/>
              <a:ext cx="8604956" cy="2299431"/>
              <a:chOff x="241027" y="2239235"/>
              <a:chExt cx="8604956" cy="2299431"/>
            </a:xfrm>
          </p:grpSpPr>
          <p:grpSp>
            <p:nvGrpSpPr>
              <p:cNvPr id="10" name="组合 9"/>
              <p:cNvGrpSpPr/>
              <p:nvPr/>
            </p:nvGrpSpPr>
            <p:grpSpPr>
              <a:xfrm>
                <a:off x="241027" y="2239235"/>
                <a:ext cx="8604956" cy="2268132"/>
                <a:chOff x="143508" y="2309036"/>
                <a:chExt cx="8604956" cy="2268132"/>
              </a:xfrm>
            </p:grpSpPr>
            <p:pic>
              <p:nvPicPr>
                <p:cNvPr id="9" name="Picture 4" descr="http://www.tokyo-date.net/machi_kokusaitenji/images/44.jpg"/>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143508" y="2342564"/>
                  <a:ext cx="2880320" cy="191941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6" name="TextBox 5"/>
                <p:cNvSpPr txBox="1"/>
                <p:nvPr/>
              </p:nvSpPr>
              <p:spPr>
                <a:xfrm>
                  <a:off x="556136" y="4269391"/>
                  <a:ext cx="1800200" cy="307777"/>
                </a:xfrm>
                <a:prstGeom prst="rect">
                  <a:avLst/>
                </a:prstGeom>
                <a:noFill/>
              </p:spPr>
              <p:txBody>
                <a:bodyPr wrap="square" rtlCol="0">
                  <a:spAutoFit/>
                </a:bodyPr>
                <a:lstStyle/>
                <a:p>
                  <a:r>
                    <a:rPr lang="en-US" altLang="zh-CN" sz="1400" b="1" i="1" dirty="0">
                      <a:solidFill>
                        <a:schemeClr val="tx1"/>
                      </a:solidFill>
                      <a:latin typeface="Arial Unicode MS" pitchFamily="34" charset="-122"/>
                      <a:ea typeface="Arial Unicode MS" pitchFamily="34" charset="-122"/>
                      <a:cs typeface="Arial Unicode MS" pitchFamily="34" charset="-122"/>
                    </a:rPr>
                    <a:t>Exhibition halls </a:t>
                  </a:r>
                  <a:endParaRPr lang="zh-CN" altLang="en-US" sz="1400" b="1" i="1" dirty="0">
                    <a:solidFill>
                      <a:schemeClr val="tx1"/>
                    </a:solidFill>
                    <a:latin typeface="Arial Unicode MS" pitchFamily="34" charset="-122"/>
                    <a:ea typeface="Arial Unicode MS" pitchFamily="34" charset="-122"/>
                    <a:cs typeface="Arial Unicode MS" pitchFamily="34" charset="-122"/>
                  </a:endParaRPr>
                </a:p>
              </p:txBody>
            </p:sp>
            <p:pic>
              <p:nvPicPr>
                <p:cNvPr id="11" name="Picture 2" descr="C:\work\80211\HEW SG\internal\Eaton_Centre_HDR_style.jpg"/>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3095836" y="2342564"/>
                  <a:ext cx="2863614" cy="191051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7" name="TextBox 6"/>
                <p:cNvSpPr txBox="1"/>
                <p:nvPr/>
              </p:nvSpPr>
              <p:spPr>
                <a:xfrm>
                  <a:off x="3527884" y="4253075"/>
                  <a:ext cx="1584176" cy="307777"/>
                </a:xfrm>
                <a:prstGeom prst="rect">
                  <a:avLst/>
                </a:prstGeom>
                <a:noFill/>
              </p:spPr>
              <p:txBody>
                <a:bodyPr wrap="square" rtlCol="0">
                  <a:spAutoFit/>
                </a:bodyPr>
                <a:lstStyle/>
                <a:p>
                  <a:r>
                    <a:rPr lang="en-US" altLang="zh-CN" sz="1400" b="1" i="1" dirty="0">
                      <a:solidFill>
                        <a:schemeClr val="tx1"/>
                      </a:solidFill>
                      <a:latin typeface="Arial Unicode MS" pitchFamily="34" charset="-122"/>
                      <a:ea typeface="Arial Unicode MS" pitchFamily="34" charset="-122"/>
                      <a:cs typeface="Arial Unicode MS" pitchFamily="34" charset="-122"/>
                    </a:rPr>
                    <a:t>Shopping mall</a:t>
                  </a:r>
                  <a:endParaRPr lang="zh-CN" altLang="en-US" sz="1400" b="1" i="1" dirty="0">
                    <a:solidFill>
                      <a:schemeClr val="tx1"/>
                    </a:solidFill>
                    <a:latin typeface="Arial Unicode MS" pitchFamily="34" charset="-122"/>
                    <a:ea typeface="Arial Unicode MS" pitchFamily="34" charset="-122"/>
                    <a:cs typeface="Arial Unicode MS" pitchFamily="34" charset="-122"/>
                  </a:endParaRPr>
                </a:p>
              </p:txBody>
            </p:sp>
            <p:pic>
              <p:nvPicPr>
                <p:cNvPr id="13" name="그림 9"/>
                <p:cNvPicPr>
                  <a:picLocks noChangeAspect="1"/>
                </p:cNvPicPr>
                <p:nvPr/>
              </p:nvPicPr>
              <p:blipFill>
                <a:blip r:embed="rId4" cstate="print">
                  <a:extLst>
                    <a:ext uri="{28A0092B-C50C-407E-A947-70E740481C1C}">
                      <a14:useLocalDpi xmlns="" xmlns:a14="http://schemas.microsoft.com/office/drawing/2010/main" val="0"/>
                    </a:ext>
                  </a:extLst>
                </a:blip>
                <a:srcRect/>
                <a:stretch>
                  <a:fillRect/>
                </a:stretch>
              </p:blipFill>
              <p:spPr bwMode="auto">
                <a:xfrm>
                  <a:off x="6156176" y="2309036"/>
                  <a:ext cx="2592288" cy="199813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grpSp>
          <p:sp>
            <p:nvSpPr>
              <p:cNvPr id="8" name="TextBox 7"/>
              <p:cNvSpPr txBox="1"/>
              <p:nvPr/>
            </p:nvSpPr>
            <p:spPr>
              <a:xfrm>
                <a:off x="6433715" y="4230889"/>
                <a:ext cx="2412268" cy="307777"/>
              </a:xfrm>
              <a:prstGeom prst="rect">
                <a:avLst/>
              </a:prstGeom>
              <a:noFill/>
            </p:spPr>
            <p:txBody>
              <a:bodyPr wrap="square" rtlCol="0">
                <a:spAutoFit/>
              </a:bodyPr>
              <a:lstStyle/>
              <a:p>
                <a:r>
                  <a:rPr lang="en-US" altLang="zh-CN" sz="1400" b="1" i="1" dirty="0">
                    <a:solidFill>
                      <a:schemeClr val="tx1"/>
                    </a:solidFill>
                    <a:latin typeface="Arial Unicode MS" pitchFamily="34" charset="-122"/>
                    <a:ea typeface="Arial Unicode MS" pitchFamily="34" charset="-122"/>
                    <a:cs typeface="Arial Unicode MS" pitchFamily="34" charset="-122"/>
                  </a:rPr>
                  <a:t>Performance Outdoor</a:t>
                </a:r>
              </a:p>
            </p:txBody>
          </p:sp>
        </p:grpSp>
        <p:sp>
          <p:nvSpPr>
            <p:cNvPr id="14" name="TextBox 13"/>
            <p:cNvSpPr txBox="1"/>
            <p:nvPr/>
          </p:nvSpPr>
          <p:spPr>
            <a:xfrm>
              <a:off x="246746" y="4625434"/>
              <a:ext cx="2261253" cy="261610"/>
            </a:xfrm>
            <a:prstGeom prst="rect">
              <a:avLst/>
            </a:prstGeom>
            <a:noFill/>
          </p:spPr>
          <p:txBody>
            <a:bodyPr wrap="square" rtlCol="0">
              <a:spAutoFit/>
            </a:bodyPr>
            <a:lstStyle/>
            <a:p>
              <a:r>
                <a:rPr lang="en-US" altLang="zh-CN" sz="1100" dirty="0" smtClean="0">
                  <a:solidFill>
                    <a:schemeClr val="tx1"/>
                  </a:solidFill>
                </a:rPr>
                <a:t>Source: Orange proposal</a:t>
              </a:r>
              <a:r>
                <a:rPr lang="en-US" altLang="zh-CN" sz="1100" baseline="30000" dirty="0" smtClean="0">
                  <a:solidFill>
                    <a:schemeClr val="tx1"/>
                  </a:solidFill>
                </a:rPr>
                <a:t>[4]</a:t>
              </a:r>
              <a:endParaRPr lang="zh-CN" altLang="en-US" sz="1100" baseline="30000" dirty="0">
                <a:solidFill>
                  <a:schemeClr val="tx1"/>
                </a:solidFill>
              </a:endParaRPr>
            </a:p>
          </p:txBody>
        </p:sp>
      </p:grpSp>
    </p:spTree>
    <p:extLst>
      <p:ext uri="{BB962C8B-B14F-4D97-AF65-F5344CB8AC3E}">
        <p14:creationId xmlns="" xmlns:p14="http://schemas.microsoft.com/office/powerpoint/2010/main" val="189012786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3568" y="620688"/>
            <a:ext cx="7770813" cy="762980"/>
          </a:xfrm>
        </p:spPr>
        <p:txBody>
          <a:bodyPr/>
          <a:lstStyle/>
          <a:p>
            <a:r>
              <a:rPr kumimoji="1" lang="en-US" altLang="ja-JP" dirty="0" smtClean="0"/>
              <a:t>Massive MIMO</a:t>
            </a:r>
            <a:endParaRPr kumimoji="1" lang="ja-JP" altLang="en-US" dirty="0"/>
          </a:p>
        </p:txBody>
      </p:sp>
      <p:sp>
        <p:nvSpPr>
          <p:cNvPr id="4" name="スライド番号プレースホルダー 3"/>
          <p:cNvSpPr>
            <a:spLocks noGrp="1"/>
          </p:cNvSpPr>
          <p:nvPr>
            <p:ph type="sldNum" idx="12"/>
          </p:nvPr>
        </p:nvSpPr>
        <p:spPr/>
        <p:txBody>
          <a:bodyPr/>
          <a:lstStyle/>
          <a:p>
            <a:r>
              <a:rPr lang="en-GB" dirty="0" smtClean="0"/>
              <a:t>Slide </a:t>
            </a:r>
            <a:fld id="{440F5867-744E-4AA6-B0ED-4C44D2DFBB7B}" type="slidenum">
              <a:rPr lang="en-GB" smtClean="0"/>
              <a:pPr/>
              <a:t>5</a:t>
            </a:fld>
            <a:endParaRPr lang="en-GB" dirty="0"/>
          </a:p>
        </p:txBody>
      </p:sp>
      <p:sp>
        <p:nvSpPr>
          <p:cNvPr id="5" name="フッター プレースホルダー 4"/>
          <p:cNvSpPr>
            <a:spLocks noGrp="1"/>
          </p:cNvSpPr>
          <p:nvPr>
            <p:ph type="ftr" idx="14"/>
          </p:nvPr>
        </p:nvSpPr>
        <p:spPr/>
        <p:txBody>
          <a:bodyPr/>
          <a:lstStyle/>
          <a:p>
            <a:r>
              <a:rPr lang="en-GB" altLang="zh-CN" dirty="0" err="1" smtClean="0">
                <a:latin typeface="Times New Roman" pitchFamily="18" charset="0"/>
                <a:ea typeface="Arial Unicode MS" pitchFamily="34" charset="-122"/>
                <a:cs typeface="Arial Unicode MS" pitchFamily="34" charset="-122"/>
              </a:rPr>
              <a:t>Zhigang</a:t>
            </a:r>
            <a:r>
              <a:rPr lang="en-GB" altLang="zh-CN" dirty="0" smtClean="0">
                <a:latin typeface="Times New Roman" pitchFamily="18" charset="0"/>
                <a:ea typeface="Arial Unicode MS" pitchFamily="34" charset="-122"/>
                <a:cs typeface="Arial Unicode MS" pitchFamily="34" charset="-122"/>
              </a:rPr>
              <a:t> </a:t>
            </a:r>
            <a:r>
              <a:rPr lang="en-GB" altLang="zh-CN" dirty="0" err="1" smtClean="0">
                <a:latin typeface="Times New Roman" pitchFamily="18" charset="0"/>
                <a:ea typeface="Arial Unicode MS" pitchFamily="34" charset="-122"/>
                <a:cs typeface="Arial Unicode MS" pitchFamily="34" charset="-122"/>
              </a:rPr>
              <a:t>Wen</a:t>
            </a:r>
            <a:r>
              <a:rPr lang="en-GB" altLang="zh-CN" dirty="0" smtClean="0">
                <a:latin typeface="Times New Roman" pitchFamily="18" charset="0"/>
                <a:ea typeface="Arial Unicode MS" pitchFamily="34" charset="-122"/>
                <a:cs typeface="Arial Unicode MS" pitchFamily="34" charset="-122"/>
              </a:rPr>
              <a:t> ,et. al (</a:t>
            </a:r>
            <a:r>
              <a:rPr lang="en-GB" altLang="zh-CN" dirty="0" smtClean="0"/>
              <a:t>BUPT)</a:t>
            </a:r>
          </a:p>
          <a:p>
            <a:endParaRPr lang="en-GB" dirty="0"/>
          </a:p>
        </p:txBody>
      </p:sp>
      <p:sp>
        <p:nvSpPr>
          <p:cNvPr id="3" name="内容占位符 2"/>
          <p:cNvSpPr>
            <a:spLocks noGrp="1"/>
          </p:cNvSpPr>
          <p:nvPr>
            <p:ph idx="1"/>
          </p:nvPr>
        </p:nvSpPr>
        <p:spPr>
          <a:xfrm>
            <a:off x="395536" y="1268760"/>
            <a:ext cx="8460940" cy="4644516"/>
          </a:xfrm>
        </p:spPr>
        <p:txBody>
          <a:bodyPr/>
          <a:lstStyle/>
          <a:p>
            <a:pPr marL="685800" indent="-342900">
              <a:buFont typeface="Wingdings" pitchFamily="2" charset="2"/>
              <a:buChar char="Ø"/>
            </a:pPr>
            <a:r>
              <a:rPr lang="en-US" altLang="zh-CN" sz="2000" b="0" dirty="0">
                <a:solidFill>
                  <a:schemeClr val="tx1"/>
                </a:solidFill>
              </a:rPr>
              <a:t>Massive MIMO is </a:t>
            </a:r>
            <a:r>
              <a:rPr lang="en-US" altLang="zh-CN" sz="2000" b="0" dirty="0" smtClean="0">
                <a:solidFill>
                  <a:schemeClr val="tx1"/>
                </a:solidFill>
              </a:rPr>
              <a:t>a new proposed technology based on traditional MIMO</a:t>
            </a:r>
            <a:r>
              <a:rPr lang="en-US" altLang="zh-CN" sz="2000" b="0" dirty="0">
                <a:solidFill>
                  <a:schemeClr val="tx1"/>
                </a:solidFill>
              </a:rPr>
              <a:t>.</a:t>
            </a:r>
            <a:r>
              <a:rPr lang="en-US" altLang="zh-CN" sz="2000" b="0" dirty="0" smtClean="0">
                <a:solidFill>
                  <a:schemeClr val="tx1"/>
                </a:solidFill>
              </a:rPr>
              <a:t> </a:t>
            </a:r>
            <a:r>
              <a:rPr lang="en-US" altLang="zh-CN" sz="2000" b="0" dirty="0">
                <a:solidFill>
                  <a:schemeClr val="tx1"/>
                </a:solidFill>
              </a:rPr>
              <a:t>I</a:t>
            </a:r>
            <a:r>
              <a:rPr lang="en-US" altLang="zh-CN" sz="2000" b="0" dirty="0" smtClean="0">
                <a:solidFill>
                  <a:schemeClr val="tx1"/>
                </a:solidFill>
              </a:rPr>
              <a:t>t is a system </a:t>
            </a:r>
            <a:r>
              <a:rPr lang="en-US" altLang="zh-CN" sz="2000" b="0" dirty="0">
                <a:solidFill>
                  <a:schemeClr val="tx1"/>
                </a:solidFill>
              </a:rPr>
              <a:t>that use antenna </a:t>
            </a:r>
            <a:r>
              <a:rPr lang="en-US" altLang="zh-CN" sz="2000" b="0" dirty="0" smtClean="0">
                <a:solidFill>
                  <a:schemeClr val="tx1"/>
                </a:solidFill>
              </a:rPr>
              <a:t>array </a:t>
            </a:r>
            <a:r>
              <a:rPr lang="en-US" altLang="zh-CN" sz="2000" b="0" dirty="0">
                <a:solidFill>
                  <a:schemeClr val="tx1"/>
                </a:solidFill>
              </a:rPr>
              <a:t>with </a:t>
            </a:r>
            <a:r>
              <a:rPr lang="en-US" altLang="zh-CN" sz="2000" b="0" dirty="0" smtClean="0">
                <a:solidFill>
                  <a:schemeClr val="tx1"/>
                </a:solidFill>
              </a:rPr>
              <a:t>dozens of antennas</a:t>
            </a:r>
            <a:r>
              <a:rPr lang="en-US" altLang="zh-CN" sz="2000" b="0" dirty="0">
                <a:solidFill>
                  <a:schemeClr val="tx1"/>
                </a:solidFill>
              </a:rPr>
              <a:t>, </a:t>
            </a:r>
            <a:r>
              <a:rPr lang="en-US" altLang="zh-CN" sz="2000" b="0" dirty="0" smtClean="0">
                <a:solidFill>
                  <a:schemeClr val="tx1"/>
                </a:solidFill>
              </a:rPr>
              <a:t>which could </a:t>
            </a:r>
            <a:r>
              <a:rPr lang="en-US" altLang="zh-CN" sz="2000" b="0" dirty="0">
                <a:solidFill>
                  <a:schemeClr val="tx1"/>
                </a:solidFill>
              </a:rPr>
              <a:t>simultaneously serve  tens of terminals in the same </a:t>
            </a:r>
            <a:r>
              <a:rPr lang="en-US" altLang="zh-CN" sz="2000" b="0" dirty="0" smtClean="0">
                <a:solidFill>
                  <a:schemeClr val="tx1"/>
                </a:solidFill>
              </a:rPr>
              <a:t>time-frequency resource.</a:t>
            </a:r>
          </a:p>
          <a:p>
            <a:pPr marL="628650" indent="-285750">
              <a:buFont typeface="Arial" pitchFamily="34" charset="0"/>
              <a:buChar char="•"/>
            </a:pPr>
            <a:endParaRPr lang="en-US" altLang="zh-CN" sz="1800" b="0" dirty="0" smtClean="0">
              <a:solidFill>
                <a:schemeClr val="tx1"/>
              </a:solidFill>
            </a:endParaRPr>
          </a:p>
          <a:p>
            <a:pPr marL="685800" indent="-342900">
              <a:buFont typeface="Wingdings" pitchFamily="2" charset="2"/>
              <a:buChar char="Ø"/>
            </a:pPr>
            <a:r>
              <a:rPr lang="en-US" altLang="zh-CN" sz="2000" b="0" dirty="0">
                <a:solidFill>
                  <a:schemeClr val="tx1"/>
                </a:solidFill>
              </a:rPr>
              <a:t>Advantages are summarized as </a:t>
            </a:r>
            <a:r>
              <a:rPr lang="en-US" altLang="zh-CN" sz="2000" b="0" dirty="0" smtClean="0">
                <a:solidFill>
                  <a:schemeClr val="tx1"/>
                </a:solidFill>
              </a:rPr>
              <a:t>follows</a:t>
            </a:r>
          </a:p>
          <a:p>
            <a:pPr marL="1028700" lvl="1">
              <a:spcBef>
                <a:spcPts val="600"/>
              </a:spcBef>
              <a:spcAft>
                <a:spcPts val="600"/>
              </a:spcAft>
              <a:buFont typeface="Arial" pitchFamily="34" charset="0"/>
              <a:buChar char="•"/>
            </a:pPr>
            <a:r>
              <a:rPr lang="en-US" altLang="zh-CN" sz="1800" b="1" dirty="0" smtClean="0"/>
              <a:t>Increased capacity:	</a:t>
            </a:r>
            <a:r>
              <a:rPr lang="en-US" altLang="zh-CN" sz="1600" dirty="0" smtClean="0"/>
              <a:t>Massive </a:t>
            </a:r>
            <a:r>
              <a:rPr lang="en-US" altLang="zh-CN" sz="1600" dirty="0"/>
              <a:t>MIMO can increase the capacity 10 times or more, owing </a:t>
            </a:r>
            <a:r>
              <a:rPr lang="en-US" altLang="zh-CN" sz="1600" dirty="0" smtClean="0"/>
              <a:t>to more independent spatial streams can be sent out </a:t>
            </a:r>
            <a:r>
              <a:rPr lang="en-US" altLang="zh-CN" sz="1600" dirty="0"/>
              <a:t>s</a:t>
            </a:r>
            <a:r>
              <a:rPr lang="en-US" altLang="zh-CN" sz="1600" dirty="0" smtClean="0"/>
              <a:t>imultaneously;</a:t>
            </a:r>
          </a:p>
          <a:p>
            <a:pPr marL="1028700" lvl="1">
              <a:spcBef>
                <a:spcPts val="600"/>
              </a:spcBef>
              <a:spcAft>
                <a:spcPts val="600"/>
              </a:spcAft>
              <a:buFont typeface="Arial" pitchFamily="34" charset="0"/>
              <a:buChar char="•"/>
            </a:pPr>
            <a:r>
              <a:rPr lang="en-US" altLang="zh-CN" sz="1800" b="1" dirty="0" smtClean="0"/>
              <a:t>Improved energy efficiency:	</a:t>
            </a:r>
            <a:r>
              <a:rPr lang="en-US" altLang="zh-CN" sz="1600" dirty="0" smtClean="0"/>
              <a:t>With </a:t>
            </a:r>
            <a:r>
              <a:rPr lang="en-US" altLang="zh-CN" sz="1600" dirty="0"/>
              <a:t>large number of   antennas, </a:t>
            </a:r>
            <a:r>
              <a:rPr lang="en-US" altLang="zh-CN" sz="1600" dirty="0" smtClean="0"/>
              <a:t>AP’s emitted energy </a:t>
            </a:r>
            <a:r>
              <a:rPr lang="en-US" altLang="zh-CN" sz="1600" dirty="0"/>
              <a:t>can be </a:t>
            </a:r>
            <a:r>
              <a:rPr lang="en-US" altLang="zh-CN" sz="1600" dirty="0" smtClean="0"/>
              <a:t>focused </a:t>
            </a:r>
            <a:r>
              <a:rPr lang="en-US" altLang="zh-CN" sz="1600" dirty="0"/>
              <a:t>sharply into </a:t>
            </a:r>
            <a:r>
              <a:rPr lang="en-US" altLang="zh-CN" sz="1600" dirty="0" smtClean="0"/>
              <a:t>the spatial directions where the terminals are located</a:t>
            </a:r>
            <a:r>
              <a:rPr lang="en-US" altLang="zh-CN" sz="1400" dirty="0" smtClean="0"/>
              <a:t>; </a:t>
            </a:r>
            <a:endParaRPr lang="en-US" altLang="zh-CN" sz="1400" dirty="0"/>
          </a:p>
          <a:p>
            <a:pPr marL="1028700" lvl="1">
              <a:spcBef>
                <a:spcPts val="600"/>
              </a:spcBef>
              <a:spcAft>
                <a:spcPts val="600"/>
              </a:spcAft>
              <a:buFont typeface="Arial" pitchFamily="34" charset="0"/>
              <a:buChar char="•"/>
            </a:pPr>
            <a:r>
              <a:rPr lang="en-US" altLang="zh-CN" sz="1800" b="1" dirty="0" smtClean="0"/>
              <a:t>Reduced interference:	</a:t>
            </a:r>
            <a:r>
              <a:rPr lang="en-US" altLang="zh-CN" sz="1600" dirty="0" smtClean="0"/>
              <a:t>massive antennas make AP control emitted energy more accurately, which would suppress spreading interference.</a:t>
            </a:r>
            <a:endParaRPr lang="en-US" altLang="zh-CN" sz="1600" b="0" dirty="0" smtClean="0">
              <a:solidFill>
                <a:schemeClr val="tx1"/>
              </a:solidFill>
            </a:endParaRPr>
          </a:p>
          <a:p>
            <a:pPr marL="628650" indent="-285750">
              <a:buFont typeface="Arial" pitchFamily="34" charset="0"/>
              <a:buChar char="•"/>
            </a:pPr>
            <a:endParaRPr lang="en-US" altLang="zh-CN" sz="1800" b="0" dirty="0" smtClean="0">
              <a:solidFill>
                <a:schemeClr val="tx1"/>
              </a:solidFill>
            </a:endParaRPr>
          </a:p>
          <a:p>
            <a:endParaRPr lang="en-US" altLang="zh-CN" sz="1800" b="0" dirty="0" smtClean="0">
              <a:solidFill>
                <a:schemeClr val="tx1"/>
              </a:solidFill>
            </a:endParaRPr>
          </a:p>
          <a:p>
            <a:endParaRPr lang="zh-CN" altLang="en-US" sz="2000" b="0" dirty="0">
              <a:solidFill>
                <a:schemeClr val="tx1"/>
              </a:solidFill>
            </a:endParaRPr>
          </a:p>
          <a:p>
            <a:endParaRPr lang="zh-CN" altLang="en-US" dirty="0"/>
          </a:p>
        </p:txBody>
      </p:sp>
    </p:spTree>
    <p:extLst>
      <p:ext uri="{BB962C8B-B14F-4D97-AF65-F5344CB8AC3E}">
        <p14:creationId xmlns="" xmlns:p14="http://schemas.microsoft.com/office/powerpoint/2010/main" val="72035998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内容占位符 5" descr="C:\Documents and Settings\Administrator\桌面\50_5cap.jpg"/>
          <p:cNvPicPr>
            <a:picLocks noGrp="1"/>
          </p:cNvPicPr>
          <p:nvPr>
            <p:ph idx="1"/>
          </p:nvPr>
        </p:nvPicPr>
        <p:blipFill>
          <a:blip r:embed="rId3" cstate="print">
            <a:extLst>
              <a:ext uri="{28A0092B-C50C-407E-A947-70E740481C1C}">
                <a14:useLocalDpi xmlns="" xmlns:a14="http://schemas.microsoft.com/office/drawing/2010/main" val="0"/>
              </a:ext>
            </a:extLst>
          </a:blip>
          <a:srcRect/>
          <a:stretch>
            <a:fillRect/>
          </a:stretch>
        </p:blipFill>
        <p:spPr bwMode="auto">
          <a:xfrm>
            <a:off x="4770022" y="2772094"/>
            <a:ext cx="3636404" cy="2736304"/>
          </a:xfrm>
          <a:prstGeom prst="rect">
            <a:avLst/>
          </a:prstGeom>
          <a:noFill/>
          <a:ln>
            <a:noFill/>
          </a:ln>
        </p:spPr>
      </p:pic>
      <p:sp>
        <p:nvSpPr>
          <p:cNvPr id="2" name="标题 1"/>
          <p:cNvSpPr>
            <a:spLocks noGrp="1"/>
          </p:cNvSpPr>
          <p:nvPr>
            <p:ph type="title"/>
          </p:nvPr>
        </p:nvSpPr>
        <p:spPr/>
        <p:txBody>
          <a:bodyPr/>
          <a:lstStyle/>
          <a:p>
            <a:r>
              <a:rPr lang="en-US" altLang="zh-CN" dirty="0" smtClean="0"/>
              <a:t>Capacity </a:t>
            </a:r>
            <a:endParaRPr lang="zh-CN" altLang="en-US" dirty="0"/>
          </a:p>
        </p:txBody>
      </p:sp>
      <p:sp>
        <p:nvSpPr>
          <p:cNvPr id="4" name="灯片编号占位符 3"/>
          <p:cNvSpPr>
            <a:spLocks noGrp="1"/>
          </p:cNvSpPr>
          <p:nvPr>
            <p:ph type="sldNum" idx="12"/>
          </p:nvPr>
        </p:nvSpPr>
        <p:spPr/>
        <p:txBody>
          <a:bodyPr/>
          <a:lstStyle/>
          <a:p>
            <a:r>
              <a:rPr lang="en-GB" dirty="0" smtClean="0"/>
              <a:t>Slide </a:t>
            </a:r>
            <a:fld id="{440F5867-744E-4AA6-B0ED-4C44D2DFBB7B}" type="slidenum">
              <a:rPr lang="en-GB" smtClean="0"/>
              <a:pPr/>
              <a:t>6</a:t>
            </a:fld>
            <a:endParaRPr lang="en-GB" dirty="0"/>
          </a:p>
        </p:txBody>
      </p:sp>
      <p:sp>
        <p:nvSpPr>
          <p:cNvPr id="5" name="页脚占位符 4"/>
          <p:cNvSpPr>
            <a:spLocks noGrp="1"/>
          </p:cNvSpPr>
          <p:nvPr>
            <p:ph type="ftr" idx="14"/>
          </p:nvPr>
        </p:nvSpPr>
        <p:spPr/>
        <p:txBody>
          <a:bodyPr/>
          <a:lstStyle/>
          <a:p>
            <a:r>
              <a:rPr lang="en-GB" altLang="zh-CN" dirty="0" err="1" smtClean="0">
                <a:latin typeface="Times New Roman" pitchFamily="18" charset="0"/>
                <a:ea typeface="Arial Unicode MS" pitchFamily="34" charset="-122"/>
                <a:cs typeface="Arial Unicode MS" pitchFamily="34" charset="-122"/>
              </a:rPr>
              <a:t>Zhigang</a:t>
            </a:r>
            <a:r>
              <a:rPr lang="en-GB" altLang="zh-CN" dirty="0" smtClean="0">
                <a:latin typeface="Times New Roman" pitchFamily="18" charset="0"/>
                <a:ea typeface="Arial Unicode MS" pitchFamily="34" charset="-122"/>
                <a:cs typeface="Arial Unicode MS" pitchFamily="34" charset="-122"/>
              </a:rPr>
              <a:t> </a:t>
            </a:r>
            <a:r>
              <a:rPr lang="en-GB" altLang="zh-CN" dirty="0" err="1" smtClean="0">
                <a:latin typeface="Times New Roman" pitchFamily="18" charset="0"/>
                <a:ea typeface="Arial Unicode MS" pitchFamily="34" charset="-122"/>
                <a:cs typeface="Arial Unicode MS" pitchFamily="34" charset="-122"/>
              </a:rPr>
              <a:t>Wen</a:t>
            </a:r>
            <a:r>
              <a:rPr lang="en-GB" altLang="zh-CN" dirty="0" smtClean="0">
                <a:latin typeface="Times New Roman" pitchFamily="18" charset="0"/>
                <a:ea typeface="Arial Unicode MS" pitchFamily="34" charset="-122"/>
                <a:cs typeface="Arial Unicode MS" pitchFamily="34" charset="-122"/>
              </a:rPr>
              <a:t> ,et. al (</a:t>
            </a:r>
            <a:r>
              <a:rPr lang="en-GB" altLang="zh-CN" dirty="0" smtClean="0"/>
              <a:t>BUPT)</a:t>
            </a:r>
          </a:p>
          <a:p>
            <a:endParaRPr lang="en-GB" dirty="0"/>
          </a:p>
        </p:txBody>
      </p:sp>
      <p:sp>
        <p:nvSpPr>
          <p:cNvPr id="10" name="TextBox 9"/>
          <p:cNvSpPr txBox="1"/>
          <p:nvPr/>
        </p:nvSpPr>
        <p:spPr>
          <a:xfrm>
            <a:off x="791580" y="1467826"/>
            <a:ext cx="7956884" cy="830997"/>
          </a:xfrm>
          <a:prstGeom prst="rect">
            <a:avLst/>
          </a:prstGeom>
          <a:noFill/>
        </p:spPr>
        <p:txBody>
          <a:bodyPr wrap="square" rtlCol="0">
            <a:spAutoFit/>
          </a:bodyPr>
          <a:lstStyle/>
          <a:p>
            <a:r>
              <a:rPr lang="en-US" altLang="zh-CN" sz="1600" b="1" dirty="0" smtClean="0">
                <a:solidFill>
                  <a:schemeClr val="tx1"/>
                </a:solidFill>
              </a:rPr>
              <a:t>In SU-MIMO </a:t>
            </a:r>
            <a:r>
              <a:rPr lang="en-US" altLang="zh-CN" sz="1600" dirty="0" smtClean="0">
                <a:solidFill>
                  <a:schemeClr val="tx1"/>
                </a:solidFill>
              </a:rPr>
              <a:t>,                                               </a:t>
            </a:r>
            <a:r>
              <a:rPr lang="en-US" altLang="zh-CN" sz="1600" baseline="30000" dirty="0" smtClean="0">
                <a:solidFill>
                  <a:schemeClr val="tx1"/>
                </a:solidFill>
              </a:rPr>
              <a:t>[2] </a:t>
            </a:r>
            <a:r>
              <a:rPr lang="en-US" altLang="zh-CN" sz="1600" dirty="0" smtClean="0">
                <a:solidFill>
                  <a:schemeClr val="tx1"/>
                </a:solidFill>
              </a:rPr>
              <a:t>.  Let m, snr and H be, respectively, the  number of transmit antenna, SNR and channel matrix. </a:t>
            </a:r>
            <a:r>
              <a:rPr lang="en-US" altLang="zh-CN" sz="1600" dirty="0">
                <a:solidFill>
                  <a:schemeClr val="tx1"/>
                </a:solidFill>
              </a:rPr>
              <a:t>It is easy to </a:t>
            </a:r>
            <a:r>
              <a:rPr lang="en-US" altLang="zh-CN" sz="1600" dirty="0" smtClean="0">
                <a:solidFill>
                  <a:schemeClr val="tx1"/>
                </a:solidFill>
              </a:rPr>
              <a:t>see, </a:t>
            </a:r>
            <a:r>
              <a:rPr lang="en-US" altLang="zh-CN" sz="1600" dirty="0">
                <a:solidFill>
                  <a:schemeClr val="tx1"/>
                </a:solidFill>
              </a:rPr>
              <a:t>with the transmitting and receiving antennas increases, the capacity will increase</a:t>
            </a:r>
            <a:r>
              <a:rPr lang="en-US" altLang="zh-CN" sz="1600" dirty="0" smtClean="0">
                <a:solidFill>
                  <a:schemeClr val="tx1"/>
                </a:solidFill>
              </a:rPr>
              <a:t>.</a:t>
            </a:r>
          </a:p>
        </p:txBody>
      </p:sp>
      <p:graphicFrame>
        <p:nvGraphicFramePr>
          <p:cNvPr id="11" name="对象 10"/>
          <p:cNvGraphicFramePr>
            <a:graphicFrameLocks noChangeAspect="1"/>
          </p:cNvGraphicFramePr>
          <p:nvPr>
            <p:extLst>
              <p:ext uri="{D42A27DB-BD31-4B8C-83A1-F6EECF244321}">
                <p14:modId xmlns="" xmlns:p14="http://schemas.microsoft.com/office/powerpoint/2010/main" val="3754090961"/>
              </p:ext>
            </p:extLst>
          </p:nvPr>
        </p:nvGraphicFramePr>
        <p:xfrm>
          <a:off x="2180544" y="1340768"/>
          <a:ext cx="2394267" cy="537843"/>
        </p:xfrm>
        <a:graphic>
          <a:graphicData uri="http://schemas.openxmlformats.org/presentationml/2006/ole">
            <p:oleObj spid="_x0000_s4223" name="Equation" r:id="rId4" imgW="1752600" imgH="393700" progId="Equation.DSMT4">
              <p:embed/>
            </p:oleObj>
          </a:graphicData>
        </a:graphic>
      </p:graphicFrame>
      <p:sp>
        <p:nvSpPr>
          <p:cNvPr id="9" name="TextBox 8"/>
          <p:cNvSpPr txBox="1"/>
          <p:nvPr/>
        </p:nvSpPr>
        <p:spPr>
          <a:xfrm>
            <a:off x="4548257" y="5580927"/>
            <a:ext cx="4317669" cy="830997"/>
          </a:xfrm>
          <a:prstGeom prst="rect">
            <a:avLst/>
          </a:prstGeom>
          <a:noFill/>
        </p:spPr>
        <p:txBody>
          <a:bodyPr wrap="square" rtlCol="0">
            <a:spAutoFit/>
          </a:bodyPr>
          <a:lstStyle/>
          <a:p>
            <a:pPr algn="just"/>
            <a:r>
              <a:rPr lang="en-US" altLang="zh-CN" sz="1200" dirty="0" smtClean="0">
                <a:solidFill>
                  <a:schemeClr val="tx1"/>
                </a:solidFill>
              </a:rPr>
              <a:t>For a fixed curve, </a:t>
            </a:r>
            <a:r>
              <a:rPr lang="en-US" altLang="zh-CN" sz="1200" dirty="0">
                <a:solidFill>
                  <a:schemeClr val="tx1"/>
                </a:solidFill>
              </a:rPr>
              <a:t>s</a:t>
            </a:r>
            <a:r>
              <a:rPr lang="en-US" altLang="zh-CN" sz="1200" dirty="0" smtClean="0">
                <a:solidFill>
                  <a:schemeClr val="tx1"/>
                </a:solidFill>
              </a:rPr>
              <a:t>ystem capacity  grows with the number of transmit antennas increases, and the growth slows when the number of transmit antennas equal to receiver antennas. We can use different number of antenna  as usage model in HEW required.</a:t>
            </a:r>
            <a:endParaRPr lang="zh-CN" altLang="en-US" sz="1200" dirty="0">
              <a:solidFill>
                <a:schemeClr val="tx1"/>
              </a:solidFill>
            </a:endParaRPr>
          </a:p>
        </p:txBody>
      </p:sp>
      <p:sp>
        <p:nvSpPr>
          <p:cNvPr id="3" name="TextBox 2"/>
          <p:cNvSpPr txBox="1"/>
          <p:nvPr/>
        </p:nvSpPr>
        <p:spPr>
          <a:xfrm>
            <a:off x="503547" y="4544380"/>
            <a:ext cx="3852429" cy="1569660"/>
          </a:xfrm>
          <a:prstGeom prst="rect">
            <a:avLst/>
          </a:prstGeom>
          <a:noFill/>
        </p:spPr>
        <p:txBody>
          <a:bodyPr wrap="square" rtlCol="0">
            <a:spAutoFit/>
          </a:bodyPr>
          <a:lstStyle/>
          <a:p>
            <a:r>
              <a:rPr lang="en-US" altLang="ko-KR" sz="1600" b="1" dirty="0" smtClean="0">
                <a:solidFill>
                  <a:schemeClr val="tx2"/>
                </a:solidFill>
              </a:rPr>
              <a:t>Conclusion: </a:t>
            </a:r>
          </a:p>
          <a:p>
            <a:pPr algn="just"/>
            <a:r>
              <a:rPr lang="en-US" altLang="zh-CN" sz="1600" dirty="0" smtClean="0">
                <a:solidFill>
                  <a:schemeClr val="tx1"/>
                </a:solidFill>
              </a:rPr>
              <a:t>It </a:t>
            </a:r>
            <a:r>
              <a:rPr lang="en-US" altLang="zh-CN" sz="1600" dirty="0">
                <a:solidFill>
                  <a:schemeClr val="tx1"/>
                </a:solidFill>
              </a:rPr>
              <a:t>can be concluded from the results, in the next generation WLAN which </a:t>
            </a:r>
            <a:r>
              <a:rPr lang="en-US" altLang="zh-CN" sz="1600" dirty="0" smtClean="0">
                <a:solidFill>
                  <a:schemeClr val="tx1"/>
                </a:solidFill>
              </a:rPr>
              <a:t>could serve a </a:t>
            </a:r>
            <a:r>
              <a:rPr lang="en-US" altLang="zh-CN" sz="1600" dirty="0">
                <a:solidFill>
                  <a:schemeClr val="tx1"/>
                </a:solidFill>
              </a:rPr>
              <a:t>large number of users and </a:t>
            </a:r>
            <a:r>
              <a:rPr lang="en-US" altLang="zh-CN" sz="1600" dirty="0" smtClean="0">
                <a:solidFill>
                  <a:schemeClr val="tx1"/>
                </a:solidFill>
              </a:rPr>
              <a:t>increase throughput, there are advantages of  applying massive antennas. </a:t>
            </a:r>
            <a:endParaRPr lang="zh-CN" altLang="en-US" sz="1600" dirty="0">
              <a:solidFill>
                <a:schemeClr val="tx2"/>
              </a:solidFill>
            </a:endParaRPr>
          </a:p>
        </p:txBody>
      </p:sp>
      <p:sp>
        <p:nvSpPr>
          <p:cNvPr id="13" name="TextBox 12"/>
          <p:cNvSpPr txBox="1"/>
          <p:nvPr/>
        </p:nvSpPr>
        <p:spPr>
          <a:xfrm>
            <a:off x="728137" y="2420722"/>
            <a:ext cx="6129340" cy="2123658"/>
          </a:xfrm>
          <a:prstGeom prst="rect">
            <a:avLst/>
          </a:prstGeom>
          <a:noFill/>
        </p:spPr>
        <p:txBody>
          <a:bodyPr wrap="square" rtlCol="0">
            <a:spAutoFit/>
          </a:bodyPr>
          <a:lstStyle/>
          <a:p>
            <a:r>
              <a:rPr lang="en-US" altLang="zh-CN" sz="1600" b="1" dirty="0">
                <a:solidFill>
                  <a:schemeClr val="tx1"/>
                </a:solidFill>
              </a:rPr>
              <a:t>In MU-MIMO </a:t>
            </a:r>
            <a:r>
              <a:rPr lang="en-US" altLang="zh-CN" sz="1600" dirty="0" smtClean="0">
                <a:solidFill>
                  <a:schemeClr val="tx1"/>
                </a:solidFill>
              </a:rPr>
              <a:t>system , we simulate  capacity VS transmit antenna</a:t>
            </a:r>
            <a:endParaRPr lang="en-US" altLang="zh-CN" sz="1600" b="1" dirty="0" smtClean="0">
              <a:solidFill>
                <a:schemeClr val="tx1"/>
              </a:solidFill>
            </a:endParaRPr>
          </a:p>
          <a:p>
            <a:endParaRPr lang="en-US" altLang="zh-CN" sz="1600" b="1" dirty="0" smtClean="0">
              <a:solidFill>
                <a:schemeClr val="tx1"/>
              </a:solidFill>
            </a:endParaRPr>
          </a:p>
          <a:p>
            <a:r>
              <a:rPr lang="en-US" altLang="zh-CN" sz="1600" dirty="0" smtClean="0">
                <a:solidFill>
                  <a:schemeClr val="tx1"/>
                </a:solidFill>
              </a:rPr>
              <a:t>Simulation environment:</a:t>
            </a:r>
          </a:p>
          <a:p>
            <a:pPr marL="1028700" lvl="1">
              <a:buSzPct val="97000"/>
              <a:buFont typeface="Wingdings" pitchFamily="2" charset="2"/>
              <a:buChar char="ü"/>
            </a:pPr>
            <a:r>
              <a:rPr lang="en-US" altLang="zh-CN" sz="1400" dirty="0" smtClean="0">
                <a:solidFill>
                  <a:schemeClr val="tx1"/>
                </a:solidFill>
              </a:rPr>
              <a:t>MMSE precoder</a:t>
            </a:r>
          </a:p>
          <a:p>
            <a:pPr marL="1028700" lvl="1">
              <a:buFont typeface="Wingdings" pitchFamily="2" charset="2"/>
              <a:buChar char="ü"/>
            </a:pPr>
            <a:r>
              <a:rPr lang="en-US" altLang="zh-CN" sz="1400" dirty="0" smtClean="0">
                <a:solidFill>
                  <a:schemeClr val="tx1"/>
                </a:solidFill>
              </a:rPr>
              <a:t>QPSK modulation</a:t>
            </a:r>
          </a:p>
          <a:p>
            <a:pPr marL="1028700" lvl="1">
              <a:buFont typeface="Wingdings" pitchFamily="2" charset="2"/>
              <a:buChar char="ü"/>
            </a:pPr>
            <a:r>
              <a:rPr lang="en-US" altLang="zh-CN" sz="1400" dirty="0" smtClean="0">
                <a:solidFill>
                  <a:schemeClr val="tx1"/>
                </a:solidFill>
              </a:rPr>
              <a:t>mean receive SNR=10dB</a:t>
            </a:r>
          </a:p>
          <a:p>
            <a:pPr marL="1028700" lvl="1">
              <a:buFont typeface="Wingdings" pitchFamily="2" charset="2"/>
              <a:buChar char="ü"/>
            </a:pPr>
            <a:r>
              <a:rPr lang="en-US" altLang="zh-CN" sz="1400" dirty="0" smtClean="0">
                <a:solidFill>
                  <a:schemeClr val="tx1"/>
                </a:solidFill>
              </a:rPr>
              <a:t>K: number of receivers</a:t>
            </a:r>
          </a:p>
          <a:p>
            <a:pPr marL="1028700" lvl="1">
              <a:buFont typeface="Wingdings" pitchFamily="2" charset="2"/>
              <a:buChar char="ü"/>
            </a:pPr>
            <a:r>
              <a:rPr lang="en-US" altLang="zh-CN" sz="1400" dirty="0" smtClean="0">
                <a:solidFill>
                  <a:schemeClr val="tx1"/>
                </a:solidFill>
              </a:rPr>
              <a:t>Assume receiver is of single antenna </a:t>
            </a:r>
          </a:p>
          <a:p>
            <a:endParaRPr lang="zh-CN" altLang="en-US" sz="1400" dirty="0">
              <a:solidFill>
                <a:schemeClr val="tx1"/>
              </a:solidFill>
            </a:endParaRPr>
          </a:p>
        </p:txBody>
      </p:sp>
    </p:spTree>
    <p:extLst>
      <p:ext uri="{BB962C8B-B14F-4D97-AF65-F5344CB8AC3E}">
        <p14:creationId xmlns="" xmlns:p14="http://schemas.microsoft.com/office/powerpoint/2010/main" val="418432636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Concentration of Emitted Power </a:t>
            </a:r>
            <a:endParaRPr lang="zh-CN" altLang="en-US" dirty="0"/>
          </a:p>
        </p:txBody>
      </p:sp>
      <p:sp>
        <p:nvSpPr>
          <p:cNvPr id="3" name="内容占位符 2"/>
          <p:cNvSpPr>
            <a:spLocks noGrp="1"/>
          </p:cNvSpPr>
          <p:nvPr>
            <p:ph idx="1"/>
          </p:nvPr>
        </p:nvSpPr>
        <p:spPr>
          <a:xfrm>
            <a:off x="421592" y="1406145"/>
            <a:ext cx="8100900" cy="3137603"/>
          </a:xfrm>
        </p:spPr>
        <p:txBody>
          <a:bodyPr/>
          <a:lstStyle/>
          <a:p>
            <a:pPr marL="628650" lvl="1">
              <a:spcBef>
                <a:spcPts val="600"/>
              </a:spcBef>
              <a:buFont typeface="Arial" pitchFamily="34" charset="0"/>
              <a:buChar char="•"/>
            </a:pPr>
            <a:r>
              <a:rPr lang="en-US" altLang="zh-CN" sz="1400" b="0" dirty="0" smtClean="0"/>
              <a:t>A </a:t>
            </a:r>
            <a:r>
              <a:rPr lang="en-US" altLang="zh-CN" sz="1400" b="0" dirty="0"/>
              <a:t>large number of antenna can obtain better spatial multiplexing effect. As it could </a:t>
            </a:r>
            <a:r>
              <a:rPr lang="en-US" altLang="zh-CN" sz="1400" b="0" dirty="0" smtClean="0"/>
              <a:t>focus  </a:t>
            </a:r>
            <a:r>
              <a:rPr lang="en-US" altLang="zh-CN" sz="1400" dirty="0" smtClean="0"/>
              <a:t>energy</a:t>
            </a:r>
            <a:r>
              <a:rPr lang="en-US" altLang="zh-CN" sz="1400" b="0" dirty="0" smtClean="0"/>
              <a:t> </a:t>
            </a:r>
            <a:r>
              <a:rPr lang="en-US" altLang="zh-CN" sz="1400" b="0" dirty="0"/>
              <a:t>sharply </a:t>
            </a:r>
            <a:r>
              <a:rPr lang="en-US" altLang="zh-CN" sz="1400" b="0" dirty="0" smtClean="0"/>
              <a:t>into a small spatial region by </a:t>
            </a:r>
            <a:r>
              <a:rPr lang="en-US" altLang="zh-CN" sz="1400" b="0" dirty="0"/>
              <a:t>coherent </a:t>
            </a:r>
            <a:r>
              <a:rPr lang="en-US" altLang="zh-CN" sz="1400" b="0" dirty="0" smtClean="0"/>
              <a:t>superposition. From the simulation result, we could see that </a:t>
            </a:r>
            <a:r>
              <a:rPr lang="en-US" altLang="zh-CN" sz="1400" dirty="0"/>
              <a:t>m</a:t>
            </a:r>
            <a:r>
              <a:rPr lang="en-US" altLang="ko-KR" sz="1400" dirty="0" smtClean="0"/>
              <a:t>ore </a:t>
            </a:r>
            <a:r>
              <a:rPr lang="en-US" altLang="ko-KR" sz="1400" dirty="0"/>
              <a:t>antennas </a:t>
            </a:r>
            <a:r>
              <a:rPr lang="en-US" altLang="ko-KR" sz="1400" dirty="0" smtClean="0"/>
              <a:t>can improve </a:t>
            </a:r>
            <a:r>
              <a:rPr lang="en-US" altLang="ko-KR" sz="1400" dirty="0"/>
              <a:t>the ability to </a:t>
            </a:r>
            <a:r>
              <a:rPr lang="en-US" altLang="ko-KR" sz="1400" dirty="0" smtClean="0"/>
              <a:t>concentrate energy. </a:t>
            </a:r>
          </a:p>
          <a:p>
            <a:pPr marL="628650" lvl="1">
              <a:spcBef>
                <a:spcPts val="600"/>
              </a:spcBef>
              <a:buFont typeface="Arial" pitchFamily="34" charset="0"/>
              <a:buChar char="•"/>
            </a:pPr>
            <a:r>
              <a:rPr lang="en-US" altLang="ko-KR" sz="1400" dirty="0" smtClean="0"/>
              <a:t>This </a:t>
            </a:r>
            <a:r>
              <a:rPr lang="en-US" altLang="ko-KR" sz="1400" dirty="0"/>
              <a:t>could  lead energy-efficient and interference suppression</a:t>
            </a:r>
            <a:r>
              <a:rPr lang="en-US" altLang="ko-KR" sz="1400" dirty="0" smtClean="0"/>
              <a:t>.</a:t>
            </a:r>
          </a:p>
          <a:p>
            <a:pPr marL="342900" lvl="1" indent="0">
              <a:spcBef>
                <a:spcPts val="600"/>
              </a:spcBef>
            </a:pPr>
            <a:r>
              <a:rPr lang="en-US" altLang="zh-CN" sz="1200" b="0" dirty="0" smtClean="0"/>
              <a:t> </a:t>
            </a:r>
            <a:r>
              <a:rPr lang="en-US" altLang="zh-CN" sz="1800" b="0" dirty="0" smtClean="0"/>
              <a:t>Simulation environment: </a:t>
            </a:r>
            <a:endParaRPr lang="zh-CN" altLang="en-US" sz="1800" b="0" dirty="0"/>
          </a:p>
        </p:txBody>
      </p:sp>
      <p:sp>
        <p:nvSpPr>
          <p:cNvPr id="4" name="灯片编号占位符 3"/>
          <p:cNvSpPr>
            <a:spLocks noGrp="1"/>
          </p:cNvSpPr>
          <p:nvPr>
            <p:ph type="sldNum" idx="12"/>
          </p:nvPr>
        </p:nvSpPr>
        <p:spPr/>
        <p:txBody>
          <a:bodyPr/>
          <a:lstStyle/>
          <a:p>
            <a:r>
              <a:rPr lang="en-GB" dirty="0" smtClean="0"/>
              <a:t>Slide </a:t>
            </a:r>
            <a:fld id="{440F5867-744E-4AA6-B0ED-4C44D2DFBB7B}" type="slidenum">
              <a:rPr lang="en-GB" smtClean="0"/>
              <a:pPr/>
              <a:t>7</a:t>
            </a:fld>
            <a:endParaRPr lang="en-GB" dirty="0"/>
          </a:p>
        </p:txBody>
      </p:sp>
      <p:sp>
        <p:nvSpPr>
          <p:cNvPr id="5" name="页脚占位符 4"/>
          <p:cNvSpPr>
            <a:spLocks noGrp="1"/>
          </p:cNvSpPr>
          <p:nvPr>
            <p:ph type="ftr" idx="14"/>
          </p:nvPr>
        </p:nvSpPr>
        <p:spPr/>
        <p:txBody>
          <a:bodyPr/>
          <a:lstStyle/>
          <a:p>
            <a:r>
              <a:rPr lang="en-GB" altLang="zh-CN" dirty="0" err="1" smtClean="0">
                <a:latin typeface="Times New Roman" pitchFamily="18" charset="0"/>
                <a:ea typeface="Arial Unicode MS" pitchFamily="34" charset="-122"/>
                <a:cs typeface="Arial Unicode MS" pitchFamily="34" charset="-122"/>
              </a:rPr>
              <a:t>Zhigang</a:t>
            </a:r>
            <a:r>
              <a:rPr lang="en-GB" altLang="zh-CN" dirty="0" smtClean="0">
                <a:latin typeface="Times New Roman" pitchFamily="18" charset="0"/>
                <a:ea typeface="Arial Unicode MS" pitchFamily="34" charset="-122"/>
                <a:cs typeface="Arial Unicode MS" pitchFamily="34" charset="-122"/>
              </a:rPr>
              <a:t> </a:t>
            </a:r>
            <a:r>
              <a:rPr lang="en-GB" altLang="zh-CN" dirty="0" err="1" smtClean="0">
                <a:latin typeface="Times New Roman" pitchFamily="18" charset="0"/>
                <a:ea typeface="Arial Unicode MS" pitchFamily="34" charset="-122"/>
                <a:cs typeface="Arial Unicode MS" pitchFamily="34" charset="-122"/>
              </a:rPr>
              <a:t>Wen</a:t>
            </a:r>
            <a:r>
              <a:rPr lang="en-GB" altLang="zh-CN" dirty="0" smtClean="0">
                <a:latin typeface="Times New Roman" pitchFamily="18" charset="0"/>
                <a:ea typeface="Arial Unicode MS" pitchFamily="34" charset="-122"/>
                <a:cs typeface="Arial Unicode MS" pitchFamily="34" charset="-122"/>
              </a:rPr>
              <a:t> ,et. al (</a:t>
            </a:r>
            <a:r>
              <a:rPr lang="en-GB" altLang="zh-CN" dirty="0" smtClean="0"/>
              <a:t>BUPT)</a:t>
            </a:r>
          </a:p>
          <a:p>
            <a:endParaRPr lang="en-GB" dirty="0"/>
          </a:p>
        </p:txBody>
      </p:sp>
      <p:grpSp>
        <p:nvGrpSpPr>
          <p:cNvPr id="8" name="组合 7"/>
          <p:cNvGrpSpPr/>
          <p:nvPr/>
        </p:nvGrpSpPr>
        <p:grpSpPr>
          <a:xfrm>
            <a:off x="12680" y="4149080"/>
            <a:ext cx="4135810" cy="2018390"/>
            <a:chOff x="27357" y="4442982"/>
            <a:chExt cx="4135810" cy="2018390"/>
          </a:xfrm>
        </p:grpSpPr>
        <p:pic>
          <p:nvPicPr>
            <p:cNvPr id="5126" name="Picture 6" descr="C:\Documents and Settings\Administrator\桌面\100_4s.jpg"/>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2110476" y="4442982"/>
              <a:ext cx="2052691" cy="2018390"/>
            </a:xfrm>
            <a:prstGeom prst="rect">
              <a:avLst/>
            </a:prstGeom>
            <a:noFill/>
            <a:extLst>
              <a:ext uri="{909E8E84-426E-40DD-AFC4-6F175D3DCCD1}">
                <a14:hiddenFill xmlns="" xmlns:a14="http://schemas.microsoft.com/office/drawing/2010/main">
                  <a:solidFill>
                    <a:srgbClr val="FFFFFF"/>
                  </a:solidFill>
                </a14:hiddenFill>
              </a:ext>
            </a:extLst>
          </p:spPr>
        </p:pic>
        <p:pic>
          <p:nvPicPr>
            <p:cNvPr id="5124" name="Picture 4" descr="C:\Documents and Settings\Administrator\桌面\100_4b.jpg"/>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27357" y="4522879"/>
              <a:ext cx="2048417" cy="1938493"/>
            </a:xfrm>
            <a:prstGeom prst="rect">
              <a:avLst/>
            </a:prstGeom>
            <a:noFill/>
            <a:extLst>
              <a:ext uri="{909E8E84-426E-40DD-AFC4-6F175D3DCCD1}">
                <a14:hiddenFill xmlns="" xmlns:a14="http://schemas.microsoft.com/office/drawing/2010/main">
                  <a:solidFill>
                    <a:srgbClr val="FFFFFF"/>
                  </a:solidFill>
                </a14:hiddenFill>
              </a:ext>
            </a:extLst>
          </p:spPr>
        </p:pic>
        <p:cxnSp>
          <p:nvCxnSpPr>
            <p:cNvPr id="9" name="直接箭头连接符 8"/>
            <p:cNvCxnSpPr/>
            <p:nvPr/>
          </p:nvCxnSpPr>
          <p:spPr bwMode="auto">
            <a:xfrm>
              <a:off x="1691680" y="4761148"/>
              <a:ext cx="1138684" cy="324036"/>
            </a:xfrm>
            <a:prstGeom prst="straightConnector1">
              <a:avLst/>
            </a:prstGeom>
            <a:ln>
              <a:headEnd type="none" w="med" len="med"/>
              <a:tailEnd type="arrow"/>
            </a:ln>
          </p:spPr>
          <p:style>
            <a:lnRef idx="3">
              <a:schemeClr val="accent2"/>
            </a:lnRef>
            <a:fillRef idx="0">
              <a:schemeClr val="accent2"/>
            </a:fillRef>
            <a:effectRef idx="2">
              <a:schemeClr val="accent2"/>
            </a:effectRef>
            <a:fontRef idx="minor">
              <a:schemeClr val="tx1"/>
            </a:fontRef>
          </p:style>
        </p:cxnSp>
      </p:grpSp>
      <p:grpSp>
        <p:nvGrpSpPr>
          <p:cNvPr id="10" name="组合 9"/>
          <p:cNvGrpSpPr/>
          <p:nvPr/>
        </p:nvGrpSpPr>
        <p:grpSpPr>
          <a:xfrm>
            <a:off x="4211960" y="4077072"/>
            <a:ext cx="4730898" cy="2001869"/>
            <a:chOff x="4303231" y="4315487"/>
            <a:chExt cx="4783681" cy="2145885"/>
          </a:xfrm>
        </p:grpSpPr>
        <p:pic>
          <p:nvPicPr>
            <p:cNvPr id="5122" name="Picture 2" descr="C:\Documents and Settings\Administrator\桌面\10_4b.jpg"/>
            <p:cNvPicPr>
              <a:picLocks noChangeAspect="1" noChangeArrowheads="1"/>
            </p:cNvPicPr>
            <p:nvPr/>
          </p:nvPicPr>
          <p:blipFill>
            <a:blip r:embed="rId4" cstate="print">
              <a:extLst>
                <a:ext uri="{28A0092B-C50C-407E-A947-70E740481C1C}">
                  <a14:useLocalDpi xmlns="" xmlns:a14="http://schemas.microsoft.com/office/drawing/2010/main" val="0"/>
                </a:ext>
              </a:extLst>
            </a:blip>
            <a:srcRect/>
            <a:stretch>
              <a:fillRect/>
            </a:stretch>
          </p:blipFill>
          <p:spPr bwMode="auto">
            <a:xfrm>
              <a:off x="4303231" y="4328997"/>
              <a:ext cx="2264273" cy="2132375"/>
            </a:xfrm>
            <a:prstGeom prst="rect">
              <a:avLst/>
            </a:prstGeom>
            <a:noFill/>
            <a:extLst>
              <a:ext uri="{909E8E84-426E-40DD-AFC4-6F175D3DCCD1}">
                <a14:hiddenFill xmlns="" xmlns:a14="http://schemas.microsoft.com/office/drawing/2010/main">
                  <a:solidFill>
                    <a:srgbClr val="FFFFFF"/>
                  </a:solidFill>
                </a14:hiddenFill>
              </a:ext>
            </a:extLst>
          </p:spPr>
        </p:pic>
        <p:pic>
          <p:nvPicPr>
            <p:cNvPr id="5123" name="Picture 3" descr="C:\Documents and Settings\Administrator\桌面\10_4s.jpg"/>
            <p:cNvPicPr>
              <a:picLocks noChangeAspect="1" noChangeArrowheads="1"/>
            </p:cNvPicPr>
            <p:nvPr/>
          </p:nvPicPr>
          <p:blipFill>
            <a:blip r:embed="rId5" cstate="print">
              <a:extLst>
                <a:ext uri="{28A0092B-C50C-407E-A947-70E740481C1C}">
                  <a14:useLocalDpi xmlns="" xmlns:a14="http://schemas.microsoft.com/office/drawing/2010/main" val="0"/>
                </a:ext>
              </a:extLst>
            </a:blip>
            <a:srcRect/>
            <a:stretch>
              <a:fillRect/>
            </a:stretch>
          </p:blipFill>
          <p:spPr bwMode="auto">
            <a:xfrm>
              <a:off x="6567505" y="4315487"/>
              <a:ext cx="2519407" cy="2145885"/>
            </a:xfrm>
            <a:prstGeom prst="rect">
              <a:avLst/>
            </a:prstGeom>
            <a:noFill/>
            <a:extLst>
              <a:ext uri="{909E8E84-426E-40DD-AFC4-6F175D3DCCD1}">
                <a14:hiddenFill xmlns="" xmlns:a14="http://schemas.microsoft.com/office/drawing/2010/main">
                  <a:solidFill>
                    <a:srgbClr val="FFFFFF"/>
                  </a:solidFill>
                </a14:hiddenFill>
              </a:ext>
            </a:extLst>
          </p:spPr>
        </p:pic>
        <p:cxnSp>
          <p:nvCxnSpPr>
            <p:cNvPr id="18" name="直接箭头连接符 17"/>
            <p:cNvCxnSpPr/>
            <p:nvPr/>
          </p:nvCxnSpPr>
          <p:spPr bwMode="auto">
            <a:xfrm flipV="1">
              <a:off x="6358644" y="5435614"/>
              <a:ext cx="972108" cy="188332"/>
            </a:xfrm>
            <a:prstGeom prst="straightConnector1">
              <a:avLst/>
            </a:prstGeom>
            <a:ln>
              <a:solidFill>
                <a:schemeClr val="accent2"/>
              </a:solidFill>
              <a:headEnd type="none" w="med" len="med"/>
              <a:tailEnd type="arrow"/>
            </a:ln>
          </p:spPr>
          <p:style>
            <a:lnRef idx="3">
              <a:schemeClr val="accent4"/>
            </a:lnRef>
            <a:fillRef idx="0">
              <a:schemeClr val="accent4"/>
            </a:fillRef>
            <a:effectRef idx="2">
              <a:schemeClr val="accent4"/>
            </a:effectRef>
            <a:fontRef idx="minor">
              <a:schemeClr val="tx1"/>
            </a:fontRef>
          </p:style>
        </p:cxnSp>
      </p:grpSp>
      <p:sp>
        <p:nvSpPr>
          <p:cNvPr id="20" name="TextBox 19"/>
          <p:cNvSpPr txBox="1"/>
          <p:nvPr/>
        </p:nvSpPr>
        <p:spPr>
          <a:xfrm>
            <a:off x="4163167" y="2348880"/>
            <a:ext cx="4608004" cy="1785104"/>
          </a:xfrm>
          <a:prstGeom prst="rect">
            <a:avLst/>
          </a:prstGeom>
          <a:noFill/>
        </p:spPr>
        <p:txBody>
          <a:bodyPr wrap="square" rtlCol="0">
            <a:spAutoFit/>
          </a:bodyPr>
          <a:lstStyle/>
          <a:p>
            <a:pPr lvl="1">
              <a:defRPr/>
            </a:pPr>
            <a:r>
              <a:rPr lang="en-US" altLang="ko-KR" sz="1600" dirty="0" smtClean="0">
                <a:solidFill>
                  <a:schemeClr val="tx1"/>
                </a:solidFill>
              </a:rPr>
              <a:t>4 </a:t>
            </a:r>
            <a:r>
              <a:rPr lang="en-US" altLang="ko-KR" sz="1600" dirty="0">
                <a:solidFill>
                  <a:schemeClr val="tx1"/>
                </a:solidFill>
              </a:rPr>
              <a:t>uniformly distributed </a:t>
            </a:r>
            <a:r>
              <a:rPr lang="en-US" altLang="ko-KR" sz="1600" dirty="0" smtClean="0">
                <a:solidFill>
                  <a:schemeClr val="tx1"/>
                </a:solidFill>
              </a:rPr>
              <a:t>receiver </a:t>
            </a:r>
            <a:endParaRPr lang="en-US" altLang="ko-KR" sz="1600" dirty="0">
              <a:solidFill>
                <a:schemeClr val="tx1"/>
              </a:solidFill>
            </a:endParaRPr>
          </a:p>
          <a:p>
            <a:pPr lvl="1">
              <a:defRPr/>
            </a:pPr>
            <a:r>
              <a:rPr lang="el-GR" altLang="ko-KR" sz="1600" dirty="0">
                <a:solidFill>
                  <a:schemeClr val="tx1"/>
                </a:solidFill>
              </a:rPr>
              <a:t>λ: </a:t>
            </a:r>
            <a:r>
              <a:rPr lang="en-US" altLang="ko-KR" sz="1600" dirty="0">
                <a:solidFill>
                  <a:schemeClr val="tx1"/>
                </a:solidFill>
              </a:rPr>
              <a:t>signal </a:t>
            </a:r>
            <a:r>
              <a:rPr lang="en-US" altLang="ko-KR" sz="1600" dirty="0" smtClean="0">
                <a:solidFill>
                  <a:schemeClr val="tx1"/>
                </a:solidFill>
              </a:rPr>
              <a:t>wavelength, 2.4GHz band</a:t>
            </a:r>
            <a:endParaRPr lang="en-US" altLang="ko-KR" sz="1600" dirty="0">
              <a:solidFill>
                <a:schemeClr val="tx1"/>
              </a:solidFill>
            </a:endParaRPr>
          </a:p>
          <a:p>
            <a:pPr lvl="1">
              <a:defRPr/>
            </a:pPr>
            <a:r>
              <a:rPr lang="en-US" altLang="ko-KR" sz="1600" dirty="0">
                <a:solidFill>
                  <a:schemeClr val="tx1"/>
                </a:solidFill>
              </a:rPr>
              <a:t>Z</a:t>
            </a:r>
            <a:r>
              <a:rPr lang="en-US" altLang="ko-KR" sz="1600" dirty="0" smtClean="0">
                <a:solidFill>
                  <a:schemeClr val="tx1"/>
                </a:solidFill>
              </a:rPr>
              <a:t>FBF precoder </a:t>
            </a:r>
            <a:r>
              <a:rPr lang="en-US" altLang="ko-KR" sz="1600" dirty="0">
                <a:solidFill>
                  <a:schemeClr val="tx1"/>
                </a:solidFill>
              </a:rPr>
              <a:t>is </a:t>
            </a:r>
            <a:r>
              <a:rPr lang="en-US" altLang="ko-KR" sz="1600" dirty="0" smtClean="0">
                <a:solidFill>
                  <a:schemeClr val="tx1"/>
                </a:solidFill>
              </a:rPr>
              <a:t>used</a:t>
            </a:r>
          </a:p>
          <a:p>
            <a:pPr lvl="1">
              <a:defRPr/>
            </a:pPr>
            <a:r>
              <a:rPr lang="en-US" altLang="ko-KR" sz="1600" dirty="0" smtClean="0">
                <a:solidFill>
                  <a:schemeClr val="tx1"/>
                </a:solidFill>
              </a:rPr>
              <a:t>M: the number of transmitter antenna</a:t>
            </a:r>
            <a:endParaRPr lang="en-US" altLang="ko-KR" sz="1600" dirty="0">
              <a:solidFill>
                <a:schemeClr val="tx1"/>
              </a:solidFill>
            </a:endParaRPr>
          </a:p>
          <a:p>
            <a:pPr lvl="1">
              <a:defRPr/>
            </a:pPr>
            <a:r>
              <a:rPr lang="en-US" altLang="ko-KR" sz="1600" dirty="0">
                <a:solidFill>
                  <a:schemeClr val="tx1"/>
                </a:solidFill>
              </a:rPr>
              <a:t>Multipath component</a:t>
            </a:r>
          </a:p>
          <a:p>
            <a:pPr lvl="2">
              <a:defRPr/>
            </a:pPr>
            <a:r>
              <a:rPr lang="en-US" altLang="ko-KR" sz="1400" dirty="0" smtClean="0">
                <a:solidFill>
                  <a:schemeClr val="tx1"/>
                </a:solidFill>
              </a:rPr>
              <a:t>Large-scale: path loss and shadow fading </a:t>
            </a:r>
          </a:p>
          <a:p>
            <a:pPr lvl="2">
              <a:defRPr/>
            </a:pPr>
            <a:r>
              <a:rPr lang="en-US" altLang="ko-KR" sz="1600" dirty="0" smtClean="0">
                <a:solidFill>
                  <a:schemeClr val="tx1"/>
                </a:solidFill>
              </a:rPr>
              <a:t>small-scale: </a:t>
            </a:r>
            <a:r>
              <a:rPr lang="en-US" altLang="ko-KR" sz="1200" dirty="0" smtClean="0">
                <a:solidFill>
                  <a:schemeClr val="tx1"/>
                </a:solidFill>
              </a:rPr>
              <a:t>rayleigh fading</a:t>
            </a:r>
            <a:r>
              <a:rPr lang="en-US" altLang="ko-KR" sz="1200" baseline="30000" dirty="0" smtClean="0">
                <a:solidFill>
                  <a:schemeClr val="tx1"/>
                </a:solidFill>
              </a:rPr>
              <a:t>[3]</a:t>
            </a:r>
          </a:p>
        </p:txBody>
      </p:sp>
      <p:grpSp>
        <p:nvGrpSpPr>
          <p:cNvPr id="34" name="组合 33"/>
          <p:cNvGrpSpPr/>
          <p:nvPr/>
        </p:nvGrpSpPr>
        <p:grpSpPr>
          <a:xfrm>
            <a:off x="1004401" y="2733969"/>
            <a:ext cx="3590245" cy="1523123"/>
            <a:chOff x="562206" y="2917510"/>
            <a:chExt cx="3590245" cy="1523123"/>
          </a:xfrm>
        </p:grpSpPr>
        <p:cxnSp>
          <p:nvCxnSpPr>
            <p:cNvPr id="22" name="直接连接符 21"/>
            <p:cNvCxnSpPr/>
            <p:nvPr/>
          </p:nvCxnSpPr>
          <p:spPr bwMode="auto">
            <a:xfrm>
              <a:off x="791580" y="4113076"/>
              <a:ext cx="3060340"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23" name="矩形 22"/>
            <p:cNvSpPr/>
            <p:nvPr/>
          </p:nvSpPr>
          <p:spPr bwMode="auto">
            <a:xfrm>
              <a:off x="2284512" y="3032956"/>
              <a:ext cx="1332148" cy="1080120"/>
            </a:xfrm>
            <a:prstGeom prst="rect">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5" name="椭圆 24"/>
            <p:cNvSpPr/>
            <p:nvPr/>
          </p:nvSpPr>
          <p:spPr bwMode="auto">
            <a:xfrm>
              <a:off x="897484" y="3968322"/>
              <a:ext cx="144016" cy="180020"/>
            </a:xfrm>
            <a:prstGeom prst="ellipse">
              <a:avLst/>
            </a:prstGeom>
            <a:ln>
              <a:headEnd type="none" w="med" len="med"/>
              <a:tailEnd type="none" w="med" len="med"/>
            </a:ln>
          </p:spPr>
          <p:style>
            <a:lnRef idx="2">
              <a:schemeClr val="dk1">
                <a:shade val="50000"/>
              </a:schemeClr>
            </a:lnRef>
            <a:fillRef idx="1">
              <a:schemeClr val="dk1"/>
            </a:fillRef>
            <a:effectRef idx="0">
              <a:schemeClr val="dk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6" name="TextBox 25"/>
            <p:cNvSpPr txBox="1"/>
            <p:nvPr/>
          </p:nvSpPr>
          <p:spPr>
            <a:xfrm>
              <a:off x="777268" y="4163634"/>
              <a:ext cx="3182664" cy="276999"/>
            </a:xfrm>
            <a:prstGeom prst="rect">
              <a:avLst/>
            </a:prstGeom>
            <a:noFill/>
          </p:spPr>
          <p:txBody>
            <a:bodyPr wrap="square" rtlCol="0">
              <a:spAutoFit/>
            </a:bodyPr>
            <a:lstStyle/>
            <a:p>
              <a:r>
                <a:rPr lang="en-US" altLang="zh-CN" sz="1200" dirty="0" smtClean="0">
                  <a:solidFill>
                    <a:schemeClr val="tx1"/>
                  </a:solidFill>
                </a:rPr>
                <a:t> </a:t>
              </a:r>
              <a:r>
                <a:rPr lang="en-US" altLang="zh-CN" sz="1200" b="1" dirty="0" smtClean="0">
                  <a:solidFill>
                    <a:schemeClr val="tx1"/>
                  </a:solidFill>
                </a:rPr>
                <a:t>0                                 100</a:t>
              </a:r>
              <a:r>
                <a:rPr lang="el-GR" altLang="zh-CN" sz="1200" b="1" dirty="0" smtClean="0">
                  <a:solidFill>
                    <a:schemeClr val="tx1"/>
                  </a:solidFill>
                </a:rPr>
                <a:t>λ</a:t>
              </a:r>
              <a:r>
                <a:rPr lang="en-US" altLang="zh-CN" sz="1200" b="1" dirty="0" smtClean="0">
                  <a:solidFill>
                    <a:schemeClr val="tx1"/>
                  </a:solidFill>
                </a:rPr>
                <a:t>                        200</a:t>
              </a:r>
              <a:r>
                <a:rPr lang="el-GR" altLang="zh-CN" sz="1200" b="1" dirty="0">
                  <a:solidFill>
                    <a:schemeClr val="tx1"/>
                  </a:solidFill>
                </a:rPr>
                <a:t>λ</a:t>
              </a:r>
              <a:endParaRPr lang="zh-CN" altLang="en-US" sz="1200" b="1" dirty="0">
                <a:solidFill>
                  <a:schemeClr val="tx1"/>
                </a:solidFill>
              </a:endParaRPr>
            </a:p>
          </p:txBody>
        </p:sp>
        <p:sp>
          <p:nvSpPr>
            <p:cNvPr id="27" name="TextBox 26"/>
            <p:cNvSpPr txBox="1"/>
            <p:nvPr/>
          </p:nvSpPr>
          <p:spPr>
            <a:xfrm>
              <a:off x="3522381" y="2917510"/>
              <a:ext cx="630070" cy="276999"/>
            </a:xfrm>
            <a:prstGeom prst="rect">
              <a:avLst/>
            </a:prstGeom>
            <a:noFill/>
          </p:spPr>
          <p:txBody>
            <a:bodyPr wrap="square" rtlCol="0">
              <a:spAutoFit/>
            </a:bodyPr>
            <a:lstStyle/>
            <a:p>
              <a:r>
                <a:rPr lang="en-US" altLang="zh-CN" sz="1200" dirty="0" smtClean="0"/>
                <a:t>1</a:t>
              </a:r>
              <a:r>
                <a:rPr lang="en-US" altLang="zh-CN" sz="1200" b="1" dirty="0">
                  <a:solidFill>
                    <a:schemeClr val="tx1"/>
                  </a:solidFill>
                </a:rPr>
                <a:t>200</a:t>
              </a:r>
              <a:r>
                <a:rPr lang="el-GR" altLang="zh-CN" sz="1200" b="1" dirty="0" smtClean="0">
                  <a:solidFill>
                    <a:schemeClr val="tx1"/>
                  </a:solidFill>
                </a:rPr>
                <a:t>λ</a:t>
              </a:r>
              <a:endParaRPr lang="zh-CN" altLang="en-US" sz="1200" b="1" dirty="0">
                <a:solidFill>
                  <a:schemeClr val="tx1"/>
                </a:solidFill>
              </a:endParaRPr>
            </a:p>
          </p:txBody>
        </p:sp>
        <p:sp>
          <p:nvSpPr>
            <p:cNvPr id="28" name="椭圆 27"/>
            <p:cNvSpPr/>
            <p:nvPr/>
          </p:nvSpPr>
          <p:spPr bwMode="auto">
            <a:xfrm>
              <a:off x="2555776" y="3392996"/>
              <a:ext cx="90010" cy="72008"/>
            </a:xfrm>
            <a:prstGeom prst="ellipse">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9" name="椭圆 28"/>
            <p:cNvSpPr/>
            <p:nvPr/>
          </p:nvSpPr>
          <p:spPr bwMode="auto">
            <a:xfrm>
              <a:off x="2708176" y="3717032"/>
              <a:ext cx="90010" cy="72008"/>
            </a:xfrm>
            <a:prstGeom prst="ellipse">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30" name="椭圆 29"/>
            <p:cNvSpPr/>
            <p:nvPr/>
          </p:nvSpPr>
          <p:spPr bwMode="auto">
            <a:xfrm>
              <a:off x="3149842" y="3697796"/>
              <a:ext cx="90010" cy="72008"/>
            </a:xfrm>
            <a:prstGeom prst="ellipse">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31" name="椭圆 30"/>
            <p:cNvSpPr/>
            <p:nvPr/>
          </p:nvSpPr>
          <p:spPr bwMode="auto">
            <a:xfrm>
              <a:off x="2933818" y="3248980"/>
              <a:ext cx="90010" cy="72008"/>
            </a:xfrm>
            <a:prstGeom prst="ellipse">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32" name="TextBox 31"/>
            <p:cNvSpPr txBox="1"/>
            <p:nvPr/>
          </p:nvSpPr>
          <p:spPr>
            <a:xfrm>
              <a:off x="562206" y="3486199"/>
              <a:ext cx="989284" cy="276999"/>
            </a:xfrm>
            <a:prstGeom prst="rect">
              <a:avLst/>
            </a:prstGeom>
            <a:noFill/>
          </p:spPr>
          <p:txBody>
            <a:bodyPr wrap="square" rtlCol="0">
              <a:spAutoFit/>
            </a:bodyPr>
            <a:lstStyle/>
            <a:p>
              <a:r>
                <a:rPr lang="en-US" altLang="zh-CN" sz="1200" dirty="0" smtClean="0">
                  <a:solidFill>
                    <a:schemeClr val="tx1"/>
                  </a:solidFill>
                </a:rPr>
                <a:t>Transmitter</a:t>
              </a:r>
              <a:endParaRPr lang="zh-CN" altLang="en-US" sz="1200" dirty="0">
                <a:solidFill>
                  <a:schemeClr val="tx1"/>
                </a:solidFill>
              </a:endParaRPr>
            </a:p>
          </p:txBody>
        </p:sp>
        <p:sp>
          <p:nvSpPr>
            <p:cNvPr id="33" name="TextBox 32"/>
            <p:cNvSpPr txBox="1"/>
            <p:nvPr/>
          </p:nvSpPr>
          <p:spPr>
            <a:xfrm>
              <a:off x="2845557" y="3347699"/>
              <a:ext cx="698580" cy="276999"/>
            </a:xfrm>
            <a:prstGeom prst="rect">
              <a:avLst/>
            </a:prstGeom>
            <a:noFill/>
          </p:spPr>
          <p:txBody>
            <a:bodyPr wrap="square" rtlCol="0">
              <a:spAutoFit/>
            </a:bodyPr>
            <a:lstStyle/>
            <a:p>
              <a:r>
                <a:rPr lang="en-US" altLang="zh-CN" sz="1200" dirty="0" smtClean="0">
                  <a:solidFill>
                    <a:schemeClr val="tx1"/>
                  </a:solidFill>
                </a:rPr>
                <a:t>receiver</a:t>
              </a:r>
              <a:endParaRPr lang="zh-CN" altLang="en-US" sz="1200" dirty="0">
                <a:solidFill>
                  <a:schemeClr val="tx1"/>
                </a:solidFill>
              </a:endParaRPr>
            </a:p>
          </p:txBody>
        </p:sp>
      </p:grpSp>
      <p:sp>
        <p:nvSpPr>
          <p:cNvPr id="6" name="TextBox 5"/>
          <p:cNvSpPr txBox="1"/>
          <p:nvPr/>
        </p:nvSpPr>
        <p:spPr>
          <a:xfrm>
            <a:off x="35496" y="4313357"/>
            <a:ext cx="773260" cy="307777"/>
          </a:xfrm>
          <a:prstGeom prst="rect">
            <a:avLst/>
          </a:prstGeom>
          <a:noFill/>
        </p:spPr>
        <p:txBody>
          <a:bodyPr wrap="square" rtlCol="0">
            <a:spAutoFit/>
          </a:bodyPr>
          <a:lstStyle/>
          <a:p>
            <a:r>
              <a:rPr lang="en-US" altLang="zh-CN" sz="1400" dirty="0" smtClean="0">
                <a:solidFill>
                  <a:schemeClr val="tx1"/>
                </a:solidFill>
              </a:rPr>
              <a:t>M=10</a:t>
            </a:r>
            <a:endParaRPr lang="zh-CN" altLang="en-US" sz="1400" dirty="0">
              <a:solidFill>
                <a:schemeClr val="tx1"/>
              </a:solidFill>
            </a:endParaRPr>
          </a:p>
        </p:txBody>
      </p:sp>
      <p:sp>
        <p:nvSpPr>
          <p:cNvPr id="35" name="TextBox 34"/>
          <p:cNvSpPr txBox="1"/>
          <p:nvPr/>
        </p:nvSpPr>
        <p:spPr>
          <a:xfrm>
            <a:off x="4279611" y="4171846"/>
            <a:ext cx="1044116" cy="307777"/>
          </a:xfrm>
          <a:prstGeom prst="rect">
            <a:avLst/>
          </a:prstGeom>
          <a:noFill/>
        </p:spPr>
        <p:txBody>
          <a:bodyPr wrap="square" rtlCol="0">
            <a:spAutoFit/>
          </a:bodyPr>
          <a:lstStyle/>
          <a:p>
            <a:r>
              <a:rPr lang="en-US" altLang="zh-CN" sz="1400" dirty="0" smtClean="0">
                <a:solidFill>
                  <a:schemeClr val="tx1"/>
                </a:solidFill>
              </a:rPr>
              <a:t>M=100</a:t>
            </a:r>
            <a:endParaRPr lang="zh-CN" altLang="en-US" sz="1400" dirty="0">
              <a:solidFill>
                <a:schemeClr val="tx1"/>
              </a:solidFill>
            </a:endParaRPr>
          </a:p>
        </p:txBody>
      </p:sp>
      <p:sp>
        <p:nvSpPr>
          <p:cNvPr id="12" name="TextBox 11"/>
          <p:cNvSpPr txBox="1"/>
          <p:nvPr/>
        </p:nvSpPr>
        <p:spPr>
          <a:xfrm>
            <a:off x="-15575" y="6099169"/>
            <a:ext cx="4448710" cy="430887"/>
          </a:xfrm>
          <a:prstGeom prst="rect">
            <a:avLst/>
          </a:prstGeom>
          <a:noFill/>
        </p:spPr>
        <p:txBody>
          <a:bodyPr wrap="square" rtlCol="0">
            <a:spAutoFit/>
          </a:bodyPr>
          <a:lstStyle/>
          <a:p>
            <a:r>
              <a:rPr lang="en-US" altLang="zh-CN" sz="1100" dirty="0" smtClean="0">
                <a:solidFill>
                  <a:schemeClr val="tx1"/>
                </a:solidFill>
              </a:rPr>
              <a:t>Fading map with the number of transmitting antenna equal to 10, red circle indicate the location of STA,  right image is part magnification of the left  </a:t>
            </a:r>
            <a:endParaRPr lang="zh-CN" altLang="en-US" sz="1100" dirty="0">
              <a:solidFill>
                <a:schemeClr val="tx1"/>
              </a:solidFill>
            </a:endParaRPr>
          </a:p>
        </p:txBody>
      </p:sp>
      <p:sp>
        <p:nvSpPr>
          <p:cNvPr id="36" name="TextBox 35"/>
          <p:cNvSpPr txBox="1"/>
          <p:nvPr/>
        </p:nvSpPr>
        <p:spPr>
          <a:xfrm>
            <a:off x="4467457" y="6074193"/>
            <a:ext cx="4475401" cy="430887"/>
          </a:xfrm>
          <a:prstGeom prst="rect">
            <a:avLst/>
          </a:prstGeom>
          <a:noFill/>
        </p:spPr>
        <p:txBody>
          <a:bodyPr wrap="square" rtlCol="0">
            <a:spAutoFit/>
          </a:bodyPr>
          <a:lstStyle/>
          <a:p>
            <a:r>
              <a:rPr lang="en-US" altLang="zh-CN" sz="1100" dirty="0">
                <a:solidFill>
                  <a:schemeClr val="tx1"/>
                </a:solidFill>
              </a:rPr>
              <a:t>When the number of </a:t>
            </a:r>
            <a:r>
              <a:rPr lang="en-US" altLang="zh-CN" sz="1100" dirty="0" smtClean="0">
                <a:solidFill>
                  <a:schemeClr val="tx1"/>
                </a:solidFill>
              </a:rPr>
              <a:t>transmitting </a:t>
            </a:r>
            <a:r>
              <a:rPr lang="en-US" altLang="zh-CN" sz="1100" dirty="0">
                <a:solidFill>
                  <a:schemeClr val="tx1"/>
                </a:solidFill>
              </a:rPr>
              <a:t>antenna  change </a:t>
            </a:r>
            <a:r>
              <a:rPr lang="en-US" altLang="zh-CN" sz="1100" dirty="0" smtClean="0">
                <a:solidFill>
                  <a:schemeClr val="tx1"/>
                </a:solidFill>
              </a:rPr>
              <a:t>to </a:t>
            </a:r>
            <a:r>
              <a:rPr lang="en-US" altLang="zh-CN" sz="1100" dirty="0">
                <a:solidFill>
                  <a:schemeClr val="tx1"/>
                </a:solidFill>
              </a:rPr>
              <a:t>100, the attenuation on the places where STA </a:t>
            </a:r>
            <a:r>
              <a:rPr lang="en-US" altLang="zh-CN" sz="1100" dirty="0" smtClean="0">
                <a:solidFill>
                  <a:schemeClr val="tx1"/>
                </a:solidFill>
              </a:rPr>
              <a:t>stand is </a:t>
            </a:r>
            <a:r>
              <a:rPr lang="en-US" altLang="zh-CN" sz="1100" dirty="0">
                <a:solidFill>
                  <a:schemeClr val="tx1"/>
                </a:solidFill>
              </a:rPr>
              <a:t>significantly smaller than </a:t>
            </a:r>
            <a:r>
              <a:rPr lang="en-US" altLang="zh-CN" sz="1100" dirty="0" smtClean="0">
                <a:solidFill>
                  <a:schemeClr val="tx1"/>
                </a:solidFill>
              </a:rPr>
              <a:t> </a:t>
            </a:r>
            <a:r>
              <a:rPr lang="en-US" altLang="zh-CN" sz="1100" dirty="0">
                <a:solidFill>
                  <a:schemeClr val="tx1"/>
                </a:solidFill>
              </a:rPr>
              <a:t>surrounding </a:t>
            </a:r>
            <a:endParaRPr lang="zh-CN" altLang="en-US" sz="1100" dirty="0">
              <a:solidFill>
                <a:schemeClr val="tx1"/>
              </a:solidFill>
            </a:endParaRPr>
          </a:p>
        </p:txBody>
      </p:sp>
    </p:spTree>
    <p:extLst>
      <p:ext uri="{BB962C8B-B14F-4D97-AF65-F5344CB8AC3E}">
        <p14:creationId xmlns="" xmlns:p14="http://schemas.microsoft.com/office/powerpoint/2010/main" val="300064025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9" name="Picture 3"/>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71500" y="2960948"/>
            <a:ext cx="6732748" cy="3431016"/>
          </a:xfrm>
          <a:prstGeom prst="rect">
            <a:avLst/>
          </a:prstGeom>
          <a:noFill/>
          <a:ln>
            <a:noFill/>
          </a:ln>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Lst>
        </p:spPr>
      </p:pic>
      <p:sp>
        <p:nvSpPr>
          <p:cNvPr id="2" name="标题 1"/>
          <p:cNvSpPr>
            <a:spLocks noGrp="1"/>
          </p:cNvSpPr>
          <p:nvPr>
            <p:ph type="title"/>
          </p:nvPr>
        </p:nvSpPr>
        <p:spPr/>
        <p:txBody>
          <a:bodyPr/>
          <a:lstStyle/>
          <a:p>
            <a:r>
              <a:rPr lang="en-US" altLang="zh-CN" dirty="0" smtClean="0"/>
              <a:t>Deployment Scenarios</a:t>
            </a:r>
            <a:endParaRPr lang="zh-CN" altLang="en-US" dirty="0"/>
          </a:p>
        </p:txBody>
      </p:sp>
      <p:sp>
        <p:nvSpPr>
          <p:cNvPr id="3" name="内容占位符 2"/>
          <p:cNvSpPr>
            <a:spLocks noGrp="1"/>
          </p:cNvSpPr>
          <p:nvPr>
            <p:ph idx="1"/>
          </p:nvPr>
        </p:nvSpPr>
        <p:spPr>
          <a:xfrm>
            <a:off x="611560" y="1484784"/>
            <a:ext cx="7770813" cy="4113213"/>
          </a:xfrm>
        </p:spPr>
        <p:txBody>
          <a:bodyPr/>
          <a:lstStyle/>
          <a:p>
            <a:r>
              <a:rPr lang="en-US" altLang="ja-JP" sz="2000" b="0" dirty="0" smtClean="0"/>
              <a:t>     </a:t>
            </a:r>
            <a:r>
              <a:rPr lang="en-US" altLang="ja-JP" sz="1800" b="0" dirty="0" smtClean="0"/>
              <a:t>As </a:t>
            </a:r>
            <a:r>
              <a:rPr lang="en-US" altLang="ja-JP" sz="1800" b="0" dirty="0"/>
              <a:t>previously </a:t>
            </a:r>
            <a:r>
              <a:rPr lang="en-US" altLang="ja-JP" sz="1800" b="0" dirty="0" smtClean="0"/>
              <a:t>described, AP which adopt Massive MIMO could concentrate emitted </a:t>
            </a:r>
            <a:r>
              <a:rPr lang="en-US" altLang="zh-CN" sz="1800" b="0" dirty="0" smtClean="0"/>
              <a:t>energy </a:t>
            </a:r>
            <a:r>
              <a:rPr lang="en-US" altLang="zh-CN" sz="1800" b="0" dirty="0"/>
              <a:t>sharply into </a:t>
            </a:r>
            <a:r>
              <a:rPr lang="en-US" altLang="zh-CN" sz="1800" b="0" dirty="0" smtClean="0"/>
              <a:t>a small spatial regions around </a:t>
            </a:r>
            <a:r>
              <a:rPr lang="en-US" altLang="ja-JP" sz="1800" b="0" dirty="0" smtClean="0"/>
              <a:t> the STA, and it could </a:t>
            </a:r>
            <a:r>
              <a:rPr lang="en-US" altLang="zh-CN" sz="1800" b="0" dirty="0">
                <a:solidFill>
                  <a:schemeClr val="tx1"/>
                </a:solidFill>
              </a:rPr>
              <a:t>distinguish </a:t>
            </a:r>
            <a:r>
              <a:rPr lang="en-US" altLang="zh-CN" sz="1800" b="0" dirty="0" smtClean="0">
                <a:solidFill>
                  <a:schemeClr val="tx1"/>
                </a:solidFill>
              </a:rPr>
              <a:t>the STAs which are served </a:t>
            </a:r>
            <a:r>
              <a:rPr lang="en-US" altLang="zh-CN" sz="1800" b="0" dirty="0">
                <a:solidFill>
                  <a:schemeClr val="tx1"/>
                </a:solidFill>
              </a:rPr>
              <a:t>simultaneously</a:t>
            </a:r>
            <a:r>
              <a:rPr lang="en-US" altLang="zh-CN" sz="1800" b="0" dirty="0" smtClean="0">
                <a:solidFill>
                  <a:schemeClr val="tx1"/>
                </a:solidFill>
              </a:rPr>
              <a:t> by the propagation characteristic. Therefore, the AP could communicate with STAs simultaneously which stand closely.</a:t>
            </a:r>
          </a:p>
          <a:p>
            <a:endParaRPr lang="zh-CN" altLang="en-US" sz="1800" b="0" dirty="0"/>
          </a:p>
        </p:txBody>
      </p:sp>
      <p:sp>
        <p:nvSpPr>
          <p:cNvPr id="4" name="灯片编号占位符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页脚占位符 4"/>
          <p:cNvSpPr>
            <a:spLocks noGrp="1"/>
          </p:cNvSpPr>
          <p:nvPr>
            <p:ph type="ftr" idx="14"/>
          </p:nvPr>
        </p:nvSpPr>
        <p:spPr/>
        <p:txBody>
          <a:bodyPr/>
          <a:lstStyle/>
          <a:p>
            <a:r>
              <a:rPr lang="en-GB" altLang="zh-CN" dirty="0" err="1" smtClean="0">
                <a:latin typeface="Times New Roman" pitchFamily="18" charset="0"/>
                <a:ea typeface="Arial Unicode MS" pitchFamily="34" charset="-122"/>
                <a:cs typeface="Arial Unicode MS" pitchFamily="34" charset="-122"/>
              </a:rPr>
              <a:t>Zhigang</a:t>
            </a:r>
            <a:r>
              <a:rPr lang="en-GB" altLang="zh-CN" dirty="0" smtClean="0">
                <a:latin typeface="Times New Roman" pitchFamily="18" charset="0"/>
                <a:ea typeface="Arial Unicode MS" pitchFamily="34" charset="-122"/>
                <a:cs typeface="Arial Unicode MS" pitchFamily="34" charset="-122"/>
              </a:rPr>
              <a:t> </a:t>
            </a:r>
            <a:r>
              <a:rPr lang="en-GB" altLang="zh-CN" dirty="0" err="1" smtClean="0">
                <a:latin typeface="Times New Roman" pitchFamily="18" charset="0"/>
                <a:ea typeface="Arial Unicode MS" pitchFamily="34" charset="-122"/>
                <a:cs typeface="Arial Unicode MS" pitchFamily="34" charset="-122"/>
              </a:rPr>
              <a:t>Wen</a:t>
            </a:r>
            <a:r>
              <a:rPr lang="en-GB" altLang="zh-CN" dirty="0" smtClean="0">
                <a:latin typeface="Times New Roman" pitchFamily="18" charset="0"/>
                <a:ea typeface="Arial Unicode MS" pitchFamily="34" charset="-122"/>
                <a:cs typeface="Arial Unicode MS" pitchFamily="34" charset="-122"/>
              </a:rPr>
              <a:t> ,et. al (</a:t>
            </a:r>
            <a:r>
              <a:rPr lang="en-GB" altLang="zh-CN" dirty="0" smtClean="0"/>
              <a:t>BUPT)</a:t>
            </a:r>
          </a:p>
          <a:p>
            <a:endParaRPr lang="en-GB" dirty="0"/>
          </a:p>
        </p:txBody>
      </p:sp>
      <p:sp>
        <p:nvSpPr>
          <p:cNvPr id="6" name="TextBox 5"/>
          <p:cNvSpPr txBox="1"/>
          <p:nvPr/>
        </p:nvSpPr>
        <p:spPr>
          <a:xfrm>
            <a:off x="7020272" y="3501008"/>
            <a:ext cx="1548172" cy="2062103"/>
          </a:xfrm>
          <a:prstGeom prst="rect">
            <a:avLst/>
          </a:prstGeom>
          <a:noFill/>
        </p:spPr>
        <p:txBody>
          <a:bodyPr wrap="square" rtlCol="0">
            <a:spAutoFit/>
          </a:bodyPr>
          <a:lstStyle/>
          <a:p>
            <a:r>
              <a:rPr lang="en-US" altLang="zh-CN" sz="1600" b="1" dirty="0" smtClean="0">
                <a:solidFill>
                  <a:schemeClr val="tx1"/>
                </a:solidFill>
              </a:rPr>
              <a:t>for example:</a:t>
            </a:r>
          </a:p>
          <a:p>
            <a:r>
              <a:rPr lang="en-US" altLang="zh-CN" sz="1600" dirty="0" smtClean="0">
                <a:solidFill>
                  <a:schemeClr val="tx1"/>
                </a:solidFill>
              </a:rPr>
              <a:t>This scenarios is in wireless office, there are a large number of STAs and they placed closely</a:t>
            </a:r>
            <a:endParaRPr lang="zh-CN" altLang="en-US" sz="1600" dirty="0">
              <a:solidFill>
                <a:schemeClr val="tx1"/>
              </a:solidFill>
            </a:endParaRPr>
          </a:p>
        </p:txBody>
      </p:sp>
    </p:spTree>
    <p:extLst>
      <p:ext uri="{BB962C8B-B14F-4D97-AF65-F5344CB8AC3E}">
        <p14:creationId xmlns="" xmlns:p14="http://schemas.microsoft.com/office/powerpoint/2010/main" val="263909662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Challenge</a:t>
            </a:r>
          </a:p>
        </p:txBody>
      </p:sp>
      <p:sp>
        <p:nvSpPr>
          <p:cNvPr id="3" name="内容占位符 2"/>
          <p:cNvSpPr>
            <a:spLocks noGrp="1"/>
          </p:cNvSpPr>
          <p:nvPr>
            <p:ph idx="1"/>
          </p:nvPr>
        </p:nvSpPr>
        <p:spPr>
          <a:xfrm>
            <a:off x="683568" y="1484784"/>
            <a:ext cx="7770813" cy="4896544"/>
          </a:xfrm>
        </p:spPr>
        <p:txBody>
          <a:bodyPr/>
          <a:lstStyle/>
          <a:p>
            <a:pPr marL="685800" indent="-342900">
              <a:buFont typeface="Wingdings" pitchFamily="2" charset="2"/>
              <a:buChar char="Ø"/>
            </a:pPr>
            <a:r>
              <a:rPr lang="en-US" altLang="zh-CN" sz="2000" dirty="0" smtClean="0">
                <a:solidFill>
                  <a:schemeClr val="tx1"/>
                </a:solidFill>
                <a:latin typeface="+mj-lt"/>
                <a:ea typeface="宋体" pitchFamily="2" charset="-122"/>
              </a:rPr>
              <a:t>Antenna Installation</a:t>
            </a:r>
          </a:p>
          <a:p>
            <a:pPr marL="1028700" lvl="1">
              <a:buFont typeface="Arial" pitchFamily="34" charset="0"/>
              <a:buChar char="•"/>
            </a:pPr>
            <a:r>
              <a:rPr lang="en-US" altLang="zh-CN" sz="1600" b="0" dirty="0" smtClean="0">
                <a:solidFill>
                  <a:schemeClr val="tx1"/>
                </a:solidFill>
                <a:latin typeface="+mj-lt"/>
                <a:ea typeface="宋体" pitchFamily="2" charset="-122"/>
              </a:rPr>
              <a:t>MIMO system requires the spacing of </a:t>
            </a:r>
            <a:r>
              <a:rPr lang="en-US" altLang="zh-CN" sz="1600" b="0" dirty="0">
                <a:solidFill>
                  <a:schemeClr val="tx1"/>
                </a:solidFill>
                <a:latin typeface="+mj-lt"/>
                <a:ea typeface="宋体" pitchFamily="2" charset="-122"/>
              </a:rPr>
              <a:t>each antenna no less than  half a wavelength. If an AP </a:t>
            </a:r>
            <a:r>
              <a:rPr lang="en-US" altLang="zh-CN" sz="1600" b="0" dirty="0" smtClean="0">
                <a:solidFill>
                  <a:schemeClr val="tx1"/>
                </a:solidFill>
                <a:latin typeface="+mj-lt"/>
                <a:ea typeface="宋体" pitchFamily="2" charset="-122"/>
              </a:rPr>
              <a:t>install </a:t>
            </a:r>
            <a:r>
              <a:rPr lang="en-US" altLang="zh-CN" sz="1600" b="0" dirty="0">
                <a:solidFill>
                  <a:schemeClr val="tx1"/>
                </a:solidFill>
                <a:latin typeface="+mj-lt"/>
                <a:ea typeface="宋体" pitchFamily="2" charset="-122"/>
              </a:rPr>
              <a:t>dozens of antennas, its size would be large and it is difficult to </a:t>
            </a:r>
            <a:r>
              <a:rPr lang="en-US" altLang="zh-CN" sz="1600" dirty="0" smtClean="0">
                <a:solidFill>
                  <a:schemeClr val="tx1"/>
                </a:solidFill>
                <a:latin typeface="+mj-lt"/>
                <a:ea typeface="宋体" pitchFamily="2" charset="-122"/>
              </a:rPr>
              <a:t>realize</a:t>
            </a:r>
            <a:r>
              <a:rPr lang="en-US" altLang="zh-CN" sz="1600" b="0" dirty="0" smtClean="0">
                <a:solidFill>
                  <a:schemeClr val="tx1"/>
                </a:solidFill>
                <a:latin typeface="+mj-lt"/>
                <a:ea typeface="宋体" pitchFamily="2" charset="-122"/>
              </a:rPr>
              <a:t>. </a:t>
            </a:r>
            <a:endParaRPr lang="en-US" altLang="zh-CN" sz="1800" dirty="0" smtClean="0">
              <a:solidFill>
                <a:schemeClr val="tx1"/>
              </a:solidFill>
              <a:latin typeface="宋体" pitchFamily="2" charset="-122"/>
              <a:ea typeface="宋体" pitchFamily="2" charset="-122"/>
            </a:endParaRPr>
          </a:p>
          <a:p>
            <a:pPr marL="685800" indent="-342900">
              <a:buFont typeface="Wingdings" pitchFamily="2" charset="2"/>
              <a:buChar char="Ø"/>
            </a:pPr>
            <a:r>
              <a:rPr lang="en-US" altLang="zh-CN" sz="2000" dirty="0">
                <a:solidFill>
                  <a:schemeClr val="tx1"/>
                </a:solidFill>
              </a:rPr>
              <a:t>CSI measurement and </a:t>
            </a:r>
            <a:r>
              <a:rPr lang="en-US" altLang="zh-CN" sz="2000" dirty="0" smtClean="0">
                <a:solidFill>
                  <a:schemeClr val="tx1"/>
                </a:solidFill>
              </a:rPr>
              <a:t>feedback</a:t>
            </a:r>
          </a:p>
          <a:p>
            <a:pPr marL="1028700" lvl="1">
              <a:buFont typeface="Arial" pitchFamily="34" charset="0"/>
              <a:buChar char="•"/>
            </a:pPr>
            <a:r>
              <a:rPr lang="en-US" altLang="zh-CN" sz="1600" b="1" dirty="0" smtClean="0"/>
              <a:t>Overhead of channel sounding</a:t>
            </a:r>
            <a:r>
              <a:rPr lang="en-US" altLang="zh-CN" sz="1600" b="1" dirty="0" smtClean="0">
                <a:solidFill>
                  <a:schemeClr val="tx1"/>
                </a:solidFill>
                <a:ea typeface="宋体" pitchFamily="2" charset="-122"/>
              </a:rPr>
              <a:t>: </a:t>
            </a:r>
            <a:r>
              <a:rPr lang="en-US" altLang="zh-CN" sz="1600" b="0" dirty="0" smtClean="0">
                <a:solidFill>
                  <a:schemeClr val="tx1"/>
                </a:solidFill>
                <a:ea typeface="宋体" pitchFamily="2" charset="-122"/>
              </a:rPr>
              <a:t>802.11ac use channel </a:t>
            </a:r>
            <a:r>
              <a:rPr lang="en-US" altLang="zh-CN" sz="1600" b="0" dirty="0">
                <a:solidFill>
                  <a:schemeClr val="tx1"/>
                </a:solidFill>
                <a:ea typeface="宋体" pitchFamily="2" charset="-122"/>
              </a:rPr>
              <a:t>sounding procedures </a:t>
            </a:r>
            <a:r>
              <a:rPr lang="en-US" altLang="zh-CN" sz="1600" b="0" dirty="0" smtClean="0">
                <a:solidFill>
                  <a:schemeClr val="tx1"/>
                </a:solidFill>
                <a:ea typeface="宋体" pitchFamily="2" charset="-122"/>
              </a:rPr>
              <a:t>to get CSI . The more CSI need, the more time spend and the more sounding PPDUs need.</a:t>
            </a:r>
          </a:p>
          <a:p>
            <a:pPr marL="1028700" lvl="1">
              <a:buFont typeface="Arial" pitchFamily="34" charset="0"/>
              <a:buChar char="•"/>
            </a:pPr>
            <a:r>
              <a:rPr lang="en-US" altLang="zh-CN" sz="1600" b="1" dirty="0" smtClean="0">
                <a:solidFill>
                  <a:schemeClr val="tx1"/>
                </a:solidFill>
                <a:ea typeface="宋体" pitchFamily="2" charset="-122"/>
              </a:rPr>
              <a:t>Overhead of CSI feedback: </a:t>
            </a:r>
            <a:r>
              <a:rPr lang="en-US" altLang="zh-CN" sz="1600" b="0" dirty="0" smtClean="0">
                <a:solidFill>
                  <a:schemeClr val="tx1"/>
                </a:solidFill>
                <a:ea typeface="宋体" pitchFamily="2" charset="-122"/>
              </a:rPr>
              <a:t>the feedback matrix will be large as the antennas increase. </a:t>
            </a:r>
            <a:r>
              <a:rPr lang="en-US" altLang="zh-CN" sz="1600" dirty="0">
                <a:solidFill>
                  <a:schemeClr val="tx1"/>
                </a:solidFill>
                <a:ea typeface="宋体" pitchFamily="2" charset="-122"/>
              </a:rPr>
              <a:t>Feedback </a:t>
            </a:r>
            <a:r>
              <a:rPr lang="en-US" altLang="zh-CN" sz="1600" dirty="0" smtClean="0">
                <a:solidFill>
                  <a:schemeClr val="tx1"/>
                </a:solidFill>
                <a:ea typeface="宋体" pitchFamily="2" charset="-122"/>
              </a:rPr>
              <a:t>these information will </a:t>
            </a:r>
            <a:r>
              <a:rPr lang="en-US" altLang="zh-CN" sz="1600" dirty="0"/>
              <a:t>o</a:t>
            </a:r>
            <a:r>
              <a:rPr lang="en-US" altLang="zh-CN" sz="1600" dirty="0" smtClean="0"/>
              <a:t>ccupy a lot of bandwidth and time. </a:t>
            </a:r>
            <a:r>
              <a:rPr lang="en-US" altLang="zh-CN" sz="1600" dirty="0">
                <a:solidFill>
                  <a:schemeClr val="tx1"/>
                </a:solidFill>
                <a:ea typeface="宋体" pitchFamily="2" charset="-122"/>
              </a:rPr>
              <a:t>W</a:t>
            </a:r>
            <a:r>
              <a:rPr lang="en-US" altLang="zh-CN" sz="1600" dirty="0" smtClean="0">
                <a:solidFill>
                  <a:schemeClr val="tx1"/>
                </a:solidFill>
                <a:ea typeface="宋体" pitchFamily="2" charset="-122"/>
              </a:rPr>
              <a:t>e need to find a solution to compress them. </a:t>
            </a:r>
            <a:endParaRPr lang="en-US" altLang="zh-CN" sz="1800" b="0" dirty="0" smtClean="0">
              <a:solidFill>
                <a:schemeClr val="tx1"/>
              </a:solidFill>
              <a:latin typeface="宋体" pitchFamily="2" charset="-122"/>
              <a:ea typeface="宋体" pitchFamily="2" charset="-122"/>
            </a:endParaRPr>
          </a:p>
          <a:p>
            <a:pPr marL="685800" indent="-342900">
              <a:buFont typeface="Wingdings" pitchFamily="2" charset="2"/>
              <a:buChar char="Ø"/>
            </a:pPr>
            <a:r>
              <a:rPr lang="en-US" altLang="zh-CN" sz="2000" dirty="0" smtClean="0">
                <a:solidFill>
                  <a:schemeClr val="tx1"/>
                </a:solidFill>
                <a:ea typeface="宋体" pitchFamily="2" charset="-122"/>
              </a:rPr>
              <a:t>Beamforming</a:t>
            </a:r>
          </a:p>
          <a:p>
            <a:pPr marL="1085850" lvl="1" indent="-342900">
              <a:buFont typeface="Arial" pitchFamily="34" charset="0"/>
              <a:buChar char="•"/>
            </a:pPr>
            <a:r>
              <a:rPr lang="en-US" altLang="zh-CN" sz="1600" dirty="0" smtClean="0">
                <a:solidFill>
                  <a:schemeClr val="tx1"/>
                </a:solidFill>
                <a:ea typeface="宋体" pitchFamily="2" charset="-122"/>
              </a:rPr>
              <a:t>As </a:t>
            </a:r>
            <a:r>
              <a:rPr lang="en-US" altLang="zh-CN" sz="1600" dirty="0">
                <a:solidFill>
                  <a:schemeClr val="tx1"/>
                </a:solidFill>
                <a:ea typeface="宋体" pitchFamily="2" charset="-122"/>
              </a:rPr>
              <a:t>the increasing number of transmitting antennas and more dense of </a:t>
            </a:r>
            <a:r>
              <a:rPr lang="en-US" altLang="zh-CN" sz="1600" dirty="0" smtClean="0">
                <a:solidFill>
                  <a:schemeClr val="tx1"/>
                </a:solidFill>
                <a:ea typeface="宋体" pitchFamily="2" charset="-122"/>
              </a:rPr>
              <a:t>STAs, </a:t>
            </a:r>
            <a:r>
              <a:rPr lang="en-US" altLang="zh-CN" sz="1600" dirty="0">
                <a:solidFill>
                  <a:schemeClr val="tx1"/>
                </a:solidFill>
                <a:ea typeface="宋体" pitchFamily="2" charset="-122"/>
              </a:rPr>
              <a:t>the steering matrix should be more </a:t>
            </a:r>
            <a:r>
              <a:rPr lang="en-US" altLang="zh-CN" sz="1600" dirty="0" smtClean="0">
                <a:solidFill>
                  <a:schemeClr val="tx1"/>
                </a:solidFill>
                <a:ea typeface="宋体" pitchFamily="2" charset="-122"/>
              </a:rPr>
              <a:t>accurate. Otherwise,</a:t>
            </a:r>
            <a:r>
              <a:rPr lang="en-US" altLang="zh-CN" sz="1600" dirty="0"/>
              <a:t> the transmitted signal </a:t>
            </a:r>
            <a:r>
              <a:rPr lang="en-US" altLang="zh-CN" sz="1600" dirty="0" smtClean="0"/>
              <a:t>could not </a:t>
            </a:r>
            <a:r>
              <a:rPr lang="en-US" altLang="zh-CN" sz="1600" dirty="0"/>
              <a:t>be </a:t>
            </a:r>
            <a:r>
              <a:rPr lang="en-US" altLang="zh-CN" sz="1600" dirty="0" smtClean="0"/>
              <a:t>exactly </a:t>
            </a:r>
            <a:r>
              <a:rPr lang="en-US" altLang="zh-CN" sz="1600" dirty="0"/>
              <a:t>controlled within a small </a:t>
            </a:r>
            <a:r>
              <a:rPr lang="en-US" altLang="zh-CN" sz="1600" dirty="0" smtClean="0"/>
              <a:t>range</a:t>
            </a:r>
            <a:r>
              <a:rPr lang="en-US" altLang="zh-CN" sz="1600" dirty="0" smtClean="0">
                <a:solidFill>
                  <a:schemeClr val="tx1"/>
                </a:solidFill>
                <a:ea typeface="宋体" pitchFamily="2" charset="-122"/>
              </a:rPr>
              <a:t>. This may </a:t>
            </a:r>
            <a:r>
              <a:rPr lang="en-US" altLang="zh-CN" sz="1600" dirty="0">
                <a:solidFill>
                  <a:schemeClr val="tx1"/>
                </a:solidFill>
                <a:ea typeface="宋体" pitchFamily="2" charset="-122"/>
              </a:rPr>
              <a:t>increase the </a:t>
            </a:r>
            <a:r>
              <a:rPr lang="en-US" altLang="zh-CN" sz="1600" dirty="0" smtClean="0">
                <a:solidFill>
                  <a:schemeClr val="tx1"/>
                </a:solidFill>
                <a:ea typeface="宋体" pitchFamily="2" charset="-122"/>
              </a:rPr>
              <a:t>interference.</a:t>
            </a:r>
          </a:p>
          <a:p>
            <a:pPr marL="1085850" lvl="1" indent="-342900">
              <a:buFont typeface="Arial" pitchFamily="34" charset="0"/>
              <a:buChar char="•"/>
            </a:pPr>
            <a:r>
              <a:rPr lang="en-US" altLang="zh-CN" sz="1600" dirty="0" smtClean="0">
                <a:solidFill>
                  <a:schemeClr val="tx1"/>
                </a:solidFill>
                <a:ea typeface="宋体" pitchFamily="2" charset="-122"/>
              </a:rPr>
              <a:t>The same challenge as CSI measure and feedback</a:t>
            </a:r>
            <a:endParaRPr lang="en-US" altLang="zh-CN" sz="1600" dirty="0">
              <a:solidFill>
                <a:schemeClr val="tx1"/>
              </a:solidFill>
              <a:ea typeface="宋体" pitchFamily="2" charset="-122"/>
            </a:endParaRPr>
          </a:p>
          <a:p>
            <a:pPr marL="685800" indent="-342900">
              <a:buFont typeface="Wingdings" pitchFamily="2" charset="2"/>
              <a:buChar char="Ø"/>
            </a:pPr>
            <a:endParaRPr lang="en-US" altLang="zh-CN" dirty="0" smtClean="0">
              <a:solidFill>
                <a:schemeClr val="tx1"/>
              </a:solidFill>
              <a:latin typeface="宋体" pitchFamily="2" charset="-122"/>
              <a:ea typeface="宋体" pitchFamily="2" charset="-122"/>
            </a:endParaRPr>
          </a:p>
          <a:p>
            <a:endParaRPr lang="zh-CN" altLang="en-US" dirty="0"/>
          </a:p>
        </p:txBody>
      </p:sp>
      <p:sp>
        <p:nvSpPr>
          <p:cNvPr id="4" name="灯片编号占位符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页脚占位符 4"/>
          <p:cNvSpPr>
            <a:spLocks noGrp="1"/>
          </p:cNvSpPr>
          <p:nvPr>
            <p:ph type="ftr" idx="14"/>
          </p:nvPr>
        </p:nvSpPr>
        <p:spPr/>
        <p:txBody>
          <a:bodyPr/>
          <a:lstStyle/>
          <a:p>
            <a:r>
              <a:rPr lang="en-GB" altLang="zh-CN" dirty="0" err="1" smtClean="0">
                <a:latin typeface="Times New Roman" pitchFamily="18" charset="0"/>
                <a:ea typeface="Arial Unicode MS" pitchFamily="34" charset="-122"/>
                <a:cs typeface="Arial Unicode MS" pitchFamily="34" charset="-122"/>
              </a:rPr>
              <a:t>Zhigang</a:t>
            </a:r>
            <a:r>
              <a:rPr lang="en-GB" altLang="zh-CN" dirty="0" smtClean="0">
                <a:latin typeface="Times New Roman" pitchFamily="18" charset="0"/>
                <a:ea typeface="Arial Unicode MS" pitchFamily="34" charset="-122"/>
                <a:cs typeface="Arial Unicode MS" pitchFamily="34" charset="-122"/>
              </a:rPr>
              <a:t> </a:t>
            </a:r>
            <a:r>
              <a:rPr lang="en-GB" altLang="zh-CN" dirty="0" err="1" smtClean="0">
                <a:latin typeface="Times New Roman" pitchFamily="18" charset="0"/>
                <a:ea typeface="Arial Unicode MS" pitchFamily="34" charset="-122"/>
                <a:cs typeface="Arial Unicode MS" pitchFamily="34" charset="-122"/>
              </a:rPr>
              <a:t>Wen</a:t>
            </a:r>
            <a:r>
              <a:rPr lang="en-GB" altLang="zh-CN" dirty="0" smtClean="0">
                <a:latin typeface="Times New Roman" pitchFamily="18" charset="0"/>
                <a:ea typeface="Arial Unicode MS" pitchFamily="34" charset="-122"/>
                <a:cs typeface="Arial Unicode MS" pitchFamily="34" charset="-122"/>
              </a:rPr>
              <a:t> ,et. al (</a:t>
            </a:r>
            <a:r>
              <a:rPr lang="en-GB" altLang="zh-CN" dirty="0" smtClean="0"/>
              <a:t>BUPT)</a:t>
            </a:r>
          </a:p>
          <a:p>
            <a:endParaRPr lang="en-GB" dirty="0"/>
          </a:p>
        </p:txBody>
      </p:sp>
    </p:spTree>
    <p:extLst>
      <p:ext uri="{BB962C8B-B14F-4D97-AF65-F5344CB8AC3E}">
        <p14:creationId xmlns="" xmlns:p14="http://schemas.microsoft.com/office/powerpoint/2010/main" val="4132426593"/>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txDef>
      <a:spPr>
        <a:noFill/>
      </a:spPr>
      <a:bodyPr wrap="square" rtlCol="0">
        <a:spAutoFit/>
      </a:bodyPr>
      <a:lstStyle>
        <a:defPPr>
          <a:defRPr sz="1100" dirty="0"/>
        </a:defPPr>
      </a:lstStyle>
    </a:tx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themeOverride>
</file>

<file path=docProps/app.xml><?xml version="1.0" encoding="utf-8"?>
<Properties xmlns="http://schemas.openxmlformats.org/officeDocument/2006/extended-properties" xmlns:vt="http://schemas.openxmlformats.org/officeDocument/2006/docPropsVTypes">
  <Template/>
  <TotalTime>4345</TotalTime>
  <Words>1104</Words>
  <Application>Microsoft Office PowerPoint</Application>
  <PresentationFormat>全屏显示(4:3)</PresentationFormat>
  <Paragraphs>134</Paragraphs>
  <Slides>11</Slides>
  <Notes>5</Notes>
  <HiddenSlides>0</HiddenSlides>
  <MMClips>0</MMClips>
  <ScaleCrop>false</ScaleCrop>
  <HeadingPairs>
    <vt:vector size="6" baseType="variant">
      <vt:variant>
        <vt:lpstr>主题</vt:lpstr>
      </vt:variant>
      <vt:variant>
        <vt:i4>1</vt:i4>
      </vt:variant>
      <vt:variant>
        <vt:lpstr>嵌入 OLE 服务器</vt:lpstr>
      </vt:variant>
      <vt:variant>
        <vt:i4>2</vt:i4>
      </vt:variant>
      <vt:variant>
        <vt:lpstr>幻灯片标题</vt:lpstr>
      </vt:variant>
      <vt:variant>
        <vt:i4>11</vt:i4>
      </vt:variant>
    </vt:vector>
  </HeadingPairs>
  <TitlesOfParts>
    <vt:vector size="14" baseType="lpstr">
      <vt:lpstr>802-11-Submission</vt:lpstr>
      <vt:lpstr>Document</vt:lpstr>
      <vt:lpstr>Equation</vt:lpstr>
      <vt:lpstr>Discussion on Massive MIMO for HEW</vt:lpstr>
      <vt:lpstr>Abstract</vt:lpstr>
      <vt:lpstr>Background(1/2)</vt:lpstr>
      <vt:lpstr>Background(2/2)</vt:lpstr>
      <vt:lpstr>Massive MIMO</vt:lpstr>
      <vt:lpstr>Capacity </vt:lpstr>
      <vt:lpstr>Concentration of Emitted Power </vt:lpstr>
      <vt:lpstr>Deployment Scenarios</vt:lpstr>
      <vt:lpstr>Challenge</vt:lpstr>
      <vt:lpstr>Conclusions</vt:lpstr>
      <vt:lpstr>References</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Very High Capacity 802.11 WLAN</dc:title>
  <dc:creator>Yasuhiko Inoue</dc:creator>
  <cp:lastModifiedBy>zhigang</cp:lastModifiedBy>
  <cp:revision>194</cp:revision>
  <cp:lastPrinted>2013-03-13T01:06:54Z</cp:lastPrinted>
  <dcterms:created xsi:type="dcterms:W3CDTF">2013-02-25T08:14:14Z</dcterms:created>
  <dcterms:modified xsi:type="dcterms:W3CDTF">2013-09-14T14:24:55Z</dcterms:modified>
</cp:coreProperties>
</file>