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317" r:id="rId3"/>
    <p:sldId id="318" r:id="rId4"/>
    <p:sldId id="319" r:id="rId5"/>
    <p:sldId id="333" r:id="rId6"/>
    <p:sldId id="334" r:id="rId7"/>
    <p:sldId id="335" r:id="rId8"/>
    <p:sldId id="337" r:id="rId9"/>
    <p:sldId id="336" r:id="rId10"/>
    <p:sldId id="338" r:id="rId11"/>
    <p:sldId id="339" r:id="rId12"/>
    <p:sldId id="323" r:id="rId13"/>
    <p:sldId id="343" r:id="rId14"/>
    <p:sldId id="344" r:id="rId15"/>
    <p:sldId id="342" r:id="rId16"/>
    <p:sldId id="345" r:id="rId17"/>
    <p:sldId id="346" r:id="rId18"/>
    <p:sldId id="347" r:id="rId19"/>
    <p:sldId id="348" r:id="rId20"/>
    <p:sldId id="324" r:id="rId21"/>
    <p:sldId id="349" r:id="rId22"/>
    <p:sldId id="350" r:id="rId23"/>
    <p:sldId id="330" r:id="rId24"/>
    <p:sldId id="352" r:id="rId25"/>
    <p:sldId id="325" r:id="rId26"/>
    <p:sldId id="326" r:id="rId27"/>
    <p:sldId id="351" r:id="rId28"/>
    <p:sldId id="329" r:id="rId29"/>
    <p:sldId id="332" r:id="rId30"/>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8" d="100"/>
          <a:sy n="78" d="100"/>
        </p:scale>
        <p:origin x="-1032"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Nov 2013</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Nov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1045158" cy="276999"/>
          </a:xfrm>
        </p:spPr>
        <p:txBody>
          <a:bodyPr/>
          <a:lstStyle/>
          <a:p>
            <a:pPr>
              <a:defRPr/>
            </a:pPr>
            <a:r>
              <a:rPr lang="en-US" smtClean="0"/>
              <a:t>Nov 2013</a:t>
            </a:r>
            <a:endParaRPr lang="en-US" dirty="0"/>
          </a:p>
        </p:txBody>
      </p:sp>
    </p:spTree>
    <p:extLst>
      <p:ext uri="{BB962C8B-B14F-4D97-AF65-F5344CB8AC3E}">
        <p14:creationId xmlns:p14="http://schemas.microsoft.com/office/powerpoint/2010/main" val="3151297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802.11-13/1012r4</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2013</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Dynamic Sensitivity Control</a:t>
            </a:r>
            <a:br>
              <a:rPr lang="en-US" dirty="0" smtClean="0"/>
            </a:br>
            <a:r>
              <a:rPr lang="en-US" dirty="0" smtClean="0"/>
              <a:t>V2</a:t>
            </a:r>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2013-11</a:t>
            </a:r>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182292314"/>
              </p:ext>
            </p:extLst>
          </p:nvPr>
        </p:nvGraphicFramePr>
        <p:xfrm>
          <a:off x="533400" y="3124200"/>
          <a:ext cx="7635875" cy="2552700"/>
        </p:xfrm>
        <a:graphic>
          <a:graphicData uri="http://schemas.openxmlformats.org/presentationml/2006/ole">
            <mc:AlternateContent xmlns:mc="http://schemas.openxmlformats.org/markup-compatibility/2006">
              <mc:Choice xmlns:v="urn:schemas-microsoft-com:vml" Requires="v">
                <p:oleObj spid="_x0000_s3318"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33400" y="31242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Terrace/Townhouse</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447800"/>
            <a:ext cx="6424591"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5257800" y="2209800"/>
            <a:ext cx="3835537" cy="461665"/>
          </a:xfrm>
          <a:prstGeom prst="rect">
            <a:avLst/>
          </a:prstGeom>
          <a:noFill/>
        </p:spPr>
        <p:txBody>
          <a:bodyPr wrap="none" rtlCol="0">
            <a:spAutoFit/>
          </a:bodyPr>
          <a:lstStyle/>
          <a:p>
            <a:r>
              <a:rPr lang="en-US" dirty="0" smtClean="0"/>
              <a:t>No ‘hidden’ STAs in garden</a:t>
            </a:r>
          </a:p>
        </p:txBody>
      </p:sp>
    </p:spTree>
    <p:extLst>
      <p:ext uri="{BB962C8B-B14F-4D97-AF65-F5344CB8AC3E}">
        <p14:creationId xmlns:p14="http://schemas.microsoft.com/office/powerpoint/2010/main" val="1445843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199" y="685800"/>
            <a:ext cx="7797087" cy="569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4724400" y="694944"/>
            <a:ext cx="2903359" cy="461665"/>
          </a:xfrm>
          <a:prstGeom prst="rect">
            <a:avLst/>
          </a:prstGeom>
          <a:noFill/>
        </p:spPr>
        <p:txBody>
          <a:bodyPr wrap="none" rtlCol="0">
            <a:spAutoFit/>
          </a:bodyPr>
          <a:lstStyle/>
          <a:p>
            <a:r>
              <a:rPr lang="en-US" dirty="0" smtClean="0"/>
              <a:t>Enterprise/Hotspots</a:t>
            </a:r>
            <a:endParaRPr lang="en-US" dirty="0"/>
          </a:p>
        </p:txBody>
      </p:sp>
    </p:spTree>
    <p:extLst>
      <p:ext uri="{BB962C8B-B14F-4D97-AF65-F5344CB8AC3E}">
        <p14:creationId xmlns:p14="http://schemas.microsoft.com/office/powerpoint/2010/main" val="2322475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09800" y="685800"/>
            <a:ext cx="6248400" cy="693738"/>
          </a:xfrm>
        </p:spPr>
        <p:txBody>
          <a:bodyPr/>
          <a:lstStyle/>
          <a:p>
            <a:r>
              <a:rPr lang="en-US" dirty="0" smtClean="0"/>
              <a:t>Enterprise and Hotspots</a:t>
            </a:r>
          </a:p>
        </p:txBody>
      </p:sp>
      <p:sp>
        <p:nvSpPr>
          <p:cNvPr id="10243"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 y="1073150"/>
            <a:ext cx="5260975" cy="448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a:off x="1493838" y="2971800"/>
            <a:ext cx="392112" cy="341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46" name="TextBox 5"/>
          <p:cNvSpPr txBox="1">
            <a:spLocks noChangeArrowheads="1"/>
          </p:cNvSpPr>
          <p:nvPr/>
        </p:nvSpPr>
        <p:spPr bwMode="auto">
          <a:xfrm>
            <a:off x="3517900" y="1379538"/>
            <a:ext cx="466986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t>Note if STA A moves, then</a:t>
            </a:r>
          </a:p>
          <a:p>
            <a:pPr eaLnBrk="1" hangingPunct="1"/>
            <a:r>
              <a:rPr lang="en-US" sz="2000" dirty="0"/>
              <a:t>it loses the DSC protection and then </a:t>
            </a:r>
          </a:p>
          <a:p>
            <a:pPr eaLnBrk="1" hangingPunct="1"/>
            <a:r>
              <a:rPr lang="en-US" sz="2000" dirty="0"/>
              <a:t>it is encouraged to switch channels </a:t>
            </a:r>
          </a:p>
          <a:p>
            <a:pPr eaLnBrk="1" hangingPunct="1"/>
            <a:r>
              <a:rPr lang="en-US" sz="2000" dirty="0"/>
              <a:t>as now has lower throughput.</a:t>
            </a:r>
          </a:p>
        </p:txBody>
      </p:sp>
      <p:sp>
        <p:nvSpPr>
          <p:cNvPr id="10247" name="TextBox 10"/>
          <p:cNvSpPr txBox="1">
            <a:spLocks noChangeArrowheads="1"/>
          </p:cNvSpPr>
          <p:nvPr/>
        </p:nvSpPr>
        <p:spPr bwMode="auto">
          <a:xfrm>
            <a:off x="3209925" y="5092700"/>
            <a:ext cx="566212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dirty="0"/>
              <a:t>Note that this type of cell cluster is impossible </a:t>
            </a:r>
          </a:p>
          <a:p>
            <a:pPr eaLnBrk="1" hangingPunct="1"/>
            <a:r>
              <a:rPr lang="en-US" sz="1600" dirty="0"/>
              <a:t>without TPC or DSC.  TPC fails if any one not complying</a:t>
            </a:r>
          </a:p>
          <a:p>
            <a:pPr eaLnBrk="1" hangingPunct="1"/>
            <a:r>
              <a:rPr lang="en-US" sz="1600" dirty="0"/>
              <a:t>But also would make TX at highest data rates difficult.</a:t>
            </a:r>
          </a:p>
          <a:p>
            <a:pPr eaLnBrk="1" hangingPunct="1"/>
            <a:r>
              <a:rPr lang="en-US" sz="1600" dirty="0"/>
              <a:t>DSC ensures highest data rates used.</a:t>
            </a:r>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
        <p:nvSpPr>
          <p:cNvPr id="3" name="Date Placeholder 2"/>
          <p:cNvSpPr>
            <a:spLocks noGrp="1"/>
          </p:cNvSpPr>
          <p:nvPr>
            <p:ph type="dt" sz="half" idx="10"/>
          </p:nvPr>
        </p:nvSpPr>
        <p:spPr/>
        <p:txBody>
          <a:bodyPr/>
          <a:lstStyle/>
          <a:p>
            <a:pPr>
              <a:defRPr/>
            </a:pPr>
            <a:r>
              <a:rPr lang="en-US" smtClean="0"/>
              <a:t>Nov 2013</a:t>
            </a:r>
            <a:endParaRPr lang="en-US" dirty="0"/>
          </a:p>
        </p:txBody>
      </p:sp>
    </p:spTree>
    <p:extLst>
      <p:ext uri="{BB962C8B-B14F-4D97-AF65-F5344CB8AC3E}">
        <p14:creationId xmlns:p14="http://schemas.microsoft.com/office/powerpoint/2010/main" val="2087301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Hidden STAs – Fixed CCA/Sensitivity</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304058"/>
            <a:ext cx="6261778" cy="5020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8630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a:t>Hidden STAs – </a:t>
            </a:r>
            <a:r>
              <a:rPr lang="en-US" dirty="0" smtClean="0"/>
              <a:t>Dynamic </a:t>
            </a:r>
            <a:r>
              <a:rPr lang="en-US" dirty="0"/>
              <a:t>CCA/Sensitivity</a:t>
            </a:r>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008" y="1447800"/>
            <a:ext cx="6397625" cy="446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7726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4418" y="1062038"/>
            <a:ext cx="7096125" cy="474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51602" y="5494436"/>
            <a:ext cx="8992398" cy="830997"/>
          </a:xfrm>
          <a:prstGeom prst="rect">
            <a:avLst/>
          </a:prstGeom>
          <a:noFill/>
        </p:spPr>
        <p:txBody>
          <a:bodyPr wrap="none" rtlCol="0">
            <a:spAutoFit/>
          </a:bodyPr>
          <a:lstStyle/>
          <a:p>
            <a:r>
              <a:rPr lang="en-US" dirty="0" smtClean="0"/>
              <a:t>NO HIDDEN STAs</a:t>
            </a:r>
          </a:p>
          <a:p>
            <a:r>
              <a:rPr lang="en-US" dirty="0" smtClean="0"/>
              <a:t>Parameters can be adjusted to suit conditions and desired coverage</a:t>
            </a:r>
            <a:endParaRPr lang="en-US" dirty="0"/>
          </a:p>
        </p:txBody>
      </p:sp>
    </p:spTree>
    <p:extLst>
      <p:ext uri="{BB962C8B-B14F-4D97-AF65-F5344CB8AC3E}">
        <p14:creationId xmlns:p14="http://schemas.microsoft.com/office/powerpoint/2010/main" val="3380447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smtClean="0"/>
              <a:t>Coverage and Capacity - Conventional</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219200"/>
            <a:ext cx="6705600" cy="5233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4742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a:t>Coverage and Capacity - </a:t>
            </a:r>
            <a:r>
              <a:rPr lang="en-US" dirty="0" smtClean="0"/>
              <a:t>DSC</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176950"/>
            <a:ext cx="6400800" cy="5290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3381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85800" y="1447800"/>
            <a:ext cx="7772400" cy="4648200"/>
          </a:xfrm>
        </p:spPr>
        <p:txBody>
          <a:bodyPr/>
          <a:lstStyle/>
          <a:p>
            <a:pPr marL="0" indent="0">
              <a:buNone/>
            </a:pPr>
            <a:r>
              <a:rPr lang="en-US" dirty="0" smtClean="0"/>
              <a:t>Assume 11n 2SS, 16K aggregation</a:t>
            </a:r>
          </a:p>
          <a:p>
            <a:pPr lvl="1"/>
            <a:r>
              <a:rPr lang="en-US" dirty="0" smtClean="0"/>
              <a:t>117Mbps throughput is 81.2Mbps max (74.5Mbps with RTS/CTS)</a:t>
            </a:r>
          </a:p>
          <a:p>
            <a:pPr lvl="1"/>
            <a:r>
              <a:rPr lang="en-US" dirty="0" smtClean="0"/>
              <a:t>52Mbps throughput is 39.7Mbps max (37.7Mbps with RTS/CTS)</a:t>
            </a:r>
          </a:p>
          <a:p>
            <a:pPr marL="0" indent="0">
              <a:buNone/>
            </a:pPr>
            <a:r>
              <a:rPr lang="en-US" dirty="0"/>
              <a:t>Fixed CCA</a:t>
            </a:r>
          </a:p>
          <a:p>
            <a:r>
              <a:rPr lang="en-US" dirty="0" smtClean="0"/>
              <a:t>19/37 </a:t>
            </a:r>
            <a:r>
              <a:rPr lang="en-US" dirty="0"/>
              <a:t>cells @ 117Mbps and 18/37 cells at </a:t>
            </a:r>
            <a:r>
              <a:rPr lang="en-US" dirty="0" smtClean="0"/>
              <a:t>52Mbps</a:t>
            </a:r>
          </a:p>
          <a:p>
            <a:pPr lvl="1"/>
            <a:r>
              <a:rPr lang="en-US" dirty="0" smtClean="0"/>
              <a:t>Throughput is 19/37*74.5 + 18.37*37.7 = 56.6Mbps</a:t>
            </a:r>
          </a:p>
          <a:p>
            <a:r>
              <a:rPr lang="en-US" dirty="0" smtClean="0"/>
              <a:t>Assume 7 APs on different channels covering the area</a:t>
            </a:r>
          </a:p>
          <a:p>
            <a:r>
              <a:rPr lang="en-US" u="sng" dirty="0" smtClean="0"/>
              <a:t>Throughput over total 37 cells is 396.5Mbps (56.6 x 7)</a:t>
            </a:r>
          </a:p>
          <a:p>
            <a:pPr marL="0" indent="0">
              <a:buNone/>
            </a:pPr>
            <a:r>
              <a:rPr lang="en-US" dirty="0" smtClean="0">
                <a:solidFill>
                  <a:srgbClr val="FF0000"/>
                </a:solidFill>
              </a:rPr>
              <a:t>DSC</a:t>
            </a:r>
          </a:p>
          <a:p>
            <a:r>
              <a:rPr lang="en-US" dirty="0" smtClean="0">
                <a:solidFill>
                  <a:srgbClr val="FF0000"/>
                </a:solidFill>
              </a:rPr>
              <a:t>All traffic at 117Mbs, </a:t>
            </a:r>
          </a:p>
          <a:p>
            <a:r>
              <a:rPr lang="en-US" u="sng" dirty="0" smtClean="0">
                <a:solidFill>
                  <a:srgbClr val="FF0000"/>
                </a:solidFill>
              </a:rPr>
              <a:t>Throughput over 37 cells is 3004.8Mbps (81.2 x 37) </a:t>
            </a:r>
          </a:p>
          <a:p>
            <a:pPr marL="0" indent="0" algn="ctr">
              <a:buNone/>
            </a:pPr>
            <a:r>
              <a:rPr lang="en-US" i="1" dirty="0" smtClean="0">
                <a:solidFill>
                  <a:srgbClr val="FF0000"/>
                </a:solidFill>
              </a:rPr>
              <a:t>An improvement of 7.58 in capacity</a:t>
            </a:r>
          </a:p>
          <a:p>
            <a:endParaRPr lang="en-US" dirty="0"/>
          </a:p>
          <a:p>
            <a:endParaRPr lang="en-US" dirty="0" smtClean="0"/>
          </a:p>
          <a:p>
            <a:endParaRPr lang="en-US" dirty="0"/>
          </a:p>
        </p:txBody>
      </p:sp>
      <p:sp>
        <p:nvSpPr>
          <p:cNvPr id="2" name="Title 1"/>
          <p:cNvSpPr>
            <a:spLocks noGrp="1"/>
          </p:cNvSpPr>
          <p:nvPr>
            <p:ph type="title"/>
          </p:nvPr>
        </p:nvSpPr>
        <p:spPr>
          <a:xfrm>
            <a:off x="685800" y="685800"/>
            <a:ext cx="7772400" cy="685800"/>
          </a:xfrm>
        </p:spPr>
        <p:txBody>
          <a:bodyPr/>
          <a:lstStyle/>
          <a:p>
            <a:r>
              <a:rPr lang="en-US" dirty="0" smtClean="0"/>
              <a:t>Capacity Estimate for Fixed </a:t>
            </a:r>
            <a:r>
              <a:rPr lang="en-US" dirty="0" err="1" smtClean="0"/>
              <a:t>vs</a:t>
            </a:r>
            <a:r>
              <a:rPr lang="en-US" dirty="0" smtClean="0"/>
              <a:t> DSC CCA</a:t>
            </a:r>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29332910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114800"/>
          </a:xfrm>
        </p:spPr>
        <p:txBody>
          <a:bodyPr/>
          <a:lstStyle/>
          <a:p>
            <a:pPr marL="0" indent="0">
              <a:buNone/>
            </a:pPr>
            <a:r>
              <a:rPr lang="en-US" dirty="0" smtClean="0"/>
              <a:t>The Margin needs to be set :</a:t>
            </a:r>
          </a:p>
          <a:p>
            <a:pPr marL="457200" indent="-457200">
              <a:buFont typeface="+mj-lt"/>
              <a:buAutoNum type="arabicPeriod"/>
            </a:pPr>
            <a:r>
              <a:rPr lang="en-US" dirty="0" smtClean="0"/>
              <a:t>Large enough to provide adequate SNR</a:t>
            </a:r>
          </a:p>
          <a:p>
            <a:pPr marL="857250" lvl="1" indent="-457200"/>
            <a:r>
              <a:rPr lang="en-US" dirty="0" smtClean="0"/>
              <a:t>A STA at edge of CCA transmits at same time.  The Margin is the worse possible effective SNR (from a single simultaneous TX).</a:t>
            </a:r>
          </a:p>
          <a:p>
            <a:pPr marL="457200" indent="-457200">
              <a:buFont typeface="+mj-lt"/>
              <a:buAutoNum type="arabicPeriod"/>
            </a:pPr>
            <a:r>
              <a:rPr lang="en-US" dirty="0" smtClean="0"/>
              <a:t>Large enough to account for sudden changes in reception of Beacon signal</a:t>
            </a:r>
          </a:p>
          <a:p>
            <a:pPr marL="857250" lvl="1" indent="-457200"/>
            <a:r>
              <a:rPr lang="en-US" dirty="0" smtClean="0"/>
              <a:t>If STA goes behind obstruction, RSSI will drop.  If the drop is higher than the Margin, then the AP Beacon is lost.</a:t>
            </a:r>
            <a:endParaRPr lang="en-US" dirty="0"/>
          </a:p>
          <a:p>
            <a:pPr marL="0" indent="0">
              <a:buNone/>
            </a:pPr>
            <a:r>
              <a:rPr lang="en-US" dirty="0" smtClean="0"/>
              <a:t>Suggested Margin is in the order of 20dB to 25dB. </a:t>
            </a:r>
          </a:p>
          <a:p>
            <a:pPr marL="0" indent="0">
              <a:buNone/>
            </a:pPr>
            <a:r>
              <a:rPr lang="en-US" b="0" i="1" dirty="0" smtClean="0"/>
              <a:t>See slide on Algorithm for setting Threshold </a:t>
            </a:r>
            <a:endParaRPr lang="en-US" b="0" i="1" dirty="0"/>
          </a:p>
        </p:txBody>
      </p:sp>
      <p:sp>
        <p:nvSpPr>
          <p:cNvPr id="3" name="Title 2"/>
          <p:cNvSpPr>
            <a:spLocks noGrp="1"/>
          </p:cNvSpPr>
          <p:nvPr>
            <p:ph type="title"/>
          </p:nvPr>
        </p:nvSpPr>
        <p:spPr/>
        <p:txBody>
          <a:bodyPr/>
          <a:lstStyle/>
          <a:p>
            <a:r>
              <a:rPr lang="en-US" dirty="0" smtClean="0"/>
              <a:t>Setting the Margin </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617660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802.11 uses CSMA/CA carrier sense multiple access with collision avoidance.</a:t>
            </a:r>
          </a:p>
          <a:p>
            <a:pPr eaLnBrk="1" hangingPunct="1">
              <a:defRPr/>
            </a:pPr>
            <a:r>
              <a:rPr lang="en-US" sz="1800" dirty="0" smtClean="0"/>
              <a:t>STA listens before transmitting</a:t>
            </a:r>
          </a:p>
          <a:p>
            <a:pPr eaLnBrk="1" hangingPunct="1">
              <a:defRPr/>
            </a:pPr>
            <a:r>
              <a:rPr lang="en-US" sz="1800" dirty="0" smtClean="0"/>
              <a:t>Two methods of sensing the medium</a:t>
            </a:r>
          </a:p>
          <a:p>
            <a:pPr lvl="1" eaLnBrk="1" hangingPunct="1">
              <a:defRPr/>
            </a:pPr>
            <a:r>
              <a:rPr lang="en-US" sz="1800" dirty="0" smtClean="0"/>
              <a:t>Physical Carrier Sense </a:t>
            </a:r>
            <a:br>
              <a:rPr lang="en-US" sz="1800" dirty="0" smtClean="0"/>
            </a:br>
            <a:r>
              <a:rPr lang="en-US" sz="1800" dirty="0" smtClean="0"/>
              <a:t>Is there RF energy present?</a:t>
            </a:r>
          </a:p>
          <a:p>
            <a:pPr lvl="1" eaLnBrk="1" hangingPunct="1">
              <a:defRPr/>
            </a:pPr>
            <a:r>
              <a:rPr lang="en-US" sz="1800" dirty="0" smtClean="0"/>
              <a:t>Virtual Carrier Sense</a:t>
            </a:r>
            <a:br>
              <a:rPr lang="en-US" sz="1800" dirty="0" smtClean="0"/>
            </a:br>
            <a:r>
              <a:rPr lang="en-US" sz="1800" dirty="0" smtClean="0"/>
              <a:t>Is there an 802.11 signal present?</a:t>
            </a:r>
          </a:p>
          <a:p>
            <a:pPr eaLnBrk="1" hangingPunct="1">
              <a:defRPr/>
            </a:pPr>
            <a:r>
              <a:rPr lang="en-US" sz="1800" dirty="0" smtClean="0"/>
              <a:t>Clear Channel Assessment (CCA)</a:t>
            </a:r>
          </a:p>
          <a:p>
            <a:pPr lvl="1" eaLnBrk="1" hangingPunct="1">
              <a:defRPr/>
            </a:pPr>
            <a:r>
              <a:rPr lang="en-US" sz="1800" dirty="0" smtClean="0"/>
              <a:t>OFDM transmission =&gt; minimum modulation and coding rate sensitivity (6Mbps)</a:t>
            </a:r>
            <a:br>
              <a:rPr lang="en-US" sz="1800" dirty="0" smtClean="0"/>
            </a:br>
            <a:r>
              <a:rPr lang="en-US" sz="1800" dirty="0" smtClean="0"/>
              <a:t>(-82dBm for 20MHz channel, -79dBm for 40MHz channel)</a:t>
            </a:r>
          </a:p>
          <a:p>
            <a:pPr lvl="1" eaLnBrk="1" hangingPunct="1">
              <a:defRPr/>
            </a:pPr>
            <a:r>
              <a:rPr lang="en-US" sz="1800" dirty="0" smtClean="0"/>
              <a:t>If no detected header, 20 dB higher, i.e. -62dBm</a:t>
            </a:r>
          </a:p>
          <a:p>
            <a:pPr lvl="1" eaLnBrk="1" hangingPunct="1">
              <a:defRPr/>
            </a:pPr>
            <a:endParaRPr lang="en-US" sz="1600" dirty="0" smtClean="0"/>
          </a:p>
          <a:p>
            <a:pPr marL="0" indent="0" eaLnBrk="1" hangingPunct="1">
              <a:buFontTx/>
              <a:buNone/>
              <a:defRPr/>
            </a:pPr>
            <a:endParaRPr lang="en-US" dirty="0" smtClean="0"/>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685800"/>
            <a:ext cx="7772400" cy="685800"/>
          </a:xfrm>
        </p:spPr>
        <p:txBody>
          <a:bodyPr/>
          <a:lstStyle/>
          <a:p>
            <a:pPr eaLnBrk="1" hangingPunct="1"/>
            <a:r>
              <a:rPr lang="en-US" dirty="0" smtClean="0"/>
              <a:t>Flexibility </a:t>
            </a:r>
          </a:p>
        </p:txBody>
      </p:sp>
      <p:sp>
        <p:nvSpPr>
          <p:cNvPr id="9219" name="Content Placeholder 3"/>
          <p:cNvSpPr>
            <a:spLocks noGrp="1"/>
          </p:cNvSpPr>
          <p:nvPr>
            <p:ph idx="1"/>
          </p:nvPr>
        </p:nvSpPr>
        <p:spPr>
          <a:xfrm>
            <a:off x="685800" y="1524000"/>
            <a:ext cx="7772400" cy="4114800"/>
          </a:xfrm>
        </p:spPr>
        <p:txBody>
          <a:bodyPr>
            <a:normAutofit/>
          </a:bodyPr>
          <a:lstStyle/>
          <a:p>
            <a:pPr marL="0" indent="0" eaLnBrk="1" hangingPunct="1">
              <a:buNone/>
              <a:defRPr/>
            </a:pPr>
            <a:endParaRPr lang="en-US" dirty="0" smtClean="0"/>
          </a:p>
          <a:p>
            <a:pPr eaLnBrk="1" hangingPunct="1">
              <a:defRPr/>
            </a:pPr>
            <a:r>
              <a:rPr lang="en-US" dirty="0" smtClean="0"/>
              <a:t>Upper Limit and Margin can be adjusted to suit the application for an optimum result (AP can control)</a:t>
            </a:r>
          </a:p>
          <a:p>
            <a:pPr lvl="1" eaLnBrk="1" hangingPunct="1">
              <a:defRPr/>
            </a:pPr>
            <a:r>
              <a:rPr lang="en-US" dirty="0" smtClean="0"/>
              <a:t>20dB Margin suggested as 20dB is </a:t>
            </a:r>
            <a:r>
              <a:rPr lang="en-US" dirty="0" err="1" smtClean="0"/>
              <a:t>approx</a:t>
            </a:r>
            <a:r>
              <a:rPr lang="en-US" dirty="0" smtClean="0"/>
              <a:t> required SNR for higher data rates</a:t>
            </a:r>
          </a:p>
          <a:p>
            <a:pPr eaLnBrk="1" hangingPunct="1">
              <a:defRPr/>
            </a:pPr>
            <a:r>
              <a:rPr lang="en-US" dirty="0" smtClean="0"/>
              <a:t>AP then sets its own Sensitivity or CCA </a:t>
            </a:r>
          </a:p>
          <a:p>
            <a:pPr lvl="1" eaLnBrk="1" hangingPunct="1">
              <a:defRPr/>
            </a:pPr>
            <a:r>
              <a:rPr lang="en-US" dirty="0" smtClean="0"/>
              <a:t>Based upon the Margin and Upper Limit</a:t>
            </a:r>
          </a:p>
          <a:p>
            <a:pPr marL="457200" lvl="1" indent="0" eaLnBrk="1" hangingPunct="1">
              <a:buFontTx/>
              <a:buNone/>
              <a:defRPr/>
            </a:pPr>
            <a:r>
              <a:rPr lang="en-US" dirty="0" smtClean="0"/>
              <a:t>  </a:t>
            </a:r>
          </a:p>
        </p:txBody>
      </p:sp>
      <p:sp>
        <p:nvSpPr>
          <p:cNvPr id="1126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1876639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800" cy="5181600"/>
          </a:xfrm>
        </p:spPr>
        <p:txBody>
          <a:bodyPr/>
          <a:lstStyle/>
          <a:p>
            <a:r>
              <a:rPr lang="en-US" sz="1800" dirty="0" smtClean="0"/>
              <a:t>The Beacon RSSI will vary as the STA moves, for example.  Therefore, the calculation of the CCA threshold or Receive Sensitivity is a continuous one.</a:t>
            </a:r>
          </a:p>
          <a:p>
            <a:r>
              <a:rPr lang="en-US" sz="1800" dirty="0" smtClean="0"/>
              <a:t>A suggested algorithm outline is:</a:t>
            </a:r>
          </a:p>
          <a:p>
            <a:pPr marL="857250" lvl="1" indent="-457200">
              <a:buFont typeface="+mj-lt"/>
              <a:buAutoNum type="arabicPeriod"/>
            </a:pPr>
            <a:r>
              <a:rPr lang="en-US" sz="1600" dirty="0" smtClean="0"/>
              <a:t>Start a timer T</a:t>
            </a:r>
          </a:p>
          <a:p>
            <a:pPr marL="857250" lvl="1" indent="-457200">
              <a:buFont typeface="+mj-lt"/>
              <a:buAutoNum type="arabicPeriod"/>
            </a:pPr>
            <a:r>
              <a:rPr lang="en-US" sz="1600" dirty="0" smtClean="0"/>
              <a:t>Record RSSI of each Beacon</a:t>
            </a:r>
          </a:p>
          <a:p>
            <a:pPr marL="1200150" lvl="2" indent="-457200"/>
            <a:r>
              <a:rPr lang="en-US" sz="1600" dirty="0" smtClean="0"/>
              <a:t>Check if &gt; Upper Limit, if so RSSI = Upper Limit</a:t>
            </a:r>
          </a:p>
          <a:p>
            <a:pPr marL="857250" lvl="1" indent="-457200">
              <a:buFont typeface="+mj-lt"/>
              <a:buAutoNum type="arabicPeriod"/>
            </a:pPr>
            <a:r>
              <a:rPr lang="en-US" sz="1600" dirty="0" smtClean="0"/>
              <a:t>Calculate average RSSI  </a:t>
            </a:r>
          </a:p>
          <a:p>
            <a:pPr marL="1200150" lvl="2" indent="-457200"/>
            <a:r>
              <a:rPr lang="en-US" sz="1600" dirty="0" smtClean="0"/>
              <a:t>Use a moving average such that last reading has higher influence</a:t>
            </a:r>
          </a:p>
          <a:p>
            <a:pPr marL="857250" lvl="1" indent="-457200">
              <a:buFont typeface="+mj-lt"/>
              <a:buAutoNum type="arabicPeriod"/>
            </a:pPr>
            <a:r>
              <a:rPr lang="en-US" sz="1600" dirty="0" smtClean="0"/>
              <a:t>Check if T &gt; Update period (e.g. 1 second)</a:t>
            </a:r>
          </a:p>
          <a:p>
            <a:pPr lvl="2" indent="-342900"/>
            <a:r>
              <a:rPr lang="en-US" sz="1600" dirty="0" smtClean="0"/>
              <a:t>No, continue, get next beacon</a:t>
            </a:r>
          </a:p>
          <a:p>
            <a:pPr lvl="2" indent="-342900"/>
            <a:r>
              <a:rPr lang="en-US" sz="1600" dirty="0" smtClean="0"/>
              <a:t>Yes, Convert the Averaged RSSI to CCA Threshold (or RX Sensitivity)</a:t>
            </a:r>
          </a:p>
          <a:p>
            <a:pPr lvl="3" indent="-342900"/>
            <a:r>
              <a:rPr lang="en-US" dirty="0" smtClean="0"/>
              <a:t>CCA Threshold = Ave RSSI – Margin.</a:t>
            </a:r>
          </a:p>
          <a:p>
            <a:pPr marL="857250" lvl="1" indent="-457200">
              <a:buFont typeface="+mj-lt"/>
              <a:buAutoNum type="arabicPeriod"/>
            </a:pPr>
            <a:r>
              <a:rPr lang="en-US" sz="1600" dirty="0" smtClean="0"/>
              <a:t>Back to 1</a:t>
            </a:r>
          </a:p>
          <a:p>
            <a:pPr marL="457200" lvl="1" indent="0">
              <a:buNone/>
            </a:pPr>
            <a:r>
              <a:rPr lang="en-US" sz="1600" dirty="0" smtClean="0"/>
              <a:t>In addition, check if a Beacon or consecutive Beacons are missed, and if so decrement the average RSSI by a set amount </a:t>
            </a:r>
          </a:p>
          <a:p>
            <a:pPr marL="457200" lvl="1" indent="0">
              <a:buNone/>
            </a:pPr>
            <a:r>
              <a:rPr lang="en-US" sz="1600" dirty="0" smtClean="0"/>
              <a:t>Hence, every 1 second the CCA Threshold is reset, (reset immediately if beacon(s) missed.)   </a:t>
            </a:r>
          </a:p>
          <a:p>
            <a:pPr lvl="4" indent="-342900"/>
            <a:endParaRPr lang="en-US" dirty="0"/>
          </a:p>
          <a:p>
            <a:pPr marL="1085850" lvl="3" indent="0">
              <a:buNone/>
            </a:pPr>
            <a:endParaRPr lang="en-US" dirty="0"/>
          </a:p>
        </p:txBody>
      </p:sp>
      <p:sp>
        <p:nvSpPr>
          <p:cNvPr id="3" name="Title 2"/>
          <p:cNvSpPr>
            <a:spLocks noGrp="1"/>
          </p:cNvSpPr>
          <p:nvPr>
            <p:ph type="title"/>
          </p:nvPr>
        </p:nvSpPr>
        <p:spPr>
          <a:xfrm>
            <a:off x="685800" y="685800"/>
            <a:ext cx="7772400" cy="685800"/>
          </a:xfrm>
        </p:spPr>
        <p:txBody>
          <a:bodyPr/>
          <a:lstStyle/>
          <a:p>
            <a:r>
              <a:rPr lang="en-US" dirty="0" smtClean="0"/>
              <a:t>Algorithm for setting CCA/RX sensitivity</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4103516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Summation of interference</a:t>
            </a:r>
            <a:br>
              <a:rPr lang="en-US" dirty="0" smtClean="0"/>
            </a:br>
            <a:r>
              <a:rPr lang="en-US" dirty="0" smtClean="0"/>
              <a:t> </a:t>
            </a:r>
            <a:r>
              <a:rPr lang="en-US" sz="2800" dirty="0" smtClean="0"/>
              <a:t>Worse case analysis</a:t>
            </a:r>
            <a:endParaRPr lang="en-US" sz="2800"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22</a:t>
            </a:fld>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506" y="1676400"/>
            <a:ext cx="673486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943600" y="3478959"/>
            <a:ext cx="3044616" cy="1754326"/>
          </a:xfrm>
          <a:prstGeom prst="rect">
            <a:avLst/>
          </a:prstGeom>
          <a:noFill/>
        </p:spPr>
        <p:txBody>
          <a:bodyPr wrap="none" rtlCol="0">
            <a:spAutoFit/>
          </a:bodyPr>
          <a:lstStyle/>
          <a:p>
            <a:r>
              <a:rPr lang="en-US" sz="1800" dirty="0" smtClean="0"/>
              <a:t>There could be 6 other STAs,</a:t>
            </a:r>
          </a:p>
          <a:p>
            <a:r>
              <a:rPr lang="en-US" sz="1800" dirty="0" smtClean="0"/>
              <a:t> on same channel, </a:t>
            </a:r>
          </a:p>
          <a:p>
            <a:r>
              <a:rPr lang="en-US" sz="1800" dirty="0" smtClean="0"/>
              <a:t>TX at same time.</a:t>
            </a:r>
            <a:endParaRPr lang="en-US" sz="1800" dirty="0"/>
          </a:p>
          <a:p>
            <a:r>
              <a:rPr lang="en-US" sz="1800" dirty="0" smtClean="0"/>
              <a:t>This is 7.8dB addition.</a:t>
            </a:r>
          </a:p>
          <a:p>
            <a:endParaRPr lang="en-US" sz="1800" dirty="0"/>
          </a:p>
          <a:p>
            <a:r>
              <a:rPr lang="en-US" sz="1800" dirty="0" smtClean="0"/>
              <a:t>Resultant SNR still &gt; 23dB</a:t>
            </a:r>
            <a:endParaRPr lang="en-US" sz="1800" dirty="0"/>
          </a:p>
        </p:txBody>
      </p:sp>
    </p:spTree>
    <p:extLst>
      <p:ext uri="{BB962C8B-B14F-4D97-AF65-F5344CB8AC3E}">
        <p14:creationId xmlns:p14="http://schemas.microsoft.com/office/powerpoint/2010/main" val="3675104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685800"/>
          </a:xfrm>
        </p:spPr>
        <p:txBody>
          <a:bodyPr/>
          <a:lstStyle/>
          <a:p>
            <a:r>
              <a:rPr lang="en-US" dirty="0" smtClean="0"/>
              <a:t>AP Considerations</a:t>
            </a:r>
          </a:p>
        </p:txBody>
      </p:sp>
      <p:sp>
        <p:nvSpPr>
          <p:cNvPr id="3" name="Content Placeholder 2"/>
          <p:cNvSpPr>
            <a:spLocks noGrp="1"/>
          </p:cNvSpPr>
          <p:nvPr>
            <p:ph idx="1"/>
          </p:nvPr>
        </p:nvSpPr>
        <p:spPr>
          <a:xfrm>
            <a:off x="685800" y="1447800"/>
            <a:ext cx="7772400" cy="4876800"/>
          </a:xfrm>
        </p:spPr>
        <p:txBody>
          <a:bodyPr>
            <a:normAutofit fontScale="77500" lnSpcReduction="20000"/>
          </a:bodyPr>
          <a:lstStyle/>
          <a:p>
            <a:pPr>
              <a:defRPr/>
            </a:pPr>
            <a:r>
              <a:rPr lang="en-US" dirty="0" smtClean="0"/>
              <a:t>AP can set the Upper Limit and Margin parameters for STAs</a:t>
            </a:r>
          </a:p>
          <a:p>
            <a:pPr lvl="1">
              <a:defRPr/>
            </a:pPr>
            <a:r>
              <a:rPr lang="en-US" dirty="0" smtClean="0"/>
              <a:t>Advertises settings (similar to EDCA parameters)</a:t>
            </a:r>
          </a:p>
          <a:p>
            <a:pPr>
              <a:defRPr/>
            </a:pPr>
            <a:r>
              <a:rPr lang="en-US" dirty="0" smtClean="0"/>
              <a:t>AP bases its own CCA on the DSC parameters it advertises </a:t>
            </a:r>
          </a:p>
          <a:p>
            <a:pPr lvl="1">
              <a:defRPr/>
            </a:pPr>
            <a:r>
              <a:rPr lang="en-US" dirty="0" smtClean="0"/>
              <a:t>Based upon advertised settings</a:t>
            </a:r>
          </a:p>
          <a:p>
            <a:pPr lvl="1">
              <a:defRPr/>
            </a:pPr>
            <a:r>
              <a:rPr lang="en-US" dirty="0" smtClean="0"/>
              <a:t>Based upon desired coverage</a:t>
            </a:r>
          </a:p>
          <a:p>
            <a:pPr>
              <a:defRPr/>
            </a:pPr>
            <a:r>
              <a:rPr lang="en-US" dirty="0" smtClean="0"/>
              <a:t>AP can issue “No DSC” to be used</a:t>
            </a:r>
          </a:p>
          <a:p>
            <a:pPr lvl="1">
              <a:defRPr/>
            </a:pPr>
            <a:r>
              <a:rPr lang="en-US" dirty="0" smtClean="0"/>
              <a:t>For large area coverage outdoors, for example.</a:t>
            </a:r>
          </a:p>
          <a:p>
            <a:pPr>
              <a:defRPr/>
            </a:pPr>
            <a:r>
              <a:rPr lang="en-US" dirty="0" smtClean="0"/>
              <a:t>AP could learn OBSS situation while simply listening to Beacons from other network(s). Set Upper Limit accordingly.</a:t>
            </a:r>
          </a:p>
          <a:p>
            <a:pPr lvl="1">
              <a:defRPr/>
            </a:pPr>
            <a:r>
              <a:rPr lang="en-US" dirty="0" smtClean="0"/>
              <a:t>Part of Channel Selection process (as per 11aa)</a:t>
            </a:r>
          </a:p>
          <a:p>
            <a:pPr lvl="1">
              <a:defRPr/>
            </a:pPr>
            <a:r>
              <a:rPr lang="en-US" dirty="0" smtClean="0"/>
              <a:t>Sets Upper Limit so that OBSS is mitigated</a:t>
            </a:r>
          </a:p>
          <a:p>
            <a:pPr lvl="1">
              <a:defRPr/>
            </a:pPr>
            <a:r>
              <a:rPr lang="en-US" dirty="0" smtClean="0"/>
              <a:t>Could be dynamic with periodic scans</a:t>
            </a:r>
          </a:p>
          <a:p>
            <a:pPr lvl="1">
              <a:defRPr/>
            </a:pPr>
            <a:endParaRPr lang="en-US" dirty="0"/>
          </a:p>
          <a:p>
            <a:pPr marL="457200" lvl="1" indent="0">
              <a:buFontTx/>
              <a:buNone/>
              <a:defRPr/>
            </a:pPr>
            <a:r>
              <a:rPr lang="en-US" sz="3100" b="1" dirty="0" smtClean="0"/>
              <a:t>All could be covered in 802.11 Standard now </a:t>
            </a:r>
          </a:p>
          <a:p>
            <a:pPr marL="457200" lvl="1" indent="0">
              <a:buFontTx/>
              <a:buNone/>
              <a:defRPr/>
            </a:pPr>
            <a:r>
              <a:rPr lang="en-US" sz="3100" b="1" dirty="0" smtClean="0"/>
              <a:t>(increase 11n throughput by  &gt;7 times)</a:t>
            </a:r>
          </a:p>
          <a:p>
            <a:pPr marL="457200" lvl="1" indent="0">
              <a:buFontTx/>
              <a:buNone/>
              <a:defRPr/>
            </a:pPr>
            <a:r>
              <a:rPr lang="en-US" sz="3100" b="1" dirty="0" smtClean="0">
                <a:solidFill>
                  <a:srgbClr val="FF0000"/>
                </a:solidFill>
              </a:rPr>
              <a:t>Directly applicable to HEW SG as it improves the effective throughput in an area</a:t>
            </a:r>
          </a:p>
        </p:txBody>
      </p:sp>
      <p:sp>
        <p:nvSpPr>
          <p:cNvPr id="17412"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23</a:t>
            </a:fld>
            <a:endParaRPr lang="en-US" dirty="0"/>
          </a:p>
        </p:txBody>
      </p:sp>
    </p:spTree>
    <p:extLst>
      <p:ext uri="{BB962C8B-B14F-4D97-AF65-F5344CB8AC3E}">
        <p14:creationId xmlns:p14="http://schemas.microsoft.com/office/powerpoint/2010/main" val="2318593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8786" y="3810000"/>
            <a:ext cx="7772400" cy="1143000"/>
          </a:xfrm>
        </p:spPr>
        <p:txBody>
          <a:bodyPr/>
          <a:lstStyle/>
          <a:p>
            <a:r>
              <a:rPr lang="en-US" sz="1600" dirty="0" smtClean="0"/>
              <a:t>DSC Parameter Set Element</a:t>
            </a:r>
          </a:p>
          <a:p>
            <a:pPr lvl="2"/>
            <a:r>
              <a:rPr lang="en-US" sz="1600" dirty="0"/>
              <a:t>The DSC Parameter Set element provides information needed by STAs for operation of dynamic sensitivity control that is used to control the thresholds for </a:t>
            </a:r>
            <a:r>
              <a:rPr lang="en-US" sz="1600" dirty="0" smtClean="0"/>
              <a:t>CCA</a:t>
            </a:r>
          </a:p>
          <a:p>
            <a:pPr marL="857250" lvl="2" indent="0">
              <a:buNone/>
            </a:pPr>
            <a:endParaRPr lang="en-US" dirty="0"/>
          </a:p>
        </p:txBody>
      </p:sp>
      <p:sp>
        <p:nvSpPr>
          <p:cNvPr id="3" name="Title 2"/>
          <p:cNvSpPr>
            <a:spLocks noGrp="1"/>
          </p:cNvSpPr>
          <p:nvPr>
            <p:ph type="title"/>
          </p:nvPr>
        </p:nvSpPr>
        <p:spPr/>
        <p:txBody>
          <a:bodyPr/>
          <a:lstStyle/>
          <a:p>
            <a:r>
              <a:rPr lang="en-US" dirty="0" smtClean="0"/>
              <a:t>Additions to the Standard</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24</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296994854"/>
              </p:ext>
            </p:extLst>
          </p:nvPr>
        </p:nvGraphicFramePr>
        <p:xfrm>
          <a:off x="1828800" y="5029200"/>
          <a:ext cx="4267200" cy="838200"/>
        </p:xfrm>
        <a:graphic>
          <a:graphicData uri="http://schemas.openxmlformats.org/drawingml/2006/table">
            <a:tbl>
              <a:tblPr firstRow="1" firstCol="1" bandRow="1">
                <a:tableStyleId>{5C22544A-7EE6-4342-B048-85BDC9FD1C3A}</a:tableStyleId>
              </a:tblPr>
              <a:tblGrid>
                <a:gridCol w="733425"/>
                <a:gridCol w="800100"/>
                <a:gridCol w="800100"/>
                <a:gridCol w="933450"/>
                <a:gridCol w="1000125"/>
              </a:tblGrid>
              <a:tr h="569524">
                <a:tc>
                  <a:txBody>
                    <a:bodyPr/>
                    <a:lstStyle/>
                    <a:p>
                      <a:pPr marL="0" marR="0" algn="ctr">
                        <a:lnSpc>
                          <a:spcPct val="150000"/>
                        </a:lnSpc>
                        <a:spcBef>
                          <a:spcPts val="0"/>
                        </a:spcBef>
                        <a:spcAft>
                          <a:spcPts val="0"/>
                        </a:spcAft>
                      </a:pPr>
                      <a:r>
                        <a:rPr lang="en-US" sz="1000" dirty="0">
                          <a:effectLst/>
                        </a:rPr>
                        <a:t> </a:t>
                      </a:r>
                      <a:endParaRPr lang="en-US" sz="1100" dirty="0">
                        <a:effectLst/>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000">
                          <a:effectLst/>
                        </a:rPr>
                        <a:t>Element ID</a:t>
                      </a:r>
                      <a:endParaRPr lang="en-US" sz="110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000" dirty="0">
                          <a:effectLst/>
                        </a:rPr>
                        <a:t>Length</a:t>
                      </a:r>
                      <a:endParaRPr lang="en-US" sz="1100" dirty="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000" dirty="0">
                          <a:effectLst/>
                        </a:rPr>
                        <a:t>DSC Margin</a:t>
                      </a:r>
                      <a:endParaRPr lang="en-US" sz="1100" dirty="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000">
                          <a:effectLst/>
                        </a:rPr>
                        <a:t>DSC Upper</a:t>
                      </a:r>
                      <a:endParaRPr lang="en-US" sz="1100">
                        <a:effectLst/>
                      </a:endParaRPr>
                    </a:p>
                    <a:p>
                      <a:pPr marL="0" marR="0" algn="ctr">
                        <a:lnSpc>
                          <a:spcPct val="150000"/>
                        </a:lnSpc>
                        <a:spcBef>
                          <a:spcPts val="0"/>
                        </a:spcBef>
                        <a:spcAft>
                          <a:spcPts val="0"/>
                        </a:spcAft>
                      </a:pPr>
                      <a:r>
                        <a:rPr lang="en-US" sz="1000">
                          <a:effectLst/>
                        </a:rPr>
                        <a:t>Limit</a:t>
                      </a:r>
                      <a:endParaRPr lang="en-US" sz="1100">
                        <a:effectLst/>
                        <a:latin typeface="Calibri"/>
                        <a:ea typeface="Calibri"/>
                        <a:cs typeface="Arial"/>
                      </a:endParaRPr>
                    </a:p>
                  </a:txBody>
                  <a:tcPr marL="68580" marR="68580" marT="0" marB="0" anchor="ctr"/>
                </a:tc>
              </a:tr>
              <a:tr h="268676">
                <a:tc>
                  <a:txBody>
                    <a:bodyPr/>
                    <a:lstStyle/>
                    <a:p>
                      <a:pPr marL="0" marR="0" algn="ctr">
                        <a:lnSpc>
                          <a:spcPct val="150000"/>
                        </a:lnSpc>
                        <a:spcBef>
                          <a:spcPts val="0"/>
                        </a:spcBef>
                        <a:spcAft>
                          <a:spcPts val="0"/>
                        </a:spcAft>
                      </a:pPr>
                      <a:r>
                        <a:rPr lang="en-US" sz="1000">
                          <a:effectLst/>
                        </a:rPr>
                        <a:t>octets</a:t>
                      </a:r>
                      <a:endParaRPr lang="en-US" sz="1100">
                        <a:effectLst/>
                        <a:latin typeface="Calibri"/>
                        <a:ea typeface="Calibri"/>
                        <a:cs typeface="Arial"/>
                      </a:endParaRPr>
                    </a:p>
                  </a:txBody>
                  <a:tcPr marL="68580" marR="68580" marT="0" marB="0"/>
                </a:tc>
                <a:tc>
                  <a:txBody>
                    <a:bodyPr/>
                    <a:lstStyle/>
                    <a:p>
                      <a:pPr marL="0" marR="0" algn="ctr">
                        <a:lnSpc>
                          <a:spcPct val="150000"/>
                        </a:lnSpc>
                        <a:spcBef>
                          <a:spcPts val="0"/>
                        </a:spcBef>
                        <a:spcAft>
                          <a:spcPts val="0"/>
                        </a:spcAft>
                      </a:pPr>
                      <a:r>
                        <a:rPr lang="en-US" sz="1000">
                          <a:effectLst/>
                        </a:rPr>
                        <a:t>1</a:t>
                      </a:r>
                      <a:endParaRPr lang="en-US" sz="110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000">
                          <a:effectLst/>
                        </a:rPr>
                        <a:t>1</a:t>
                      </a:r>
                      <a:endParaRPr lang="en-US" sz="110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000" dirty="0">
                          <a:effectLst/>
                        </a:rPr>
                        <a:t>1</a:t>
                      </a:r>
                      <a:endParaRPr lang="en-US" sz="1100" dirty="0">
                        <a:effectLst/>
                        <a:latin typeface="Calibri"/>
                        <a:ea typeface="Calibri"/>
                        <a:cs typeface="Arial"/>
                      </a:endParaRPr>
                    </a:p>
                  </a:txBody>
                  <a:tcPr marL="68580" marR="68580" marT="0" marB="0" anchor="ctr"/>
                </a:tc>
                <a:tc>
                  <a:txBody>
                    <a:bodyPr/>
                    <a:lstStyle/>
                    <a:p>
                      <a:pPr marL="0" marR="0" algn="ctr">
                        <a:lnSpc>
                          <a:spcPct val="150000"/>
                        </a:lnSpc>
                        <a:spcBef>
                          <a:spcPts val="0"/>
                        </a:spcBef>
                        <a:spcAft>
                          <a:spcPts val="0"/>
                        </a:spcAft>
                      </a:pPr>
                      <a:r>
                        <a:rPr lang="en-US" sz="1000" dirty="0">
                          <a:effectLst/>
                        </a:rPr>
                        <a:t>1</a:t>
                      </a:r>
                      <a:endParaRPr lang="en-US" sz="1100" dirty="0">
                        <a:effectLst/>
                        <a:latin typeface="Calibri"/>
                        <a:ea typeface="Calibri"/>
                        <a:cs typeface="Arial"/>
                      </a:endParaRPr>
                    </a:p>
                  </a:txBody>
                  <a:tcPr marL="68580" marR="68580" marT="0" marB="0" anchor="ctr"/>
                </a:tc>
              </a:tr>
            </a:tbl>
          </a:graphicData>
        </a:graphic>
      </p:graphicFrame>
      <p:pic>
        <p:nvPicPr>
          <p:cNvPr id="4101"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1600200"/>
            <a:ext cx="7526786"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2179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r>
              <a:rPr lang="en-US" smtClean="0"/>
              <a:t>Legacy STAs – No problem if in separate network</a:t>
            </a:r>
          </a:p>
        </p:txBody>
      </p:sp>
      <p:sp>
        <p:nvSpPr>
          <p:cNvPr id="12291" name="Content Placeholder 2"/>
          <p:cNvSpPr>
            <a:spLocks noGrp="1"/>
          </p:cNvSpPr>
          <p:nvPr>
            <p:ph idx="1"/>
          </p:nvPr>
        </p:nvSpPr>
        <p:spPr/>
        <p:txBody>
          <a:bodyPr>
            <a:normAutofit lnSpcReduction="10000"/>
          </a:bodyPr>
          <a:lstStyle/>
          <a:p>
            <a:pPr marL="0" indent="0">
              <a:buNone/>
            </a:pPr>
            <a:r>
              <a:rPr lang="en-US" u="sng" dirty="0" smtClean="0"/>
              <a:t>In each of the cases considered, </a:t>
            </a:r>
            <a:r>
              <a:rPr lang="en-US" dirty="0" smtClean="0"/>
              <a:t>Apartments, Houses, Cell Cluster, the legacy STA is UNAFFECTED</a:t>
            </a:r>
          </a:p>
          <a:p>
            <a:r>
              <a:rPr lang="en-US" dirty="0" smtClean="0"/>
              <a:t>If the Legacy STA is in a separate network, </a:t>
            </a:r>
          </a:p>
          <a:p>
            <a:pPr lvl="1"/>
            <a:r>
              <a:rPr lang="en-US" dirty="0" smtClean="0"/>
              <a:t>If STA does not use DSC then:</a:t>
            </a:r>
          </a:p>
          <a:p>
            <a:pPr lvl="2"/>
            <a:r>
              <a:rPr lang="en-US" dirty="0" smtClean="0"/>
              <a:t>If already started to TX it will complete (DSC STA can TX at same time) </a:t>
            </a:r>
          </a:p>
          <a:p>
            <a:pPr lvl="2"/>
            <a:r>
              <a:rPr lang="en-US" dirty="0" smtClean="0"/>
              <a:t>If Legacy STA not started to TX it will hold off with CCA in the normal fashion if DSC STA is TX – no difference</a:t>
            </a:r>
          </a:p>
          <a:p>
            <a:r>
              <a:rPr lang="en-US" dirty="0" smtClean="0"/>
              <a:t>DSC simply allows the STA using it to TX at the same time.</a:t>
            </a:r>
          </a:p>
          <a:p>
            <a:r>
              <a:rPr lang="en-US" b="1" dirty="0" smtClean="0">
                <a:solidFill>
                  <a:srgbClr val="00B050"/>
                </a:solidFill>
              </a:rPr>
              <a:t>Legacy network performance improves as need not wait so long for DSC network to TX (simultaneous TX)</a:t>
            </a:r>
          </a:p>
        </p:txBody>
      </p:sp>
      <p:sp>
        <p:nvSpPr>
          <p:cNvPr id="12292"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25</a:t>
            </a:fld>
            <a:endParaRPr lang="en-US" dirty="0"/>
          </a:p>
        </p:txBody>
      </p:sp>
    </p:spTree>
    <p:extLst>
      <p:ext uri="{BB962C8B-B14F-4D97-AF65-F5344CB8AC3E}">
        <p14:creationId xmlns:p14="http://schemas.microsoft.com/office/powerpoint/2010/main" val="3325551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609600"/>
          </a:xfrm>
        </p:spPr>
        <p:txBody>
          <a:bodyPr/>
          <a:lstStyle/>
          <a:p>
            <a:r>
              <a:rPr lang="en-US" dirty="0" smtClean="0"/>
              <a:t>Legacy STA – Same Network</a:t>
            </a:r>
          </a:p>
        </p:txBody>
      </p:sp>
      <p:sp>
        <p:nvSpPr>
          <p:cNvPr id="13315" name="Content Placeholder 2"/>
          <p:cNvSpPr>
            <a:spLocks noGrp="1"/>
          </p:cNvSpPr>
          <p:nvPr>
            <p:ph idx="1"/>
          </p:nvPr>
        </p:nvSpPr>
        <p:spPr>
          <a:xfrm>
            <a:off x="685800" y="1371600"/>
            <a:ext cx="7772400" cy="5486400"/>
          </a:xfrm>
        </p:spPr>
        <p:txBody>
          <a:bodyPr>
            <a:noAutofit/>
          </a:bodyPr>
          <a:lstStyle/>
          <a:p>
            <a:r>
              <a:rPr lang="en-US" sz="1800" dirty="0" smtClean="0"/>
              <a:t>If any STA is outside the coverage area set by the DSC, then it is at a disadvantage as its TX could be stepped on by the DSC STA that is close to the AP.  This is the same situation as “hidden STA”.  </a:t>
            </a:r>
          </a:p>
          <a:p>
            <a:pPr lvl="1"/>
            <a:r>
              <a:rPr lang="en-US" sz="1800" dirty="0" smtClean="0"/>
              <a:t>“Hidden STA” situation exists now so nothing new</a:t>
            </a:r>
          </a:p>
          <a:p>
            <a:pPr lvl="1"/>
            <a:r>
              <a:rPr lang="en-US" sz="1800" dirty="0" smtClean="0"/>
              <a:t>Number of “Hidden STAs” reduced by DSC</a:t>
            </a:r>
          </a:p>
          <a:p>
            <a:r>
              <a:rPr lang="en-US" sz="1800" dirty="0" smtClean="0"/>
              <a:t>Note examples, possibility of hidden legacy or DSC STA is remote.</a:t>
            </a:r>
          </a:p>
          <a:p>
            <a:r>
              <a:rPr lang="en-US" sz="1800" dirty="0" smtClean="0"/>
              <a:t>Consider also need to keep high data rates hence want to restrict range.  (Especially if using 40MHz channels or higher).  </a:t>
            </a:r>
            <a:endParaRPr lang="en-US" sz="1800" dirty="0"/>
          </a:p>
          <a:p>
            <a:pPr marL="0" indent="0">
              <a:buNone/>
            </a:pPr>
            <a:r>
              <a:rPr lang="en-US" sz="1800" dirty="0" smtClean="0"/>
              <a:t>Finally</a:t>
            </a:r>
          </a:p>
          <a:p>
            <a:r>
              <a:rPr lang="en-US" sz="1800" dirty="0" smtClean="0"/>
              <a:t>If outdoor and large area coverage required, DSC could be disabled by AP IE. </a:t>
            </a:r>
          </a:p>
          <a:p>
            <a:pPr marL="0" indent="0">
              <a:buNone/>
            </a:pPr>
            <a:r>
              <a:rPr lang="en-US" sz="1800" dirty="0" smtClean="0"/>
              <a:t>Finally, Finally</a:t>
            </a:r>
          </a:p>
          <a:p>
            <a:r>
              <a:rPr lang="en-US" sz="1800" dirty="0" smtClean="0"/>
              <a:t>There is a huge encouragement to enact DSC, unlike TPC.   </a:t>
            </a:r>
          </a:p>
        </p:txBody>
      </p:sp>
      <p:sp>
        <p:nvSpPr>
          <p:cNvPr id="13316"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26</a:t>
            </a:fld>
            <a:endParaRPr lang="en-US" dirty="0"/>
          </a:p>
        </p:txBody>
      </p:sp>
    </p:spTree>
    <p:extLst>
      <p:ext uri="{BB962C8B-B14F-4D97-AF65-F5344CB8AC3E}">
        <p14:creationId xmlns:p14="http://schemas.microsoft.com/office/powerpoint/2010/main" val="4064477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In the examples studied:</a:t>
            </a:r>
          </a:p>
          <a:p>
            <a:r>
              <a:rPr lang="en-US" dirty="0" smtClean="0"/>
              <a:t>DSC has a significant impact on area throughput</a:t>
            </a:r>
          </a:p>
          <a:p>
            <a:pPr lvl="1"/>
            <a:r>
              <a:rPr lang="en-US" dirty="0" smtClean="0"/>
              <a:t>Frequency reuse is increased by a significant factor</a:t>
            </a:r>
          </a:p>
          <a:p>
            <a:pPr lvl="1"/>
            <a:r>
              <a:rPr lang="en-US" dirty="0" smtClean="0"/>
              <a:t>In cell cluster example, 2SS 20MHz BW total area throughput is increased from 396.5Mbps to 3004.8Mbps (7 APs </a:t>
            </a:r>
            <a:r>
              <a:rPr lang="en-US" dirty="0" err="1" smtClean="0"/>
              <a:t>vs</a:t>
            </a:r>
            <a:r>
              <a:rPr lang="en-US" dirty="0" smtClean="0"/>
              <a:t> 37 APs)!</a:t>
            </a:r>
          </a:p>
          <a:p>
            <a:r>
              <a:rPr lang="en-US" dirty="0" smtClean="0"/>
              <a:t>DSC reduces or eliminates chance of hidden STAs</a:t>
            </a:r>
          </a:p>
          <a:p>
            <a:r>
              <a:rPr lang="en-US" dirty="0" smtClean="0"/>
              <a:t>Legacy STAs are not disadvantaged</a:t>
            </a:r>
          </a:p>
          <a:p>
            <a:r>
              <a:rPr lang="en-US" dirty="0" smtClean="0"/>
              <a:t>DSC is easy to implement and does not require every network to comply, (as does TPC).</a:t>
            </a:r>
          </a:p>
          <a:p>
            <a:endParaRPr lang="en-US" dirty="0"/>
          </a:p>
        </p:txBody>
      </p:sp>
      <p:sp>
        <p:nvSpPr>
          <p:cNvPr id="3" name="Title 2"/>
          <p:cNvSpPr>
            <a:spLocks noGrp="1"/>
          </p:cNvSpPr>
          <p:nvPr>
            <p:ph type="title"/>
          </p:nvPr>
        </p:nvSpPr>
        <p:spPr/>
        <p:txBody>
          <a:bodyPr/>
          <a:lstStyle/>
          <a:p>
            <a:r>
              <a:rPr lang="en-US" dirty="0" smtClean="0"/>
              <a:t>Conclusions</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27</a:t>
            </a:fld>
            <a:endParaRPr lang="en-US" dirty="0"/>
          </a:p>
        </p:txBody>
      </p:sp>
    </p:spTree>
    <p:extLst>
      <p:ext uri="{BB962C8B-B14F-4D97-AF65-F5344CB8AC3E}">
        <p14:creationId xmlns:p14="http://schemas.microsoft.com/office/powerpoint/2010/main" val="30517527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685800" y="685800"/>
            <a:ext cx="7772400" cy="533400"/>
          </a:xfrm>
        </p:spPr>
        <p:txBody>
          <a:bodyPr/>
          <a:lstStyle/>
          <a:p>
            <a:pPr eaLnBrk="1" hangingPunct="1"/>
            <a:r>
              <a:rPr lang="en-US" dirty="0" smtClean="0"/>
              <a:t>Discussion</a:t>
            </a:r>
          </a:p>
        </p:txBody>
      </p:sp>
      <p:sp>
        <p:nvSpPr>
          <p:cNvPr id="16387" name="Content Placeholder 4"/>
          <p:cNvSpPr>
            <a:spLocks noGrp="1"/>
          </p:cNvSpPr>
          <p:nvPr>
            <p:ph idx="1"/>
          </p:nvPr>
        </p:nvSpPr>
        <p:spPr>
          <a:xfrm>
            <a:off x="228600" y="1219200"/>
            <a:ext cx="8686800" cy="5105400"/>
          </a:xfrm>
        </p:spPr>
        <p:txBody>
          <a:bodyPr>
            <a:normAutofit fontScale="92500" lnSpcReduction="20000"/>
          </a:bodyPr>
          <a:lstStyle/>
          <a:p>
            <a:pPr eaLnBrk="1" hangingPunct="1"/>
            <a:r>
              <a:rPr lang="en-US" dirty="0" smtClean="0"/>
              <a:t>We can expand the examples to specific enterprise, office environments.  </a:t>
            </a:r>
          </a:p>
          <a:p>
            <a:pPr lvl="1" eaLnBrk="1" hangingPunct="1"/>
            <a:r>
              <a:rPr lang="en-US" sz="2400" dirty="0" smtClean="0"/>
              <a:t>Network coverage is NOT simple circles.  It is bounded by walls, floors, obstructions such that the propagation is not dB linear it suffers from jumps, e.g. 10dB per outside wall, 3 – 6dB inside walls.  </a:t>
            </a:r>
          </a:p>
          <a:p>
            <a:pPr lvl="1" eaLnBrk="1" hangingPunct="1"/>
            <a:r>
              <a:rPr lang="en-US" sz="2400" dirty="0" smtClean="0"/>
              <a:t>Network coverage can be made ‘cell like’ so as to improve the overall coverage. </a:t>
            </a:r>
          </a:p>
          <a:p>
            <a:pPr eaLnBrk="1" hangingPunct="1"/>
            <a:r>
              <a:rPr lang="en-US" dirty="0" smtClean="0"/>
              <a:t>If only one network uses DSC it does not impact performance on other network – in fact it lessens impact as now TX simultaneously so other network does not need to wait so long.    </a:t>
            </a:r>
          </a:p>
          <a:p>
            <a:pPr eaLnBrk="1" hangingPunct="1"/>
            <a:r>
              <a:rPr lang="en-US" dirty="0" smtClean="0"/>
              <a:t>DSC Limit can be set to cover desired network area. </a:t>
            </a:r>
          </a:p>
          <a:p>
            <a:pPr lvl="1" eaLnBrk="1" hangingPunct="1"/>
            <a:r>
              <a:rPr lang="en-US" sz="2400" dirty="0" smtClean="0"/>
              <a:t>Correct choice of Upper Limit and Margin</a:t>
            </a:r>
          </a:p>
          <a:p>
            <a:pPr eaLnBrk="1" hangingPunct="1"/>
            <a:r>
              <a:rPr lang="en-US" dirty="0" smtClean="0"/>
              <a:t>DSC can be combined with channel selection and mitigate OBSS.  </a:t>
            </a:r>
          </a:p>
          <a:p>
            <a:pPr eaLnBrk="1" hangingPunct="1"/>
            <a:r>
              <a:rPr lang="en-US" dirty="0" smtClean="0">
                <a:solidFill>
                  <a:srgbClr val="FF0000"/>
                </a:solidFill>
              </a:rPr>
              <a:t>DSC can improve overall Wi-Fi throughput in an area.</a:t>
            </a:r>
          </a:p>
          <a:p>
            <a:pPr eaLnBrk="1" hangingPunct="1"/>
            <a:r>
              <a:rPr lang="en-US" dirty="0" smtClean="0"/>
              <a:t>AP can control settings – see next slide</a:t>
            </a:r>
          </a:p>
        </p:txBody>
      </p:sp>
      <p:sp>
        <p:nvSpPr>
          <p:cNvPr id="1638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28</a:t>
            </a:fld>
            <a:endParaRPr lang="en-US" dirty="0"/>
          </a:p>
        </p:txBody>
      </p:sp>
    </p:spTree>
    <p:extLst>
      <p:ext uri="{BB962C8B-B14F-4D97-AF65-F5344CB8AC3E}">
        <p14:creationId xmlns:p14="http://schemas.microsoft.com/office/powerpoint/2010/main" val="1204161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Font typeface="+mj-lt"/>
              <a:buAutoNum type="arabicPeriod"/>
            </a:pPr>
            <a:r>
              <a:rPr lang="en-US" dirty="0" smtClean="0"/>
              <a:t>Do you think that DSC merits consideration for existing PHYs?</a:t>
            </a:r>
            <a:endParaRPr lang="en-US" dirty="0"/>
          </a:p>
          <a:p>
            <a:pPr lvl="1"/>
            <a:r>
              <a:rPr lang="en-US" dirty="0" smtClean="0"/>
              <a:t>Yes </a:t>
            </a:r>
          </a:p>
          <a:p>
            <a:pPr lvl="1"/>
            <a:r>
              <a:rPr lang="en-US" dirty="0" smtClean="0"/>
              <a:t>No</a:t>
            </a:r>
          </a:p>
          <a:p>
            <a:pPr marL="457200" indent="-457200">
              <a:buFont typeface="+mj-lt"/>
              <a:buAutoNum type="arabicPeriod"/>
            </a:pPr>
            <a:r>
              <a:rPr lang="en-US" dirty="0"/>
              <a:t>Do you think that DSC merits </a:t>
            </a:r>
            <a:r>
              <a:rPr lang="en-US" dirty="0" smtClean="0"/>
              <a:t>consideration </a:t>
            </a:r>
            <a:r>
              <a:rPr lang="en-US" dirty="0"/>
              <a:t>for </a:t>
            </a:r>
            <a:r>
              <a:rPr lang="en-US" dirty="0" smtClean="0"/>
              <a:t>HEW?</a:t>
            </a:r>
            <a:endParaRPr lang="en-US" dirty="0"/>
          </a:p>
          <a:p>
            <a:pPr lvl="1"/>
            <a:r>
              <a:rPr lang="en-US" dirty="0"/>
              <a:t>Yes </a:t>
            </a:r>
          </a:p>
          <a:p>
            <a:pPr lvl="1"/>
            <a:r>
              <a:rPr lang="en-US" dirty="0"/>
              <a:t>No</a:t>
            </a:r>
          </a:p>
          <a:p>
            <a:pPr marL="0" indent="0">
              <a:buNone/>
            </a:pPr>
            <a:endParaRPr lang="en-US" dirty="0"/>
          </a:p>
        </p:txBody>
      </p:sp>
      <p:sp>
        <p:nvSpPr>
          <p:cNvPr id="3" name="Title 2"/>
          <p:cNvSpPr>
            <a:spLocks noGrp="1"/>
          </p:cNvSpPr>
          <p:nvPr>
            <p:ph type="title"/>
          </p:nvPr>
        </p:nvSpPr>
        <p:spPr/>
        <p:txBody>
          <a:bodyPr/>
          <a:lstStyle/>
          <a:p>
            <a:r>
              <a:rPr lang="en-US" dirty="0" smtClean="0"/>
              <a:t>Straw Polls</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29</a:t>
            </a:fld>
            <a:endParaRPr lang="en-US" dirty="0"/>
          </a:p>
        </p:txBody>
      </p:sp>
    </p:spTree>
    <p:extLst>
      <p:ext uri="{BB962C8B-B14F-4D97-AF65-F5344CB8AC3E}">
        <p14:creationId xmlns:p14="http://schemas.microsoft.com/office/powerpoint/2010/main" val="3208503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685800"/>
            <a:ext cx="7772400" cy="685800"/>
          </a:xfrm>
        </p:spPr>
        <p:txBody>
          <a:bodyPr/>
          <a:lstStyle/>
          <a:p>
            <a:pPr eaLnBrk="1" hangingPunct="1"/>
            <a:r>
              <a:rPr lang="en-US" dirty="0" smtClean="0"/>
              <a:t>Example – background to idea</a:t>
            </a:r>
          </a:p>
        </p:txBody>
      </p:sp>
      <p:sp>
        <p:nvSpPr>
          <p:cNvPr id="5" name="TextBox 4"/>
          <p:cNvSpPr txBox="1"/>
          <p:nvPr/>
        </p:nvSpPr>
        <p:spPr>
          <a:xfrm>
            <a:off x="376237" y="4171950"/>
            <a:ext cx="8359276" cy="2369880"/>
          </a:xfrm>
          <a:prstGeom prst="rect">
            <a:avLst/>
          </a:prstGeom>
          <a:noFill/>
        </p:spPr>
        <p:txBody>
          <a:bodyPr wrap="none">
            <a:spAutoFit/>
          </a:bodyPr>
          <a:lstStyle/>
          <a:p>
            <a:pPr marL="285750" indent="-285750">
              <a:buFont typeface="Arial" pitchFamily="34" charset="0"/>
              <a:buChar char="•"/>
              <a:defRPr/>
            </a:pPr>
            <a:r>
              <a:rPr lang="en-US" sz="1800" dirty="0"/>
              <a:t>AP1 to STA A -50dBm, (also AP2 to STA B)</a:t>
            </a:r>
          </a:p>
          <a:p>
            <a:pPr marL="285750" indent="-285750">
              <a:buFont typeface="Arial" pitchFamily="34" charset="0"/>
              <a:buChar char="•"/>
              <a:defRPr/>
            </a:pPr>
            <a:r>
              <a:rPr lang="en-US" sz="1800" dirty="0"/>
              <a:t>STA B is 4x as far from AP 1 as STA A.  </a:t>
            </a:r>
          </a:p>
          <a:p>
            <a:pPr marL="742950" lvl="1" indent="-285750">
              <a:buFont typeface="Arial" pitchFamily="34" charset="0"/>
              <a:buChar char="•"/>
              <a:defRPr/>
            </a:pPr>
            <a:r>
              <a:rPr lang="en-US" sz="1800" dirty="0"/>
              <a:t>Therefore AP1 receives STA B at -80dBm (50 + </a:t>
            </a:r>
            <a:r>
              <a:rPr lang="en-US" sz="1800" dirty="0" smtClean="0"/>
              <a:t>20* </a:t>
            </a:r>
            <a:r>
              <a:rPr lang="en-US" sz="1800" dirty="0"/>
              <a:t>+10 wall</a:t>
            </a:r>
            <a:r>
              <a:rPr lang="en-US" sz="1800" dirty="0" smtClean="0"/>
              <a:t>)  </a:t>
            </a:r>
            <a:r>
              <a:rPr lang="en-US" sz="1400" dirty="0" smtClean="0"/>
              <a:t>*10dB per octave</a:t>
            </a:r>
            <a:endParaRPr lang="en-US" sz="1400" dirty="0"/>
          </a:p>
          <a:p>
            <a:pPr marL="285750" indent="-285750">
              <a:buFont typeface="Arial" pitchFamily="34" charset="0"/>
              <a:buChar char="•"/>
              <a:defRPr/>
            </a:pPr>
            <a:r>
              <a:rPr lang="en-US" sz="1800" dirty="0"/>
              <a:t>STA A receives TX from STA B at -70dBm (50 +</a:t>
            </a:r>
            <a:r>
              <a:rPr lang="en-US" sz="1800" dirty="0" smtClean="0"/>
              <a:t>10* </a:t>
            </a:r>
            <a:r>
              <a:rPr lang="en-US" sz="1800" dirty="0"/>
              <a:t>+10wall</a:t>
            </a:r>
            <a:r>
              <a:rPr lang="en-US" sz="1800" dirty="0" smtClean="0"/>
              <a:t>)</a:t>
            </a:r>
          </a:p>
          <a:p>
            <a:pPr>
              <a:defRPr/>
            </a:pPr>
            <a:r>
              <a:rPr lang="en-US" sz="1600" dirty="0" smtClean="0"/>
              <a:t>Note: AP1 receives AP2 &lt;-82dBm so CCA is not exerted</a:t>
            </a:r>
            <a:endParaRPr lang="en-US" sz="1600" dirty="0"/>
          </a:p>
          <a:p>
            <a:pPr algn="ctr">
              <a:defRPr/>
            </a:pPr>
            <a:r>
              <a:rPr lang="en-US" sz="1800" dirty="0" smtClean="0">
                <a:solidFill>
                  <a:srgbClr val="FF0000"/>
                </a:solidFill>
              </a:rPr>
              <a:t>STA </a:t>
            </a:r>
            <a:r>
              <a:rPr lang="en-US" sz="1800" dirty="0">
                <a:solidFill>
                  <a:srgbClr val="FF0000"/>
                </a:solidFill>
              </a:rPr>
              <a:t>A and STA B could both transmit successfully to their APs at the same time</a:t>
            </a:r>
          </a:p>
          <a:p>
            <a:pPr algn="ctr">
              <a:defRPr/>
            </a:pPr>
            <a:r>
              <a:rPr lang="en-US" sz="1800" dirty="0">
                <a:solidFill>
                  <a:srgbClr val="FF0000"/>
                </a:solidFill>
              </a:rPr>
              <a:t>BUT each is prevented by CCA.  </a:t>
            </a:r>
            <a:endParaRPr lang="en-US" sz="1800" dirty="0" smtClean="0">
              <a:solidFill>
                <a:srgbClr val="FF0000"/>
              </a:solidFill>
            </a:endParaRPr>
          </a:p>
          <a:p>
            <a:pPr algn="ctr">
              <a:defRPr/>
            </a:pPr>
            <a:r>
              <a:rPr lang="en-US" sz="2000" dirty="0" smtClean="0"/>
              <a:t>CCA was designed for greatest range</a:t>
            </a:r>
            <a:endParaRPr lang="en-US" sz="2000" dirty="0"/>
          </a:p>
        </p:txBody>
      </p:sp>
      <p:pic>
        <p:nvPicPr>
          <p:cNvPr id="512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0322" y="1295400"/>
            <a:ext cx="5724525"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Tree>
    <p:extLst>
      <p:ext uri="{BB962C8B-B14F-4D97-AF65-F5344CB8AC3E}">
        <p14:creationId xmlns:p14="http://schemas.microsoft.com/office/powerpoint/2010/main" val="1059385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Dynamic Sensitivity Control - DSC</a:t>
            </a:r>
          </a:p>
        </p:txBody>
      </p:sp>
      <p:sp>
        <p:nvSpPr>
          <p:cNvPr id="6147" name="Content Placeholder 3"/>
          <p:cNvSpPr>
            <a:spLocks noGrp="1"/>
          </p:cNvSpPr>
          <p:nvPr>
            <p:ph idx="1"/>
          </p:nvPr>
        </p:nvSpPr>
        <p:spPr>
          <a:xfrm>
            <a:off x="228600" y="1447800"/>
            <a:ext cx="8915400" cy="4876800"/>
          </a:xfrm>
        </p:spPr>
        <p:txBody>
          <a:bodyPr/>
          <a:lstStyle/>
          <a:p>
            <a:pPr eaLnBrk="1" hangingPunct="1"/>
            <a:r>
              <a:rPr lang="en-US" sz="2000" dirty="0" smtClean="0"/>
              <a:t>Imagine a scheme where STA measures the RSSI of the AP Beacon </a:t>
            </a:r>
            <a:br>
              <a:rPr lang="en-US" sz="2000" dirty="0" smtClean="0"/>
            </a:br>
            <a:r>
              <a:rPr lang="en-US" sz="2000" dirty="0" smtClean="0"/>
              <a:t>(R </a:t>
            </a:r>
            <a:r>
              <a:rPr lang="en-US" sz="2000" dirty="0" err="1" smtClean="0"/>
              <a:t>dBm</a:t>
            </a:r>
            <a:r>
              <a:rPr lang="en-US" sz="2000" dirty="0" smtClean="0"/>
              <a:t>)</a:t>
            </a:r>
          </a:p>
          <a:p>
            <a:pPr eaLnBrk="1" hangingPunct="1"/>
            <a:r>
              <a:rPr lang="en-US" sz="2000" dirty="0" smtClean="0"/>
              <a:t>Then sets its RX Sensitivity Threshold at (R – M) </a:t>
            </a:r>
            <a:r>
              <a:rPr lang="en-US" sz="2000" dirty="0" err="1" smtClean="0"/>
              <a:t>dBm</a:t>
            </a:r>
            <a:r>
              <a:rPr lang="en-US" sz="2000" dirty="0" smtClean="0"/>
              <a:t>, </a:t>
            </a:r>
            <a:br>
              <a:rPr lang="en-US" sz="2000" dirty="0" smtClean="0"/>
            </a:br>
            <a:r>
              <a:rPr lang="en-US" sz="2000" dirty="0" smtClean="0"/>
              <a:t>where M is the “Margin”</a:t>
            </a:r>
          </a:p>
          <a:p>
            <a:pPr eaLnBrk="1" hangingPunct="1"/>
            <a:r>
              <a:rPr lang="en-US" sz="2000" dirty="0" smtClean="0"/>
              <a:t>Hence, for example</a:t>
            </a:r>
            <a:r>
              <a:rPr lang="en-US" sz="2000" dirty="0"/>
              <a:t>:</a:t>
            </a:r>
            <a:endParaRPr lang="en-US" sz="2000" dirty="0" smtClean="0"/>
          </a:p>
          <a:p>
            <a:pPr lvl="1" eaLnBrk="1" hangingPunct="1"/>
            <a:r>
              <a:rPr lang="en-US" dirty="0" smtClean="0"/>
              <a:t>STA receives Beacon at -50dBm, with Margin = 20dB</a:t>
            </a:r>
            <a:br>
              <a:rPr lang="en-US" dirty="0" smtClean="0"/>
            </a:br>
            <a:r>
              <a:rPr lang="en-US" dirty="0" smtClean="0"/>
              <a:t>STA sets RX Sensitivity Threshold to -70dBm.</a:t>
            </a:r>
          </a:p>
          <a:p>
            <a:pPr lvl="1" eaLnBrk="1" hangingPunct="1"/>
            <a:endParaRPr lang="en-US" sz="2000" dirty="0" smtClean="0"/>
          </a:p>
          <a:p>
            <a:pPr eaLnBrk="1" hangingPunct="1"/>
            <a:r>
              <a:rPr lang="en-US" sz="2000" dirty="0" smtClean="0"/>
              <a:t>Also set an Upper Limit, L, to Beacon RSSI at, say, -30 or  -40dBm to cater for case when STA is very close to AP.  </a:t>
            </a:r>
          </a:p>
          <a:p>
            <a:pPr lvl="1" eaLnBrk="1" hangingPunct="1"/>
            <a:r>
              <a:rPr lang="en-US" dirty="0" smtClean="0"/>
              <a:t>Need to ensure that all the STAs in the wanted area do see each other.  Hence if one STA very close to AP, then it could set RX Sensitivity too high and we get hidden STAs.</a:t>
            </a:r>
          </a:p>
          <a:p>
            <a:pPr lvl="1" eaLnBrk="1" hangingPunct="1"/>
            <a:endParaRPr lang="en-US" dirty="0"/>
          </a:p>
          <a:p>
            <a:pPr lvl="1" eaLnBrk="1" hangingPunct="1"/>
            <a:endParaRPr lang="en-US" dirty="0" smtClean="0"/>
          </a:p>
          <a:p>
            <a:pPr marL="457200" lvl="1" indent="0" eaLnBrk="1" hangingPunct="1">
              <a:buNone/>
            </a:pPr>
            <a:r>
              <a:rPr lang="en-US" dirty="0" smtClean="0"/>
              <a:t> </a:t>
            </a:r>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Nov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572000"/>
          </a:xfrm>
        </p:spPr>
        <p:txBody>
          <a:bodyPr/>
          <a:lstStyle/>
          <a:p>
            <a:pPr marL="457200" lvl="1" indent="0" eaLnBrk="1" hangingPunct="1">
              <a:buNone/>
            </a:pPr>
            <a:r>
              <a:rPr lang="en-US" dirty="0" smtClean="0"/>
              <a:t>L = Upper Limit	M = Margin	R = Received RSSI</a:t>
            </a:r>
          </a:p>
          <a:p>
            <a:pPr marL="457200" lvl="1" indent="0" eaLnBrk="1" hangingPunct="1">
              <a:buNone/>
            </a:pPr>
            <a:r>
              <a:rPr lang="en-US" dirty="0" smtClean="0"/>
              <a:t>RX </a:t>
            </a:r>
            <a:r>
              <a:rPr lang="en-US" dirty="0"/>
              <a:t>Sensitivity,  </a:t>
            </a:r>
            <a:r>
              <a:rPr lang="en-US" dirty="0" err="1" smtClean="0"/>
              <a:t>RxS</a:t>
            </a:r>
            <a:r>
              <a:rPr lang="en-US" dirty="0" smtClean="0"/>
              <a:t>   </a:t>
            </a:r>
          </a:p>
          <a:p>
            <a:pPr marL="457200" lvl="1" indent="0" eaLnBrk="1" hangingPunct="1">
              <a:buNone/>
            </a:pPr>
            <a:r>
              <a:rPr lang="en-US" dirty="0" smtClean="0"/>
              <a:t>	 </a:t>
            </a:r>
            <a:r>
              <a:rPr lang="en-US" dirty="0" err="1" smtClean="0"/>
              <a:t>Reff</a:t>
            </a:r>
            <a:r>
              <a:rPr lang="en-US" dirty="0" smtClean="0"/>
              <a:t> = MIN (</a:t>
            </a:r>
            <a:r>
              <a:rPr lang="en-US" dirty="0" err="1" smtClean="0"/>
              <a:t>RxS</a:t>
            </a:r>
            <a:r>
              <a:rPr lang="en-US" dirty="0" smtClean="0"/>
              <a:t>, L) </a:t>
            </a:r>
          </a:p>
          <a:p>
            <a:pPr marL="457200" lvl="1" indent="0" eaLnBrk="1" hangingPunct="1">
              <a:buNone/>
            </a:pPr>
            <a:r>
              <a:rPr lang="en-US" dirty="0" smtClean="0"/>
              <a:t>	 </a:t>
            </a:r>
            <a:r>
              <a:rPr lang="en-US" dirty="0" err="1" smtClean="0"/>
              <a:t>RxS</a:t>
            </a:r>
            <a:r>
              <a:rPr lang="en-US" dirty="0" smtClean="0"/>
              <a:t> = (</a:t>
            </a:r>
            <a:r>
              <a:rPr lang="en-US" dirty="0" err="1" smtClean="0"/>
              <a:t>Reff</a:t>
            </a:r>
            <a:r>
              <a:rPr lang="en-US" dirty="0" smtClean="0"/>
              <a:t> – M)  		</a:t>
            </a:r>
            <a:endParaRPr lang="en-US" dirty="0"/>
          </a:p>
          <a:p>
            <a:pPr marL="457200" lvl="1" indent="0" eaLnBrk="1" hangingPunct="1">
              <a:buNone/>
            </a:pPr>
            <a:endParaRPr lang="en-US" dirty="0" smtClean="0"/>
          </a:p>
          <a:p>
            <a:pPr marL="457200" lvl="1" indent="0" eaLnBrk="1" hangingPunct="1">
              <a:buNone/>
            </a:pPr>
            <a:r>
              <a:rPr lang="en-US" dirty="0" smtClean="0"/>
              <a:t>Example,          FOR	 L = -40dBm and M = 20dB</a:t>
            </a:r>
          </a:p>
        </p:txBody>
      </p:sp>
      <p:sp>
        <p:nvSpPr>
          <p:cNvPr id="3" name="Title 2"/>
          <p:cNvSpPr>
            <a:spLocks noGrp="1"/>
          </p:cNvSpPr>
          <p:nvPr>
            <p:ph type="title"/>
          </p:nvPr>
        </p:nvSpPr>
        <p:spPr>
          <a:xfrm>
            <a:off x="685800" y="685800"/>
            <a:ext cx="7772400" cy="838200"/>
          </a:xfrm>
        </p:spPr>
        <p:txBody>
          <a:bodyPr/>
          <a:lstStyle/>
          <a:p>
            <a:r>
              <a:rPr lang="en-US" dirty="0" smtClean="0"/>
              <a:t>CCA Threshold/RX Sensitivity</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250925433"/>
              </p:ext>
            </p:extLst>
          </p:nvPr>
        </p:nvGraphicFramePr>
        <p:xfrm>
          <a:off x="1143000" y="3733800"/>
          <a:ext cx="6096000" cy="1854200"/>
        </p:xfrm>
        <a:graphic>
          <a:graphicData uri="http://schemas.openxmlformats.org/drawingml/2006/table">
            <a:tbl>
              <a:tblPr firstRow="1" bandRow="1">
                <a:tableStyleId>{5C22544A-7EE6-4342-B048-85BDC9FD1C3A}</a:tableStyleId>
              </a:tblPr>
              <a:tblGrid>
                <a:gridCol w="2032000"/>
                <a:gridCol w="1778000"/>
                <a:gridCol w="2286000"/>
              </a:tblGrid>
              <a:tr h="370840">
                <a:tc>
                  <a:txBody>
                    <a:bodyPr/>
                    <a:lstStyle/>
                    <a:p>
                      <a:r>
                        <a:rPr lang="en-US" dirty="0" smtClean="0"/>
                        <a:t>RSSI,  R </a:t>
                      </a:r>
                      <a:r>
                        <a:rPr lang="en-US" dirty="0" err="1" smtClean="0"/>
                        <a:t>dBm</a:t>
                      </a:r>
                      <a:endParaRPr lang="en-US" dirty="0"/>
                    </a:p>
                  </a:txBody>
                  <a:tcPr/>
                </a:tc>
                <a:tc>
                  <a:txBody>
                    <a:bodyPr/>
                    <a:lstStyle/>
                    <a:p>
                      <a:pPr algn="ctr"/>
                      <a:r>
                        <a:rPr lang="en-US" dirty="0" err="1" smtClean="0"/>
                        <a:t>Reff</a:t>
                      </a:r>
                      <a:endParaRPr lang="en-US" dirty="0"/>
                    </a:p>
                  </a:txBody>
                  <a:tcPr/>
                </a:tc>
                <a:tc>
                  <a:txBody>
                    <a:bodyPr/>
                    <a:lstStyle/>
                    <a:p>
                      <a:r>
                        <a:rPr lang="en-US" dirty="0" smtClean="0"/>
                        <a:t>Rx Sensitivity, </a:t>
                      </a:r>
                      <a:r>
                        <a:rPr lang="en-US" dirty="0" err="1" smtClean="0"/>
                        <a:t>dBm</a:t>
                      </a:r>
                      <a:endParaRPr lang="en-US" dirty="0"/>
                    </a:p>
                  </a:txBody>
                  <a:tcPr/>
                </a:tc>
              </a:tr>
              <a:tr h="370840">
                <a:tc>
                  <a:txBody>
                    <a:bodyPr/>
                    <a:lstStyle/>
                    <a:p>
                      <a:pPr algn="ctr"/>
                      <a:r>
                        <a:rPr lang="en-US" dirty="0" smtClean="0"/>
                        <a:t>-30</a:t>
                      </a:r>
                      <a:endParaRPr lang="en-US" dirty="0"/>
                    </a:p>
                  </a:txBody>
                  <a:tcPr/>
                </a:tc>
                <a:tc>
                  <a:txBody>
                    <a:bodyPr/>
                    <a:lstStyle/>
                    <a:p>
                      <a:pPr algn="ctr"/>
                      <a:r>
                        <a:rPr lang="en-US" dirty="0" smtClean="0"/>
                        <a:t>-40</a:t>
                      </a:r>
                      <a:endParaRPr lang="en-US" dirty="0"/>
                    </a:p>
                  </a:txBody>
                  <a:tcPr/>
                </a:tc>
                <a:tc>
                  <a:txBody>
                    <a:bodyPr/>
                    <a:lstStyle/>
                    <a:p>
                      <a:pPr algn="ctr"/>
                      <a:r>
                        <a:rPr lang="en-US" dirty="0" smtClean="0"/>
                        <a:t>-60</a:t>
                      </a:r>
                      <a:endParaRPr lang="en-US" dirty="0"/>
                    </a:p>
                  </a:txBody>
                  <a:tcPr/>
                </a:tc>
              </a:tr>
              <a:tr h="370840">
                <a:tc>
                  <a:txBody>
                    <a:bodyPr/>
                    <a:lstStyle/>
                    <a:p>
                      <a:pPr algn="ctr"/>
                      <a:r>
                        <a:rPr lang="en-US" dirty="0" smtClean="0"/>
                        <a:t>-40</a:t>
                      </a:r>
                      <a:endParaRPr lang="en-US" dirty="0"/>
                    </a:p>
                  </a:txBody>
                  <a:tcPr/>
                </a:tc>
                <a:tc>
                  <a:txBody>
                    <a:bodyPr/>
                    <a:lstStyle/>
                    <a:p>
                      <a:pPr algn="ctr"/>
                      <a:r>
                        <a:rPr lang="en-US" dirty="0" smtClean="0"/>
                        <a:t>-40</a:t>
                      </a:r>
                      <a:endParaRPr lang="en-US" dirty="0"/>
                    </a:p>
                  </a:txBody>
                  <a:tcPr/>
                </a:tc>
                <a:tc>
                  <a:txBody>
                    <a:bodyPr/>
                    <a:lstStyle/>
                    <a:p>
                      <a:pPr algn="ctr"/>
                      <a:r>
                        <a:rPr lang="en-US" dirty="0" smtClean="0"/>
                        <a:t>-60     </a:t>
                      </a:r>
                      <a:endParaRPr lang="en-US" dirty="0"/>
                    </a:p>
                  </a:txBody>
                  <a:tcPr/>
                </a:tc>
              </a:tr>
              <a:tr h="370840">
                <a:tc>
                  <a:txBody>
                    <a:bodyPr/>
                    <a:lstStyle/>
                    <a:p>
                      <a:pPr algn="ctr"/>
                      <a:r>
                        <a:rPr lang="en-US" dirty="0" smtClean="0"/>
                        <a:t>-50</a:t>
                      </a:r>
                      <a:endParaRPr lang="en-US" dirty="0"/>
                    </a:p>
                  </a:txBody>
                  <a:tcPr/>
                </a:tc>
                <a:tc>
                  <a:txBody>
                    <a:bodyPr/>
                    <a:lstStyle/>
                    <a:p>
                      <a:pPr algn="ctr"/>
                      <a:r>
                        <a:rPr lang="en-US" dirty="0" smtClean="0"/>
                        <a:t>-50</a:t>
                      </a:r>
                      <a:endParaRPr lang="en-US" dirty="0"/>
                    </a:p>
                  </a:txBody>
                  <a:tcPr/>
                </a:tc>
                <a:tc>
                  <a:txBody>
                    <a:bodyPr/>
                    <a:lstStyle/>
                    <a:p>
                      <a:pPr algn="ctr"/>
                      <a:r>
                        <a:rPr lang="en-US" dirty="0" smtClean="0"/>
                        <a:t>-70     </a:t>
                      </a:r>
                      <a:endParaRPr lang="en-US" dirty="0"/>
                    </a:p>
                  </a:txBody>
                  <a:tcPr/>
                </a:tc>
              </a:tr>
              <a:tr h="370840">
                <a:tc>
                  <a:txBody>
                    <a:bodyPr/>
                    <a:lstStyle/>
                    <a:p>
                      <a:pPr algn="ctr"/>
                      <a:r>
                        <a:rPr lang="en-US" dirty="0" smtClean="0"/>
                        <a:t>-60</a:t>
                      </a:r>
                      <a:endParaRPr lang="en-US" dirty="0"/>
                    </a:p>
                  </a:txBody>
                  <a:tcPr/>
                </a:tc>
                <a:tc>
                  <a:txBody>
                    <a:bodyPr/>
                    <a:lstStyle/>
                    <a:p>
                      <a:pPr algn="ctr"/>
                      <a:r>
                        <a:rPr lang="en-US" dirty="0" smtClean="0"/>
                        <a:t>-60</a:t>
                      </a:r>
                      <a:endParaRPr lang="en-US" dirty="0"/>
                    </a:p>
                  </a:txBody>
                  <a:tcPr/>
                </a:tc>
                <a:tc>
                  <a:txBody>
                    <a:bodyPr/>
                    <a:lstStyle/>
                    <a:p>
                      <a:pPr algn="ctr"/>
                      <a:r>
                        <a:rPr lang="en-US" dirty="0" smtClean="0"/>
                        <a:t>-80    </a:t>
                      </a:r>
                      <a:endParaRPr lang="en-US" dirty="0"/>
                    </a:p>
                  </a:txBody>
                  <a:tcPr/>
                </a:tc>
              </a:tr>
            </a:tbl>
          </a:graphicData>
        </a:graphic>
      </p:graphicFrame>
    </p:spTree>
    <p:extLst>
      <p:ext uri="{BB962C8B-B14F-4D97-AF65-F5344CB8AC3E}">
        <p14:creationId xmlns:p14="http://schemas.microsoft.com/office/powerpoint/2010/main" val="311442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Apartments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971800"/>
            <a:ext cx="7262813" cy="3252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609600" y="1447800"/>
            <a:ext cx="7848600" cy="1200329"/>
          </a:xfrm>
          <a:prstGeom prst="rect">
            <a:avLst/>
          </a:prstGeom>
          <a:noFill/>
        </p:spPr>
        <p:txBody>
          <a:bodyPr wrap="square" rtlCol="0">
            <a:spAutoFit/>
          </a:bodyPr>
          <a:lstStyle/>
          <a:p>
            <a:r>
              <a:rPr lang="en-US" dirty="0" smtClean="0"/>
              <a:t>Consider an apartment</a:t>
            </a:r>
          </a:p>
          <a:p>
            <a:r>
              <a:rPr lang="en-US" dirty="0" smtClean="0"/>
              <a:t>Using DSC complete apartment coverage </a:t>
            </a:r>
          </a:p>
          <a:p>
            <a:r>
              <a:rPr lang="en-US" dirty="0" smtClean="0"/>
              <a:t>but overlap is confined mostly to direct neighbors</a:t>
            </a:r>
            <a:endParaRPr lang="en-US" dirty="0"/>
          </a:p>
        </p:txBody>
      </p:sp>
      <p:sp>
        <p:nvSpPr>
          <p:cNvPr id="7" name="TextBox 6"/>
          <p:cNvSpPr txBox="1"/>
          <p:nvPr/>
        </p:nvSpPr>
        <p:spPr>
          <a:xfrm>
            <a:off x="6400800" y="2654225"/>
            <a:ext cx="2568652" cy="523220"/>
          </a:xfrm>
          <a:prstGeom prst="rect">
            <a:avLst/>
          </a:prstGeom>
          <a:noFill/>
        </p:spPr>
        <p:txBody>
          <a:bodyPr wrap="none" rtlCol="0">
            <a:spAutoFit/>
          </a:bodyPr>
          <a:lstStyle/>
          <a:p>
            <a:r>
              <a:rPr lang="en-US" sz="1400" dirty="0" smtClean="0"/>
              <a:t>Only ‘worse case’ STA overlap </a:t>
            </a:r>
          </a:p>
          <a:p>
            <a:r>
              <a:rPr lang="en-US" sz="1400" dirty="0" smtClean="0"/>
              <a:t>Extends into 2</a:t>
            </a:r>
            <a:r>
              <a:rPr lang="en-US" sz="1400" baseline="30000" dirty="0" smtClean="0"/>
              <a:t>nd</a:t>
            </a:r>
            <a:r>
              <a:rPr lang="en-US" sz="1400" dirty="0" smtClean="0"/>
              <a:t> neighbor</a:t>
            </a:r>
            <a:endParaRPr lang="en-US" sz="1400" dirty="0"/>
          </a:p>
        </p:txBody>
      </p:sp>
    </p:spTree>
    <p:extLst>
      <p:ext uri="{BB962C8B-B14F-4D97-AF65-F5344CB8AC3E}">
        <p14:creationId xmlns:p14="http://schemas.microsoft.com/office/powerpoint/2010/main" val="3679064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Apartment Block</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362456"/>
            <a:ext cx="6543926" cy="4652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6696326" y="1676400"/>
            <a:ext cx="2447674" cy="2677656"/>
          </a:xfrm>
          <a:prstGeom prst="rect">
            <a:avLst/>
          </a:prstGeom>
          <a:noFill/>
        </p:spPr>
        <p:txBody>
          <a:bodyPr wrap="square" rtlCol="0">
            <a:spAutoFit/>
          </a:bodyPr>
          <a:lstStyle/>
          <a:p>
            <a:r>
              <a:rPr lang="en-US" dirty="0" smtClean="0"/>
              <a:t>No DSC </a:t>
            </a:r>
          </a:p>
          <a:p>
            <a:r>
              <a:rPr lang="en-US" dirty="0" smtClean="0"/>
              <a:t>45 Overlapping</a:t>
            </a:r>
          </a:p>
          <a:p>
            <a:endParaRPr lang="en-US" dirty="0"/>
          </a:p>
          <a:p>
            <a:r>
              <a:rPr lang="en-US" dirty="0" smtClean="0"/>
              <a:t>With DSC</a:t>
            </a:r>
          </a:p>
          <a:p>
            <a:r>
              <a:rPr lang="en-US" dirty="0" smtClean="0"/>
              <a:t>7 to 8 overlapping</a:t>
            </a:r>
          </a:p>
          <a:p>
            <a:endParaRPr lang="en-US" dirty="0"/>
          </a:p>
        </p:txBody>
      </p:sp>
      <p:sp>
        <p:nvSpPr>
          <p:cNvPr id="7" name="TextBox 6"/>
          <p:cNvSpPr txBox="1"/>
          <p:nvPr/>
        </p:nvSpPr>
        <p:spPr>
          <a:xfrm>
            <a:off x="1066800" y="6015418"/>
            <a:ext cx="7237879" cy="461665"/>
          </a:xfrm>
          <a:prstGeom prst="rect">
            <a:avLst/>
          </a:prstGeom>
          <a:noFill/>
        </p:spPr>
        <p:txBody>
          <a:bodyPr wrap="none" rtlCol="0">
            <a:spAutoFit/>
          </a:bodyPr>
          <a:lstStyle/>
          <a:p>
            <a:r>
              <a:rPr lang="en-US" dirty="0" smtClean="0"/>
              <a:t>NOTE:  Dense apartment block is a priority Use Case</a:t>
            </a:r>
            <a:endParaRPr lang="en-US" dirty="0"/>
          </a:p>
        </p:txBody>
      </p:sp>
    </p:spTree>
    <p:extLst>
      <p:ext uri="{BB962C8B-B14F-4D97-AF65-F5344CB8AC3E}">
        <p14:creationId xmlns:p14="http://schemas.microsoft.com/office/powerpoint/2010/main" val="282277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Terrace/Town Houses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438" y="1462088"/>
            <a:ext cx="7983537" cy="394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0146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Terrace/Town Houses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
        <p:nvSpPr>
          <p:cNvPr id="5" name="Date Placeholder 4"/>
          <p:cNvSpPr>
            <a:spLocks noGrp="1"/>
          </p:cNvSpPr>
          <p:nvPr>
            <p:ph type="dt" sz="half" idx="10"/>
          </p:nvPr>
        </p:nvSpPr>
        <p:spPr/>
        <p:txBody>
          <a:bodyPr/>
          <a:lstStyle/>
          <a:p>
            <a:pPr>
              <a:defRPr/>
            </a:pPr>
            <a:r>
              <a:rPr lang="en-US" smtClean="0"/>
              <a:t>Nov 2013</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787" y="1752600"/>
            <a:ext cx="7661275"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8758808"/>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78030</TotalTime>
  <Words>1773</Words>
  <Application>Microsoft Office PowerPoint</Application>
  <PresentationFormat>On-screen Show (4:3)</PresentationFormat>
  <Paragraphs>302</Paragraphs>
  <Slides>29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Default Design</vt:lpstr>
      <vt:lpstr>Document</vt:lpstr>
      <vt:lpstr>Dynamic Sensitivity Control V2</vt:lpstr>
      <vt:lpstr>Background</vt:lpstr>
      <vt:lpstr>Example – background to idea</vt:lpstr>
      <vt:lpstr>Dynamic Sensitivity Control - DSC</vt:lpstr>
      <vt:lpstr>CCA Threshold/RX Sensitivity</vt:lpstr>
      <vt:lpstr>Apartments</vt:lpstr>
      <vt:lpstr>Apartment Block</vt:lpstr>
      <vt:lpstr>Terrace/Town Houses</vt:lpstr>
      <vt:lpstr>Terrace/Town Houses</vt:lpstr>
      <vt:lpstr>Terrace/Townhouse</vt:lpstr>
      <vt:lpstr>PowerPoint Presentation</vt:lpstr>
      <vt:lpstr>Enterprise and Hotspots</vt:lpstr>
      <vt:lpstr>Hidden STAs – Fixed CCA/Sensitivity</vt:lpstr>
      <vt:lpstr>Hidden STAs – Dynamic CCA/Sensitivity</vt:lpstr>
      <vt:lpstr>PowerPoint Presentation</vt:lpstr>
      <vt:lpstr>Coverage and Capacity - Conventional</vt:lpstr>
      <vt:lpstr>Coverage and Capacity - DSC</vt:lpstr>
      <vt:lpstr>Capacity Estimate for Fixed vs DSC CCA</vt:lpstr>
      <vt:lpstr>Setting the Margin </vt:lpstr>
      <vt:lpstr>Flexibility </vt:lpstr>
      <vt:lpstr>Algorithm for setting CCA/RX sensitivity</vt:lpstr>
      <vt:lpstr>Summation of interference  Worse case analysis</vt:lpstr>
      <vt:lpstr>AP Considerations</vt:lpstr>
      <vt:lpstr>Additions to the Standard</vt:lpstr>
      <vt:lpstr>Legacy STAs – No problem if in separate network</vt:lpstr>
      <vt:lpstr>Legacy STA – Same Network</vt:lpstr>
      <vt:lpstr>Conclusions</vt:lpstr>
      <vt:lpstr>Discussion</vt:lpstr>
      <vt:lpstr>Straw Polls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Sensitivity Control V2</dc:title>
  <dc:creator>Graham.Smith@dspg.com</dc:creator>
  <cp:lastModifiedBy>Graham Smith</cp:lastModifiedBy>
  <cp:revision>1483</cp:revision>
  <cp:lastPrinted>1998-02-10T13:28:06Z</cp:lastPrinted>
  <dcterms:created xsi:type="dcterms:W3CDTF">1998-02-10T13:07:52Z</dcterms:created>
  <dcterms:modified xsi:type="dcterms:W3CDTF">2013-11-06T18:21:50Z</dcterms:modified>
</cp:coreProperties>
</file>