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34" r:id="rId3"/>
    <p:sldId id="317" r:id="rId4"/>
    <p:sldId id="318" r:id="rId5"/>
    <p:sldId id="319" r:id="rId6"/>
    <p:sldId id="333"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Sept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Sept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Sept 2013</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Sept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802.11-13/1012r2</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 2013</a:t>
            </a:r>
            <a:endParaRPr lang="en-US" sz="1800" dirty="0" smtClean="0"/>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Dynamic Sensitivity Control</a:t>
            </a:r>
            <a:br>
              <a:rPr lang="en-US" dirty="0" smtClean="0"/>
            </a:br>
            <a:r>
              <a:rPr lang="en-US" dirty="0" smtClean="0"/>
              <a:t>Improvement to area throughput </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2013-09</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3760083302"/>
              </p:ext>
            </p:extLst>
          </p:nvPr>
        </p:nvGraphicFramePr>
        <p:xfrm>
          <a:off x="534988" y="2589213"/>
          <a:ext cx="7635875" cy="2552700"/>
        </p:xfrm>
        <a:graphic>
          <a:graphicData uri="http://schemas.openxmlformats.org/presentationml/2006/ole">
            <mc:AlternateContent xmlns:mc="http://schemas.openxmlformats.org/markup-compatibility/2006">
              <mc:Choice xmlns:v="urn:schemas-microsoft-com:vml" Requires="v">
                <p:oleObj spid="_x0000_s3292"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4988" y="2589213"/>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09800" y="685800"/>
            <a:ext cx="6248400" cy="693738"/>
          </a:xfrm>
        </p:spPr>
        <p:txBody>
          <a:bodyPr/>
          <a:lstStyle/>
          <a:p>
            <a:r>
              <a:rPr lang="en-US" dirty="0" smtClean="0"/>
              <a:t>Enterprise and Hotspots</a:t>
            </a:r>
          </a:p>
        </p:txBody>
      </p:sp>
      <p:sp>
        <p:nvSpPr>
          <p:cNvPr id="10243"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073150"/>
            <a:ext cx="5260975"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1493838" y="2971800"/>
            <a:ext cx="392112"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6" name="TextBox 5"/>
          <p:cNvSpPr txBox="1">
            <a:spLocks noChangeArrowheads="1"/>
          </p:cNvSpPr>
          <p:nvPr/>
        </p:nvSpPr>
        <p:spPr bwMode="auto">
          <a:xfrm>
            <a:off x="3517900" y="1379538"/>
            <a:ext cx="46698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Note if STA A moves, then</a:t>
            </a:r>
          </a:p>
          <a:p>
            <a:pPr eaLnBrk="1" hangingPunct="1"/>
            <a:r>
              <a:rPr lang="en-US" sz="2000" dirty="0"/>
              <a:t>it loses the DSC protection and then </a:t>
            </a:r>
          </a:p>
          <a:p>
            <a:pPr eaLnBrk="1" hangingPunct="1"/>
            <a:r>
              <a:rPr lang="en-US" sz="2000" dirty="0"/>
              <a:t>it is encouraged to switch channels </a:t>
            </a:r>
          </a:p>
          <a:p>
            <a:pPr eaLnBrk="1" hangingPunct="1"/>
            <a:r>
              <a:rPr lang="en-US" sz="2000" dirty="0"/>
              <a:t>as now has lower throughput.</a:t>
            </a:r>
          </a:p>
        </p:txBody>
      </p:sp>
      <p:sp>
        <p:nvSpPr>
          <p:cNvPr id="10247" name="TextBox 10"/>
          <p:cNvSpPr txBox="1">
            <a:spLocks noChangeArrowheads="1"/>
          </p:cNvSpPr>
          <p:nvPr/>
        </p:nvSpPr>
        <p:spPr bwMode="auto">
          <a:xfrm>
            <a:off x="3209925" y="5092700"/>
            <a:ext cx="56621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Note that this type of cell cluster is impossible </a:t>
            </a:r>
          </a:p>
          <a:p>
            <a:pPr eaLnBrk="1" hangingPunct="1"/>
            <a:r>
              <a:rPr lang="en-US" sz="1600" dirty="0"/>
              <a:t>without TPC or DSC.  TPC fails if any one not complying</a:t>
            </a:r>
          </a:p>
          <a:p>
            <a:pPr eaLnBrk="1" hangingPunct="1"/>
            <a:r>
              <a:rPr lang="en-US" sz="1600" dirty="0"/>
              <a:t>But also would make TX at highest data rates difficult.</a:t>
            </a:r>
          </a:p>
          <a:p>
            <a:pPr eaLnBrk="1" hangingPunct="1"/>
            <a:r>
              <a:rPr lang="en-US" sz="1600" dirty="0"/>
              <a:t>DSC ensures highest data rates used.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3" name="Date Placeholder 2"/>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208730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7772400" cy="685800"/>
          </a:xfrm>
        </p:spPr>
        <p:txBody>
          <a:bodyPr/>
          <a:lstStyle/>
          <a:p>
            <a:pPr eaLnBrk="1" hangingPunct="1"/>
            <a:r>
              <a:rPr lang="en-US" dirty="0" smtClean="0"/>
              <a:t>Other </a:t>
            </a:r>
          </a:p>
        </p:txBody>
      </p:sp>
      <p:sp>
        <p:nvSpPr>
          <p:cNvPr id="9219" name="Content Placeholder 3"/>
          <p:cNvSpPr>
            <a:spLocks noGrp="1"/>
          </p:cNvSpPr>
          <p:nvPr>
            <p:ph idx="1"/>
          </p:nvPr>
        </p:nvSpPr>
        <p:spPr>
          <a:xfrm>
            <a:off x="685800" y="1524000"/>
            <a:ext cx="7772400" cy="4114800"/>
          </a:xfrm>
        </p:spPr>
        <p:txBody>
          <a:bodyPr>
            <a:normAutofit/>
          </a:bodyPr>
          <a:lstStyle/>
          <a:p>
            <a:pPr marL="0" indent="0" eaLnBrk="1" hangingPunct="1">
              <a:buNone/>
              <a:defRPr/>
            </a:pPr>
            <a:endParaRPr lang="en-US" dirty="0" smtClean="0"/>
          </a:p>
          <a:p>
            <a:pPr eaLnBrk="1" hangingPunct="1">
              <a:defRPr/>
            </a:pPr>
            <a:r>
              <a:rPr lang="en-US" dirty="0" smtClean="0"/>
              <a:t>Upper Limit and Margin can be adjusted to suit the application for an optimum result (AP could control)</a:t>
            </a:r>
          </a:p>
          <a:p>
            <a:pPr lvl="1" eaLnBrk="1" hangingPunct="1">
              <a:defRPr/>
            </a:pPr>
            <a:r>
              <a:rPr lang="en-US" dirty="0" smtClean="0"/>
              <a:t>20dB Margin suggested as 20dB is </a:t>
            </a:r>
            <a:r>
              <a:rPr lang="en-US" dirty="0" err="1" smtClean="0"/>
              <a:t>approx</a:t>
            </a:r>
            <a:r>
              <a:rPr lang="en-US" dirty="0" smtClean="0"/>
              <a:t> required SNR for higher data rates</a:t>
            </a:r>
          </a:p>
          <a:p>
            <a:pPr lvl="1" eaLnBrk="1" hangingPunct="1">
              <a:defRPr/>
            </a:pPr>
            <a:r>
              <a:rPr lang="en-US" dirty="0" smtClean="0"/>
              <a:t>Upper Limit can be used to define the network coverage area.</a:t>
            </a:r>
            <a:br>
              <a:rPr lang="en-US" dirty="0" smtClean="0"/>
            </a:br>
            <a:r>
              <a:rPr lang="en-US" dirty="0" smtClean="0"/>
              <a:t>(This is shown later)</a:t>
            </a:r>
          </a:p>
          <a:p>
            <a:pPr marL="457200" lvl="1" indent="0" eaLnBrk="1" hangingPunct="1">
              <a:buFontTx/>
              <a:buNone/>
              <a:defRPr/>
            </a:pPr>
            <a:r>
              <a:rPr lang="en-US" dirty="0" smtClean="0"/>
              <a:t>  </a:t>
            </a:r>
          </a:p>
        </p:txBody>
      </p:sp>
      <p:sp>
        <p:nvSpPr>
          <p:cNvPr id="1126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187663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Legacy STAs – No problem if in separate network</a:t>
            </a:r>
          </a:p>
        </p:txBody>
      </p:sp>
      <p:sp>
        <p:nvSpPr>
          <p:cNvPr id="12291" name="Content Placeholder 2"/>
          <p:cNvSpPr>
            <a:spLocks noGrp="1"/>
          </p:cNvSpPr>
          <p:nvPr>
            <p:ph idx="1"/>
          </p:nvPr>
        </p:nvSpPr>
        <p:spPr/>
        <p:txBody>
          <a:bodyPr>
            <a:normAutofit fontScale="92500"/>
          </a:bodyPr>
          <a:lstStyle/>
          <a:p>
            <a:pPr marL="0" indent="0">
              <a:buNone/>
            </a:pPr>
            <a:r>
              <a:rPr lang="en-US" u="sng" dirty="0" smtClean="0"/>
              <a:t>In each of the cases considered, </a:t>
            </a:r>
            <a:r>
              <a:rPr lang="en-US" dirty="0" smtClean="0"/>
              <a:t>Apartments, Houses, Cell Cluster, the legacy STA is UNAFFECTED</a:t>
            </a:r>
          </a:p>
          <a:p>
            <a:r>
              <a:rPr lang="en-US" dirty="0" smtClean="0"/>
              <a:t>If the legacy STA is in a separate network, we see that in examples, </a:t>
            </a:r>
            <a:r>
              <a:rPr lang="en-US" b="1" dirty="0" smtClean="0">
                <a:solidFill>
                  <a:srgbClr val="00B050"/>
                </a:solidFill>
              </a:rPr>
              <a:t>both STA A and STA B can TX at the same time</a:t>
            </a:r>
            <a:r>
              <a:rPr lang="en-US" dirty="0" smtClean="0"/>
              <a:t>.  </a:t>
            </a:r>
          </a:p>
          <a:p>
            <a:r>
              <a:rPr lang="en-US" dirty="0" smtClean="0"/>
              <a:t>If STA B does not use DSC then:</a:t>
            </a:r>
          </a:p>
          <a:p>
            <a:pPr lvl="1"/>
            <a:r>
              <a:rPr lang="en-US" dirty="0" smtClean="0"/>
              <a:t>If already started to TX it will complete (STA A can TX at same time) </a:t>
            </a:r>
          </a:p>
          <a:p>
            <a:pPr lvl="1"/>
            <a:r>
              <a:rPr lang="en-US" dirty="0" smtClean="0"/>
              <a:t>If STA B has not started to TX it will hold off with CCA in the normal fashion if STA A is TX – no difference</a:t>
            </a:r>
          </a:p>
          <a:p>
            <a:r>
              <a:rPr lang="en-US" dirty="0" smtClean="0"/>
              <a:t>DSC simply allows the STA using it to TX at the same time.</a:t>
            </a:r>
          </a:p>
          <a:p>
            <a:r>
              <a:rPr lang="en-US" b="1" dirty="0" smtClean="0">
                <a:solidFill>
                  <a:srgbClr val="00B050"/>
                </a:solidFill>
              </a:rPr>
              <a:t>Legacy network performance improves as need not wait so long for DSC network to TX (simultaneous TX)</a:t>
            </a:r>
          </a:p>
        </p:txBody>
      </p:sp>
      <p:sp>
        <p:nvSpPr>
          <p:cNvPr id="1229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325551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609600"/>
          </a:xfrm>
        </p:spPr>
        <p:txBody>
          <a:bodyPr/>
          <a:lstStyle/>
          <a:p>
            <a:r>
              <a:rPr lang="en-US" dirty="0" smtClean="0"/>
              <a:t>Legacy STA – Same Network</a:t>
            </a:r>
          </a:p>
        </p:txBody>
      </p:sp>
      <p:sp>
        <p:nvSpPr>
          <p:cNvPr id="13315" name="Content Placeholder 2"/>
          <p:cNvSpPr>
            <a:spLocks noGrp="1"/>
          </p:cNvSpPr>
          <p:nvPr>
            <p:ph idx="1"/>
          </p:nvPr>
        </p:nvSpPr>
        <p:spPr>
          <a:xfrm>
            <a:off x="685800" y="1371600"/>
            <a:ext cx="7772400" cy="5029200"/>
          </a:xfrm>
        </p:spPr>
        <p:txBody>
          <a:bodyPr>
            <a:noAutofit/>
          </a:bodyPr>
          <a:lstStyle/>
          <a:p>
            <a:r>
              <a:rPr lang="en-US" sz="2000" dirty="0" smtClean="0"/>
              <a:t>If any STA is outside the coverage area set by the DSC, then it is at a disadvantage as its TX could be stepped on by the DSC STA that is close to the AP.  This is the same situation as “hidden STA”.  </a:t>
            </a:r>
          </a:p>
          <a:p>
            <a:pPr lvl="1"/>
            <a:r>
              <a:rPr lang="en-US" dirty="0" smtClean="0"/>
              <a:t>“Hidden STA” situation exists now so nothing new</a:t>
            </a:r>
          </a:p>
          <a:p>
            <a:r>
              <a:rPr lang="en-US" sz="2000" dirty="0" smtClean="0"/>
              <a:t>Detection area is set by the Upper Limit and Margin.</a:t>
            </a:r>
          </a:p>
          <a:p>
            <a:pPr lvl="1"/>
            <a:r>
              <a:rPr lang="en-US" dirty="0" smtClean="0"/>
              <a:t>Set correctly, possibility of ‘hidden STA’ is greatly reduced</a:t>
            </a:r>
          </a:p>
          <a:p>
            <a:pPr lvl="1"/>
            <a:r>
              <a:rPr lang="en-US" dirty="0" smtClean="0"/>
              <a:t>See area graphic on next slide</a:t>
            </a:r>
          </a:p>
          <a:p>
            <a:r>
              <a:rPr lang="en-US" sz="2000" dirty="0" smtClean="0"/>
              <a:t>Note distances and compare to house sizes. Hence, possibility of hidden legacy or DSC STA is remote.</a:t>
            </a:r>
          </a:p>
          <a:p>
            <a:r>
              <a:rPr lang="en-US" sz="2000" dirty="0" smtClean="0"/>
              <a:t>Consider also need to keep high data rates hence want to restrict range.  (Especially if using 40MHz channels or higher</a:t>
            </a:r>
            <a:r>
              <a:rPr lang="en-US" sz="2000" dirty="0" smtClean="0"/>
              <a:t>).  </a:t>
            </a:r>
            <a:endParaRPr lang="en-US" sz="2000" dirty="0"/>
          </a:p>
          <a:p>
            <a:pPr marL="0" indent="0">
              <a:buNone/>
            </a:pPr>
            <a:r>
              <a:rPr lang="en-US" sz="2000" dirty="0" smtClean="0"/>
              <a:t>Finally</a:t>
            </a:r>
            <a:endParaRPr lang="en-US" sz="2000" dirty="0" smtClean="0"/>
          </a:p>
          <a:p>
            <a:r>
              <a:rPr lang="en-US" sz="2000" dirty="0" smtClean="0"/>
              <a:t>If outdoor and large area coverage required, DSC could be disabled by AP IE.  </a:t>
            </a:r>
          </a:p>
        </p:txBody>
      </p:sp>
      <p:sp>
        <p:nvSpPr>
          <p:cNvPr id="13316"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40644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457200"/>
          </a:xfrm>
        </p:spPr>
        <p:txBody>
          <a:bodyPr/>
          <a:lstStyle/>
          <a:p>
            <a:r>
              <a:rPr lang="en-US" dirty="0" smtClean="0"/>
              <a:t>Legacy STA – Same Network</a:t>
            </a:r>
          </a:p>
        </p:txBody>
      </p:sp>
      <p:sp>
        <p:nvSpPr>
          <p:cNvPr id="14339"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1950387"/>
            <a:ext cx="3895725" cy="389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450" y="1950387"/>
            <a:ext cx="4237037" cy="388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TextBox 4"/>
          <p:cNvSpPr txBox="1">
            <a:spLocks noChangeArrowheads="1"/>
          </p:cNvSpPr>
          <p:nvPr/>
        </p:nvSpPr>
        <p:spPr bwMode="auto">
          <a:xfrm>
            <a:off x="625475" y="1295400"/>
            <a:ext cx="284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Upper Limit -30dBm Margin 20dB</a:t>
            </a:r>
          </a:p>
          <a:p>
            <a:pPr eaLnBrk="1" hangingPunct="1"/>
            <a:r>
              <a:rPr lang="en-US" sz="1400" dirty="0"/>
              <a:t>Good for Apartment/House</a:t>
            </a:r>
          </a:p>
        </p:txBody>
      </p:sp>
      <p:sp>
        <p:nvSpPr>
          <p:cNvPr id="14343" name="TextBox 7"/>
          <p:cNvSpPr txBox="1">
            <a:spLocks noChangeArrowheads="1"/>
          </p:cNvSpPr>
          <p:nvPr/>
        </p:nvSpPr>
        <p:spPr bwMode="auto">
          <a:xfrm>
            <a:off x="5063321" y="1289441"/>
            <a:ext cx="28400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Upper Limit -40dBm Margin 20dB</a:t>
            </a:r>
          </a:p>
          <a:p>
            <a:pPr eaLnBrk="1" hangingPunct="1"/>
            <a:r>
              <a:rPr lang="en-US" sz="1400" dirty="0"/>
              <a:t>Good for Office, open area</a:t>
            </a:r>
          </a:p>
        </p:txBody>
      </p:sp>
      <p:sp>
        <p:nvSpPr>
          <p:cNvPr id="14344" name="TextBox 5"/>
          <p:cNvSpPr txBox="1">
            <a:spLocks noChangeArrowheads="1"/>
          </p:cNvSpPr>
          <p:nvPr/>
        </p:nvSpPr>
        <p:spPr bwMode="auto">
          <a:xfrm>
            <a:off x="1052513" y="5861740"/>
            <a:ext cx="5532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Network coverage controlled by setting Upper Limit. </a:t>
            </a: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3831110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Lone DSC STA</a:t>
            </a:r>
          </a:p>
        </p:txBody>
      </p:sp>
      <p:sp>
        <p:nvSpPr>
          <p:cNvPr id="3" name="Content Placeholder 2"/>
          <p:cNvSpPr>
            <a:spLocks noGrp="1"/>
          </p:cNvSpPr>
          <p:nvPr>
            <p:ph idx="1"/>
          </p:nvPr>
        </p:nvSpPr>
        <p:spPr>
          <a:xfrm>
            <a:off x="685800" y="1752600"/>
            <a:ext cx="7772400" cy="4114800"/>
          </a:xfrm>
        </p:spPr>
        <p:txBody>
          <a:bodyPr>
            <a:normAutofit fontScale="92500" lnSpcReduction="20000"/>
          </a:bodyPr>
          <a:lstStyle/>
          <a:p>
            <a:pPr marL="0" indent="0">
              <a:buFontTx/>
              <a:buNone/>
              <a:defRPr/>
            </a:pPr>
            <a:r>
              <a:rPr lang="en-US" dirty="0" smtClean="0"/>
              <a:t>If just one STA uses DSC what is the effect on others?</a:t>
            </a:r>
          </a:p>
          <a:p>
            <a:pPr>
              <a:defRPr/>
            </a:pPr>
            <a:r>
              <a:rPr lang="en-US" dirty="0" smtClean="0"/>
              <a:t>If in house, apartment, 7-cell cluster examples, </a:t>
            </a:r>
            <a:br>
              <a:rPr lang="en-US" dirty="0" smtClean="0"/>
            </a:br>
            <a:r>
              <a:rPr lang="en-US" dirty="0" smtClean="0"/>
              <a:t>LITTLE TO NO EFFECT</a:t>
            </a:r>
          </a:p>
          <a:p>
            <a:pPr lvl="1">
              <a:defRPr/>
            </a:pPr>
            <a:r>
              <a:rPr lang="en-US" dirty="0" smtClean="0"/>
              <a:t>Coverage is such that all STAs in the network should be covered</a:t>
            </a:r>
          </a:p>
          <a:p>
            <a:pPr lvl="1">
              <a:defRPr/>
            </a:pPr>
            <a:r>
              <a:rPr lang="en-US" dirty="0" smtClean="0"/>
              <a:t>Probability for a STA to be compromised based on</a:t>
            </a:r>
          </a:p>
          <a:p>
            <a:pPr lvl="2">
              <a:defRPr/>
            </a:pPr>
            <a:r>
              <a:rPr lang="en-US" dirty="0" smtClean="0"/>
              <a:t>Probability DSC STA is close to AP (On Upper Limit)</a:t>
            </a:r>
          </a:p>
          <a:p>
            <a:pPr lvl="2">
              <a:defRPr/>
            </a:pPr>
            <a:r>
              <a:rPr lang="en-US" dirty="0" smtClean="0"/>
              <a:t>Probability DSC STA transmits</a:t>
            </a:r>
          </a:p>
          <a:p>
            <a:pPr lvl="2">
              <a:defRPr/>
            </a:pPr>
            <a:r>
              <a:rPr lang="en-US" dirty="0" smtClean="0"/>
              <a:t>Probability that other STA is at far range (&gt; 20dB or 4x range away)</a:t>
            </a:r>
          </a:p>
          <a:p>
            <a:pPr lvl="2">
              <a:defRPr/>
            </a:pPr>
            <a:r>
              <a:rPr lang="en-US" dirty="0" smtClean="0"/>
              <a:t>Probability that other STA also transmits</a:t>
            </a:r>
          </a:p>
          <a:p>
            <a:pPr lvl="2">
              <a:defRPr/>
            </a:pPr>
            <a:endParaRPr lang="en-US" dirty="0"/>
          </a:p>
          <a:p>
            <a:pPr>
              <a:defRPr/>
            </a:pPr>
            <a:r>
              <a:rPr lang="en-US" dirty="0" smtClean="0"/>
              <a:t>Look at coverage circles on previous slide</a:t>
            </a:r>
          </a:p>
          <a:p>
            <a:pPr>
              <a:defRPr/>
            </a:pPr>
            <a:r>
              <a:rPr lang="en-US" dirty="0" smtClean="0"/>
              <a:t>If used for a Wi-Fi Phone then 1 packet every 20ms is definitely insignificant effect on other STAs</a:t>
            </a:r>
          </a:p>
          <a:p>
            <a:pPr lvl="1">
              <a:defRPr/>
            </a:pPr>
            <a:endParaRPr lang="en-US" dirty="0"/>
          </a:p>
        </p:txBody>
      </p:sp>
      <p:sp>
        <p:nvSpPr>
          <p:cNvPr id="15364"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2045142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685800" y="685800"/>
            <a:ext cx="7772400" cy="533400"/>
          </a:xfrm>
        </p:spPr>
        <p:txBody>
          <a:bodyPr/>
          <a:lstStyle/>
          <a:p>
            <a:pPr eaLnBrk="1" hangingPunct="1"/>
            <a:r>
              <a:rPr lang="en-US" dirty="0" smtClean="0"/>
              <a:t>Discussion</a:t>
            </a:r>
          </a:p>
        </p:txBody>
      </p:sp>
      <p:sp>
        <p:nvSpPr>
          <p:cNvPr id="16387" name="Content Placeholder 4"/>
          <p:cNvSpPr>
            <a:spLocks noGrp="1"/>
          </p:cNvSpPr>
          <p:nvPr>
            <p:ph idx="1"/>
          </p:nvPr>
        </p:nvSpPr>
        <p:spPr>
          <a:xfrm>
            <a:off x="228600" y="1219200"/>
            <a:ext cx="8686800" cy="5105400"/>
          </a:xfrm>
        </p:spPr>
        <p:txBody>
          <a:bodyPr>
            <a:normAutofit fontScale="85000" lnSpcReduction="20000"/>
          </a:bodyPr>
          <a:lstStyle/>
          <a:p>
            <a:pPr eaLnBrk="1" hangingPunct="1"/>
            <a:r>
              <a:rPr lang="en-US" dirty="0" smtClean="0"/>
              <a:t>We can expand the examples to specific enterprise, office environments.  </a:t>
            </a:r>
          </a:p>
          <a:p>
            <a:pPr lvl="1" eaLnBrk="1" hangingPunct="1"/>
            <a:r>
              <a:rPr lang="en-US" sz="2400" dirty="0" smtClean="0"/>
              <a:t>Network coverage is NOT simple circles.  It is bounded by walls, floors, obstructions such that the propagation is not dB linear it suffers from jumps, e.g. 10dB per outside wall, 3 – 6dB inside walls.  </a:t>
            </a:r>
          </a:p>
          <a:p>
            <a:pPr lvl="1" eaLnBrk="1" hangingPunct="1"/>
            <a:r>
              <a:rPr lang="en-US" sz="2400" dirty="0" smtClean="0"/>
              <a:t>Network coverage can be made ‘cell like’ so as to improve the overall coverage. </a:t>
            </a:r>
          </a:p>
          <a:p>
            <a:pPr eaLnBrk="1" hangingPunct="1"/>
            <a:r>
              <a:rPr lang="en-US" dirty="0" smtClean="0"/>
              <a:t>If only one network uses DSC it does not impact performance on other network – in fact it lessens impact as now TX simultaneously so other network does not need to wait so long.    </a:t>
            </a:r>
          </a:p>
          <a:p>
            <a:pPr eaLnBrk="1" hangingPunct="1"/>
            <a:r>
              <a:rPr lang="en-US" dirty="0" smtClean="0"/>
              <a:t>DSC Limit can be set to cover desired network area. STAs in same network, are at disadvantage only if at far distance.   </a:t>
            </a:r>
          </a:p>
          <a:p>
            <a:pPr lvl="1" eaLnBrk="1" hangingPunct="1"/>
            <a:r>
              <a:rPr lang="en-US" sz="2400" dirty="0" smtClean="0"/>
              <a:t>Can be mitigated with correct choice of Upper Limit.</a:t>
            </a:r>
          </a:p>
          <a:p>
            <a:pPr lvl="1" eaLnBrk="1" hangingPunct="1"/>
            <a:r>
              <a:rPr lang="en-US" sz="2400" dirty="0" smtClean="0"/>
              <a:t>Also probability comes into play, chance of close STA, chance it is TX, etc.  In practice not a significant problem</a:t>
            </a:r>
            <a:br>
              <a:rPr lang="en-US" sz="2400" dirty="0" smtClean="0"/>
            </a:br>
            <a:endParaRPr lang="en-US" sz="2400" dirty="0" smtClean="0"/>
          </a:p>
          <a:p>
            <a:pPr eaLnBrk="1" hangingPunct="1"/>
            <a:r>
              <a:rPr lang="en-US" dirty="0" smtClean="0"/>
              <a:t>DSC combined with channel selection can mitigate OBSS.  </a:t>
            </a:r>
          </a:p>
          <a:p>
            <a:pPr eaLnBrk="1" hangingPunct="1"/>
            <a:r>
              <a:rPr lang="en-US" dirty="0" smtClean="0">
                <a:solidFill>
                  <a:srgbClr val="FF0000"/>
                </a:solidFill>
              </a:rPr>
              <a:t>DSC can improve overall Wi-Fi throughput in an area.</a:t>
            </a:r>
          </a:p>
          <a:p>
            <a:pPr eaLnBrk="1" hangingPunct="1"/>
            <a:r>
              <a:rPr lang="en-US" dirty="0" smtClean="0"/>
              <a:t>AP can control settings – see next slide</a:t>
            </a:r>
          </a:p>
        </p:txBody>
      </p:sp>
      <p:sp>
        <p:nvSpPr>
          <p:cNvPr id="1638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120416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685800"/>
          </a:xfrm>
        </p:spPr>
        <p:txBody>
          <a:bodyPr/>
          <a:lstStyle/>
          <a:p>
            <a:r>
              <a:rPr lang="en-US" dirty="0" smtClean="0"/>
              <a:t>AP Considerations</a:t>
            </a:r>
          </a:p>
        </p:txBody>
      </p:sp>
      <p:sp>
        <p:nvSpPr>
          <p:cNvPr id="3" name="Content Placeholder 2"/>
          <p:cNvSpPr>
            <a:spLocks noGrp="1"/>
          </p:cNvSpPr>
          <p:nvPr>
            <p:ph idx="1"/>
          </p:nvPr>
        </p:nvSpPr>
        <p:spPr>
          <a:xfrm>
            <a:off x="685800" y="1447800"/>
            <a:ext cx="7772400" cy="4648200"/>
          </a:xfrm>
        </p:spPr>
        <p:txBody>
          <a:bodyPr>
            <a:normAutofit fontScale="85000" lnSpcReduction="10000"/>
          </a:bodyPr>
          <a:lstStyle/>
          <a:p>
            <a:pPr>
              <a:defRPr/>
            </a:pPr>
            <a:r>
              <a:rPr lang="en-US" dirty="0" smtClean="0"/>
              <a:t>AP could set the Upper Limit and Margin </a:t>
            </a:r>
            <a:r>
              <a:rPr lang="en-US" dirty="0" smtClean="0"/>
              <a:t>parameters for STAs</a:t>
            </a:r>
            <a:endParaRPr lang="en-US" dirty="0" smtClean="0"/>
          </a:p>
          <a:p>
            <a:pPr lvl="1">
              <a:defRPr/>
            </a:pPr>
            <a:r>
              <a:rPr lang="en-US" dirty="0" smtClean="0"/>
              <a:t>Advertises settings (similar to EDCA parameters)</a:t>
            </a:r>
          </a:p>
          <a:p>
            <a:pPr>
              <a:defRPr/>
            </a:pPr>
            <a:r>
              <a:rPr lang="en-US" dirty="0" smtClean="0"/>
              <a:t>AP </a:t>
            </a:r>
            <a:r>
              <a:rPr lang="en-US" dirty="0" smtClean="0"/>
              <a:t>bases its own CCA on the DSC parameters it advertises </a:t>
            </a:r>
          </a:p>
          <a:p>
            <a:pPr lvl="1">
              <a:defRPr/>
            </a:pPr>
            <a:r>
              <a:rPr lang="en-US" dirty="0" smtClean="0"/>
              <a:t>Based </a:t>
            </a:r>
            <a:r>
              <a:rPr lang="en-US" dirty="0" smtClean="0"/>
              <a:t>upon location (home, enterprise</a:t>
            </a:r>
            <a:r>
              <a:rPr lang="en-US" dirty="0" smtClean="0"/>
              <a:t>)</a:t>
            </a:r>
          </a:p>
          <a:p>
            <a:pPr lvl="1">
              <a:defRPr/>
            </a:pPr>
            <a:r>
              <a:rPr lang="en-US" dirty="0" smtClean="0"/>
              <a:t>Based upon desired coverage</a:t>
            </a:r>
            <a:endParaRPr lang="en-US" dirty="0" smtClean="0"/>
          </a:p>
          <a:p>
            <a:pPr>
              <a:defRPr/>
            </a:pPr>
            <a:r>
              <a:rPr lang="en-US" dirty="0" smtClean="0"/>
              <a:t>AP can issue </a:t>
            </a:r>
            <a:r>
              <a:rPr lang="en-US" dirty="0" smtClean="0"/>
              <a:t>“No DSC” to be </a:t>
            </a:r>
            <a:r>
              <a:rPr lang="en-US" dirty="0" smtClean="0"/>
              <a:t>used</a:t>
            </a:r>
          </a:p>
          <a:p>
            <a:pPr lvl="1">
              <a:defRPr/>
            </a:pPr>
            <a:r>
              <a:rPr lang="en-US" dirty="0" smtClean="0"/>
              <a:t>For large area coverage outdoors, for example.</a:t>
            </a:r>
            <a:endParaRPr lang="en-US" dirty="0" smtClean="0"/>
          </a:p>
          <a:p>
            <a:pPr>
              <a:defRPr/>
            </a:pPr>
            <a:r>
              <a:rPr lang="en-US" dirty="0" smtClean="0"/>
              <a:t>AP could learn OBSS situation while simply listening to Beacons from other network(s). Set Upper Limit accordingly.</a:t>
            </a:r>
          </a:p>
          <a:p>
            <a:pPr lvl="1">
              <a:defRPr/>
            </a:pPr>
            <a:r>
              <a:rPr lang="en-US" dirty="0" smtClean="0"/>
              <a:t>Part of Channel Selection process (as per 11aa)</a:t>
            </a:r>
          </a:p>
          <a:p>
            <a:pPr lvl="1">
              <a:defRPr/>
            </a:pPr>
            <a:r>
              <a:rPr lang="en-US" dirty="0" smtClean="0"/>
              <a:t>Sets Upper Limit so that OBSS is mitigated</a:t>
            </a:r>
          </a:p>
          <a:p>
            <a:pPr lvl="1">
              <a:defRPr/>
            </a:pPr>
            <a:r>
              <a:rPr lang="en-US" dirty="0" smtClean="0"/>
              <a:t>Could be dynamic with periodic scans</a:t>
            </a:r>
          </a:p>
          <a:p>
            <a:pPr lvl="1">
              <a:defRPr/>
            </a:pPr>
            <a:endParaRPr lang="en-US" dirty="0"/>
          </a:p>
          <a:p>
            <a:pPr marL="457200" lvl="1" indent="0">
              <a:buFontTx/>
              <a:buNone/>
              <a:defRPr/>
            </a:pPr>
            <a:r>
              <a:rPr lang="en-US" dirty="0" smtClean="0"/>
              <a:t>All could be covered in 802.11 Standard now  </a:t>
            </a:r>
          </a:p>
          <a:p>
            <a:pPr marL="457200" lvl="1" indent="0">
              <a:buFontTx/>
              <a:buNone/>
              <a:defRPr/>
            </a:pPr>
            <a:r>
              <a:rPr lang="en-US" dirty="0" smtClean="0"/>
              <a:t>Directly applicable to HEW SG as it improves the effective throughput in an area</a:t>
            </a:r>
          </a:p>
        </p:txBody>
      </p:sp>
      <p:sp>
        <p:nvSpPr>
          <p:cNvPr id="1741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231859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11mc could be changed to incorporate edits that would allow this</a:t>
            </a:r>
          </a:p>
          <a:p>
            <a:pPr lvl="1"/>
            <a:r>
              <a:rPr lang="en-US" dirty="0" smtClean="0"/>
              <a:t>Applicable now for 11a/g/n </a:t>
            </a:r>
          </a:p>
          <a:p>
            <a:pPr lvl="1"/>
            <a:r>
              <a:rPr lang="en-US" dirty="0" smtClean="0"/>
              <a:t>Simple edit to Standard for STAs</a:t>
            </a:r>
          </a:p>
          <a:p>
            <a:pPr lvl="1"/>
            <a:r>
              <a:rPr lang="en-US" dirty="0" smtClean="0"/>
              <a:t>Could add IE for advertising Upper Limit and Margin for AP</a:t>
            </a:r>
          </a:p>
          <a:p>
            <a:r>
              <a:rPr lang="en-US" dirty="0" smtClean="0"/>
              <a:t>HEW?</a:t>
            </a:r>
            <a:endParaRPr lang="en-US" dirty="0"/>
          </a:p>
        </p:txBody>
      </p:sp>
      <p:sp>
        <p:nvSpPr>
          <p:cNvPr id="3" name="Title 2"/>
          <p:cNvSpPr>
            <a:spLocks noGrp="1"/>
          </p:cNvSpPr>
          <p:nvPr>
            <p:ph type="title"/>
          </p:nvPr>
        </p:nvSpPr>
        <p:spPr/>
        <p:txBody>
          <a:bodyPr/>
          <a:lstStyle/>
          <a:p>
            <a:r>
              <a:rPr lang="en-US" dirty="0" smtClean="0"/>
              <a:t>Considerations – Way ahead</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3696550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think that DSC merits further consideration?</a:t>
            </a:r>
          </a:p>
          <a:p>
            <a:endParaRPr lang="en-US" dirty="0"/>
          </a:p>
          <a:p>
            <a:r>
              <a:rPr lang="en-US" dirty="0" smtClean="0"/>
              <a:t>Yes (a lot)</a:t>
            </a:r>
            <a:endParaRPr lang="en-US" dirty="0" smtClean="0"/>
          </a:p>
          <a:p>
            <a:r>
              <a:rPr lang="en-US" dirty="0" smtClean="0"/>
              <a:t>No (zero)</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20850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066800"/>
            <a:ext cx="7772400" cy="5029200"/>
          </a:xfrm>
        </p:spPr>
        <p:txBody>
          <a:bodyPr/>
          <a:lstStyle/>
          <a:p>
            <a:r>
              <a:rPr lang="en-US" dirty="0" smtClean="0"/>
              <a:t>Revision 2</a:t>
            </a:r>
          </a:p>
          <a:p>
            <a:pPr lvl="1"/>
            <a:r>
              <a:rPr lang="en-US" dirty="0" smtClean="0"/>
              <a:t>Corrected signal levels and added text in Slides 8 and 9.</a:t>
            </a:r>
          </a:p>
          <a:p>
            <a:pPr lvl="1"/>
            <a:r>
              <a:rPr lang="en-US" dirty="0" smtClean="0"/>
              <a:t>Edits to Slides 4, 17.</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86750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Sense </a:t>
            </a:r>
            <a:br>
              <a:rPr lang="en-US" sz="1800" dirty="0" smtClean="0"/>
            </a:br>
            <a:r>
              <a:rPr lang="en-US" sz="1800" dirty="0" smtClean="0"/>
              <a:t>Is there RF energy present?</a:t>
            </a:r>
          </a:p>
          <a:p>
            <a:pPr lvl="1" eaLnBrk="1" hangingPunct="1">
              <a:defRPr/>
            </a:pPr>
            <a:r>
              <a:rPr lang="en-US" sz="1800" dirty="0" smtClean="0"/>
              <a:t>Virtual Carrier Sense</a:t>
            </a:r>
            <a:br>
              <a:rPr lang="en-US" sz="1800" dirty="0" smtClean="0"/>
            </a:br>
            <a:r>
              <a:rPr lang="en-US" sz="1800" dirty="0" smtClean="0"/>
              <a:t>Is there an 802.11 signal present?</a:t>
            </a:r>
          </a:p>
          <a:p>
            <a:pPr eaLnBrk="1" hangingPunct="1">
              <a:defRPr/>
            </a:pPr>
            <a:r>
              <a:rPr lang="en-US" sz="1800" dirty="0" smtClean="0"/>
              <a:t>Clear Channel Assessment (CCA)</a:t>
            </a:r>
          </a:p>
          <a:p>
            <a:pPr lvl="1" eaLnBrk="1" hangingPunct="1">
              <a:defRPr/>
            </a:pPr>
            <a:r>
              <a:rPr lang="en-US" sz="1800" dirty="0" smtClean="0"/>
              <a:t>OFDM transmission =&gt; minimum modulation and coding rate sensitivity (6Mbps)</a:t>
            </a:r>
            <a:br>
              <a:rPr lang="en-US" sz="1800" dirty="0" smtClean="0"/>
            </a:br>
            <a:r>
              <a:rPr lang="en-US" sz="1800" dirty="0" smtClean="0"/>
              <a:t>(-82dBm for 20MHz channel, -79dBm for 40MHz channel)</a:t>
            </a:r>
          </a:p>
          <a:p>
            <a:pPr lvl="1" eaLnBrk="1" hangingPunct="1">
              <a:defRPr/>
            </a:pPr>
            <a:r>
              <a:rPr lang="en-US" sz="1800" dirty="0" smtClean="0"/>
              <a:t>If no detected header, 20 dB higher, i.e. -62dBm</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85800"/>
            <a:ext cx="7772400" cy="685800"/>
          </a:xfrm>
        </p:spPr>
        <p:txBody>
          <a:bodyPr/>
          <a:lstStyle/>
          <a:p>
            <a:pPr eaLnBrk="1" hangingPunct="1"/>
            <a:r>
              <a:rPr lang="en-US" dirty="0" smtClean="0"/>
              <a:t>Example – background to idea</a:t>
            </a:r>
          </a:p>
        </p:txBody>
      </p:sp>
      <p:sp>
        <p:nvSpPr>
          <p:cNvPr id="5" name="TextBox 4"/>
          <p:cNvSpPr txBox="1"/>
          <p:nvPr/>
        </p:nvSpPr>
        <p:spPr>
          <a:xfrm>
            <a:off x="376237" y="4171950"/>
            <a:ext cx="8359276" cy="2277547"/>
          </a:xfrm>
          <a:prstGeom prst="rect">
            <a:avLst/>
          </a:prstGeom>
          <a:noFill/>
        </p:spPr>
        <p:txBody>
          <a:bodyPr wrap="none">
            <a:spAutoFit/>
          </a:bodyPr>
          <a:lstStyle/>
          <a:p>
            <a:pPr marL="285750" indent="-285750">
              <a:buFont typeface="Arial" pitchFamily="34" charset="0"/>
              <a:buChar char="•"/>
              <a:defRPr/>
            </a:pPr>
            <a:r>
              <a:rPr lang="en-US" sz="1800" dirty="0"/>
              <a:t>AP1 to STA A -50dBm, (also AP2 to STA B)</a:t>
            </a:r>
          </a:p>
          <a:p>
            <a:pPr marL="285750" indent="-285750">
              <a:buFont typeface="Arial" pitchFamily="34" charset="0"/>
              <a:buChar char="•"/>
              <a:defRPr/>
            </a:pPr>
            <a:r>
              <a:rPr lang="en-US" sz="1800" dirty="0"/>
              <a:t>STA B is 4x as far from AP 1 as STA A.  </a:t>
            </a:r>
          </a:p>
          <a:p>
            <a:pPr marL="742950" lvl="1" indent="-285750">
              <a:buFont typeface="Arial" pitchFamily="34" charset="0"/>
              <a:buChar char="•"/>
              <a:defRPr/>
            </a:pPr>
            <a:r>
              <a:rPr lang="en-US" sz="1800" dirty="0"/>
              <a:t>Therefore AP1 receives STA B at -80dBm (50 + </a:t>
            </a:r>
            <a:r>
              <a:rPr lang="en-US" sz="1800" dirty="0" smtClean="0"/>
              <a:t>20* </a:t>
            </a:r>
            <a:r>
              <a:rPr lang="en-US" sz="1800" dirty="0"/>
              <a:t>+10 wall</a:t>
            </a:r>
            <a:r>
              <a:rPr lang="en-US" sz="1800" dirty="0" smtClean="0"/>
              <a:t>)  </a:t>
            </a:r>
            <a:r>
              <a:rPr lang="en-US" sz="1400" dirty="0" smtClean="0"/>
              <a:t>*10dB per octave</a:t>
            </a:r>
            <a:endParaRPr lang="en-US" sz="1400" dirty="0"/>
          </a:p>
          <a:p>
            <a:pPr marL="285750" indent="-285750">
              <a:buFont typeface="Arial" pitchFamily="34" charset="0"/>
              <a:buChar char="•"/>
              <a:defRPr/>
            </a:pPr>
            <a:r>
              <a:rPr lang="en-US" sz="1800" dirty="0"/>
              <a:t>STA A receives TX from STA B at -70dBm (50 +</a:t>
            </a:r>
            <a:r>
              <a:rPr lang="en-US" sz="1800" dirty="0" smtClean="0"/>
              <a:t>10* </a:t>
            </a:r>
            <a:r>
              <a:rPr lang="en-US" sz="1800" dirty="0"/>
              <a:t>+10wall</a:t>
            </a:r>
            <a:r>
              <a:rPr lang="en-US" sz="1800" dirty="0" smtClean="0"/>
              <a:t>)</a:t>
            </a:r>
          </a:p>
          <a:p>
            <a:pPr>
              <a:defRPr/>
            </a:pPr>
            <a:r>
              <a:rPr lang="en-US" sz="1600" dirty="0" smtClean="0"/>
              <a:t>Note: AP1 receives AP2 &lt;-82dBm so CCA is not exerted</a:t>
            </a:r>
            <a:endParaRPr lang="en-US" sz="1600" dirty="0"/>
          </a:p>
          <a:p>
            <a:pPr algn="ctr">
              <a:defRPr/>
            </a:pPr>
            <a:endParaRPr lang="en-US" sz="1800" dirty="0" smtClean="0">
              <a:solidFill>
                <a:srgbClr val="FF0000"/>
              </a:solidFill>
            </a:endParaRPr>
          </a:p>
          <a:p>
            <a:pPr algn="ctr">
              <a:defRPr/>
            </a:pPr>
            <a:r>
              <a:rPr lang="en-US" sz="1800" dirty="0" smtClean="0">
                <a:solidFill>
                  <a:srgbClr val="FF0000"/>
                </a:solidFill>
              </a:rPr>
              <a:t>STA </a:t>
            </a:r>
            <a:r>
              <a:rPr lang="en-US" sz="1800" dirty="0">
                <a:solidFill>
                  <a:srgbClr val="FF0000"/>
                </a:solidFill>
              </a:rPr>
              <a:t>A and STA B could both transmit successfully to their APs at the same time</a:t>
            </a:r>
          </a:p>
          <a:p>
            <a:pPr algn="ctr">
              <a:defRPr/>
            </a:pPr>
            <a:r>
              <a:rPr lang="en-US" sz="1800" dirty="0">
                <a:solidFill>
                  <a:srgbClr val="FF0000"/>
                </a:solidFill>
              </a:rPr>
              <a:t>BUT each is prevented by CCA.  </a:t>
            </a:r>
            <a:endParaRPr lang="en-US" dirty="0">
              <a:solidFill>
                <a:srgbClr val="FF0000"/>
              </a:solidFill>
            </a:endParaRPr>
          </a:p>
        </p:txBody>
      </p:sp>
      <p:pic>
        <p:nvPicPr>
          <p:cNvPr id="51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0322" y="1295400"/>
            <a:ext cx="5724525"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1059385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Imagine a scheme where STA measures the RSSI of the AP Beacon </a:t>
            </a:r>
            <a:br>
              <a:rPr lang="en-US" sz="2000" dirty="0" smtClean="0"/>
            </a:br>
            <a:r>
              <a:rPr lang="en-US" sz="2000" dirty="0" smtClean="0"/>
              <a:t>(R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lvl="1" eaLnBrk="1" hangingPunct="1"/>
            <a:endParaRPr lang="en-US" sz="2000" dirty="0" smtClean="0"/>
          </a:p>
          <a:p>
            <a:pPr eaLnBrk="1" hangingPunct="1"/>
            <a:r>
              <a:rPr lang="en-US" sz="2000" dirty="0" smtClean="0"/>
              <a:t>Also set an Upper Limit, L,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pPr marL="457200" lvl="1" indent="0" eaLnBrk="1" hangingPunct="1">
              <a:buNone/>
            </a:pPr>
            <a:r>
              <a:rPr lang="en-US" dirty="0" smtClean="0"/>
              <a:t>L = Upper Limit	M = Margin	R = Received RSSI</a:t>
            </a:r>
          </a:p>
          <a:p>
            <a:pPr marL="457200" lvl="1" indent="0" eaLnBrk="1" hangingPunct="1">
              <a:buNone/>
            </a:pPr>
            <a:r>
              <a:rPr lang="en-US" dirty="0" smtClean="0"/>
              <a:t>RX </a:t>
            </a:r>
            <a:r>
              <a:rPr lang="en-US" dirty="0"/>
              <a:t>Sensitivity,  </a:t>
            </a:r>
            <a:r>
              <a:rPr lang="en-US" dirty="0" err="1" smtClean="0"/>
              <a:t>RxS</a:t>
            </a:r>
            <a:r>
              <a:rPr lang="en-US" dirty="0" smtClean="0"/>
              <a:t>   </a:t>
            </a:r>
          </a:p>
          <a:p>
            <a:pPr marL="457200" lvl="1" indent="0" eaLnBrk="1" hangingPunct="1">
              <a:buNone/>
            </a:pPr>
            <a:r>
              <a:rPr lang="en-US" dirty="0" smtClean="0"/>
              <a:t>	 </a:t>
            </a:r>
            <a:r>
              <a:rPr lang="en-US" dirty="0" err="1"/>
              <a:t>RxS</a:t>
            </a:r>
            <a:r>
              <a:rPr lang="en-US" dirty="0"/>
              <a:t> = L	</a:t>
            </a:r>
            <a:r>
              <a:rPr lang="en-US" dirty="0" smtClean="0"/>
              <a:t>	for (R-M) </a:t>
            </a:r>
            <a:r>
              <a:rPr lang="en-US" dirty="0"/>
              <a:t>&gt;= L  </a:t>
            </a:r>
            <a:r>
              <a:rPr lang="en-US" dirty="0" smtClean="0"/>
              <a:t>	</a:t>
            </a:r>
          </a:p>
          <a:p>
            <a:pPr marL="457200" lvl="1" indent="0" eaLnBrk="1" hangingPunct="1">
              <a:buNone/>
            </a:pPr>
            <a:r>
              <a:rPr lang="en-US" dirty="0" smtClean="0"/>
              <a:t>	 </a:t>
            </a:r>
            <a:r>
              <a:rPr lang="en-US" dirty="0" err="1" smtClean="0"/>
              <a:t>RxS</a:t>
            </a:r>
            <a:r>
              <a:rPr lang="en-US" dirty="0" smtClean="0"/>
              <a:t> = (R – M)  		for (R-M) &lt; L 	</a:t>
            </a:r>
          </a:p>
          <a:p>
            <a:pPr marL="457200" lvl="1" indent="0" eaLnBrk="1" hangingPunct="1">
              <a:buNone/>
            </a:pPr>
            <a:endParaRPr lang="en-US" dirty="0"/>
          </a:p>
          <a:p>
            <a:pPr marL="457200" lvl="1" indent="0" eaLnBrk="1" hangingPunct="1">
              <a:buNone/>
            </a:pPr>
            <a:r>
              <a:rPr lang="en-US" dirty="0" smtClean="0"/>
              <a:t>Example,          FOR	 L = -40dBm and M = 20dB</a:t>
            </a:r>
          </a:p>
        </p:txBody>
      </p:sp>
      <p:sp>
        <p:nvSpPr>
          <p:cNvPr id="3" name="Title 2"/>
          <p:cNvSpPr>
            <a:spLocks noGrp="1"/>
          </p:cNvSpPr>
          <p:nvPr>
            <p:ph type="title"/>
          </p:nvPr>
        </p:nvSpPr>
        <p:spPr>
          <a:xfrm>
            <a:off x="685800" y="685800"/>
            <a:ext cx="7772400" cy="838200"/>
          </a:xfrm>
        </p:spPr>
        <p:txBody>
          <a:bodyPr/>
          <a:lstStyle/>
          <a:p>
            <a:r>
              <a:rPr lang="en-US" dirty="0" smtClean="0"/>
              <a:t>RX Sensitivity</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541444791"/>
              </p:ext>
            </p:extLst>
          </p:nvPr>
        </p:nvGraphicFramePr>
        <p:xfrm>
          <a:off x="1143000" y="3962400"/>
          <a:ext cx="6096000" cy="1854200"/>
        </p:xfrm>
        <a:graphic>
          <a:graphicData uri="http://schemas.openxmlformats.org/drawingml/2006/table">
            <a:tbl>
              <a:tblPr firstRow="1" bandRow="1">
                <a:tableStyleId>{5C22544A-7EE6-4342-B048-85BDC9FD1C3A}</a:tableStyleId>
              </a:tblPr>
              <a:tblGrid>
                <a:gridCol w="2032000"/>
                <a:gridCol w="1778000"/>
                <a:gridCol w="2286000"/>
              </a:tblGrid>
              <a:tr h="370840">
                <a:tc>
                  <a:txBody>
                    <a:bodyPr/>
                    <a:lstStyle/>
                    <a:p>
                      <a:r>
                        <a:rPr lang="en-US" dirty="0" smtClean="0"/>
                        <a:t>RSSI,  R </a:t>
                      </a:r>
                      <a:r>
                        <a:rPr lang="en-US" dirty="0" err="1" smtClean="0"/>
                        <a:t>dBm</a:t>
                      </a:r>
                      <a:endParaRPr lang="en-US" dirty="0"/>
                    </a:p>
                  </a:txBody>
                  <a:tcPr/>
                </a:tc>
                <a:tc>
                  <a:txBody>
                    <a:bodyPr/>
                    <a:lstStyle/>
                    <a:p>
                      <a:r>
                        <a:rPr lang="en-US" dirty="0" smtClean="0"/>
                        <a:t>R - M </a:t>
                      </a:r>
                      <a:r>
                        <a:rPr lang="en-US" dirty="0" err="1" smtClean="0"/>
                        <a:t>dBm</a:t>
                      </a:r>
                      <a:endParaRPr lang="en-US" dirty="0"/>
                    </a:p>
                  </a:txBody>
                  <a:tcPr/>
                </a:tc>
                <a:tc>
                  <a:txBody>
                    <a:bodyPr/>
                    <a:lstStyle/>
                    <a:p>
                      <a:r>
                        <a:rPr lang="en-US" dirty="0" smtClean="0"/>
                        <a:t>Rx Sensitivity, </a:t>
                      </a:r>
                      <a:r>
                        <a:rPr lang="en-US" dirty="0" err="1" smtClean="0"/>
                        <a:t>dBm</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-25</a:t>
                      </a:r>
                      <a:endParaRPr lang="en-US" dirty="0"/>
                    </a:p>
                  </a:txBody>
                  <a:tcPr/>
                </a:tc>
                <a:tc>
                  <a:txBody>
                    <a:bodyPr/>
                    <a:lstStyle/>
                    <a:p>
                      <a:pPr algn="ctr"/>
                      <a:r>
                        <a:rPr lang="en-US" dirty="0" smtClean="0"/>
                        <a:t>-40     (R-M &gt;L)</a:t>
                      </a:r>
                      <a:endParaRPr lang="en-US" dirty="0"/>
                    </a:p>
                  </a:txBody>
                  <a:tcPr/>
                </a:tc>
              </a:tr>
              <a:tr h="370840">
                <a:tc>
                  <a:txBody>
                    <a:bodyPr/>
                    <a:lstStyle/>
                    <a:p>
                      <a:pPr algn="ctr"/>
                      <a:r>
                        <a:rPr lang="en-US" dirty="0" smtClean="0"/>
                        <a:t>-10</a:t>
                      </a:r>
                      <a:endParaRPr lang="en-US" dirty="0"/>
                    </a:p>
                  </a:txBody>
                  <a:tcPr/>
                </a:tc>
                <a:tc>
                  <a:txBody>
                    <a:bodyPr/>
                    <a:lstStyle/>
                    <a:p>
                      <a:pPr algn="ctr"/>
                      <a:r>
                        <a:rPr lang="en-US" dirty="0" smtClean="0"/>
                        <a:t>-30</a:t>
                      </a:r>
                      <a:endParaRPr lang="en-US" dirty="0"/>
                    </a:p>
                  </a:txBody>
                  <a:tcPr/>
                </a:tc>
                <a:tc>
                  <a:txBody>
                    <a:bodyPr/>
                    <a:lstStyle/>
                    <a:p>
                      <a:pPr algn="ctr"/>
                      <a:r>
                        <a:rPr lang="en-US" dirty="0" smtClean="0"/>
                        <a:t>-40     (R-M &gt;L)</a:t>
                      </a:r>
                      <a:endParaRPr lang="en-US" dirty="0"/>
                    </a:p>
                  </a:txBody>
                  <a:tcPr/>
                </a:tc>
              </a:tr>
              <a:tr h="370840">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c>
                  <a:txBody>
                    <a:bodyPr/>
                    <a:lstStyle/>
                    <a:p>
                      <a:pPr algn="ctr"/>
                      <a:r>
                        <a:rPr lang="en-US" dirty="0" smtClean="0"/>
                        <a:t>-40     (R-M =L)</a:t>
                      </a:r>
                      <a:endParaRPr lang="en-US" dirty="0"/>
                    </a:p>
                  </a:txBody>
                  <a:tcPr/>
                </a:tc>
              </a:tr>
              <a:tr h="370840">
                <a:tc>
                  <a:txBody>
                    <a:bodyPr/>
                    <a:lstStyle/>
                    <a:p>
                      <a:pPr algn="ctr"/>
                      <a:r>
                        <a:rPr lang="en-US" dirty="0" smtClean="0"/>
                        <a:t>-30</a:t>
                      </a:r>
                      <a:endParaRPr lang="en-US" dirty="0"/>
                    </a:p>
                  </a:txBody>
                  <a:tcPr/>
                </a:tc>
                <a:tc>
                  <a:txBody>
                    <a:bodyPr/>
                    <a:lstStyle/>
                    <a:p>
                      <a:pPr algn="ctr"/>
                      <a:r>
                        <a:rPr lang="en-US" dirty="0" smtClean="0"/>
                        <a:t>-50</a:t>
                      </a:r>
                      <a:endParaRPr lang="en-US" dirty="0"/>
                    </a:p>
                  </a:txBody>
                  <a:tcPr/>
                </a:tc>
                <a:tc>
                  <a:txBody>
                    <a:bodyPr/>
                    <a:lstStyle/>
                    <a:p>
                      <a:pPr algn="ctr"/>
                      <a:r>
                        <a:rPr lang="en-US" dirty="0" smtClean="0"/>
                        <a:t>-50    (R-M&lt; L)</a:t>
                      </a:r>
                      <a:endParaRPr lang="en-US" dirty="0"/>
                    </a:p>
                  </a:txBody>
                  <a:tcPr/>
                </a:tc>
              </a:tr>
            </a:tbl>
          </a:graphicData>
        </a:graphic>
      </p:graphicFrame>
    </p:spTree>
    <p:extLst>
      <p:ext uri="{BB962C8B-B14F-4D97-AF65-F5344CB8AC3E}">
        <p14:creationId xmlns:p14="http://schemas.microsoft.com/office/powerpoint/2010/main" val="3114422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772400" cy="609600"/>
          </a:xfrm>
        </p:spPr>
        <p:txBody>
          <a:bodyPr/>
          <a:lstStyle/>
          <a:p>
            <a:pPr eaLnBrk="1" hangingPunct="1"/>
            <a:r>
              <a:rPr lang="en-US" dirty="0" smtClean="0"/>
              <a:t>Apartments</a:t>
            </a:r>
          </a:p>
        </p:txBody>
      </p:sp>
      <p:sp>
        <p:nvSpPr>
          <p:cNvPr id="7171"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3" y="1066800"/>
            <a:ext cx="3667125"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Box 3"/>
          <p:cNvSpPr txBox="1">
            <a:spLocks noChangeArrowheads="1"/>
          </p:cNvSpPr>
          <p:nvPr/>
        </p:nvSpPr>
        <p:spPr bwMode="auto">
          <a:xfrm>
            <a:off x="4359275" y="1248847"/>
            <a:ext cx="461543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800" dirty="0">
                <a:latin typeface="+mj-lt"/>
              </a:rPr>
              <a:t>Apartment block scenario</a:t>
            </a:r>
          </a:p>
          <a:p>
            <a:pPr eaLnBrk="1" hangingPunct="1"/>
            <a:r>
              <a:rPr lang="en-US" sz="1800" dirty="0">
                <a:latin typeface="+mj-lt"/>
              </a:rPr>
              <a:t>Mean signal strengths received at the </a:t>
            </a:r>
            <a:br>
              <a:rPr lang="en-US" sz="1800" dirty="0">
                <a:latin typeface="+mj-lt"/>
              </a:rPr>
            </a:br>
            <a:r>
              <a:rPr lang="en-US" sz="1800" dirty="0">
                <a:latin typeface="+mj-lt"/>
              </a:rPr>
              <a:t>Home apartment from </a:t>
            </a:r>
            <a:r>
              <a:rPr lang="en-US" sz="1800" dirty="0" smtClean="0">
                <a:latin typeface="+mj-lt"/>
              </a:rPr>
              <a:t>surrounding </a:t>
            </a:r>
            <a:r>
              <a:rPr lang="en-US" sz="1800" dirty="0" err="1" smtClean="0">
                <a:latin typeface="+mj-lt"/>
              </a:rPr>
              <a:t>appts</a:t>
            </a:r>
            <a:endParaRPr lang="en-US" sz="1800" dirty="0">
              <a:latin typeface="+mj-lt"/>
            </a:endParaRPr>
          </a:p>
          <a:p>
            <a:pPr eaLnBrk="1" hangingPunct="1"/>
            <a:endParaRPr lang="en-US" sz="1800" dirty="0">
              <a:latin typeface="+mj-lt"/>
            </a:endParaRPr>
          </a:p>
          <a:p>
            <a:pPr eaLnBrk="1" hangingPunct="1"/>
            <a:r>
              <a:rPr lang="en-US" sz="1800" dirty="0">
                <a:latin typeface="+mj-lt"/>
              </a:rPr>
              <a:t>Note that 24 surrounding apartments</a:t>
            </a:r>
            <a:br>
              <a:rPr lang="en-US" sz="1800" dirty="0">
                <a:latin typeface="+mj-lt"/>
              </a:rPr>
            </a:br>
            <a:r>
              <a:rPr lang="en-US" sz="1800" dirty="0">
                <a:latin typeface="+mj-lt"/>
              </a:rPr>
              <a:t>will exert CCA (if same </a:t>
            </a:r>
            <a:r>
              <a:rPr lang="en-US" sz="1800" dirty="0" smtClean="0">
                <a:latin typeface="+mj-lt"/>
              </a:rPr>
              <a:t>channel)</a:t>
            </a:r>
            <a:endParaRPr lang="en-US" sz="1800" dirty="0">
              <a:latin typeface="+mj-lt"/>
            </a:endParaRPr>
          </a:p>
          <a:p>
            <a:pPr eaLnBrk="1" hangingPunct="1"/>
            <a:endParaRPr lang="en-US" sz="1800" dirty="0"/>
          </a:p>
          <a:p>
            <a:pPr eaLnBrk="1" hangingPunct="1"/>
            <a:r>
              <a:rPr lang="en-US" sz="1800" dirty="0">
                <a:latin typeface="+mj-lt"/>
              </a:rPr>
              <a:t>If CCA Threshold was -50dBm, then only 4 </a:t>
            </a:r>
            <a:br>
              <a:rPr lang="en-US" sz="1800" dirty="0">
                <a:latin typeface="+mj-lt"/>
              </a:rPr>
            </a:br>
            <a:r>
              <a:rPr lang="en-US" sz="1800" dirty="0">
                <a:latin typeface="+mj-lt"/>
              </a:rPr>
              <a:t>surrounding apartments ‘interfering’</a:t>
            </a:r>
          </a:p>
        </p:txBody>
      </p:sp>
      <p:sp>
        <p:nvSpPr>
          <p:cNvPr id="5" name="Oval 4"/>
          <p:cNvSpPr/>
          <p:nvPr/>
        </p:nvSpPr>
        <p:spPr>
          <a:xfrm>
            <a:off x="2081213" y="2011363"/>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1793875" y="2335213"/>
            <a:ext cx="392113"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2081213" y="2659063"/>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2430463" y="2343150"/>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Arrow Connector 9"/>
          <p:cNvCxnSpPr>
            <a:endCxn id="9" idx="5"/>
          </p:cNvCxnSpPr>
          <p:nvPr/>
        </p:nvCxnSpPr>
        <p:spPr>
          <a:xfrm flipH="1" flipV="1">
            <a:off x="2765425" y="2635250"/>
            <a:ext cx="1593850" cy="598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79" name="TextBox 10"/>
          <p:cNvSpPr txBox="1">
            <a:spLocks noChangeArrowheads="1"/>
          </p:cNvSpPr>
          <p:nvPr/>
        </p:nvSpPr>
        <p:spPr bwMode="auto">
          <a:xfrm>
            <a:off x="152401" y="4267200"/>
            <a:ext cx="9112024"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Within Home apartment, wanted to unwanted (any apartment not one of the 4)</a:t>
            </a:r>
          </a:p>
          <a:p>
            <a:pPr eaLnBrk="1" hangingPunct="1"/>
            <a:r>
              <a:rPr lang="en-US" sz="1600" dirty="0"/>
              <a:t>is ~24dB, so no problem if unwanted is transmitting.</a:t>
            </a:r>
          </a:p>
          <a:p>
            <a:pPr eaLnBrk="1" hangingPunct="1"/>
            <a:r>
              <a:rPr lang="en-US" sz="1600" dirty="0"/>
              <a:t>In this scenario if all STAs reduced </a:t>
            </a:r>
            <a:r>
              <a:rPr lang="en-US" sz="1600" dirty="0" smtClean="0"/>
              <a:t>Rx Sensitivity </a:t>
            </a:r>
            <a:r>
              <a:rPr lang="en-US" sz="1600" dirty="0"/>
              <a:t>then </a:t>
            </a:r>
            <a:r>
              <a:rPr lang="en-US" sz="1600" dirty="0" smtClean="0"/>
              <a:t/>
            </a:r>
            <a:br>
              <a:rPr lang="en-US" sz="1600" dirty="0" smtClean="0"/>
            </a:br>
            <a:r>
              <a:rPr lang="en-US" sz="1600" dirty="0" smtClean="0"/>
              <a:t>everyone </a:t>
            </a:r>
            <a:r>
              <a:rPr lang="en-US" sz="1600" dirty="0"/>
              <a:t>is better off.  </a:t>
            </a:r>
            <a:endParaRPr lang="en-US" sz="1600" dirty="0" smtClean="0"/>
          </a:p>
          <a:p>
            <a:pPr eaLnBrk="1" hangingPunct="1"/>
            <a:r>
              <a:rPr lang="en-US" sz="1600" dirty="0" smtClean="0"/>
              <a:t>e.g</a:t>
            </a:r>
            <a:r>
              <a:rPr lang="en-US" sz="1600" dirty="0"/>
              <a:t>. Upper Limit -</a:t>
            </a:r>
            <a:r>
              <a:rPr lang="en-US" sz="1600" dirty="0" smtClean="0"/>
              <a:t>30,  </a:t>
            </a:r>
            <a:r>
              <a:rPr lang="en-US" sz="1600" dirty="0"/>
              <a:t>Margin 20 = -</a:t>
            </a:r>
            <a:r>
              <a:rPr lang="en-US" sz="1600" dirty="0" smtClean="0"/>
              <a:t>50dBm, worse case = -39 – 20 = -59dBm (</a:t>
            </a:r>
            <a:r>
              <a:rPr lang="en-US" sz="1600" dirty="0" err="1" smtClean="0"/>
              <a:t>cf</a:t>
            </a:r>
            <a:r>
              <a:rPr lang="en-US" sz="1600" dirty="0" smtClean="0"/>
              <a:t> -63dBm) </a:t>
            </a:r>
            <a:endParaRPr lang="en-US" sz="1600" dirty="0"/>
          </a:p>
          <a:p>
            <a:pPr eaLnBrk="1" hangingPunct="1"/>
            <a:endParaRPr lang="en-US" sz="1600" dirty="0"/>
          </a:p>
          <a:p>
            <a:pPr eaLnBrk="1" hangingPunct="1"/>
            <a:r>
              <a:rPr lang="en-US" sz="1600" dirty="0"/>
              <a:t>Note, </a:t>
            </a:r>
            <a:r>
              <a:rPr lang="en-US" sz="1600" dirty="0" smtClean="0"/>
              <a:t>am alternative is if </a:t>
            </a:r>
            <a:r>
              <a:rPr lang="en-US" sz="1600" dirty="0"/>
              <a:t>all STAs reduced their TX power by 30dB</a:t>
            </a:r>
            <a:br>
              <a:rPr lang="en-US" sz="1600" dirty="0"/>
            </a:br>
            <a:r>
              <a:rPr lang="en-US" sz="1600" dirty="0"/>
              <a:t>BUT the difference is that it does not rely on all other networks to do it as well.</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cxnSp>
        <p:nvCxnSpPr>
          <p:cNvPr id="4" name="Straight Arrow Connector 3"/>
          <p:cNvCxnSpPr/>
          <p:nvPr/>
        </p:nvCxnSpPr>
        <p:spPr bwMode="auto">
          <a:xfrm flipH="1" flipV="1">
            <a:off x="2670175" y="2830513"/>
            <a:ext cx="5178425" cy="24677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 name="Date Placeholder 2"/>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2726520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33425"/>
            <a:ext cx="8763000" cy="485775"/>
          </a:xfrm>
        </p:spPr>
        <p:txBody>
          <a:bodyPr>
            <a:normAutofit fontScale="90000"/>
          </a:bodyPr>
          <a:lstStyle/>
          <a:p>
            <a:pPr eaLnBrk="1" hangingPunct="1"/>
            <a:r>
              <a:rPr lang="en-US" dirty="0" smtClean="0"/>
              <a:t>Terraced Houses -  worst case scenario</a:t>
            </a:r>
          </a:p>
        </p:txBody>
      </p:sp>
      <p:sp>
        <p:nvSpPr>
          <p:cNvPr id="8195"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dirty="0" smtClean="0">
                <a:solidFill>
                  <a:schemeClr val="bg2"/>
                </a:solidFill>
              </a:rPr>
              <a:t>Graham Smith, DSP Group</a:t>
            </a: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57150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8353" y="3402711"/>
            <a:ext cx="8574647" cy="3385542"/>
          </a:xfrm>
          <a:prstGeom prst="rect">
            <a:avLst/>
          </a:prstGeom>
          <a:noFill/>
        </p:spPr>
        <p:txBody>
          <a:bodyPr wrap="square">
            <a:spAutoFit/>
          </a:bodyPr>
          <a:lstStyle/>
          <a:p>
            <a:pPr>
              <a:defRPr/>
            </a:pPr>
            <a:r>
              <a:rPr lang="en-US" sz="1800" dirty="0" smtClean="0"/>
              <a:t>The </a:t>
            </a:r>
            <a:r>
              <a:rPr lang="en-US" sz="1800" dirty="0"/>
              <a:t>relative RSSIs are:</a:t>
            </a:r>
          </a:p>
          <a:p>
            <a:pPr marL="285750" indent="-285750">
              <a:buFont typeface="Arial" pitchFamily="34" charset="0"/>
              <a:buChar char="•"/>
              <a:defRPr/>
            </a:pPr>
            <a:r>
              <a:rPr lang="en-US" sz="1800" dirty="0"/>
              <a:t>STA 1, STA 2, STA 3 and STA 4 </a:t>
            </a:r>
            <a:r>
              <a:rPr lang="en-US" sz="1800" dirty="0">
                <a:solidFill>
                  <a:srgbClr val="FF0000"/>
                </a:solidFill>
              </a:rPr>
              <a:t>to respective APs is -</a:t>
            </a:r>
            <a:r>
              <a:rPr lang="en-US" sz="1800" dirty="0" smtClean="0">
                <a:solidFill>
                  <a:srgbClr val="FF0000"/>
                </a:solidFill>
              </a:rPr>
              <a:t>46dBm</a:t>
            </a:r>
            <a:r>
              <a:rPr lang="en-US" sz="1800" dirty="0"/>
              <a:t> </a:t>
            </a:r>
            <a:r>
              <a:rPr lang="en-US" sz="1800" dirty="0" smtClean="0"/>
              <a:t>	</a:t>
            </a:r>
            <a:r>
              <a:rPr lang="en-US" sz="1400" i="1" dirty="0" smtClean="0"/>
              <a:t>(30.5ft, 2 walls.1 floor)</a:t>
            </a:r>
            <a:endParaRPr lang="en-US" sz="1400" i="1" dirty="0"/>
          </a:p>
          <a:p>
            <a:pPr marL="285750" indent="-285750">
              <a:buFont typeface="Arial" pitchFamily="34" charset="0"/>
              <a:buChar char="•"/>
              <a:defRPr/>
            </a:pPr>
            <a:r>
              <a:rPr lang="en-US" sz="1800" dirty="0" smtClean="0"/>
              <a:t>STA 1 will receive STA 2 at about </a:t>
            </a:r>
            <a:r>
              <a:rPr lang="en-US" sz="1800" dirty="0" smtClean="0"/>
              <a:t>-29dBm			</a:t>
            </a:r>
            <a:r>
              <a:rPr lang="en-US" sz="1400" i="1" dirty="0" smtClean="0"/>
              <a:t>(4ft, 1 external wall)</a:t>
            </a:r>
            <a:endParaRPr lang="en-US" sz="1400" i="1" dirty="0" smtClean="0"/>
          </a:p>
          <a:p>
            <a:pPr marL="285750" indent="-285750">
              <a:buFont typeface="Arial" pitchFamily="34" charset="0"/>
              <a:buChar char="•"/>
              <a:defRPr/>
            </a:pPr>
            <a:r>
              <a:rPr lang="en-US" sz="1800" dirty="0" smtClean="0">
                <a:solidFill>
                  <a:srgbClr val="FF0000"/>
                </a:solidFill>
              </a:rPr>
              <a:t>STA </a:t>
            </a:r>
            <a:r>
              <a:rPr lang="en-US" sz="1800" dirty="0">
                <a:solidFill>
                  <a:srgbClr val="FF0000"/>
                </a:solidFill>
              </a:rPr>
              <a:t>1 to STA 3 is -</a:t>
            </a:r>
            <a:r>
              <a:rPr lang="en-US" sz="1800" dirty="0" smtClean="0">
                <a:solidFill>
                  <a:srgbClr val="FF0000"/>
                </a:solidFill>
              </a:rPr>
              <a:t>69dBm				</a:t>
            </a:r>
            <a:r>
              <a:rPr lang="en-US" sz="1400" i="1" dirty="0" smtClean="0"/>
              <a:t>(24ft, 2 external walls)</a:t>
            </a:r>
            <a:endParaRPr lang="en-US" sz="1400" i="1" dirty="0"/>
          </a:p>
          <a:p>
            <a:pPr marL="285750" indent="-285750">
              <a:buFont typeface="Arial" pitchFamily="34" charset="0"/>
              <a:buChar char="•"/>
              <a:defRPr/>
            </a:pPr>
            <a:r>
              <a:rPr lang="en-US" sz="1800" dirty="0"/>
              <a:t>STA 1 to STA 4 is </a:t>
            </a:r>
            <a:r>
              <a:rPr lang="en-US" sz="1800" dirty="0" smtClean="0"/>
              <a:t>-78dBm 			                </a:t>
            </a:r>
            <a:r>
              <a:rPr lang="en-US" sz="1400" i="1" dirty="0" smtClean="0"/>
              <a:t>(44ft, 3 external walls)</a:t>
            </a:r>
          </a:p>
          <a:p>
            <a:pPr marL="285750" indent="-285750">
              <a:buFont typeface="Arial" pitchFamily="34" charset="0"/>
              <a:buChar char="•"/>
              <a:defRPr/>
            </a:pPr>
            <a:r>
              <a:rPr lang="en-US" sz="1800" dirty="0" smtClean="0"/>
              <a:t>Note </a:t>
            </a:r>
            <a:r>
              <a:rPr lang="en-US" sz="1800" dirty="0" smtClean="0"/>
              <a:t>STAs </a:t>
            </a:r>
            <a:r>
              <a:rPr lang="en-US" sz="1800" dirty="0"/>
              <a:t>1 and 3 could </a:t>
            </a:r>
            <a:r>
              <a:rPr lang="en-US" sz="1800" dirty="0" smtClean="0"/>
              <a:t>communicate with </a:t>
            </a:r>
            <a:r>
              <a:rPr lang="en-US" sz="1800" dirty="0"/>
              <a:t>their AP at the same time </a:t>
            </a:r>
            <a:r>
              <a:rPr lang="en-US" sz="1800" dirty="0" smtClean="0"/>
              <a:t>with </a:t>
            </a:r>
            <a:r>
              <a:rPr lang="en-US" sz="1800" dirty="0" smtClean="0"/>
              <a:t>23dB </a:t>
            </a:r>
            <a:r>
              <a:rPr lang="en-US" sz="1800" dirty="0"/>
              <a:t>margin, </a:t>
            </a:r>
            <a:r>
              <a:rPr lang="en-US" sz="1800" b="0" u="sng" dirty="0"/>
              <a:t>but that CCA will stop this</a:t>
            </a:r>
            <a:r>
              <a:rPr lang="en-US" sz="1800" dirty="0" smtClean="0"/>
              <a:t>.  </a:t>
            </a:r>
            <a:br>
              <a:rPr lang="en-US" sz="1800" dirty="0" smtClean="0"/>
            </a:br>
            <a:r>
              <a:rPr lang="en-US" sz="1800" dirty="0" smtClean="0"/>
              <a:t>Also STA’s 1 and 4 will exert CCA on each other – VERY INEFFICIENT </a:t>
            </a:r>
            <a:endParaRPr lang="en-US" sz="1800" dirty="0"/>
          </a:p>
          <a:p>
            <a:pPr>
              <a:defRPr/>
            </a:pPr>
            <a:r>
              <a:rPr lang="en-US" sz="1800" b="1" dirty="0">
                <a:solidFill>
                  <a:srgbClr val="00B050"/>
                </a:solidFill>
              </a:rPr>
              <a:t>Set DSC Margin to 20dB.  STA 1 effective CCA is now -</a:t>
            </a:r>
            <a:r>
              <a:rPr lang="en-US" sz="1800" b="1" dirty="0" smtClean="0">
                <a:solidFill>
                  <a:srgbClr val="00B050"/>
                </a:solidFill>
              </a:rPr>
              <a:t>66dBm</a:t>
            </a:r>
            <a:r>
              <a:rPr lang="en-US" sz="1800" b="1" dirty="0">
                <a:solidFill>
                  <a:srgbClr val="00B050"/>
                </a:solidFill>
              </a:rPr>
              <a:t>. </a:t>
            </a:r>
            <a:r>
              <a:rPr lang="en-US" sz="1800" b="1" dirty="0" smtClean="0">
                <a:solidFill>
                  <a:srgbClr val="00B050"/>
                </a:solidFill>
              </a:rPr>
              <a:t>(-</a:t>
            </a:r>
            <a:r>
              <a:rPr lang="en-US" sz="1800" b="1" dirty="0" smtClean="0">
                <a:solidFill>
                  <a:srgbClr val="00B050"/>
                </a:solidFill>
              </a:rPr>
              <a:t>46 </a:t>
            </a:r>
            <a:r>
              <a:rPr lang="en-US" sz="1800" b="1" dirty="0" smtClean="0">
                <a:solidFill>
                  <a:srgbClr val="00B050"/>
                </a:solidFill>
              </a:rPr>
              <a:t>– 20dBm) </a:t>
            </a:r>
            <a:endParaRPr lang="en-US" sz="1800" b="1" dirty="0">
              <a:solidFill>
                <a:srgbClr val="00B050"/>
              </a:solidFill>
            </a:endParaRPr>
          </a:p>
          <a:p>
            <a:pPr>
              <a:defRPr/>
            </a:pPr>
            <a:r>
              <a:rPr lang="en-US" sz="1800" b="1" dirty="0">
                <a:solidFill>
                  <a:srgbClr val="00B050"/>
                </a:solidFill>
              </a:rPr>
              <a:t>We can see that almost every STA  in House 3 is now unseen and both networks can transmit unimpeded.</a:t>
            </a:r>
          </a:p>
          <a:p>
            <a:pPr>
              <a:defRPr/>
            </a:pPr>
            <a:endParaRPr lang="en-US" sz="1600" dirty="0"/>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3" name="TextBox 2"/>
          <p:cNvSpPr txBox="1"/>
          <p:nvPr/>
        </p:nvSpPr>
        <p:spPr>
          <a:xfrm>
            <a:off x="6096000" y="1523999"/>
            <a:ext cx="2819400" cy="1446550"/>
          </a:xfrm>
          <a:prstGeom prst="rect">
            <a:avLst/>
          </a:prstGeom>
          <a:noFill/>
        </p:spPr>
        <p:txBody>
          <a:bodyPr wrap="square" rtlCol="0">
            <a:spAutoFit/>
          </a:bodyPr>
          <a:lstStyle/>
          <a:p>
            <a:r>
              <a:rPr lang="en-US" sz="1600" dirty="0"/>
              <a:t>STA in each house is at extreme position.  But, at worst position to interfere with STA 1</a:t>
            </a:r>
          </a:p>
          <a:p>
            <a:endParaRPr lang="en-US" dirty="0"/>
          </a:p>
        </p:txBody>
      </p:sp>
      <p:sp>
        <p:nvSpPr>
          <p:cNvPr id="5" name="Date Placeholder 4"/>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2425907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14600" y="685800"/>
            <a:ext cx="5943600" cy="555625"/>
          </a:xfrm>
        </p:spPr>
        <p:txBody>
          <a:bodyPr/>
          <a:lstStyle/>
          <a:p>
            <a:r>
              <a:rPr lang="en-US" dirty="0" smtClean="0"/>
              <a:t>Enterprise Networks, Hotspots </a:t>
            </a:r>
          </a:p>
        </p:txBody>
      </p:sp>
      <p:sp>
        <p:nvSpPr>
          <p:cNvPr id="9219"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8" y="965200"/>
            <a:ext cx="5259387"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TextBox 4"/>
          <p:cNvSpPr txBox="1">
            <a:spLocks noChangeArrowheads="1"/>
          </p:cNvSpPr>
          <p:nvPr/>
        </p:nvSpPr>
        <p:spPr bwMode="auto">
          <a:xfrm>
            <a:off x="5314950" y="1241425"/>
            <a:ext cx="3763963"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Conventional </a:t>
            </a:r>
            <a:r>
              <a:rPr lang="en-US" sz="1400" dirty="0"/>
              <a:t>7- cell cluster </a:t>
            </a:r>
          </a:p>
          <a:p>
            <a:pPr eaLnBrk="1" hangingPunct="1"/>
            <a:r>
              <a:rPr lang="en-US" sz="1400" dirty="0"/>
              <a:t>Assume 7 channels (@ 5GHz) </a:t>
            </a:r>
          </a:p>
          <a:p>
            <a:pPr eaLnBrk="1" hangingPunct="1"/>
            <a:r>
              <a:rPr lang="en-US" sz="1400" dirty="0"/>
              <a:t>STA A at extreme of Cell 4</a:t>
            </a:r>
          </a:p>
          <a:p>
            <a:pPr eaLnBrk="1" hangingPunct="1"/>
            <a:r>
              <a:rPr lang="en-US" sz="1400" dirty="0"/>
              <a:t>STA B at worst case position in cell 4’</a:t>
            </a:r>
          </a:p>
          <a:p>
            <a:pPr eaLnBrk="1" hangingPunct="1"/>
            <a:endParaRPr lang="en-US" sz="1400" dirty="0"/>
          </a:p>
          <a:p>
            <a:pPr eaLnBrk="1" hangingPunct="1"/>
            <a:r>
              <a:rPr lang="en-US" sz="1400" dirty="0"/>
              <a:t>Assume 3dB obstruction between cells</a:t>
            </a:r>
          </a:p>
          <a:p>
            <a:pPr eaLnBrk="1" hangingPunct="1"/>
            <a:r>
              <a:rPr lang="en-US" sz="1400" dirty="0"/>
              <a:t>STA A receives STA B at -</a:t>
            </a:r>
            <a:r>
              <a:rPr lang="en-US" sz="1400" dirty="0" smtClean="0"/>
              <a:t>26dB </a:t>
            </a:r>
            <a:r>
              <a:rPr lang="en-US" sz="1400" dirty="0" err="1"/>
              <a:t>cf</a:t>
            </a:r>
            <a:r>
              <a:rPr lang="en-US" sz="1400" dirty="0"/>
              <a:t> AP 4</a:t>
            </a:r>
          </a:p>
          <a:p>
            <a:pPr eaLnBrk="1" hangingPunct="1"/>
            <a:r>
              <a:rPr lang="en-US" sz="1400" dirty="0" smtClean="0">
                <a:solidFill>
                  <a:srgbClr val="FF0000"/>
                </a:solidFill>
              </a:rPr>
              <a:t>IF </a:t>
            </a:r>
            <a:r>
              <a:rPr lang="en-US" sz="1400" dirty="0">
                <a:solidFill>
                  <a:srgbClr val="FF0000"/>
                </a:solidFill>
              </a:rPr>
              <a:t>DSC MARGIN = 20dB</a:t>
            </a:r>
          </a:p>
          <a:p>
            <a:pPr eaLnBrk="1" hangingPunct="1"/>
            <a:r>
              <a:rPr lang="en-US" sz="1400" dirty="0">
                <a:solidFill>
                  <a:srgbClr val="FF0000"/>
                </a:solidFill>
              </a:rPr>
              <a:t>BOTH CAN TX AT SAME TIME</a:t>
            </a:r>
          </a:p>
          <a:p>
            <a:pPr eaLnBrk="1" hangingPunct="1"/>
            <a:endParaRPr lang="en-US" sz="1600" dirty="0"/>
          </a:p>
          <a:p>
            <a:pPr eaLnBrk="1" hangingPunct="1"/>
            <a:r>
              <a:rPr lang="en-US" sz="1600" dirty="0"/>
              <a:t>If Cell Radius </a:t>
            </a:r>
            <a:r>
              <a:rPr lang="en-US" sz="1600" dirty="0" smtClean="0"/>
              <a:t>50feet </a:t>
            </a:r>
            <a:endParaRPr lang="en-US" sz="1600" dirty="0"/>
          </a:p>
          <a:p>
            <a:pPr eaLnBrk="1" hangingPunct="1"/>
            <a:r>
              <a:rPr lang="en-US" sz="1600" dirty="0" smtClean="0"/>
              <a:t>STA A to AP 4 	-44dBm</a:t>
            </a:r>
          </a:p>
          <a:p>
            <a:pPr eaLnBrk="1" hangingPunct="1"/>
            <a:r>
              <a:rPr lang="en-US" sz="1600" dirty="0" smtClean="0"/>
              <a:t>STA A to STA B	-70dBm</a:t>
            </a:r>
          </a:p>
          <a:p>
            <a:pPr eaLnBrk="1" hangingPunct="1"/>
            <a:r>
              <a:rPr lang="en-US" sz="1600" dirty="0" smtClean="0"/>
              <a:t>AP 4 to AP 4’	-80dBm	 </a:t>
            </a:r>
            <a:endParaRPr lang="en-US" sz="1600" dirty="0"/>
          </a:p>
          <a:p>
            <a:pPr eaLnBrk="1" hangingPunct="1"/>
            <a:r>
              <a:rPr lang="en-US" sz="1600" dirty="0"/>
              <a:t>STA B and AP 4’ both would exert CCA at STA A and vice </a:t>
            </a:r>
            <a:r>
              <a:rPr lang="en-US" sz="1600" dirty="0" smtClean="0"/>
              <a:t>versa</a:t>
            </a:r>
          </a:p>
          <a:p>
            <a:pPr eaLnBrk="1" hangingPunct="1"/>
            <a:r>
              <a:rPr lang="en-US" sz="1600" dirty="0" smtClean="0"/>
              <a:t>Set DSC Margin 20dB</a:t>
            </a:r>
          </a:p>
          <a:p>
            <a:pPr eaLnBrk="1" hangingPunct="1"/>
            <a:r>
              <a:rPr lang="en-US" sz="1600" dirty="0" smtClean="0"/>
              <a:t>Effective CCA = -64dBm</a:t>
            </a:r>
            <a:endParaRPr lang="en-US" sz="1600" dirty="0"/>
          </a:p>
        </p:txBody>
      </p:sp>
      <p:sp>
        <p:nvSpPr>
          <p:cNvPr id="9222" name="TextBox 5"/>
          <p:cNvSpPr txBox="1">
            <a:spLocks noChangeArrowheads="1"/>
          </p:cNvSpPr>
          <p:nvPr/>
        </p:nvSpPr>
        <p:spPr bwMode="auto">
          <a:xfrm>
            <a:off x="279210" y="5488742"/>
            <a:ext cx="87100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FF0000"/>
                </a:solidFill>
              </a:rPr>
              <a:t>In this environment, </a:t>
            </a:r>
            <a:r>
              <a:rPr lang="en-US" sz="1600" dirty="0" smtClean="0">
                <a:solidFill>
                  <a:srgbClr val="FF0000"/>
                </a:solidFill>
              </a:rPr>
              <a:t>AP </a:t>
            </a:r>
            <a:r>
              <a:rPr lang="en-US" sz="1600" dirty="0">
                <a:solidFill>
                  <a:srgbClr val="FF0000"/>
                </a:solidFill>
              </a:rPr>
              <a:t>could tell its STAs what Margin and Upper Limit </a:t>
            </a:r>
            <a:r>
              <a:rPr lang="en-US" sz="1600" dirty="0" smtClean="0">
                <a:solidFill>
                  <a:srgbClr val="FF0000"/>
                </a:solidFill>
              </a:rPr>
              <a:t>(e.g. 40 and 20)</a:t>
            </a:r>
          </a:p>
          <a:p>
            <a:pPr algn="ctr" eaLnBrk="1" hangingPunct="1"/>
            <a:r>
              <a:rPr lang="en-US" sz="1600" dirty="0" smtClean="0">
                <a:solidFill>
                  <a:srgbClr val="FF0000"/>
                </a:solidFill>
              </a:rPr>
              <a:t>Overall </a:t>
            </a:r>
            <a:r>
              <a:rPr lang="en-US" sz="1600" dirty="0">
                <a:solidFill>
                  <a:srgbClr val="FF0000"/>
                </a:solidFill>
              </a:rPr>
              <a:t>capacity greatly </a:t>
            </a:r>
            <a:r>
              <a:rPr lang="en-US" sz="1600" dirty="0" smtClean="0">
                <a:solidFill>
                  <a:srgbClr val="FF0000"/>
                </a:solidFill>
              </a:rPr>
              <a:t>enhanced</a:t>
            </a:r>
            <a:endParaRPr lang="en-US" sz="1600" u="sng" dirty="0">
              <a:solidFill>
                <a:srgbClr val="FF0000"/>
              </a:solidFill>
            </a:endParaRP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3" name="Date Placeholder 2"/>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3770843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77716</TotalTime>
  <Words>1429</Words>
  <Application>Microsoft Office PowerPoint</Application>
  <PresentationFormat>On-screen Show (4:3)</PresentationFormat>
  <Paragraphs>247</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Document</vt:lpstr>
      <vt:lpstr>Dynamic Sensitivity Control Improvement to area throughput </vt:lpstr>
      <vt:lpstr>PowerPoint Presentation</vt:lpstr>
      <vt:lpstr>Background</vt:lpstr>
      <vt:lpstr>Example – background to idea</vt:lpstr>
      <vt:lpstr>Dynamic Sensitivity Control - DSC</vt:lpstr>
      <vt:lpstr>RX Sensitivity</vt:lpstr>
      <vt:lpstr>Apartments</vt:lpstr>
      <vt:lpstr>Terraced Houses -  worst case scenario</vt:lpstr>
      <vt:lpstr>Enterprise Networks, Hotspots </vt:lpstr>
      <vt:lpstr>Enterprise and Hotspots</vt:lpstr>
      <vt:lpstr>Other </vt:lpstr>
      <vt:lpstr>Legacy STAs – No problem if in separate network</vt:lpstr>
      <vt:lpstr>Legacy STA – Same Network</vt:lpstr>
      <vt:lpstr>Legacy STA – Same Network</vt:lpstr>
      <vt:lpstr>Lone DSC STA</vt:lpstr>
      <vt:lpstr>Discussion</vt:lpstr>
      <vt:lpstr>AP Considerations</vt:lpstr>
      <vt:lpstr>Considerations – Way ahead</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1455</cp:revision>
  <cp:lastPrinted>1998-02-10T13:28:06Z</cp:lastPrinted>
  <dcterms:created xsi:type="dcterms:W3CDTF">1998-02-10T13:07:52Z</dcterms:created>
  <dcterms:modified xsi:type="dcterms:W3CDTF">2013-09-27T17:51:31Z</dcterms:modified>
</cp:coreProperties>
</file>