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1"/>
  </p:notesMasterIdLst>
  <p:handoutMasterIdLst>
    <p:handoutMasterId r:id="rId22"/>
  </p:handoutMasterIdLst>
  <p:sldIdLst>
    <p:sldId id="269" r:id="rId2"/>
    <p:sldId id="334" r:id="rId3"/>
    <p:sldId id="317" r:id="rId4"/>
    <p:sldId id="318" r:id="rId5"/>
    <p:sldId id="319" r:id="rId6"/>
    <p:sldId id="333" r:id="rId7"/>
    <p:sldId id="320" r:id="rId8"/>
    <p:sldId id="321" r:id="rId9"/>
    <p:sldId id="322" r:id="rId10"/>
    <p:sldId id="323" r:id="rId11"/>
    <p:sldId id="324" r:id="rId12"/>
    <p:sldId id="325" r:id="rId13"/>
    <p:sldId id="326" r:id="rId14"/>
    <p:sldId id="327" r:id="rId15"/>
    <p:sldId id="328" r:id="rId16"/>
    <p:sldId id="329" r:id="rId17"/>
    <p:sldId id="330" r:id="rId18"/>
    <p:sldId id="331" r:id="rId19"/>
    <p:sldId id="332" r:id="rId20"/>
  </p:sldIdLst>
  <p:sldSz cx="9144000" cy="6858000" type="screen4x3"/>
  <p:notesSz cx="6858000" cy="9296400"/>
  <p:defaultTextStyle>
    <a:defPPr>
      <a:defRPr lang="en-US"/>
    </a:defPPr>
    <a:lvl1pPr algn="l" rtl="0" eaLnBrk="0" fontAlgn="base" hangingPunct="0">
      <a:spcBef>
        <a:spcPct val="0"/>
      </a:spcBef>
      <a:spcAft>
        <a:spcPct val="0"/>
      </a:spcAft>
      <a:defRPr sz="2400" b="1"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b="1"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b="1"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b="1"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b="1" kern="1200">
        <a:solidFill>
          <a:schemeClr val="tx1"/>
        </a:solidFill>
        <a:latin typeface="Times New Roman" pitchFamily="18" charset="0"/>
        <a:ea typeface="+mn-ea"/>
        <a:cs typeface="+mn-cs"/>
      </a:defRPr>
    </a:lvl5pPr>
    <a:lvl6pPr marL="2286000" algn="l" defTabSz="914400" rtl="0" eaLnBrk="1" latinLnBrk="0" hangingPunct="1">
      <a:defRPr sz="2400" b="1" kern="1200">
        <a:solidFill>
          <a:schemeClr val="tx1"/>
        </a:solidFill>
        <a:latin typeface="Times New Roman" pitchFamily="18" charset="0"/>
        <a:ea typeface="+mn-ea"/>
        <a:cs typeface="+mn-cs"/>
      </a:defRPr>
    </a:lvl6pPr>
    <a:lvl7pPr marL="2743200" algn="l" defTabSz="914400" rtl="0" eaLnBrk="1" latinLnBrk="0" hangingPunct="1">
      <a:defRPr sz="2400" b="1" kern="1200">
        <a:solidFill>
          <a:schemeClr val="tx1"/>
        </a:solidFill>
        <a:latin typeface="Times New Roman" pitchFamily="18" charset="0"/>
        <a:ea typeface="+mn-ea"/>
        <a:cs typeface="+mn-cs"/>
      </a:defRPr>
    </a:lvl7pPr>
    <a:lvl8pPr marL="3200400" algn="l" defTabSz="914400" rtl="0" eaLnBrk="1" latinLnBrk="0" hangingPunct="1">
      <a:defRPr sz="2400" b="1" kern="1200">
        <a:solidFill>
          <a:schemeClr val="tx1"/>
        </a:solidFill>
        <a:latin typeface="Times New Roman" pitchFamily="18" charset="0"/>
        <a:ea typeface="+mn-ea"/>
        <a:cs typeface="+mn-cs"/>
      </a:defRPr>
    </a:lvl8pPr>
    <a:lvl9pPr marL="3657600" algn="l" defTabSz="914400" rtl="0" eaLnBrk="1" latinLnBrk="0" hangingPunct="1">
      <a:defRPr sz="2400" b="1"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99"/>
    <a:srgbClr val="FF9966"/>
    <a:srgbClr val="FF9933"/>
    <a:srgbClr val="FFFF00"/>
    <a:srgbClr val="66FFFF"/>
    <a:srgbClr val="FF3300"/>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800" autoAdjust="0"/>
    <p:restoredTop sz="86380" autoAdjust="0"/>
  </p:normalViewPr>
  <p:slideViewPr>
    <p:cSldViewPr>
      <p:cViewPr varScale="1">
        <p:scale>
          <a:sx n="78" d="100"/>
          <a:sy n="78" d="100"/>
        </p:scale>
        <p:origin x="-1032" y="-96"/>
      </p:cViewPr>
      <p:guideLst>
        <p:guide orient="horz" pos="2160"/>
        <p:guide pos="2880"/>
      </p:guideLst>
    </p:cSldViewPr>
  </p:slideViewPr>
  <p:outlineViewPr>
    <p:cViewPr>
      <p:scale>
        <a:sx n="33" d="100"/>
        <a:sy n="33" d="100"/>
      </p:scale>
      <p:origin x="0" y="59580"/>
    </p:cViewPr>
  </p:outlineViewPr>
  <p:notesTextViewPr>
    <p:cViewPr>
      <p:scale>
        <a:sx n="100" d="100"/>
        <a:sy n="100" d="100"/>
      </p:scale>
      <p:origin x="0" y="0"/>
    </p:cViewPr>
  </p:notesTextViewPr>
  <p:sorterViewPr>
    <p:cViewPr>
      <p:scale>
        <a:sx n="90" d="100"/>
        <a:sy n="90" d="100"/>
      </p:scale>
      <p:origin x="0" y="3492"/>
    </p:cViewPr>
  </p:sorterViewPr>
  <p:notesViewPr>
    <p:cSldViewPr>
      <p:cViewPr>
        <p:scale>
          <a:sx n="100" d="100"/>
          <a:sy n="100" d="100"/>
        </p:scale>
        <p:origin x="-1728" y="42"/>
      </p:cViewPr>
      <p:guideLst>
        <p:guide orient="horz" pos="2163"/>
        <p:guide pos="284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29263"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smtClean="0"/>
              <a:t>doc.: IEEE 802.11-</a:t>
            </a:r>
            <a:endParaRPr lang="en-US"/>
          </a:p>
        </p:txBody>
      </p:sp>
      <p:sp>
        <p:nvSpPr>
          <p:cNvPr id="3075" name="Rectangle 3"/>
          <p:cNvSpPr>
            <a:spLocks noGrp="1" noChangeArrowheads="1"/>
          </p:cNvSpPr>
          <p:nvPr>
            <p:ph type="dt" sz="quarter" idx="1"/>
          </p:nvPr>
        </p:nvSpPr>
        <p:spPr bwMode="auto">
          <a:xfrm>
            <a:off x="687388" y="177800"/>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smtClean="0"/>
              <a:t>April 2013</a:t>
            </a:r>
            <a:endParaRPr lang="en-US"/>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smtClean="0"/>
              <a:t>Graham Smith, DSP Group</a:t>
            </a:r>
            <a:endParaRPr lang="en-US"/>
          </a:p>
        </p:txBody>
      </p:sp>
      <p:sp>
        <p:nvSpPr>
          <p:cNvPr id="3077" name="Rectangle 5"/>
          <p:cNvSpPr>
            <a:spLocks noGrp="1" noChangeArrowheads="1"/>
          </p:cNvSpPr>
          <p:nvPr>
            <p:ph type="sldNum" sz="quarter" idx="3"/>
          </p:nvPr>
        </p:nvSpPr>
        <p:spPr bwMode="auto">
          <a:xfrm>
            <a:off x="3095625" y="89979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8213">
              <a:defRPr sz="1200" b="0"/>
            </a:lvl1pPr>
          </a:lstStyle>
          <a:p>
            <a:pPr>
              <a:defRPr/>
            </a:pPr>
            <a:r>
              <a:rPr lang="en-US"/>
              <a:t>Page </a:t>
            </a:r>
            <a:fld id="{F771502A-6538-410D-9F92-7BE935D2C40F}" type="slidenum">
              <a:rPr lang="en-US"/>
              <a:pPr>
                <a:defRPr/>
              </a:pPr>
              <a:t>‹#›</a:t>
            </a:fld>
            <a:endParaRPr lang="en-US"/>
          </a:p>
        </p:txBody>
      </p:sp>
      <p:sp>
        <p:nvSpPr>
          <p:cNvPr id="8198"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8199" name="Rectangle 7"/>
          <p:cNvSpPr>
            <a:spLocks noChangeArrowheads="1"/>
          </p:cNvSpPr>
          <p:nvPr/>
        </p:nvSpPr>
        <p:spPr bwMode="auto">
          <a:xfrm>
            <a:off x="685800" y="8997950"/>
            <a:ext cx="7032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8213"/>
            <a:r>
              <a:rPr lang="en-US" sz="1200" b="0"/>
              <a:t>Submission</a:t>
            </a:r>
          </a:p>
        </p:txBody>
      </p:sp>
      <p:sp>
        <p:nvSpPr>
          <p:cNvPr id="8200"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2740807714"/>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smtClean="0"/>
              <a:t>doc.: IEEE 802.11-</a:t>
            </a:r>
            <a:endParaRPr lang="en-US"/>
          </a:p>
        </p:txBody>
      </p:sp>
      <p:sp>
        <p:nvSpPr>
          <p:cNvPr id="2051" name="Rectangle 3"/>
          <p:cNvSpPr>
            <a:spLocks noGrp="1" noChangeArrowheads="1"/>
          </p:cNvSpPr>
          <p:nvPr>
            <p:ph type="dt" idx="1"/>
          </p:nvPr>
        </p:nvSpPr>
        <p:spPr bwMode="auto">
          <a:xfrm>
            <a:off x="646113" y="98425"/>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smtClean="0"/>
              <a:t>April 2013</a:t>
            </a:r>
            <a:endParaRPr lang="en-US"/>
          </a:p>
        </p:txBody>
      </p:sp>
      <p:sp>
        <p:nvSpPr>
          <p:cNvPr id="5124" name="Rectangle 4"/>
          <p:cNvSpPr>
            <a:spLocks noGrp="1" noRot="1" noChangeAspect="1" noChangeArrowheads="1" noTextEdit="1"/>
          </p:cNvSpPr>
          <p:nvPr>
            <p:ph type="sldImg" idx="2"/>
          </p:nvPr>
        </p:nvSpPr>
        <p:spPr bwMode="auto">
          <a:xfrm>
            <a:off x="1112838" y="701675"/>
            <a:ext cx="4635500" cy="347662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14400" y="4416425"/>
            <a:ext cx="5029200" cy="4184650"/>
          </a:xfrm>
          <a:prstGeom prst="rect">
            <a:avLst/>
          </a:prstGeom>
          <a:noFill/>
          <a:ln w="9525">
            <a:noFill/>
            <a:miter lim="800000"/>
            <a:headEnd/>
            <a:tailEnd/>
          </a:ln>
          <a:effectLst/>
        </p:spPr>
        <p:txBody>
          <a:bodyPr vert="horz" wrap="square" lIns="94112" tIns="46259" rIns="94112" bIns="4625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87963" y="9001125"/>
            <a:ext cx="925512"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8213">
              <a:defRPr sz="1200" b="0"/>
            </a:lvl5pPr>
          </a:lstStyle>
          <a:p>
            <a:pPr lvl="4">
              <a:defRPr/>
            </a:pPr>
            <a:r>
              <a:rPr lang="en-US" smtClean="0"/>
              <a:t>Graham Smith, DSP Group</a:t>
            </a:r>
            <a:endParaRPr lang="en-US"/>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t>Page </a:t>
            </a:r>
            <a:fld id="{51B966A9-53E8-431F-AD94-BCA61E341CFC}" type="slidenum">
              <a:rPr lang="en-US"/>
              <a:pPr>
                <a:defRPr/>
              </a:pPr>
              <a:t>‹#›</a:t>
            </a:fld>
            <a:endParaRPr lang="en-US"/>
          </a:p>
        </p:txBody>
      </p:sp>
      <p:sp>
        <p:nvSpPr>
          <p:cNvPr id="5128" name="Rectangle 8"/>
          <p:cNvSpPr>
            <a:spLocks noChangeArrowheads="1"/>
          </p:cNvSpPr>
          <p:nvPr/>
        </p:nvSpPr>
        <p:spPr bwMode="auto">
          <a:xfrm>
            <a:off x="715963" y="9001125"/>
            <a:ext cx="70326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19163"/>
            <a:r>
              <a:rPr lang="en-US" sz="1200" b="0"/>
              <a:t>Submission</a:t>
            </a:r>
          </a:p>
        </p:txBody>
      </p:sp>
      <p:sp>
        <p:nvSpPr>
          <p:cNvPr id="5129"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5130" name="Line 10"/>
          <p:cNvSpPr>
            <a:spLocks noChangeShapeType="1"/>
          </p:cNvSpPr>
          <p:nvPr/>
        </p:nvSpPr>
        <p:spPr bwMode="auto">
          <a:xfrm>
            <a:off x="639763" y="296863"/>
            <a:ext cx="55784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163285688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400" smtClean="0"/>
              <a:t>doc.: IEEE 802.11-</a:t>
            </a:r>
          </a:p>
        </p:txBody>
      </p:sp>
      <p:sp>
        <p:nvSpPr>
          <p:cNvPr id="614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400" smtClean="0"/>
              <a:t>April 2013</a:t>
            </a:r>
          </a:p>
        </p:txBody>
      </p:sp>
      <p:sp>
        <p:nvSpPr>
          <p:cNvPr id="614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458788" defTabSz="938213">
              <a:defRPr sz="2400" b="1">
                <a:solidFill>
                  <a:schemeClr val="tx1"/>
                </a:solidFill>
                <a:latin typeface="Times New Roman" pitchFamily="18" charset="0"/>
              </a:defRPr>
            </a:lvl5pPr>
            <a:lvl6pPr marL="915988" defTabSz="938213" eaLnBrk="0" fontAlgn="base" hangingPunct="0">
              <a:spcBef>
                <a:spcPct val="0"/>
              </a:spcBef>
              <a:spcAft>
                <a:spcPct val="0"/>
              </a:spcAft>
              <a:defRPr sz="2400" b="1">
                <a:solidFill>
                  <a:schemeClr val="tx1"/>
                </a:solidFill>
                <a:latin typeface="Times New Roman" pitchFamily="18" charset="0"/>
              </a:defRPr>
            </a:lvl6pPr>
            <a:lvl7pPr marL="1373188" defTabSz="938213" eaLnBrk="0" fontAlgn="base" hangingPunct="0">
              <a:spcBef>
                <a:spcPct val="0"/>
              </a:spcBef>
              <a:spcAft>
                <a:spcPct val="0"/>
              </a:spcAft>
              <a:defRPr sz="2400" b="1">
                <a:solidFill>
                  <a:schemeClr val="tx1"/>
                </a:solidFill>
                <a:latin typeface="Times New Roman" pitchFamily="18" charset="0"/>
              </a:defRPr>
            </a:lvl7pPr>
            <a:lvl8pPr marL="1830388" defTabSz="938213" eaLnBrk="0" fontAlgn="base" hangingPunct="0">
              <a:spcBef>
                <a:spcPct val="0"/>
              </a:spcBef>
              <a:spcAft>
                <a:spcPct val="0"/>
              </a:spcAft>
              <a:defRPr sz="2400" b="1">
                <a:solidFill>
                  <a:schemeClr val="tx1"/>
                </a:solidFill>
                <a:latin typeface="Times New Roman" pitchFamily="18" charset="0"/>
              </a:defRPr>
            </a:lvl8pPr>
            <a:lvl9pPr marL="2287588" defTabSz="938213" eaLnBrk="0" fontAlgn="base" hangingPunct="0">
              <a:spcBef>
                <a:spcPct val="0"/>
              </a:spcBef>
              <a:spcAft>
                <a:spcPct val="0"/>
              </a:spcAft>
              <a:defRPr sz="2400" b="1">
                <a:solidFill>
                  <a:schemeClr val="tx1"/>
                </a:solidFill>
                <a:latin typeface="Times New Roman" pitchFamily="18" charset="0"/>
              </a:defRPr>
            </a:lvl9pPr>
          </a:lstStyle>
          <a:p>
            <a:pPr lvl="4"/>
            <a:r>
              <a:rPr lang="en-US" sz="1200" b="0" smtClean="0"/>
              <a:t>Graham Smith, DSP Group</a:t>
            </a:r>
          </a:p>
        </p:txBody>
      </p:sp>
      <p:sp>
        <p:nvSpPr>
          <p:cNvPr id="614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200" b="0" smtClean="0"/>
              <a:t>Page </a:t>
            </a:r>
            <a:fld id="{D0B8B295-F92D-467A-B866-1ED57ECAAB6C}" type="slidenum">
              <a:rPr lang="en-US" sz="1200" b="0" smtClean="0"/>
              <a:pPr/>
              <a:t>1</a:t>
            </a:fld>
            <a:endParaRPr lang="en-US" sz="1200" b="0" smtClean="0"/>
          </a:p>
        </p:txBody>
      </p:sp>
      <p:sp>
        <p:nvSpPr>
          <p:cNvPr id="6150" name="Rectangle 2"/>
          <p:cNvSpPr>
            <a:spLocks noGrp="1" noRot="1" noChangeAspect="1" noChangeArrowheads="1" noTextEdit="1"/>
          </p:cNvSpPr>
          <p:nvPr>
            <p:ph type="sldImg"/>
          </p:nvPr>
        </p:nvSpPr>
        <p:spPr>
          <a:ln/>
        </p:spPr>
      </p:sp>
      <p:sp>
        <p:nvSpPr>
          <p:cNvPr id="615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5"/>
          <p:cNvSpPr>
            <a:spLocks noGrp="1" noChangeArrowheads="1"/>
          </p:cNvSpPr>
          <p:nvPr>
            <p:ph type="ftr" sz="quarter" idx="10"/>
          </p:nvPr>
        </p:nvSpPr>
        <p:spPr/>
        <p:txBody>
          <a:bodyPr/>
          <a:lstStyle>
            <a:lvl1pPr>
              <a:defRPr/>
            </a:lvl1pPr>
          </a:lstStyle>
          <a:p>
            <a:pPr>
              <a:defRPr/>
            </a:pPr>
            <a:r>
              <a:rPr lang="en-US" smtClean="0"/>
              <a:t>Graham Smith, DSP Group</a:t>
            </a:r>
            <a:endParaRPr lang="en-US"/>
          </a:p>
        </p:txBody>
      </p:sp>
      <p:sp>
        <p:nvSpPr>
          <p:cNvPr id="5" name="Rectangle 6"/>
          <p:cNvSpPr>
            <a:spLocks noGrp="1" noChangeArrowheads="1"/>
          </p:cNvSpPr>
          <p:nvPr>
            <p:ph type="sldNum" sz="quarter" idx="11"/>
          </p:nvPr>
        </p:nvSpPr>
        <p:spPr/>
        <p:txBody>
          <a:bodyPr/>
          <a:lstStyle>
            <a:lvl1pPr>
              <a:defRPr/>
            </a:lvl1pPr>
          </a:lstStyle>
          <a:p>
            <a:pPr>
              <a:defRPr/>
            </a:pPr>
            <a:r>
              <a:rPr lang="en-US"/>
              <a:t>Slide </a:t>
            </a:r>
            <a:fld id="{5E5CBE4F-402A-49FC-A06A-9C974296C46D}" type="slidenum">
              <a:rPr lang="en-US"/>
              <a:pPr>
                <a:defRPr/>
              </a:pPr>
              <a:t>‹#›</a:t>
            </a:fld>
            <a:endParaRPr lang="en-US"/>
          </a:p>
        </p:txBody>
      </p:sp>
      <p:sp>
        <p:nvSpPr>
          <p:cNvPr id="6" name="Date Placeholder 7"/>
          <p:cNvSpPr>
            <a:spLocks noGrp="1"/>
          </p:cNvSpPr>
          <p:nvPr>
            <p:ph type="dt" sz="half" idx="12"/>
          </p:nvPr>
        </p:nvSpPr>
        <p:spPr>
          <a:xfrm>
            <a:off x="696913" y="332601"/>
            <a:ext cx="1045158" cy="276999"/>
          </a:xfrm>
        </p:spPr>
        <p:txBody>
          <a:bodyPr/>
          <a:lstStyle/>
          <a:p>
            <a:pPr>
              <a:defRPr/>
            </a:pPr>
            <a:r>
              <a:rPr lang="en-US" smtClean="0"/>
              <a:t>Sept 2013</a:t>
            </a:r>
            <a:endParaRPr lang="en-US" dirty="0"/>
          </a:p>
        </p:txBody>
      </p:sp>
    </p:spTree>
    <p:extLst>
      <p:ext uri="{BB962C8B-B14F-4D97-AF65-F5344CB8AC3E}">
        <p14:creationId xmlns:p14="http://schemas.microsoft.com/office/powerpoint/2010/main" val="20982542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7" name="Title 6"/>
          <p:cNvSpPr>
            <a:spLocks noGrp="1"/>
          </p:cNvSpPr>
          <p:nvPr>
            <p:ph type="title"/>
          </p:nvPr>
        </p:nvSpPr>
        <p:spPr/>
        <p:txBody>
          <a:bodyPr/>
          <a:lstStyle/>
          <a:p>
            <a:r>
              <a:rPr lang="en-US" smtClean="0"/>
              <a:t>Click to edit Master title style</a:t>
            </a:r>
            <a:endParaRPr lang="en-US"/>
          </a:p>
        </p:txBody>
      </p:sp>
      <p:sp>
        <p:nvSpPr>
          <p:cNvPr id="8" name="Date Placeholder 7"/>
          <p:cNvSpPr>
            <a:spLocks noGrp="1"/>
          </p:cNvSpPr>
          <p:nvPr>
            <p:ph type="dt" sz="half" idx="10"/>
          </p:nvPr>
        </p:nvSpPr>
        <p:spPr>
          <a:xfrm>
            <a:off x="696913" y="332601"/>
            <a:ext cx="1045158" cy="276999"/>
          </a:xfrm>
        </p:spPr>
        <p:txBody>
          <a:bodyPr/>
          <a:lstStyle/>
          <a:p>
            <a:pPr>
              <a:defRPr/>
            </a:pPr>
            <a:r>
              <a:rPr lang="en-US" smtClean="0"/>
              <a:t>Sept 2013</a:t>
            </a:r>
            <a:endParaRPr lang="en-US" dirty="0"/>
          </a:p>
        </p:txBody>
      </p:sp>
      <p:sp>
        <p:nvSpPr>
          <p:cNvPr id="9" name="Footer Placeholder 8"/>
          <p:cNvSpPr>
            <a:spLocks noGrp="1"/>
          </p:cNvSpPr>
          <p:nvPr>
            <p:ph type="ftr" sz="quarter" idx="11"/>
          </p:nvPr>
        </p:nvSpPr>
        <p:spPr/>
        <p:txBody>
          <a:bodyPr/>
          <a:lstStyle/>
          <a:p>
            <a:pPr>
              <a:defRPr/>
            </a:pPr>
            <a:r>
              <a:rPr lang="en-US" smtClean="0"/>
              <a:t>Graham Smith, DSP Group</a:t>
            </a:r>
            <a:endParaRPr lang="en-US"/>
          </a:p>
        </p:txBody>
      </p:sp>
      <p:sp>
        <p:nvSpPr>
          <p:cNvPr id="10" name="Slide Number Placeholder 9"/>
          <p:cNvSpPr>
            <a:spLocks noGrp="1"/>
          </p:cNvSpPr>
          <p:nvPr>
            <p:ph type="sldNum" sz="quarter" idx="12"/>
          </p:nvPr>
        </p:nvSpPr>
        <p:spPr/>
        <p:txBody>
          <a:bodyPr/>
          <a:lstStyle/>
          <a:p>
            <a:pPr>
              <a:defRPr/>
            </a:pPr>
            <a:r>
              <a:rPr lang="en-US" dirty="0" smtClean="0"/>
              <a:t>Slide </a:t>
            </a:r>
            <a:fld id="{31D45EC1-4C6A-4C4C-A230-3BDF24B584F8}" type="slidenum">
              <a:rPr lang="en-US" smtClean="0"/>
              <a:pPr>
                <a:defRPr/>
              </a:pPr>
              <a:t>‹#›</a:t>
            </a:fld>
            <a:endParaRPr lang="en-US" dirty="0"/>
          </a:p>
        </p:txBody>
      </p:sp>
    </p:spTree>
    <p:extLst>
      <p:ext uri="{BB962C8B-B14F-4D97-AF65-F5344CB8AC3E}">
        <p14:creationId xmlns:p14="http://schemas.microsoft.com/office/powerpoint/2010/main" val="10483650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Footer Placeholder 8"/>
          <p:cNvSpPr>
            <a:spLocks noGrp="1"/>
          </p:cNvSpPr>
          <p:nvPr>
            <p:ph type="ftr" sz="quarter" idx="11"/>
          </p:nvPr>
        </p:nvSpPr>
        <p:spPr>
          <a:xfrm>
            <a:off x="8077200" y="6475413"/>
            <a:ext cx="466725" cy="182562"/>
          </a:xfrm>
        </p:spPr>
        <p:txBody>
          <a:bodyPr/>
          <a:lstStyle/>
          <a:p>
            <a:pPr>
              <a:defRPr/>
            </a:pPr>
            <a:r>
              <a:rPr lang="en-US" smtClean="0"/>
              <a:t>Graham Smith, DSP Group</a:t>
            </a:r>
            <a:endParaRPr lang="en-US"/>
          </a:p>
        </p:txBody>
      </p:sp>
      <p:sp>
        <p:nvSpPr>
          <p:cNvPr id="4" name="Slide Number Placeholder 9"/>
          <p:cNvSpPr>
            <a:spLocks noGrp="1"/>
          </p:cNvSpPr>
          <p:nvPr>
            <p:ph type="sldNum" sz="quarter" idx="12"/>
          </p:nvPr>
        </p:nvSpPr>
        <p:spPr>
          <a:xfrm>
            <a:off x="4344988" y="6475413"/>
            <a:ext cx="530225" cy="182562"/>
          </a:xfrm>
        </p:spPr>
        <p:txBody>
          <a:bodyPr/>
          <a:lstStyle/>
          <a:p>
            <a:pPr>
              <a:defRPr/>
            </a:pPr>
            <a:r>
              <a:rPr lang="en-US" dirty="0" smtClean="0"/>
              <a:t>Slide </a:t>
            </a:r>
            <a:fld id="{31D45EC1-4C6A-4C4C-A230-3BDF24B584F8}" type="slidenum">
              <a:rPr lang="en-US" smtClean="0"/>
              <a:pPr>
                <a:defRPr/>
              </a:pPr>
              <a:t>‹#›</a:t>
            </a:fld>
            <a:endParaRPr lang="en-US" dirty="0"/>
          </a:p>
        </p:txBody>
      </p:sp>
      <p:sp>
        <p:nvSpPr>
          <p:cNvPr id="5" name="Date Placeholder 7"/>
          <p:cNvSpPr>
            <a:spLocks noGrp="1"/>
          </p:cNvSpPr>
          <p:nvPr>
            <p:ph type="dt" sz="half" idx="10"/>
          </p:nvPr>
        </p:nvSpPr>
        <p:spPr>
          <a:xfrm>
            <a:off x="696913" y="332601"/>
            <a:ext cx="1045158" cy="276999"/>
          </a:xfrm>
        </p:spPr>
        <p:txBody>
          <a:bodyPr/>
          <a:lstStyle/>
          <a:p>
            <a:pPr>
              <a:defRPr/>
            </a:pPr>
            <a:r>
              <a:rPr lang="en-US" smtClean="0"/>
              <a:t>Sept 2013</a:t>
            </a:r>
            <a:endParaRPr lang="en-US" dirty="0"/>
          </a:p>
        </p:txBody>
      </p:sp>
    </p:spTree>
    <p:extLst>
      <p:ext uri="{BB962C8B-B14F-4D97-AF65-F5344CB8AC3E}">
        <p14:creationId xmlns:p14="http://schemas.microsoft.com/office/powerpoint/2010/main" val="315129792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smtClean="0"/>
            </a:lvl1pPr>
          </a:lstStyle>
          <a:p>
            <a:pPr>
              <a:defRPr/>
            </a:pPr>
            <a:r>
              <a:rPr lang="en-US" smtClean="0"/>
              <a:t>Sept 2013</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z="1200" b="0"/>
            </a:lvl1pPr>
          </a:lstStyle>
          <a:p>
            <a:pPr>
              <a:defRPr/>
            </a:pPr>
            <a:r>
              <a:rPr lang="en-US" smtClean="0"/>
              <a:t>Graham Smith, DSP Group</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b="0"/>
            </a:lvl1pPr>
          </a:lstStyle>
          <a:p>
            <a:pPr>
              <a:defRPr/>
            </a:pPr>
            <a:r>
              <a:rPr lang="en-US"/>
              <a:t>Slide </a:t>
            </a:r>
            <a:fld id="{31D45EC1-4C6A-4C4C-A230-3BDF24B584F8}"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a:r>
              <a:rPr lang="en-US" sz="1800" dirty="0"/>
              <a:t>doc.: IEEE </a:t>
            </a:r>
            <a:r>
              <a:rPr lang="en-US" sz="1800" dirty="0" smtClean="0"/>
              <a:t>802.11-13/1012r2</a:t>
            </a:r>
            <a:endParaRPr lang="en-US" sz="1800"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200" b="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cSld>
  <p:clrMap bg1="lt1" tx1="dk1" bg2="lt2" tx2="dk2" accent1="accent1" accent2="accent2" accent3="accent3" accent4="accent4" accent5="accent5" accent6="accent6" hlink="hlink" folHlink="folHlink"/>
  <p:sldLayoutIdLst>
    <p:sldLayoutId id="2147483985" r:id="rId1"/>
    <p:sldLayoutId id="2147483974" r:id="rId2"/>
    <p:sldLayoutId id="2147483986" r:id="rId3"/>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a:xfrm>
            <a:off x="696913" y="332601"/>
            <a:ext cx="134011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800" smtClean="0"/>
              <a:t>Sept 2013</a:t>
            </a:r>
            <a:endParaRPr lang="en-US" sz="1800" dirty="0" smtClean="0"/>
          </a:p>
        </p:txBody>
      </p:sp>
      <p:sp>
        <p:nvSpPr>
          <p:cNvPr id="3077" name="Rectangle 2"/>
          <p:cNvSpPr>
            <a:spLocks noGrp="1" noChangeArrowheads="1"/>
          </p:cNvSpPr>
          <p:nvPr>
            <p:ph type="title"/>
          </p:nvPr>
        </p:nvSpPr>
        <p:spPr>
          <a:xfrm>
            <a:off x="685800" y="685800"/>
            <a:ext cx="7772400" cy="1066800"/>
          </a:xfrm>
          <a:noFill/>
        </p:spPr>
        <p:txBody>
          <a:bodyPr/>
          <a:lstStyle/>
          <a:p>
            <a:r>
              <a:rPr lang="en-US" dirty="0" smtClean="0"/>
              <a:t>Dynamic Sensitivity Control</a:t>
            </a:r>
            <a:br>
              <a:rPr lang="en-US" dirty="0" smtClean="0"/>
            </a:br>
            <a:r>
              <a:rPr lang="en-US" dirty="0" smtClean="0"/>
              <a:t>Improvement to area throughput </a:t>
            </a:r>
          </a:p>
        </p:txBody>
      </p:sp>
      <p:sp>
        <p:nvSpPr>
          <p:cNvPr id="3078" name="Rectangle 6"/>
          <p:cNvSpPr>
            <a:spLocks noGrp="1" noChangeArrowheads="1"/>
          </p:cNvSpPr>
          <p:nvPr>
            <p:ph type="body" idx="1"/>
          </p:nvPr>
        </p:nvSpPr>
        <p:spPr>
          <a:xfrm>
            <a:off x="685800" y="1752600"/>
            <a:ext cx="7772400" cy="381000"/>
          </a:xfrm>
          <a:noFill/>
        </p:spPr>
        <p:txBody>
          <a:bodyPr/>
          <a:lstStyle/>
          <a:p>
            <a:pPr algn="ctr">
              <a:lnSpc>
                <a:spcPct val="90000"/>
              </a:lnSpc>
              <a:buFontTx/>
              <a:buNone/>
            </a:pPr>
            <a:r>
              <a:rPr lang="en-US" sz="2000" dirty="0" smtClean="0"/>
              <a:t>Date:</a:t>
            </a:r>
            <a:r>
              <a:rPr lang="en-US" sz="2000" b="0" dirty="0" smtClean="0"/>
              <a:t> 2013-09</a:t>
            </a:r>
          </a:p>
          <a:p>
            <a:pPr algn="ctr">
              <a:lnSpc>
                <a:spcPct val="90000"/>
              </a:lnSpc>
              <a:buFontTx/>
              <a:buNone/>
            </a:pPr>
            <a:endParaRPr lang="en-US" sz="2000" b="0" dirty="0" smtClean="0"/>
          </a:p>
        </p:txBody>
      </p:sp>
      <p:sp>
        <p:nvSpPr>
          <p:cNvPr id="3080"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marL="342900" indent="-342900">
              <a:spcBef>
                <a:spcPct val="20000"/>
              </a:spcBef>
            </a:pPr>
            <a:r>
              <a:rPr lang="en-US" sz="2000"/>
              <a:t>Authors:</a:t>
            </a:r>
            <a:endParaRPr lang="en-US" sz="2000" b="0"/>
          </a:p>
        </p:txBody>
      </p:sp>
      <p:graphicFrame>
        <p:nvGraphicFramePr>
          <p:cNvPr id="2" name="Object 1"/>
          <p:cNvGraphicFramePr>
            <a:graphicFrameLocks noChangeAspect="1"/>
          </p:cNvGraphicFramePr>
          <p:nvPr>
            <p:extLst>
              <p:ext uri="{D42A27DB-BD31-4B8C-83A1-F6EECF244321}">
                <p14:modId xmlns:p14="http://schemas.microsoft.com/office/powerpoint/2010/main" val="3760083302"/>
              </p:ext>
            </p:extLst>
          </p:nvPr>
        </p:nvGraphicFramePr>
        <p:xfrm>
          <a:off x="534988" y="2589213"/>
          <a:ext cx="7635875" cy="2552700"/>
        </p:xfrm>
        <a:graphic>
          <a:graphicData uri="http://schemas.openxmlformats.org/presentationml/2006/ole">
            <mc:AlternateContent xmlns:mc="http://schemas.openxmlformats.org/markup-compatibility/2006">
              <mc:Choice xmlns:v="urn:schemas-microsoft-com:vml" Requires="v">
                <p:oleObj spid="_x0000_s3292" name="Document" r:id="rId4" imgW="8277509" imgH="2784379" progId="Word.Document.8">
                  <p:embed/>
                </p:oleObj>
              </mc:Choice>
              <mc:Fallback>
                <p:oleObj name="Document" r:id="rId4" imgW="8277509" imgH="2784379" progId="Word.Document.8">
                  <p:embed/>
                  <p:pic>
                    <p:nvPicPr>
                      <p:cNvPr id="0" name="Object 1"/>
                      <p:cNvPicPr>
                        <a:picLocks noChangeAspect="1" noChangeArrowheads="1"/>
                      </p:cNvPicPr>
                      <p:nvPr/>
                    </p:nvPicPr>
                    <p:blipFill>
                      <a:blip r:embed="rId5"/>
                      <a:srcRect/>
                      <a:stretch>
                        <a:fillRect/>
                      </a:stretch>
                    </p:blipFill>
                    <p:spPr bwMode="auto">
                      <a:xfrm>
                        <a:off x="534988" y="2589213"/>
                        <a:ext cx="7635875" cy="25527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3" name="Footer Placeholder 2"/>
          <p:cNvSpPr>
            <a:spLocks noGrp="1"/>
          </p:cNvSpPr>
          <p:nvPr>
            <p:ph type="ftr" sz="quarter" idx="11"/>
          </p:nvPr>
        </p:nvSpPr>
        <p:spPr/>
        <p:txBody>
          <a:bodyPr/>
          <a:lstStyle/>
          <a:p>
            <a:pPr>
              <a:defRPr/>
            </a:pPr>
            <a:r>
              <a:rPr lang="en-US" dirty="0" smtClean="0"/>
              <a:t>Graham Smith, DSP Group</a:t>
            </a:r>
            <a:endParaRPr lang="en-US" dirty="0"/>
          </a:p>
        </p:txBody>
      </p:sp>
      <p:sp>
        <p:nvSpPr>
          <p:cNvPr id="4" name="Slide Number Placeholder 3"/>
          <p:cNvSpPr>
            <a:spLocks noGrp="1"/>
          </p:cNvSpPr>
          <p:nvPr>
            <p:ph type="sldNum" sz="quarter" idx="12"/>
          </p:nvPr>
        </p:nvSpPr>
        <p:spPr/>
        <p:txBody>
          <a:bodyPr/>
          <a:lstStyle/>
          <a:p>
            <a:pPr>
              <a:defRPr/>
            </a:pPr>
            <a:r>
              <a:rPr lang="en-US" smtClean="0"/>
              <a:t>Slide </a:t>
            </a:r>
            <a:fld id="{31D45EC1-4C6A-4C4C-A230-3BDF24B584F8}" type="slidenum">
              <a:rPr lang="en-US" smtClean="0"/>
              <a:pPr>
                <a:defRPr/>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2209800" y="685800"/>
            <a:ext cx="6248400" cy="693738"/>
          </a:xfrm>
        </p:spPr>
        <p:txBody>
          <a:bodyPr/>
          <a:lstStyle/>
          <a:p>
            <a:r>
              <a:rPr lang="en-US" dirty="0" smtClean="0"/>
              <a:t>Enterprise and Hotspots</a:t>
            </a:r>
          </a:p>
        </p:txBody>
      </p:sp>
      <p:sp>
        <p:nvSpPr>
          <p:cNvPr id="10243" name="Footer Placeholder 2"/>
          <p:cNvSpPr>
            <a:spLocks noGrp="1"/>
          </p:cNvSpPr>
          <p:nvPr>
            <p:ph type="ftr" sz="quarter" idx="11"/>
          </p:nvPr>
        </p:nvSpPr>
        <p:spPr>
          <a:xfrm>
            <a:off x="8543860" y="6475413"/>
            <a:ext cx="65" cy="184666"/>
          </a:xfrm>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mtClean="0">
                <a:solidFill>
                  <a:schemeClr val="bg2"/>
                </a:solidFill>
              </a:rPr>
              <a:t>Graham Smith, DSP Group</a:t>
            </a:r>
            <a:endParaRPr lang="en-US" altLang="en-US" dirty="0" smtClean="0">
              <a:solidFill>
                <a:schemeClr val="bg2"/>
              </a:solidFill>
            </a:endParaRPr>
          </a:p>
        </p:txBody>
      </p:sp>
      <p:pic>
        <p:nvPicPr>
          <p:cNvPr id="1024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7500" y="1073150"/>
            <a:ext cx="5260975" cy="44815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5" name="Straight Arrow Connector 4"/>
          <p:cNvCxnSpPr/>
          <p:nvPr/>
        </p:nvCxnSpPr>
        <p:spPr>
          <a:xfrm>
            <a:off x="1493838" y="2971800"/>
            <a:ext cx="392112" cy="34131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0246" name="TextBox 5"/>
          <p:cNvSpPr txBox="1">
            <a:spLocks noChangeArrowheads="1"/>
          </p:cNvSpPr>
          <p:nvPr/>
        </p:nvSpPr>
        <p:spPr bwMode="auto">
          <a:xfrm>
            <a:off x="3517900" y="1379538"/>
            <a:ext cx="4669868"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2000" dirty="0"/>
              <a:t>Note if STA A moves, then</a:t>
            </a:r>
          </a:p>
          <a:p>
            <a:pPr eaLnBrk="1" hangingPunct="1"/>
            <a:r>
              <a:rPr lang="en-US" sz="2000" dirty="0"/>
              <a:t>it loses the DSC protection and then </a:t>
            </a:r>
          </a:p>
          <a:p>
            <a:pPr eaLnBrk="1" hangingPunct="1"/>
            <a:r>
              <a:rPr lang="en-US" sz="2000" dirty="0"/>
              <a:t>it is encouraged to switch channels </a:t>
            </a:r>
          </a:p>
          <a:p>
            <a:pPr eaLnBrk="1" hangingPunct="1"/>
            <a:r>
              <a:rPr lang="en-US" sz="2000" dirty="0"/>
              <a:t>as now has lower throughput.</a:t>
            </a:r>
          </a:p>
        </p:txBody>
      </p:sp>
      <p:sp>
        <p:nvSpPr>
          <p:cNvPr id="10247" name="TextBox 10"/>
          <p:cNvSpPr txBox="1">
            <a:spLocks noChangeArrowheads="1"/>
          </p:cNvSpPr>
          <p:nvPr/>
        </p:nvSpPr>
        <p:spPr bwMode="auto">
          <a:xfrm>
            <a:off x="3209925" y="5092700"/>
            <a:ext cx="5662127"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dirty="0"/>
              <a:t>Note that this type of cell cluster is impossible </a:t>
            </a:r>
          </a:p>
          <a:p>
            <a:pPr eaLnBrk="1" hangingPunct="1"/>
            <a:r>
              <a:rPr lang="en-US" sz="1600" dirty="0"/>
              <a:t>without TPC or DSC.  TPC fails if any one not complying</a:t>
            </a:r>
          </a:p>
          <a:p>
            <a:pPr eaLnBrk="1" hangingPunct="1"/>
            <a:r>
              <a:rPr lang="en-US" sz="1600" dirty="0"/>
              <a:t>But also would make TX at highest data rates difficult.</a:t>
            </a:r>
          </a:p>
          <a:p>
            <a:pPr eaLnBrk="1" hangingPunct="1"/>
            <a:r>
              <a:rPr lang="en-US" sz="1600" dirty="0"/>
              <a:t>DSC ensures highest data rates used.</a:t>
            </a:r>
          </a:p>
        </p:txBody>
      </p:sp>
      <p:sp>
        <p:nvSpPr>
          <p:cNvPr id="2" name="Slide Number Placeholder 1"/>
          <p:cNvSpPr>
            <a:spLocks noGrp="1"/>
          </p:cNvSpPr>
          <p:nvPr>
            <p:ph type="sldNum" sz="quarter" idx="12"/>
          </p:nvPr>
        </p:nvSpPr>
        <p:spPr/>
        <p:txBody>
          <a:bodyPr/>
          <a:lstStyle/>
          <a:p>
            <a:pPr>
              <a:defRPr/>
            </a:pPr>
            <a:r>
              <a:rPr lang="en-US" smtClean="0"/>
              <a:t>Slide </a:t>
            </a:r>
            <a:fld id="{31D45EC1-4C6A-4C4C-A230-3BDF24B584F8}" type="slidenum">
              <a:rPr lang="en-US" smtClean="0"/>
              <a:pPr>
                <a:defRPr/>
              </a:pPr>
              <a:t>10</a:t>
            </a:fld>
            <a:endParaRPr lang="en-US" dirty="0"/>
          </a:p>
        </p:txBody>
      </p:sp>
      <p:sp>
        <p:nvSpPr>
          <p:cNvPr id="3" name="Date Placeholder 2"/>
          <p:cNvSpPr>
            <a:spLocks noGrp="1"/>
          </p:cNvSpPr>
          <p:nvPr>
            <p:ph type="dt" sz="half" idx="10"/>
          </p:nvPr>
        </p:nvSpPr>
        <p:spPr/>
        <p:txBody>
          <a:bodyPr/>
          <a:lstStyle/>
          <a:p>
            <a:pPr>
              <a:defRPr/>
            </a:pPr>
            <a:r>
              <a:rPr lang="en-US" smtClean="0"/>
              <a:t>Sept 2013</a:t>
            </a:r>
            <a:endParaRPr lang="en-US" dirty="0"/>
          </a:p>
        </p:txBody>
      </p:sp>
    </p:spTree>
    <p:extLst>
      <p:ext uri="{BB962C8B-B14F-4D97-AF65-F5344CB8AC3E}">
        <p14:creationId xmlns:p14="http://schemas.microsoft.com/office/powerpoint/2010/main" val="208730123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685800" y="685800"/>
            <a:ext cx="7772400" cy="685800"/>
          </a:xfrm>
        </p:spPr>
        <p:txBody>
          <a:bodyPr/>
          <a:lstStyle/>
          <a:p>
            <a:pPr eaLnBrk="1" hangingPunct="1"/>
            <a:r>
              <a:rPr lang="en-US" dirty="0" smtClean="0"/>
              <a:t>Other </a:t>
            </a:r>
          </a:p>
        </p:txBody>
      </p:sp>
      <p:sp>
        <p:nvSpPr>
          <p:cNvPr id="9219" name="Content Placeholder 3"/>
          <p:cNvSpPr>
            <a:spLocks noGrp="1"/>
          </p:cNvSpPr>
          <p:nvPr>
            <p:ph idx="1"/>
          </p:nvPr>
        </p:nvSpPr>
        <p:spPr>
          <a:xfrm>
            <a:off x="685800" y="1524000"/>
            <a:ext cx="7772400" cy="4114800"/>
          </a:xfrm>
        </p:spPr>
        <p:txBody>
          <a:bodyPr>
            <a:normAutofit/>
          </a:bodyPr>
          <a:lstStyle/>
          <a:p>
            <a:pPr marL="0" indent="0" eaLnBrk="1" hangingPunct="1">
              <a:buNone/>
              <a:defRPr/>
            </a:pPr>
            <a:endParaRPr lang="en-US" dirty="0" smtClean="0"/>
          </a:p>
          <a:p>
            <a:pPr eaLnBrk="1" hangingPunct="1">
              <a:defRPr/>
            </a:pPr>
            <a:r>
              <a:rPr lang="en-US" dirty="0" smtClean="0"/>
              <a:t>Upper Limit and Margin can be adjusted to suit the application for an optimum result (AP could control)</a:t>
            </a:r>
          </a:p>
          <a:p>
            <a:pPr lvl="1" eaLnBrk="1" hangingPunct="1">
              <a:defRPr/>
            </a:pPr>
            <a:r>
              <a:rPr lang="en-US" dirty="0" smtClean="0"/>
              <a:t>20dB Margin suggested as 20dB is </a:t>
            </a:r>
            <a:r>
              <a:rPr lang="en-US" dirty="0" err="1" smtClean="0"/>
              <a:t>approx</a:t>
            </a:r>
            <a:r>
              <a:rPr lang="en-US" dirty="0" smtClean="0"/>
              <a:t> required SNR for higher data rates</a:t>
            </a:r>
          </a:p>
          <a:p>
            <a:pPr lvl="1" eaLnBrk="1" hangingPunct="1">
              <a:defRPr/>
            </a:pPr>
            <a:r>
              <a:rPr lang="en-US" dirty="0" smtClean="0"/>
              <a:t>Upper Limit can be used to define the network coverage area.</a:t>
            </a:r>
            <a:br>
              <a:rPr lang="en-US" dirty="0" smtClean="0"/>
            </a:br>
            <a:r>
              <a:rPr lang="en-US" dirty="0" smtClean="0"/>
              <a:t>(This is shown later)</a:t>
            </a:r>
          </a:p>
          <a:p>
            <a:pPr marL="457200" lvl="1" indent="0" eaLnBrk="1" hangingPunct="1">
              <a:buFontTx/>
              <a:buNone/>
              <a:defRPr/>
            </a:pPr>
            <a:r>
              <a:rPr lang="en-US" dirty="0" smtClean="0"/>
              <a:t>  </a:t>
            </a:r>
          </a:p>
        </p:txBody>
      </p:sp>
      <p:sp>
        <p:nvSpPr>
          <p:cNvPr id="11268" name="Footer Placeholder 2"/>
          <p:cNvSpPr>
            <a:spLocks noGrp="1"/>
          </p:cNvSpPr>
          <p:nvPr>
            <p:ph type="ftr" sz="quarter" idx="11"/>
          </p:nvPr>
        </p:nvSpPr>
        <p:spPr>
          <a:xfrm>
            <a:off x="8543860" y="6475413"/>
            <a:ext cx="65" cy="184666"/>
          </a:xfrm>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mtClean="0">
                <a:solidFill>
                  <a:schemeClr val="bg2"/>
                </a:solidFill>
              </a:rPr>
              <a:t>Graham Smith, DSP Group</a:t>
            </a:r>
            <a:endParaRPr lang="en-US" altLang="en-US" dirty="0" smtClean="0">
              <a:solidFill>
                <a:schemeClr val="bg2"/>
              </a:solidFill>
            </a:endParaRPr>
          </a:p>
        </p:txBody>
      </p:sp>
      <p:sp>
        <p:nvSpPr>
          <p:cNvPr id="2" name="Date Placeholder 1"/>
          <p:cNvSpPr>
            <a:spLocks noGrp="1"/>
          </p:cNvSpPr>
          <p:nvPr>
            <p:ph type="dt" sz="half" idx="10"/>
          </p:nvPr>
        </p:nvSpPr>
        <p:spPr/>
        <p:txBody>
          <a:bodyPr/>
          <a:lstStyle/>
          <a:p>
            <a:pPr>
              <a:defRPr/>
            </a:pPr>
            <a:r>
              <a:rPr lang="en-US" smtClean="0"/>
              <a:t>Sept 2013</a:t>
            </a:r>
            <a:endParaRPr lang="en-US" dirty="0"/>
          </a:p>
        </p:txBody>
      </p:sp>
      <p:sp>
        <p:nvSpPr>
          <p:cNvPr id="3" name="Slide Number Placeholder 2"/>
          <p:cNvSpPr>
            <a:spLocks noGrp="1"/>
          </p:cNvSpPr>
          <p:nvPr>
            <p:ph type="sldNum" sz="quarter" idx="12"/>
          </p:nvPr>
        </p:nvSpPr>
        <p:spPr/>
        <p:txBody>
          <a:bodyPr/>
          <a:lstStyle/>
          <a:p>
            <a:pPr>
              <a:defRPr/>
            </a:pPr>
            <a:r>
              <a:rPr lang="en-US" smtClean="0"/>
              <a:t>Slide </a:t>
            </a:r>
            <a:fld id="{31D45EC1-4C6A-4C4C-A230-3BDF24B584F8}" type="slidenum">
              <a:rPr lang="en-US" smtClean="0"/>
              <a:pPr>
                <a:defRPr/>
              </a:pPr>
              <a:t>11</a:t>
            </a:fld>
            <a:endParaRPr lang="en-US" dirty="0"/>
          </a:p>
        </p:txBody>
      </p:sp>
    </p:spTree>
    <p:extLst>
      <p:ext uri="{BB962C8B-B14F-4D97-AF65-F5344CB8AC3E}">
        <p14:creationId xmlns:p14="http://schemas.microsoft.com/office/powerpoint/2010/main" val="187663923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normAutofit fontScale="90000"/>
          </a:bodyPr>
          <a:lstStyle/>
          <a:p>
            <a:r>
              <a:rPr lang="en-US" smtClean="0"/>
              <a:t>Legacy STAs – No problem if in separate network</a:t>
            </a:r>
          </a:p>
        </p:txBody>
      </p:sp>
      <p:sp>
        <p:nvSpPr>
          <p:cNvPr id="12291" name="Content Placeholder 2"/>
          <p:cNvSpPr>
            <a:spLocks noGrp="1"/>
          </p:cNvSpPr>
          <p:nvPr>
            <p:ph idx="1"/>
          </p:nvPr>
        </p:nvSpPr>
        <p:spPr/>
        <p:txBody>
          <a:bodyPr>
            <a:normAutofit fontScale="92500"/>
          </a:bodyPr>
          <a:lstStyle/>
          <a:p>
            <a:pPr marL="0" indent="0">
              <a:buNone/>
            </a:pPr>
            <a:r>
              <a:rPr lang="en-US" u="sng" dirty="0" smtClean="0"/>
              <a:t>In each of the cases considered, </a:t>
            </a:r>
            <a:r>
              <a:rPr lang="en-US" dirty="0" smtClean="0"/>
              <a:t>Apartments, Houses, Cell Cluster, the legacy STA is UNAFFECTED</a:t>
            </a:r>
          </a:p>
          <a:p>
            <a:r>
              <a:rPr lang="en-US" dirty="0" smtClean="0"/>
              <a:t>If the legacy STA is in a separate network, we see that in examples, </a:t>
            </a:r>
            <a:r>
              <a:rPr lang="en-US" b="1" dirty="0" smtClean="0">
                <a:solidFill>
                  <a:srgbClr val="00B050"/>
                </a:solidFill>
              </a:rPr>
              <a:t>both STA A and STA B can TX at the same time</a:t>
            </a:r>
            <a:r>
              <a:rPr lang="en-US" dirty="0" smtClean="0"/>
              <a:t>.  </a:t>
            </a:r>
          </a:p>
          <a:p>
            <a:r>
              <a:rPr lang="en-US" dirty="0" smtClean="0"/>
              <a:t>If STA B does not use DSC then:</a:t>
            </a:r>
          </a:p>
          <a:p>
            <a:pPr lvl="1"/>
            <a:r>
              <a:rPr lang="en-US" dirty="0" smtClean="0"/>
              <a:t>If already started to TX it will complete (STA A can TX at same time) </a:t>
            </a:r>
          </a:p>
          <a:p>
            <a:pPr lvl="1"/>
            <a:r>
              <a:rPr lang="en-US" dirty="0" smtClean="0"/>
              <a:t>If STA B has not started to TX it will hold off with CCA in the normal fashion if STA A is TX – no difference</a:t>
            </a:r>
          </a:p>
          <a:p>
            <a:r>
              <a:rPr lang="en-US" dirty="0" smtClean="0"/>
              <a:t>DSC simply allows the STA using it to TX at the same time.</a:t>
            </a:r>
          </a:p>
          <a:p>
            <a:r>
              <a:rPr lang="en-US" b="1" dirty="0" smtClean="0">
                <a:solidFill>
                  <a:srgbClr val="00B050"/>
                </a:solidFill>
              </a:rPr>
              <a:t>Legacy network performance improves as need not wait so long for DSC network to TX (simultaneous TX)</a:t>
            </a:r>
          </a:p>
        </p:txBody>
      </p:sp>
      <p:sp>
        <p:nvSpPr>
          <p:cNvPr id="12292" name="Footer Placeholder 3"/>
          <p:cNvSpPr>
            <a:spLocks noGrp="1"/>
          </p:cNvSpPr>
          <p:nvPr>
            <p:ph type="ftr" sz="quarter" idx="11"/>
          </p:nvPr>
        </p:nvSpPr>
        <p:spPr>
          <a:xfrm>
            <a:off x="8543860" y="6475413"/>
            <a:ext cx="65" cy="184666"/>
          </a:xfrm>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mtClean="0">
                <a:solidFill>
                  <a:schemeClr val="bg2"/>
                </a:solidFill>
              </a:rPr>
              <a:t>Graham Smith, DSP Group</a:t>
            </a:r>
            <a:endParaRPr lang="en-US" altLang="en-US" dirty="0" smtClean="0">
              <a:solidFill>
                <a:schemeClr val="bg2"/>
              </a:solidFill>
            </a:endParaRPr>
          </a:p>
        </p:txBody>
      </p:sp>
      <p:sp>
        <p:nvSpPr>
          <p:cNvPr id="2" name="Date Placeholder 1"/>
          <p:cNvSpPr>
            <a:spLocks noGrp="1"/>
          </p:cNvSpPr>
          <p:nvPr>
            <p:ph type="dt" sz="half" idx="10"/>
          </p:nvPr>
        </p:nvSpPr>
        <p:spPr/>
        <p:txBody>
          <a:bodyPr/>
          <a:lstStyle/>
          <a:p>
            <a:pPr>
              <a:defRPr/>
            </a:pPr>
            <a:r>
              <a:rPr lang="en-US" smtClean="0"/>
              <a:t>Sept 2013</a:t>
            </a:r>
            <a:endParaRPr lang="en-US" dirty="0"/>
          </a:p>
        </p:txBody>
      </p:sp>
      <p:sp>
        <p:nvSpPr>
          <p:cNvPr id="3" name="Slide Number Placeholder 2"/>
          <p:cNvSpPr>
            <a:spLocks noGrp="1"/>
          </p:cNvSpPr>
          <p:nvPr>
            <p:ph type="sldNum" sz="quarter" idx="12"/>
          </p:nvPr>
        </p:nvSpPr>
        <p:spPr/>
        <p:txBody>
          <a:bodyPr/>
          <a:lstStyle/>
          <a:p>
            <a:pPr>
              <a:defRPr/>
            </a:pPr>
            <a:r>
              <a:rPr lang="en-US" smtClean="0"/>
              <a:t>Slide </a:t>
            </a:r>
            <a:fld id="{31D45EC1-4C6A-4C4C-A230-3BDF24B584F8}" type="slidenum">
              <a:rPr lang="en-US" smtClean="0"/>
              <a:pPr>
                <a:defRPr/>
              </a:pPr>
              <a:t>12</a:t>
            </a:fld>
            <a:endParaRPr lang="en-US" dirty="0"/>
          </a:p>
        </p:txBody>
      </p:sp>
    </p:spTree>
    <p:extLst>
      <p:ext uri="{BB962C8B-B14F-4D97-AF65-F5344CB8AC3E}">
        <p14:creationId xmlns:p14="http://schemas.microsoft.com/office/powerpoint/2010/main" val="332555140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685800" y="685800"/>
            <a:ext cx="7772400" cy="609600"/>
          </a:xfrm>
        </p:spPr>
        <p:txBody>
          <a:bodyPr/>
          <a:lstStyle/>
          <a:p>
            <a:r>
              <a:rPr lang="en-US" dirty="0" smtClean="0"/>
              <a:t>Legacy STA – Same Network</a:t>
            </a:r>
          </a:p>
        </p:txBody>
      </p:sp>
      <p:sp>
        <p:nvSpPr>
          <p:cNvPr id="13315" name="Content Placeholder 2"/>
          <p:cNvSpPr>
            <a:spLocks noGrp="1"/>
          </p:cNvSpPr>
          <p:nvPr>
            <p:ph idx="1"/>
          </p:nvPr>
        </p:nvSpPr>
        <p:spPr>
          <a:xfrm>
            <a:off x="685800" y="1371600"/>
            <a:ext cx="7772400" cy="5029200"/>
          </a:xfrm>
        </p:spPr>
        <p:txBody>
          <a:bodyPr>
            <a:noAutofit/>
          </a:bodyPr>
          <a:lstStyle/>
          <a:p>
            <a:r>
              <a:rPr lang="en-US" sz="2000" dirty="0" smtClean="0"/>
              <a:t>If any STA is outside the coverage area set by the DSC, then it is at a disadvantage as its TX could be stepped on by the DSC STA that is close to the AP.  This is the same situation as “hidden STA”.  </a:t>
            </a:r>
          </a:p>
          <a:p>
            <a:pPr lvl="1"/>
            <a:r>
              <a:rPr lang="en-US" dirty="0" smtClean="0"/>
              <a:t>“Hidden STA” situation exists now so nothing new</a:t>
            </a:r>
          </a:p>
          <a:p>
            <a:r>
              <a:rPr lang="en-US" sz="2000" dirty="0" smtClean="0"/>
              <a:t>Detection area is set by the Upper Limit and Margin.</a:t>
            </a:r>
          </a:p>
          <a:p>
            <a:pPr lvl="1"/>
            <a:r>
              <a:rPr lang="en-US" dirty="0" smtClean="0"/>
              <a:t>Set correctly, possibility of ‘hidden STA’ is greatly reduced</a:t>
            </a:r>
          </a:p>
          <a:p>
            <a:pPr lvl="1"/>
            <a:r>
              <a:rPr lang="en-US" dirty="0" smtClean="0"/>
              <a:t>See area graphic on next slide</a:t>
            </a:r>
          </a:p>
          <a:p>
            <a:r>
              <a:rPr lang="en-US" sz="2000" dirty="0" smtClean="0"/>
              <a:t>Note distances and compare to house sizes. Hence, possibility of hidden legacy or DSC STA is remote.</a:t>
            </a:r>
          </a:p>
          <a:p>
            <a:r>
              <a:rPr lang="en-US" sz="2000" dirty="0" smtClean="0"/>
              <a:t>Consider also need to keep high data rates hence want to restrict range.  (Especially if using 40MHz channels or higher</a:t>
            </a:r>
            <a:r>
              <a:rPr lang="en-US" sz="2000" dirty="0" smtClean="0"/>
              <a:t>).  </a:t>
            </a:r>
            <a:endParaRPr lang="en-US" sz="2000" dirty="0"/>
          </a:p>
          <a:p>
            <a:pPr marL="0" indent="0">
              <a:buNone/>
            </a:pPr>
            <a:r>
              <a:rPr lang="en-US" sz="2000" dirty="0" smtClean="0"/>
              <a:t>Finally</a:t>
            </a:r>
            <a:endParaRPr lang="en-US" sz="2000" dirty="0" smtClean="0"/>
          </a:p>
          <a:p>
            <a:r>
              <a:rPr lang="en-US" sz="2000" dirty="0" smtClean="0"/>
              <a:t>If outdoor and large area coverage required, DSC could be disabled by AP IE.  </a:t>
            </a:r>
          </a:p>
        </p:txBody>
      </p:sp>
      <p:sp>
        <p:nvSpPr>
          <p:cNvPr id="13316" name="Footer Placeholder 3"/>
          <p:cNvSpPr>
            <a:spLocks noGrp="1"/>
          </p:cNvSpPr>
          <p:nvPr>
            <p:ph type="ftr" sz="quarter" idx="11"/>
          </p:nvPr>
        </p:nvSpPr>
        <p:spPr>
          <a:xfrm>
            <a:off x="8543860" y="6475413"/>
            <a:ext cx="65" cy="184666"/>
          </a:xfrm>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mtClean="0">
                <a:solidFill>
                  <a:schemeClr val="bg2"/>
                </a:solidFill>
              </a:rPr>
              <a:t>Graham Smith, DSP Group</a:t>
            </a:r>
            <a:endParaRPr lang="en-US" altLang="en-US" dirty="0" smtClean="0">
              <a:solidFill>
                <a:schemeClr val="bg2"/>
              </a:solidFill>
            </a:endParaRPr>
          </a:p>
        </p:txBody>
      </p:sp>
      <p:sp>
        <p:nvSpPr>
          <p:cNvPr id="2" name="Date Placeholder 1"/>
          <p:cNvSpPr>
            <a:spLocks noGrp="1"/>
          </p:cNvSpPr>
          <p:nvPr>
            <p:ph type="dt" sz="half" idx="10"/>
          </p:nvPr>
        </p:nvSpPr>
        <p:spPr/>
        <p:txBody>
          <a:bodyPr/>
          <a:lstStyle/>
          <a:p>
            <a:pPr>
              <a:defRPr/>
            </a:pPr>
            <a:r>
              <a:rPr lang="en-US" smtClean="0"/>
              <a:t>Sept 2013</a:t>
            </a:r>
            <a:endParaRPr lang="en-US" dirty="0"/>
          </a:p>
        </p:txBody>
      </p:sp>
      <p:sp>
        <p:nvSpPr>
          <p:cNvPr id="3" name="Slide Number Placeholder 2"/>
          <p:cNvSpPr>
            <a:spLocks noGrp="1"/>
          </p:cNvSpPr>
          <p:nvPr>
            <p:ph type="sldNum" sz="quarter" idx="12"/>
          </p:nvPr>
        </p:nvSpPr>
        <p:spPr/>
        <p:txBody>
          <a:bodyPr/>
          <a:lstStyle/>
          <a:p>
            <a:pPr>
              <a:defRPr/>
            </a:pPr>
            <a:r>
              <a:rPr lang="en-US" smtClean="0"/>
              <a:t>Slide </a:t>
            </a:r>
            <a:fld id="{31D45EC1-4C6A-4C4C-A230-3BDF24B584F8}" type="slidenum">
              <a:rPr lang="en-US" smtClean="0"/>
              <a:pPr>
                <a:defRPr/>
              </a:pPr>
              <a:t>13</a:t>
            </a:fld>
            <a:endParaRPr lang="en-US" dirty="0"/>
          </a:p>
        </p:txBody>
      </p:sp>
    </p:spTree>
    <p:extLst>
      <p:ext uri="{BB962C8B-B14F-4D97-AF65-F5344CB8AC3E}">
        <p14:creationId xmlns:p14="http://schemas.microsoft.com/office/powerpoint/2010/main" val="406447754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685800" y="685800"/>
            <a:ext cx="7772400" cy="457200"/>
          </a:xfrm>
        </p:spPr>
        <p:txBody>
          <a:bodyPr/>
          <a:lstStyle/>
          <a:p>
            <a:r>
              <a:rPr lang="en-US" dirty="0" smtClean="0"/>
              <a:t>Legacy STA – Same Network</a:t>
            </a:r>
          </a:p>
        </p:txBody>
      </p:sp>
      <p:sp>
        <p:nvSpPr>
          <p:cNvPr id="14339" name="Footer Placeholder 3"/>
          <p:cNvSpPr>
            <a:spLocks noGrp="1"/>
          </p:cNvSpPr>
          <p:nvPr>
            <p:ph type="ftr" sz="quarter" idx="11"/>
          </p:nvPr>
        </p:nvSpPr>
        <p:spPr>
          <a:xfrm>
            <a:off x="8543860" y="6475413"/>
            <a:ext cx="65" cy="184666"/>
          </a:xfrm>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mtClean="0">
                <a:solidFill>
                  <a:schemeClr val="bg2"/>
                </a:solidFill>
              </a:rPr>
              <a:t>Graham Smith, DSP Group</a:t>
            </a:r>
            <a:endParaRPr lang="en-US" altLang="en-US" dirty="0" smtClean="0">
              <a:solidFill>
                <a:schemeClr val="bg2"/>
              </a:solidFill>
            </a:endParaRPr>
          </a:p>
        </p:txBody>
      </p:sp>
      <p:pic>
        <p:nvPicPr>
          <p:cNvPr id="1434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4813" y="1950387"/>
            <a:ext cx="3895725" cy="3894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434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44450" y="1950387"/>
            <a:ext cx="4237037" cy="3883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4342" name="TextBox 4"/>
          <p:cNvSpPr txBox="1">
            <a:spLocks noChangeArrowheads="1"/>
          </p:cNvSpPr>
          <p:nvPr/>
        </p:nvSpPr>
        <p:spPr bwMode="auto">
          <a:xfrm>
            <a:off x="625475" y="1295400"/>
            <a:ext cx="284162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400" dirty="0"/>
              <a:t>Upper Limit -30dBm Margin 20dB</a:t>
            </a:r>
          </a:p>
          <a:p>
            <a:pPr eaLnBrk="1" hangingPunct="1"/>
            <a:r>
              <a:rPr lang="en-US" sz="1400" dirty="0"/>
              <a:t>Good for Apartment/House</a:t>
            </a:r>
          </a:p>
        </p:txBody>
      </p:sp>
      <p:sp>
        <p:nvSpPr>
          <p:cNvPr id="14343" name="TextBox 7"/>
          <p:cNvSpPr txBox="1">
            <a:spLocks noChangeArrowheads="1"/>
          </p:cNvSpPr>
          <p:nvPr/>
        </p:nvSpPr>
        <p:spPr bwMode="auto">
          <a:xfrm>
            <a:off x="5063321" y="1289441"/>
            <a:ext cx="2840037"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400" dirty="0"/>
              <a:t>Upper Limit -40dBm Margin 20dB</a:t>
            </a:r>
          </a:p>
          <a:p>
            <a:pPr eaLnBrk="1" hangingPunct="1"/>
            <a:r>
              <a:rPr lang="en-US" sz="1400" dirty="0"/>
              <a:t>Good for Office, open area</a:t>
            </a:r>
          </a:p>
        </p:txBody>
      </p:sp>
      <p:sp>
        <p:nvSpPr>
          <p:cNvPr id="14344" name="TextBox 5"/>
          <p:cNvSpPr txBox="1">
            <a:spLocks noChangeArrowheads="1"/>
          </p:cNvSpPr>
          <p:nvPr/>
        </p:nvSpPr>
        <p:spPr bwMode="auto">
          <a:xfrm>
            <a:off x="1052513" y="5861740"/>
            <a:ext cx="5532437"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dirty="0"/>
              <a:t>Network coverage controlled by setting Upper Limit. </a:t>
            </a:r>
          </a:p>
        </p:txBody>
      </p:sp>
      <p:sp>
        <p:nvSpPr>
          <p:cNvPr id="2" name="Date Placeholder 1"/>
          <p:cNvSpPr>
            <a:spLocks noGrp="1"/>
          </p:cNvSpPr>
          <p:nvPr>
            <p:ph type="dt" sz="half" idx="10"/>
          </p:nvPr>
        </p:nvSpPr>
        <p:spPr/>
        <p:txBody>
          <a:bodyPr/>
          <a:lstStyle/>
          <a:p>
            <a:pPr>
              <a:defRPr/>
            </a:pPr>
            <a:r>
              <a:rPr lang="en-US" smtClean="0"/>
              <a:t>Sept 2013</a:t>
            </a:r>
            <a:endParaRPr lang="en-US" dirty="0"/>
          </a:p>
        </p:txBody>
      </p:sp>
      <p:sp>
        <p:nvSpPr>
          <p:cNvPr id="3" name="Slide Number Placeholder 2"/>
          <p:cNvSpPr>
            <a:spLocks noGrp="1"/>
          </p:cNvSpPr>
          <p:nvPr>
            <p:ph type="sldNum" sz="quarter" idx="12"/>
          </p:nvPr>
        </p:nvSpPr>
        <p:spPr/>
        <p:txBody>
          <a:bodyPr/>
          <a:lstStyle/>
          <a:p>
            <a:pPr>
              <a:defRPr/>
            </a:pPr>
            <a:r>
              <a:rPr lang="en-US" smtClean="0"/>
              <a:t>Slide </a:t>
            </a:r>
            <a:fld id="{31D45EC1-4C6A-4C4C-A230-3BDF24B584F8}" type="slidenum">
              <a:rPr lang="en-US" smtClean="0"/>
              <a:pPr>
                <a:defRPr/>
              </a:pPr>
              <a:t>14</a:t>
            </a:fld>
            <a:endParaRPr lang="en-US" dirty="0"/>
          </a:p>
        </p:txBody>
      </p:sp>
    </p:spTree>
    <p:extLst>
      <p:ext uri="{BB962C8B-B14F-4D97-AF65-F5344CB8AC3E}">
        <p14:creationId xmlns:p14="http://schemas.microsoft.com/office/powerpoint/2010/main" val="383111016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smtClean="0"/>
              <a:t>Lone DSC STA</a:t>
            </a:r>
          </a:p>
        </p:txBody>
      </p:sp>
      <p:sp>
        <p:nvSpPr>
          <p:cNvPr id="3" name="Content Placeholder 2"/>
          <p:cNvSpPr>
            <a:spLocks noGrp="1"/>
          </p:cNvSpPr>
          <p:nvPr>
            <p:ph idx="1"/>
          </p:nvPr>
        </p:nvSpPr>
        <p:spPr>
          <a:xfrm>
            <a:off x="685800" y="1752600"/>
            <a:ext cx="7772400" cy="4114800"/>
          </a:xfrm>
        </p:spPr>
        <p:txBody>
          <a:bodyPr>
            <a:normAutofit fontScale="92500" lnSpcReduction="20000"/>
          </a:bodyPr>
          <a:lstStyle/>
          <a:p>
            <a:pPr marL="0" indent="0">
              <a:buFontTx/>
              <a:buNone/>
              <a:defRPr/>
            </a:pPr>
            <a:r>
              <a:rPr lang="en-US" dirty="0" smtClean="0"/>
              <a:t>If just one STA uses DSC what is the effect on others?</a:t>
            </a:r>
          </a:p>
          <a:p>
            <a:pPr>
              <a:defRPr/>
            </a:pPr>
            <a:r>
              <a:rPr lang="en-US" dirty="0" smtClean="0"/>
              <a:t>If in house, apartment, 7-cell cluster examples, </a:t>
            </a:r>
            <a:br>
              <a:rPr lang="en-US" dirty="0" smtClean="0"/>
            </a:br>
            <a:r>
              <a:rPr lang="en-US" dirty="0" smtClean="0"/>
              <a:t>LITTLE TO NO EFFECT</a:t>
            </a:r>
          </a:p>
          <a:p>
            <a:pPr lvl="1">
              <a:defRPr/>
            </a:pPr>
            <a:r>
              <a:rPr lang="en-US" dirty="0" smtClean="0"/>
              <a:t>Coverage is such that all STAs in the network should be covered</a:t>
            </a:r>
          </a:p>
          <a:p>
            <a:pPr lvl="1">
              <a:defRPr/>
            </a:pPr>
            <a:r>
              <a:rPr lang="en-US" dirty="0" smtClean="0"/>
              <a:t>Probability for a STA to be compromised based on</a:t>
            </a:r>
          </a:p>
          <a:p>
            <a:pPr lvl="2">
              <a:defRPr/>
            </a:pPr>
            <a:r>
              <a:rPr lang="en-US" dirty="0" smtClean="0"/>
              <a:t>Probability DSC STA is close to AP (On Upper Limit)</a:t>
            </a:r>
          </a:p>
          <a:p>
            <a:pPr lvl="2">
              <a:defRPr/>
            </a:pPr>
            <a:r>
              <a:rPr lang="en-US" dirty="0" smtClean="0"/>
              <a:t>Probability DSC STA transmits</a:t>
            </a:r>
          </a:p>
          <a:p>
            <a:pPr lvl="2">
              <a:defRPr/>
            </a:pPr>
            <a:r>
              <a:rPr lang="en-US" dirty="0" smtClean="0"/>
              <a:t>Probability that other STA is at far range (&gt; 20dB or 4x range away)</a:t>
            </a:r>
          </a:p>
          <a:p>
            <a:pPr lvl="2">
              <a:defRPr/>
            </a:pPr>
            <a:r>
              <a:rPr lang="en-US" dirty="0" smtClean="0"/>
              <a:t>Probability that other STA also transmits</a:t>
            </a:r>
          </a:p>
          <a:p>
            <a:pPr lvl="2">
              <a:defRPr/>
            </a:pPr>
            <a:endParaRPr lang="en-US" dirty="0"/>
          </a:p>
          <a:p>
            <a:pPr>
              <a:defRPr/>
            </a:pPr>
            <a:r>
              <a:rPr lang="en-US" dirty="0" smtClean="0"/>
              <a:t>Look at coverage circles on previous slide</a:t>
            </a:r>
          </a:p>
          <a:p>
            <a:pPr>
              <a:defRPr/>
            </a:pPr>
            <a:r>
              <a:rPr lang="en-US" dirty="0" smtClean="0"/>
              <a:t>If used for a Wi-Fi Phone then 1 packet every 20ms is definitely insignificant effect on other STAs</a:t>
            </a:r>
          </a:p>
          <a:p>
            <a:pPr lvl="1">
              <a:defRPr/>
            </a:pPr>
            <a:endParaRPr lang="en-US" dirty="0"/>
          </a:p>
        </p:txBody>
      </p:sp>
      <p:sp>
        <p:nvSpPr>
          <p:cNvPr id="15364" name="Footer Placeholder 3"/>
          <p:cNvSpPr>
            <a:spLocks noGrp="1"/>
          </p:cNvSpPr>
          <p:nvPr>
            <p:ph type="ftr" sz="quarter" idx="11"/>
          </p:nvPr>
        </p:nvSpPr>
        <p:spPr>
          <a:xfrm>
            <a:off x="8543860" y="6475413"/>
            <a:ext cx="65" cy="184666"/>
          </a:xfrm>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mtClean="0">
                <a:solidFill>
                  <a:schemeClr val="bg2"/>
                </a:solidFill>
              </a:rPr>
              <a:t>Graham Smith, DSP Group</a:t>
            </a:r>
            <a:endParaRPr lang="en-US" altLang="en-US" dirty="0" smtClean="0">
              <a:solidFill>
                <a:schemeClr val="bg2"/>
              </a:solidFill>
            </a:endParaRPr>
          </a:p>
        </p:txBody>
      </p:sp>
      <p:sp>
        <p:nvSpPr>
          <p:cNvPr id="2" name="Date Placeholder 1"/>
          <p:cNvSpPr>
            <a:spLocks noGrp="1"/>
          </p:cNvSpPr>
          <p:nvPr>
            <p:ph type="dt" sz="half" idx="10"/>
          </p:nvPr>
        </p:nvSpPr>
        <p:spPr/>
        <p:txBody>
          <a:bodyPr/>
          <a:lstStyle/>
          <a:p>
            <a:pPr>
              <a:defRPr/>
            </a:pPr>
            <a:r>
              <a:rPr lang="en-US" smtClean="0"/>
              <a:t>Sept 2013</a:t>
            </a:r>
            <a:endParaRPr lang="en-US" dirty="0"/>
          </a:p>
        </p:txBody>
      </p:sp>
      <p:sp>
        <p:nvSpPr>
          <p:cNvPr id="4" name="Slide Number Placeholder 3"/>
          <p:cNvSpPr>
            <a:spLocks noGrp="1"/>
          </p:cNvSpPr>
          <p:nvPr>
            <p:ph type="sldNum" sz="quarter" idx="12"/>
          </p:nvPr>
        </p:nvSpPr>
        <p:spPr/>
        <p:txBody>
          <a:bodyPr/>
          <a:lstStyle/>
          <a:p>
            <a:pPr>
              <a:defRPr/>
            </a:pPr>
            <a:r>
              <a:rPr lang="en-US" smtClean="0"/>
              <a:t>Slide </a:t>
            </a:r>
            <a:fld id="{31D45EC1-4C6A-4C4C-A230-3BDF24B584F8}" type="slidenum">
              <a:rPr lang="en-US" smtClean="0"/>
              <a:pPr>
                <a:defRPr/>
              </a:pPr>
              <a:t>15</a:t>
            </a:fld>
            <a:endParaRPr lang="en-US" dirty="0"/>
          </a:p>
        </p:txBody>
      </p:sp>
    </p:spTree>
    <p:extLst>
      <p:ext uri="{BB962C8B-B14F-4D97-AF65-F5344CB8AC3E}">
        <p14:creationId xmlns:p14="http://schemas.microsoft.com/office/powerpoint/2010/main" val="204514293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3"/>
          <p:cNvSpPr>
            <a:spLocks noGrp="1"/>
          </p:cNvSpPr>
          <p:nvPr>
            <p:ph type="title"/>
          </p:nvPr>
        </p:nvSpPr>
        <p:spPr>
          <a:xfrm>
            <a:off x="685800" y="685800"/>
            <a:ext cx="7772400" cy="533400"/>
          </a:xfrm>
        </p:spPr>
        <p:txBody>
          <a:bodyPr/>
          <a:lstStyle/>
          <a:p>
            <a:pPr eaLnBrk="1" hangingPunct="1"/>
            <a:r>
              <a:rPr lang="en-US" dirty="0" smtClean="0"/>
              <a:t>Discussion</a:t>
            </a:r>
          </a:p>
        </p:txBody>
      </p:sp>
      <p:sp>
        <p:nvSpPr>
          <p:cNvPr id="16387" name="Content Placeholder 4"/>
          <p:cNvSpPr>
            <a:spLocks noGrp="1"/>
          </p:cNvSpPr>
          <p:nvPr>
            <p:ph idx="1"/>
          </p:nvPr>
        </p:nvSpPr>
        <p:spPr>
          <a:xfrm>
            <a:off x="228600" y="1219200"/>
            <a:ext cx="8686800" cy="5105400"/>
          </a:xfrm>
        </p:spPr>
        <p:txBody>
          <a:bodyPr>
            <a:normAutofit fontScale="85000" lnSpcReduction="20000"/>
          </a:bodyPr>
          <a:lstStyle/>
          <a:p>
            <a:pPr eaLnBrk="1" hangingPunct="1"/>
            <a:r>
              <a:rPr lang="en-US" dirty="0" smtClean="0"/>
              <a:t>We can expand the examples to specific enterprise, office environments.  </a:t>
            </a:r>
          </a:p>
          <a:p>
            <a:pPr lvl="1" eaLnBrk="1" hangingPunct="1"/>
            <a:r>
              <a:rPr lang="en-US" sz="2400" dirty="0" smtClean="0"/>
              <a:t>Network coverage is NOT simple circles.  It is bounded by walls, floors, obstructions such that the propagation is not dB linear it suffers from jumps, e.g. 10dB per outside wall, 3 – 6dB inside walls.  </a:t>
            </a:r>
          </a:p>
          <a:p>
            <a:pPr lvl="1" eaLnBrk="1" hangingPunct="1"/>
            <a:r>
              <a:rPr lang="en-US" sz="2400" dirty="0" smtClean="0"/>
              <a:t>Network coverage can be made ‘cell like’ so as to improve the overall coverage. </a:t>
            </a:r>
          </a:p>
          <a:p>
            <a:pPr eaLnBrk="1" hangingPunct="1"/>
            <a:r>
              <a:rPr lang="en-US" dirty="0" smtClean="0"/>
              <a:t>If only one network uses DSC it does not impact performance on other network – in fact it lessens impact as now TX simultaneously so other network does not need to wait so long.    </a:t>
            </a:r>
          </a:p>
          <a:p>
            <a:pPr eaLnBrk="1" hangingPunct="1"/>
            <a:r>
              <a:rPr lang="en-US" dirty="0" smtClean="0"/>
              <a:t>DSC Limit can be set to cover desired network area. STAs in same network, are at disadvantage only if at far distance.   </a:t>
            </a:r>
          </a:p>
          <a:p>
            <a:pPr lvl="1" eaLnBrk="1" hangingPunct="1"/>
            <a:r>
              <a:rPr lang="en-US" sz="2400" dirty="0" smtClean="0"/>
              <a:t>Can be mitigated with correct choice of Upper Limit.</a:t>
            </a:r>
          </a:p>
          <a:p>
            <a:pPr lvl="1" eaLnBrk="1" hangingPunct="1"/>
            <a:r>
              <a:rPr lang="en-US" sz="2400" dirty="0" smtClean="0"/>
              <a:t>Also probability comes into play, chance of close STA, chance it is TX, etc.  In practice not a significant problem</a:t>
            </a:r>
            <a:br>
              <a:rPr lang="en-US" sz="2400" dirty="0" smtClean="0"/>
            </a:br>
            <a:endParaRPr lang="en-US" sz="2400" dirty="0" smtClean="0"/>
          </a:p>
          <a:p>
            <a:pPr eaLnBrk="1" hangingPunct="1"/>
            <a:r>
              <a:rPr lang="en-US" dirty="0" smtClean="0"/>
              <a:t>DSC combined with channel selection can mitigate OBSS.  </a:t>
            </a:r>
          </a:p>
          <a:p>
            <a:pPr eaLnBrk="1" hangingPunct="1"/>
            <a:r>
              <a:rPr lang="en-US" dirty="0" smtClean="0">
                <a:solidFill>
                  <a:srgbClr val="FF0000"/>
                </a:solidFill>
              </a:rPr>
              <a:t>DSC can improve overall Wi-Fi throughput in an area.</a:t>
            </a:r>
          </a:p>
          <a:p>
            <a:pPr eaLnBrk="1" hangingPunct="1"/>
            <a:r>
              <a:rPr lang="en-US" dirty="0" smtClean="0"/>
              <a:t>AP can control settings – see next slide</a:t>
            </a:r>
          </a:p>
        </p:txBody>
      </p:sp>
      <p:sp>
        <p:nvSpPr>
          <p:cNvPr id="16388" name="Footer Placeholder 2"/>
          <p:cNvSpPr>
            <a:spLocks noGrp="1"/>
          </p:cNvSpPr>
          <p:nvPr>
            <p:ph type="ftr" sz="quarter" idx="11"/>
          </p:nvPr>
        </p:nvSpPr>
        <p:spPr>
          <a:xfrm>
            <a:off x="8543860" y="6475413"/>
            <a:ext cx="65" cy="184666"/>
          </a:xfrm>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mtClean="0">
                <a:solidFill>
                  <a:schemeClr val="bg2"/>
                </a:solidFill>
              </a:rPr>
              <a:t>Graham Smith, DSP Group</a:t>
            </a:r>
            <a:endParaRPr lang="en-US" altLang="en-US" dirty="0" smtClean="0">
              <a:solidFill>
                <a:schemeClr val="bg2"/>
              </a:solidFill>
            </a:endParaRPr>
          </a:p>
        </p:txBody>
      </p:sp>
      <p:sp>
        <p:nvSpPr>
          <p:cNvPr id="2" name="Date Placeholder 1"/>
          <p:cNvSpPr>
            <a:spLocks noGrp="1"/>
          </p:cNvSpPr>
          <p:nvPr>
            <p:ph type="dt" sz="half" idx="10"/>
          </p:nvPr>
        </p:nvSpPr>
        <p:spPr/>
        <p:txBody>
          <a:bodyPr/>
          <a:lstStyle/>
          <a:p>
            <a:pPr>
              <a:defRPr/>
            </a:pPr>
            <a:r>
              <a:rPr lang="en-US" smtClean="0"/>
              <a:t>Sept 2013</a:t>
            </a:r>
            <a:endParaRPr lang="en-US" dirty="0"/>
          </a:p>
        </p:txBody>
      </p:sp>
      <p:sp>
        <p:nvSpPr>
          <p:cNvPr id="3" name="Slide Number Placeholder 2"/>
          <p:cNvSpPr>
            <a:spLocks noGrp="1"/>
          </p:cNvSpPr>
          <p:nvPr>
            <p:ph type="sldNum" sz="quarter" idx="12"/>
          </p:nvPr>
        </p:nvSpPr>
        <p:spPr/>
        <p:txBody>
          <a:bodyPr/>
          <a:lstStyle/>
          <a:p>
            <a:pPr>
              <a:defRPr/>
            </a:pPr>
            <a:r>
              <a:rPr lang="en-US" smtClean="0"/>
              <a:t>Slide </a:t>
            </a:r>
            <a:fld id="{31D45EC1-4C6A-4C4C-A230-3BDF24B584F8}" type="slidenum">
              <a:rPr lang="en-US" smtClean="0"/>
              <a:pPr>
                <a:defRPr/>
              </a:pPr>
              <a:t>16</a:t>
            </a:fld>
            <a:endParaRPr lang="en-US" dirty="0"/>
          </a:p>
        </p:txBody>
      </p:sp>
    </p:spTree>
    <p:extLst>
      <p:ext uri="{BB962C8B-B14F-4D97-AF65-F5344CB8AC3E}">
        <p14:creationId xmlns:p14="http://schemas.microsoft.com/office/powerpoint/2010/main" val="120416122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685800" y="685800"/>
            <a:ext cx="7772400" cy="685800"/>
          </a:xfrm>
        </p:spPr>
        <p:txBody>
          <a:bodyPr/>
          <a:lstStyle/>
          <a:p>
            <a:r>
              <a:rPr lang="en-US" dirty="0" smtClean="0"/>
              <a:t>AP Considerations</a:t>
            </a:r>
          </a:p>
        </p:txBody>
      </p:sp>
      <p:sp>
        <p:nvSpPr>
          <p:cNvPr id="3" name="Content Placeholder 2"/>
          <p:cNvSpPr>
            <a:spLocks noGrp="1"/>
          </p:cNvSpPr>
          <p:nvPr>
            <p:ph idx="1"/>
          </p:nvPr>
        </p:nvSpPr>
        <p:spPr>
          <a:xfrm>
            <a:off x="685800" y="1447800"/>
            <a:ext cx="7772400" cy="4648200"/>
          </a:xfrm>
        </p:spPr>
        <p:txBody>
          <a:bodyPr>
            <a:normAutofit fontScale="85000" lnSpcReduction="10000"/>
          </a:bodyPr>
          <a:lstStyle/>
          <a:p>
            <a:pPr>
              <a:defRPr/>
            </a:pPr>
            <a:r>
              <a:rPr lang="en-US" dirty="0" smtClean="0"/>
              <a:t>AP could set the Upper Limit and Margin </a:t>
            </a:r>
            <a:r>
              <a:rPr lang="en-US" dirty="0" smtClean="0"/>
              <a:t>parameters for STAs</a:t>
            </a:r>
            <a:endParaRPr lang="en-US" dirty="0" smtClean="0"/>
          </a:p>
          <a:p>
            <a:pPr lvl="1">
              <a:defRPr/>
            </a:pPr>
            <a:r>
              <a:rPr lang="en-US" dirty="0" smtClean="0"/>
              <a:t>Advertises settings (similar to EDCA parameters)</a:t>
            </a:r>
          </a:p>
          <a:p>
            <a:pPr>
              <a:defRPr/>
            </a:pPr>
            <a:r>
              <a:rPr lang="en-US" dirty="0" smtClean="0"/>
              <a:t>AP </a:t>
            </a:r>
            <a:r>
              <a:rPr lang="en-US" dirty="0" smtClean="0"/>
              <a:t>bases its own CCA on the DSC parameters it advertises </a:t>
            </a:r>
          </a:p>
          <a:p>
            <a:pPr lvl="1">
              <a:defRPr/>
            </a:pPr>
            <a:r>
              <a:rPr lang="en-US" dirty="0" smtClean="0"/>
              <a:t>Based </a:t>
            </a:r>
            <a:r>
              <a:rPr lang="en-US" dirty="0" smtClean="0"/>
              <a:t>upon location (home, enterprise</a:t>
            </a:r>
            <a:r>
              <a:rPr lang="en-US" dirty="0" smtClean="0"/>
              <a:t>)</a:t>
            </a:r>
          </a:p>
          <a:p>
            <a:pPr lvl="1">
              <a:defRPr/>
            </a:pPr>
            <a:r>
              <a:rPr lang="en-US" dirty="0" smtClean="0"/>
              <a:t>Based upon desired coverage</a:t>
            </a:r>
            <a:endParaRPr lang="en-US" dirty="0" smtClean="0"/>
          </a:p>
          <a:p>
            <a:pPr>
              <a:defRPr/>
            </a:pPr>
            <a:r>
              <a:rPr lang="en-US" dirty="0" smtClean="0"/>
              <a:t>AP can issue </a:t>
            </a:r>
            <a:r>
              <a:rPr lang="en-US" dirty="0" smtClean="0"/>
              <a:t>“No DSC” to be </a:t>
            </a:r>
            <a:r>
              <a:rPr lang="en-US" dirty="0" smtClean="0"/>
              <a:t>used</a:t>
            </a:r>
          </a:p>
          <a:p>
            <a:pPr lvl="1">
              <a:defRPr/>
            </a:pPr>
            <a:r>
              <a:rPr lang="en-US" dirty="0" smtClean="0"/>
              <a:t>For large area coverage outdoors, for example.</a:t>
            </a:r>
            <a:endParaRPr lang="en-US" dirty="0" smtClean="0"/>
          </a:p>
          <a:p>
            <a:pPr>
              <a:defRPr/>
            </a:pPr>
            <a:r>
              <a:rPr lang="en-US" dirty="0" smtClean="0"/>
              <a:t>AP could learn OBSS situation while simply listening to Beacons from other network(s). Set Upper Limit accordingly.</a:t>
            </a:r>
          </a:p>
          <a:p>
            <a:pPr lvl="1">
              <a:defRPr/>
            </a:pPr>
            <a:r>
              <a:rPr lang="en-US" dirty="0" smtClean="0"/>
              <a:t>Part of Channel Selection process (as per 11aa)</a:t>
            </a:r>
          </a:p>
          <a:p>
            <a:pPr lvl="1">
              <a:defRPr/>
            </a:pPr>
            <a:r>
              <a:rPr lang="en-US" dirty="0" smtClean="0"/>
              <a:t>Sets Upper Limit so that OBSS is mitigated</a:t>
            </a:r>
          </a:p>
          <a:p>
            <a:pPr lvl="1">
              <a:defRPr/>
            </a:pPr>
            <a:r>
              <a:rPr lang="en-US" dirty="0" smtClean="0"/>
              <a:t>Could be dynamic with periodic scans</a:t>
            </a:r>
          </a:p>
          <a:p>
            <a:pPr lvl="1">
              <a:defRPr/>
            </a:pPr>
            <a:endParaRPr lang="en-US" dirty="0"/>
          </a:p>
          <a:p>
            <a:pPr marL="457200" lvl="1" indent="0">
              <a:buFontTx/>
              <a:buNone/>
              <a:defRPr/>
            </a:pPr>
            <a:r>
              <a:rPr lang="en-US" dirty="0" smtClean="0"/>
              <a:t>All could be covered in 802.11 Standard now  </a:t>
            </a:r>
          </a:p>
          <a:p>
            <a:pPr marL="457200" lvl="1" indent="0">
              <a:buFontTx/>
              <a:buNone/>
              <a:defRPr/>
            </a:pPr>
            <a:r>
              <a:rPr lang="en-US" dirty="0" smtClean="0"/>
              <a:t>Directly applicable to HEW SG as it improves the effective throughput in an area</a:t>
            </a:r>
          </a:p>
        </p:txBody>
      </p:sp>
      <p:sp>
        <p:nvSpPr>
          <p:cNvPr id="17412" name="Footer Placeholder 3"/>
          <p:cNvSpPr>
            <a:spLocks noGrp="1"/>
          </p:cNvSpPr>
          <p:nvPr>
            <p:ph type="ftr" sz="quarter" idx="11"/>
          </p:nvPr>
        </p:nvSpPr>
        <p:spPr>
          <a:xfrm>
            <a:off x="8543860" y="6475413"/>
            <a:ext cx="65" cy="184666"/>
          </a:xfrm>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mtClean="0">
                <a:solidFill>
                  <a:schemeClr val="bg2"/>
                </a:solidFill>
              </a:rPr>
              <a:t>Graham Smith, DSP Group</a:t>
            </a:r>
            <a:endParaRPr lang="en-US" altLang="en-US" dirty="0" smtClean="0">
              <a:solidFill>
                <a:schemeClr val="bg2"/>
              </a:solidFill>
            </a:endParaRPr>
          </a:p>
        </p:txBody>
      </p:sp>
      <p:sp>
        <p:nvSpPr>
          <p:cNvPr id="2" name="Date Placeholder 1"/>
          <p:cNvSpPr>
            <a:spLocks noGrp="1"/>
          </p:cNvSpPr>
          <p:nvPr>
            <p:ph type="dt" sz="half" idx="10"/>
          </p:nvPr>
        </p:nvSpPr>
        <p:spPr/>
        <p:txBody>
          <a:bodyPr/>
          <a:lstStyle/>
          <a:p>
            <a:pPr>
              <a:defRPr/>
            </a:pPr>
            <a:r>
              <a:rPr lang="en-US" smtClean="0"/>
              <a:t>Sept 2013</a:t>
            </a:r>
            <a:endParaRPr lang="en-US" dirty="0"/>
          </a:p>
        </p:txBody>
      </p:sp>
      <p:sp>
        <p:nvSpPr>
          <p:cNvPr id="4" name="Slide Number Placeholder 3"/>
          <p:cNvSpPr>
            <a:spLocks noGrp="1"/>
          </p:cNvSpPr>
          <p:nvPr>
            <p:ph type="sldNum" sz="quarter" idx="12"/>
          </p:nvPr>
        </p:nvSpPr>
        <p:spPr/>
        <p:txBody>
          <a:bodyPr/>
          <a:lstStyle/>
          <a:p>
            <a:pPr>
              <a:defRPr/>
            </a:pPr>
            <a:r>
              <a:rPr lang="en-US" smtClean="0"/>
              <a:t>Slide </a:t>
            </a:r>
            <a:fld id="{31D45EC1-4C6A-4C4C-A230-3BDF24B584F8}" type="slidenum">
              <a:rPr lang="en-US" smtClean="0"/>
              <a:pPr>
                <a:defRPr/>
              </a:pPr>
              <a:t>17</a:t>
            </a:fld>
            <a:endParaRPr lang="en-US" dirty="0"/>
          </a:p>
        </p:txBody>
      </p:sp>
    </p:spTree>
    <p:extLst>
      <p:ext uri="{BB962C8B-B14F-4D97-AF65-F5344CB8AC3E}">
        <p14:creationId xmlns:p14="http://schemas.microsoft.com/office/powerpoint/2010/main" val="231859339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11mc could be changed to incorporate edits that would allow this</a:t>
            </a:r>
          </a:p>
          <a:p>
            <a:pPr lvl="1"/>
            <a:r>
              <a:rPr lang="en-US" dirty="0" smtClean="0"/>
              <a:t>Applicable now for 11a/g/n </a:t>
            </a:r>
          </a:p>
          <a:p>
            <a:pPr lvl="1"/>
            <a:r>
              <a:rPr lang="en-US" dirty="0" smtClean="0"/>
              <a:t>Simple edit to Standard for STAs</a:t>
            </a:r>
          </a:p>
          <a:p>
            <a:pPr lvl="1"/>
            <a:r>
              <a:rPr lang="en-US" dirty="0" smtClean="0"/>
              <a:t>Could add IE for advertising Upper Limit and Margin for AP</a:t>
            </a:r>
          </a:p>
          <a:p>
            <a:r>
              <a:rPr lang="en-US" dirty="0" smtClean="0"/>
              <a:t>HEW?</a:t>
            </a:r>
            <a:endParaRPr lang="en-US" dirty="0"/>
          </a:p>
        </p:txBody>
      </p:sp>
      <p:sp>
        <p:nvSpPr>
          <p:cNvPr id="3" name="Title 2"/>
          <p:cNvSpPr>
            <a:spLocks noGrp="1"/>
          </p:cNvSpPr>
          <p:nvPr>
            <p:ph type="title"/>
          </p:nvPr>
        </p:nvSpPr>
        <p:spPr/>
        <p:txBody>
          <a:bodyPr/>
          <a:lstStyle/>
          <a:p>
            <a:r>
              <a:rPr lang="en-US" dirty="0" smtClean="0"/>
              <a:t>Considerations – Way ahead</a:t>
            </a:r>
            <a:endParaRPr lang="en-US" dirty="0"/>
          </a:p>
        </p:txBody>
      </p:sp>
      <p:sp>
        <p:nvSpPr>
          <p:cNvPr id="4" name="Date Placeholder 3"/>
          <p:cNvSpPr>
            <a:spLocks noGrp="1"/>
          </p:cNvSpPr>
          <p:nvPr>
            <p:ph type="dt" sz="half" idx="10"/>
          </p:nvPr>
        </p:nvSpPr>
        <p:spPr/>
        <p:txBody>
          <a:bodyPr/>
          <a:lstStyle/>
          <a:p>
            <a:pPr>
              <a:defRPr/>
            </a:pPr>
            <a:r>
              <a:rPr lang="en-US" smtClean="0"/>
              <a:t>Sept 2013</a:t>
            </a:r>
            <a:endParaRPr lang="en-US" dirty="0"/>
          </a:p>
        </p:txBody>
      </p:sp>
      <p:sp>
        <p:nvSpPr>
          <p:cNvPr id="5" name="Footer Placeholder 4"/>
          <p:cNvSpPr>
            <a:spLocks noGrp="1"/>
          </p:cNvSpPr>
          <p:nvPr>
            <p:ph type="ftr" sz="quarter" idx="11"/>
          </p:nvPr>
        </p:nvSpPr>
        <p:spPr/>
        <p:txBody>
          <a:bodyPr/>
          <a:lstStyle/>
          <a:p>
            <a:pPr>
              <a:defRPr/>
            </a:pPr>
            <a:r>
              <a:rPr lang="en-US" smtClean="0"/>
              <a:t>Graham Smith, DSP Group</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18</a:t>
            </a:fld>
            <a:endParaRPr lang="en-US" dirty="0"/>
          </a:p>
        </p:txBody>
      </p:sp>
    </p:spTree>
    <p:extLst>
      <p:ext uri="{BB962C8B-B14F-4D97-AF65-F5344CB8AC3E}">
        <p14:creationId xmlns:p14="http://schemas.microsoft.com/office/powerpoint/2010/main" val="36965501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Do you think that DSC merits further consideration?</a:t>
            </a:r>
          </a:p>
          <a:p>
            <a:endParaRPr lang="en-US" dirty="0"/>
          </a:p>
          <a:p>
            <a:r>
              <a:rPr lang="en-US" dirty="0" smtClean="0"/>
              <a:t>Yes (a lot)</a:t>
            </a:r>
            <a:endParaRPr lang="en-US" dirty="0" smtClean="0"/>
          </a:p>
          <a:p>
            <a:r>
              <a:rPr lang="en-US" dirty="0" smtClean="0"/>
              <a:t>No (zero)</a:t>
            </a:r>
            <a:endParaRPr lang="en-US" dirty="0" smtClean="0"/>
          </a:p>
          <a:p>
            <a:pPr marL="0" indent="0">
              <a:buNone/>
            </a:pPr>
            <a:endParaRPr lang="en-US" dirty="0"/>
          </a:p>
        </p:txBody>
      </p:sp>
      <p:sp>
        <p:nvSpPr>
          <p:cNvPr id="3" name="Title 2"/>
          <p:cNvSpPr>
            <a:spLocks noGrp="1"/>
          </p:cNvSpPr>
          <p:nvPr>
            <p:ph type="title"/>
          </p:nvPr>
        </p:nvSpPr>
        <p:spPr/>
        <p:txBody>
          <a:bodyPr/>
          <a:lstStyle/>
          <a:p>
            <a:r>
              <a:rPr lang="en-US" dirty="0" smtClean="0"/>
              <a:t>Straw Poll</a:t>
            </a:r>
            <a:endParaRPr lang="en-US" dirty="0"/>
          </a:p>
        </p:txBody>
      </p:sp>
      <p:sp>
        <p:nvSpPr>
          <p:cNvPr id="4" name="Date Placeholder 3"/>
          <p:cNvSpPr>
            <a:spLocks noGrp="1"/>
          </p:cNvSpPr>
          <p:nvPr>
            <p:ph type="dt" sz="half" idx="10"/>
          </p:nvPr>
        </p:nvSpPr>
        <p:spPr/>
        <p:txBody>
          <a:bodyPr/>
          <a:lstStyle/>
          <a:p>
            <a:pPr>
              <a:defRPr/>
            </a:pPr>
            <a:r>
              <a:rPr lang="en-US" smtClean="0"/>
              <a:t>Sept 2013</a:t>
            </a:r>
            <a:endParaRPr lang="en-US" dirty="0"/>
          </a:p>
        </p:txBody>
      </p:sp>
      <p:sp>
        <p:nvSpPr>
          <p:cNvPr id="5" name="Footer Placeholder 4"/>
          <p:cNvSpPr>
            <a:spLocks noGrp="1"/>
          </p:cNvSpPr>
          <p:nvPr>
            <p:ph type="ftr" sz="quarter" idx="11"/>
          </p:nvPr>
        </p:nvSpPr>
        <p:spPr/>
        <p:txBody>
          <a:bodyPr/>
          <a:lstStyle/>
          <a:p>
            <a:pPr>
              <a:defRPr/>
            </a:pPr>
            <a:r>
              <a:rPr lang="en-US" smtClean="0"/>
              <a:t>Graham Smith, DSP Group</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19</a:t>
            </a:fld>
            <a:endParaRPr lang="en-US" dirty="0"/>
          </a:p>
        </p:txBody>
      </p:sp>
    </p:spTree>
    <p:extLst>
      <p:ext uri="{BB962C8B-B14F-4D97-AF65-F5344CB8AC3E}">
        <p14:creationId xmlns:p14="http://schemas.microsoft.com/office/powerpoint/2010/main" val="32085032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066800"/>
            <a:ext cx="7772400" cy="5029200"/>
          </a:xfrm>
        </p:spPr>
        <p:txBody>
          <a:bodyPr/>
          <a:lstStyle/>
          <a:p>
            <a:r>
              <a:rPr lang="en-US" dirty="0" smtClean="0"/>
              <a:t>Revision 2</a:t>
            </a:r>
          </a:p>
          <a:p>
            <a:pPr lvl="1"/>
            <a:r>
              <a:rPr lang="en-US" dirty="0" smtClean="0"/>
              <a:t>Corrected signal levels and added text in Slides 8 and 9.</a:t>
            </a:r>
          </a:p>
          <a:p>
            <a:pPr lvl="1"/>
            <a:r>
              <a:rPr lang="en-US" dirty="0" smtClean="0"/>
              <a:t>Edits to Slides 4, 17.</a:t>
            </a:r>
            <a:endParaRPr lang="en-US" dirty="0"/>
          </a:p>
        </p:txBody>
      </p:sp>
      <p:sp>
        <p:nvSpPr>
          <p:cNvPr id="4" name="Date Placeholder 3"/>
          <p:cNvSpPr>
            <a:spLocks noGrp="1"/>
          </p:cNvSpPr>
          <p:nvPr>
            <p:ph type="dt" sz="half" idx="10"/>
          </p:nvPr>
        </p:nvSpPr>
        <p:spPr/>
        <p:txBody>
          <a:bodyPr/>
          <a:lstStyle/>
          <a:p>
            <a:pPr>
              <a:defRPr/>
            </a:pPr>
            <a:r>
              <a:rPr lang="en-US" smtClean="0"/>
              <a:t>Sept 2013</a:t>
            </a:r>
            <a:endParaRPr lang="en-US" dirty="0"/>
          </a:p>
        </p:txBody>
      </p:sp>
      <p:sp>
        <p:nvSpPr>
          <p:cNvPr id="5" name="Footer Placeholder 4"/>
          <p:cNvSpPr>
            <a:spLocks noGrp="1"/>
          </p:cNvSpPr>
          <p:nvPr>
            <p:ph type="ftr" sz="quarter" idx="11"/>
          </p:nvPr>
        </p:nvSpPr>
        <p:spPr/>
        <p:txBody>
          <a:bodyPr/>
          <a:lstStyle/>
          <a:p>
            <a:pPr>
              <a:defRPr/>
            </a:pPr>
            <a:r>
              <a:rPr lang="en-US" smtClean="0"/>
              <a:t>Graham Smith, DSP Group</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2</a:t>
            </a:fld>
            <a:endParaRPr lang="en-US" dirty="0"/>
          </a:p>
        </p:txBody>
      </p:sp>
    </p:spTree>
    <p:extLst>
      <p:ext uri="{BB962C8B-B14F-4D97-AF65-F5344CB8AC3E}">
        <p14:creationId xmlns:p14="http://schemas.microsoft.com/office/powerpoint/2010/main" val="8675006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7"/>
          <p:cNvSpPr>
            <a:spLocks noGrp="1" noChangeArrowheads="1"/>
          </p:cNvSpPr>
          <p:nvPr>
            <p:ph type="title"/>
          </p:nvPr>
        </p:nvSpPr>
        <p:spPr>
          <a:xfrm>
            <a:off x="152400" y="762000"/>
            <a:ext cx="8686800" cy="609600"/>
          </a:xfrm>
        </p:spPr>
        <p:txBody>
          <a:bodyPr>
            <a:normAutofit/>
          </a:bodyPr>
          <a:lstStyle/>
          <a:p>
            <a:pPr eaLnBrk="1" hangingPunct="1"/>
            <a:r>
              <a:rPr lang="en-US" dirty="0" smtClean="0"/>
              <a:t>Background</a:t>
            </a:r>
          </a:p>
        </p:txBody>
      </p:sp>
      <p:sp>
        <p:nvSpPr>
          <p:cNvPr id="304134" name="Rectangle 6"/>
          <p:cNvSpPr>
            <a:spLocks noGrp="1" noChangeArrowheads="1"/>
          </p:cNvSpPr>
          <p:nvPr>
            <p:ph idx="1"/>
          </p:nvPr>
        </p:nvSpPr>
        <p:spPr>
          <a:xfrm>
            <a:off x="609600" y="1524000"/>
            <a:ext cx="7772400" cy="4114800"/>
          </a:xfrm>
        </p:spPr>
        <p:txBody>
          <a:bodyPr/>
          <a:lstStyle/>
          <a:p>
            <a:pPr eaLnBrk="1" hangingPunct="1">
              <a:defRPr/>
            </a:pPr>
            <a:r>
              <a:rPr lang="en-US" sz="1800" dirty="0" smtClean="0"/>
              <a:t>802.11 uses CSMA/CA carrier sense multiple access with collision avoidance.</a:t>
            </a:r>
          </a:p>
          <a:p>
            <a:pPr eaLnBrk="1" hangingPunct="1">
              <a:defRPr/>
            </a:pPr>
            <a:r>
              <a:rPr lang="en-US" sz="1800" dirty="0" smtClean="0"/>
              <a:t>STA listens before transmitting</a:t>
            </a:r>
          </a:p>
          <a:p>
            <a:pPr eaLnBrk="1" hangingPunct="1">
              <a:defRPr/>
            </a:pPr>
            <a:r>
              <a:rPr lang="en-US" sz="1800" dirty="0" smtClean="0"/>
              <a:t>Two methods of sensing the medium</a:t>
            </a:r>
          </a:p>
          <a:p>
            <a:pPr lvl="1" eaLnBrk="1" hangingPunct="1">
              <a:defRPr/>
            </a:pPr>
            <a:r>
              <a:rPr lang="en-US" sz="1800" dirty="0" smtClean="0"/>
              <a:t>Physical Carrier Sense </a:t>
            </a:r>
            <a:br>
              <a:rPr lang="en-US" sz="1800" dirty="0" smtClean="0"/>
            </a:br>
            <a:r>
              <a:rPr lang="en-US" sz="1800" dirty="0" smtClean="0"/>
              <a:t>Is there RF energy present?</a:t>
            </a:r>
          </a:p>
          <a:p>
            <a:pPr lvl="1" eaLnBrk="1" hangingPunct="1">
              <a:defRPr/>
            </a:pPr>
            <a:r>
              <a:rPr lang="en-US" sz="1800" dirty="0" smtClean="0"/>
              <a:t>Virtual Carrier Sense</a:t>
            </a:r>
            <a:br>
              <a:rPr lang="en-US" sz="1800" dirty="0" smtClean="0"/>
            </a:br>
            <a:r>
              <a:rPr lang="en-US" sz="1800" dirty="0" smtClean="0"/>
              <a:t>Is there an 802.11 signal present?</a:t>
            </a:r>
          </a:p>
          <a:p>
            <a:pPr eaLnBrk="1" hangingPunct="1">
              <a:defRPr/>
            </a:pPr>
            <a:r>
              <a:rPr lang="en-US" sz="1800" dirty="0" smtClean="0"/>
              <a:t>Clear Channel Assessment (CCA)</a:t>
            </a:r>
          </a:p>
          <a:p>
            <a:pPr lvl="1" eaLnBrk="1" hangingPunct="1">
              <a:defRPr/>
            </a:pPr>
            <a:r>
              <a:rPr lang="en-US" sz="1800" dirty="0" smtClean="0"/>
              <a:t>OFDM transmission =&gt; minimum modulation and coding rate sensitivity (6Mbps)</a:t>
            </a:r>
            <a:br>
              <a:rPr lang="en-US" sz="1800" dirty="0" smtClean="0"/>
            </a:br>
            <a:r>
              <a:rPr lang="en-US" sz="1800" dirty="0" smtClean="0"/>
              <a:t>(-82dBm for 20MHz channel, -79dBm for 40MHz channel)</a:t>
            </a:r>
          </a:p>
          <a:p>
            <a:pPr lvl="1" eaLnBrk="1" hangingPunct="1">
              <a:defRPr/>
            </a:pPr>
            <a:r>
              <a:rPr lang="en-US" sz="1800" dirty="0" smtClean="0"/>
              <a:t>If no detected header, 20 dB higher, i.e. -62dBm</a:t>
            </a:r>
          </a:p>
          <a:p>
            <a:pPr lvl="1" eaLnBrk="1" hangingPunct="1">
              <a:defRPr/>
            </a:pPr>
            <a:endParaRPr lang="en-US" sz="1600" dirty="0" smtClean="0"/>
          </a:p>
          <a:p>
            <a:pPr marL="0" indent="0" eaLnBrk="1" hangingPunct="1">
              <a:buFontTx/>
              <a:buNone/>
              <a:defRPr/>
            </a:pPr>
            <a:endParaRPr lang="en-US" dirty="0" smtClean="0"/>
          </a:p>
        </p:txBody>
      </p:sp>
      <p:sp>
        <p:nvSpPr>
          <p:cNvPr id="2" name="Date Placeholder 1"/>
          <p:cNvSpPr>
            <a:spLocks noGrp="1"/>
          </p:cNvSpPr>
          <p:nvPr>
            <p:ph type="dt" sz="half" idx="10"/>
          </p:nvPr>
        </p:nvSpPr>
        <p:spPr/>
        <p:txBody>
          <a:bodyPr/>
          <a:lstStyle/>
          <a:p>
            <a:pPr>
              <a:defRPr/>
            </a:pPr>
            <a:r>
              <a:rPr lang="en-US" smtClean="0"/>
              <a:t>Sept 2013</a:t>
            </a:r>
            <a:endParaRPr lang="en-US" dirty="0"/>
          </a:p>
        </p:txBody>
      </p:sp>
      <p:sp>
        <p:nvSpPr>
          <p:cNvPr id="3" name="Footer Placeholder 2"/>
          <p:cNvSpPr>
            <a:spLocks noGrp="1"/>
          </p:cNvSpPr>
          <p:nvPr>
            <p:ph type="ftr" sz="quarter" idx="11"/>
          </p:nvPr>
        </p:nvSpPr>
        <p:spPr/>
        <p:txBody>
          <a:bodyPr/>
          <a:lstStyle/>
          <a:p>
            <a:pPr>
              <a:defRPr/>
            </a:pPr>
            <a:r>
              <a:rPr lang="en-US" smtClean="0"/>
              <a:t>Graham Smith, DSP Group</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31D45EC1-4C6A-4C4C-A230-3BDF24B584F8}" type="slidenum">
              <a:rPr lang="en-US" smtClean="0"/>
              <a:pPr>
                <a:defRPr/>
              </a:pPr>
              <a:t>3</a:t>
            </a:fld>
            <a:endParaRPr lang="en-US" dirty="0"/>
          </a:p>
        </p:txBody>
      </p:sp>
    </p:spTree>
    <p:extLst>
      <p:ext uri="{BB962C8B-B14F-4D97-AF65-F5344CB8AC3E}">
        <p14:creationId xmlns:p14="http://schemas.microsoft.com/office/powerpoint/2010/main" val="223054335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685800" y="685800"/>
            <a:ext cx="7772400" cy="685800"/>
          </a:xfrm>
        </p:spPr>
        <p:txBody>
          <a:bodyPr/>
          <a:lstStyle/>
          <a:p>
            <a:pPr eaLnBrk="1" hangingPunct="1"/>
            <a:r>
              <a:rPr lang="en-US" dirty="0" smtClean="0"/>
              <a:t>Example – background to idea</a:t>
            </a:r>
          </a:p>
        </p:txBody>
      </p:sp>
      <p:sp>
        <p:nvSpPr>
          <p:cNvPr id="5" name="TextBox 4"/>
          <p:cNvSpPr txBox="1"/>
          <p:nvPr/>
        </p:nvSpPr>
        <p:spPr>
          <a:xfrm>
            <a:off x="376237" y="4171950"/>
            <a:ext cx="8359276" cy="2277547"/>
          </a:xfrm>
          <a:prstGeom prst="rect">
            <a:avLst/>
          </a:prstGeom>
          <a:noFill/>
        </p:spPr>
        <p:txBody>
          <a:bodyPr wrap="none">
            <a:spAutoFit/>
          </a:bodyPr>
          <a:lstStyle/>
          <a:p>
            <a:pPr marL="285750" indent="-285750">
              <a:buFont typeface="Arial" pitchFamily="34" charset="0"/>
              <a:buChar char="•"/>
              <a:defRPr/>
            </a:pPr>
            <a:r>
              <a:rPr lang="en-US" sz="1800" dirty="0"/>
              <a:t>AP1 to STA A -50dBm, (also AP2 to STA B)</a:t>
            </a:r>
          </a:p>
          <a:p>
            <a:pPr marL="285750" indent="-285750">
              <a:buFont typeface="Arial" pitchFamily="34" charset="0"/>
              <a:buChar char="•"/>
              <a:defRPr/>
            </a:pPr>
            <a:r>
              <a:rPr lang="en-US" sz="1800" dirty="0"/>
              <a:t>STA B is 4x as far from AP 1 as STA A.  </a:t>
            </a:r>
          </a:p>
          <a:p>
            <a:pPr marL="742950" lvl="1" indent="-285750">
              <a:buFont typeface="Arial" pitchFamily="34" charset="0"/>
              <a:buChar char="•"/>
              <a:defRPr/>
            </a:pPr>
            <a:r>
              <a:rPr lang="en-US" sz="1800" dirty="0"/>
              <a:t>Therefore AP1 receives STA B at -80dBm (50 + </a:t>
            </a:r>
            <a:r>
              <a:rPr lang="en-US" sz="1800" dirty="0" smtClean="0"/>
              <a:t>20* </a:t>
            </a:r>
            <a:r>
              <a:rPr lang="en-US" sz="1800" dirty="0"/>
              <a:t>+10 wall</a:t>
            </a:r>
            <a:r>
              <a:rPr lang="en-US" sz="1800" dirty="0" smtClean="0"/>
              <a:t>)  </a:t>
            </a:r>
            <a:r>
              <a:rPr lang="en-US" sz="1400" dirty="0" smtClean="0"/>
              <a:t>*10dB per octave</a:t>
            </a:r>
            <a:endParaRPr lang="en-US" sz="1400" dirty="0"/>
          </a:p>
          <a:p>
            <a:pPr marL="285750" indent="-285750">
              <a:buFont typeface="Arial" pitchFamily="34" charset="0"/>
              <a:buChar char="•"/>
              <a:defRPr/>
            </a:pPr>
            <a:r>
              <a:rPr lang="en-US" sz="1800" dirty="0"/>
              <a:t>STA A receives TX from STA B at -70dBm (50 +</a:t>
            </a:r>
            <a:r>
              <a:rPr lang="en-US" sz="1800" dirty="0" smtClean="0"/>
              <a:t>10* </a:t>
            </a:r>
            <a:r>
              <a:rPr lang="en-US" sz="1800" dirty="0"/>
              <a:t>+10wall</a:t>
            </a:r>
            <a:r>
              <a:rPr lang="en-US" sz="1800" dirty="0" smtClean="0"/>
              <a:t>)</a:t>
            </a:r>
          </a:p>
          <a:p>
            <a:pPr>
              <a:defRPr/>
            </a:pPr>
            <a:r>
              <a:rPr lang="en-US" sz="1600" dirty="0" smtClean="0"/>
              <a:t>Note: AP1 receives AP2 &lt;-82dBm so CCA is not exerted</a:t>
            </a:r>
            <a:endParaRPr lang="en-US" sz="1600" dirty="0"/>
          </a:p>
          <a:p>
            <a:pPr algn="ctr">
              <a:defRPr/>
            </a:pPr>
            <a:endParaRPr lang="en-US" sz="1800" dirty="0" smtClean="0">
              <a:solidFill>
                <a:srgbClr val="FF0000"/>
              </a:solidFill>
            </a:endParaRPr>
          </a:p>
          <a:p>
            <a:pPr algn="ctr">
              <a:defRPr/>
            </a:pPr>
            <a:r>
              <a:rPr lang="en-US" sz="1800" dirty="0" smtClean="0">
                <a:solidFill>
                  <a:srgbClr val="FF0000"/>
                </a:solidFill>
              </a:rPr>
              <a:t>STA </a:t>
            </a:r>
            <a:r>
              <a:rPr lang="en-US" sz="1800" dirty="0">
                <a:solidFill>
                  <a:srgbClr val="FF0000"/>
                </a:solidFill>
              </a:rPr>
              <a:t>A and STA B could both transmit successfully to their APs at the same time</a:t>
            </a:r>
          </a:p>
          <a:p>
            <a:pPr algn="ctr">
              <a:defRPr/>
            </a:pPr>
            <a:r>
              <a:rPr lang="en-US" sz="1800" dirty="0">
                <a:solidFill>
                  <a:srgbClr val="FF0000"/>
                </a:solidFill>
              </a:rPr>
              <a:t>BUT each is prevented by CCA.  </a:t>
            </a:r>
            <a:endParaRPr lang="en-US" dirty="0">
              <a:solidFill>
                <a:srgbClr val="FF0000"/>
              </a:solidFill>
            </a:endParaRPr>
          </a:p>
        </p:txBody>
      </p:sp>
      <p:pic>
        <p:nvPicPr>
          <p:cNvPr id="512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10322" y="1295400"/>
            <a:ext cx="5724525" cy="287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Footer Placeholder 1"/>
          <p:cNvSpPr>
            <a:spLocks noGrp="1"/>
          </p:cNvSpPr>
          <p:nvPr>
            <p:ph type="ftr" sz="quarter" idx="11"/>
          </p:nvPr>
        </p:nvSpPr>
        <p:spPr/>
        <p:txBody>
          <a:bodyPr/>
          <a:lstStyle/>
          <a:p>
            <a:pPr>
              <a:defRPr/>
            </a:pPr>
            <a:r>
              <a:rPr lang="en-US" smtClean="0"/>
              <a:t>Graham Smith, DSP Group</a:t>
            </a:r>
            <a:endParaRPr lang="en-US"/>
          </a:p>
        </p:txBody>
      </p:sp>
      <p:sp>
        <p:nvSpPr>
          <p:cNvPr id="3" name="Slide Number Placeholder 2"/>
          <p:cNvSpPr>
            <a:spLocks noGrp="1"/>
          </p:cNvSpPr>
          <p:nvPr>
            <p:ph type="sldNum" sz="quarter" idx="12"/>
          </p:nvPr>
        </p:nvSpPr>
        <p:spPr/>
        <p:txBody>
          <a:bodyPr/>
          <a:lstStyle/>
          <a:p>
            <a:pPr>
              <a:defRPr/>
            </a:pPr>
            <a:r>
              <a:rPr lang="en-US" smtClean="0"/>
              <a:t>Slide </a:t>
            </a:r>
            <a:fld id="{31D45EC1-4C6A-4C4C-A230-3BDF24B584F8}" type="slidenum">
              <a:rPr lang="en-US" smtClean="0"/>
              <a:pPr>
                <a:defRPr/>
              </a:pPr>
              <a:t>4</a:t>
            </a:fld>
            <a:endParaRPr lang="en-US" dirty="0"/>
          </a:p>
        </p:txBody>
      </p:sp>
      <p:sp>
        <p:nvSpPr>
          <p:cNvPr id="4" name="Date Placeholder 3"/>
          <p:cNvSpPr>
            <a:spLocks noGrp="1"/>
          </p:cNvSpPr>
          <p:nvPr>
            <p:ph type="dt" sz="half" idx="10"/>
          </p:nvPr>
        </p:nvSpPr>
        <p:spPr/>
        <p:txBody>
          <a:bodyPr/>
          <a:lstStyle/>
          <a:p>
            <a:pPr>
              <a:defRPr/>
            </a:pPr>
            <a:r>
              <a:rPr lang="en-US" smtClean="0"/>
              <a:t>Sept 2013</a:t>
            </a:r>
            <a:endParaRPr lang="en-US" dirty="0"/>
          </a:p>
        </p:txBody>
      </p:sp>
    </p:spTree>
    <p:extLst>
      <p:ext uri="{BB962C8B-B14F-4D97-AF65-F5344CB8AC3E}">
        <p14:creationId xmlns:p14="http://schemas.microsoft.com/office/powerpoint/2010/main" val="105938514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685800" y="685800"/>
            <a:ext cx="7772400" cy="685800"/>
          </a:xfrm>
        </p:spPr>
        <p:txBody>
          <a:bodyPr/>
          <a:lstStyle/>
          <a:p>
            <a:pPr eaLnBrk="1" hangingPunct="1"/>
            <a:r>
              <a:rPr lang="en-US" dirty="0" smtClean="0"/>
              <a:t>Dynamic Sensitivity Control - DSC</a:t>
            </a:r>
          </a:p>
        </p:txBody>
      </p:sp>
      <p:sp>
        <p:nvSpPr>
          <p:cNvPr id="6147" name="Content Placeholder 3"/>
          <p:cNvSpPr>
            <a:spLocks noGrp="1"/>
          </p:cNvSpPr>
          <p:nvPr>
            <p:ph idx="1"/>
          </p:nvPr>
        </p:nvSpPr>
        <p:spPr>
          <a:xfrm>
            <a:off x="228600" y="1447800"/>
            <a:ext cx="8915400" cy="4876800"/>
          </a:xfrm>
        </p:spPr>
        <p:txBody>
          <a:bodyPr/>
          <a:lstStyle/>
          <a:p>
            <a:pPr eaLnBrk="1" hangingPunct="1"/>
            <a:r>
              <a:rPr lang="en-US" sz="2000" dirty="0" smtClean="0"/>
              <a:t>Imagine a scheme where STA measures the RSSI of the AP Beacon </a:t>
            </a:r>
            <a:br>
              <a:rPr lang="en-US" sz="2000" dirty="0" smtClean="0"/>
            </a:br>
            <a:r>
              <a:rPr lang="en-US" sz="2000" dirty="0" smtClean="0"/>
              <a:t>(R </a:t>
            </a:r>
            <a:r>
              <a:rPr lang="en-US" sz="2000" dirty="0" err="1" smtClean="0"/>
              <a:t>dBm</a:t>
            </a:r>
            <a:r>
              <a:rPr lang="en-US" sz="2000" dirty="0" smtClean="0"/>
              <a:t>)</a:t>
            </a:r>
          </a:p>
          <a:p>
            <a:pPr eaLnBrk="1" hangingPunct="1"/>
            <a:r>
              <a:rPr lang="en-US" sz="2000" dirty="0" smtClean="0"/>
              <a:t>Then sets its RX Sensitivity Threshold at (R – M) </a:t>
            </a:r>
            <a:r>
              <a:rPr lang="en-US" sz="2000" dirty="0" err="1" smtClean="0"/>
              <a:t>dBm</a:t>
            </a:r>
            <a:r>
              <a:rPr lang="en-US" sz="2000" dirty="0" smtClean="0"/>
              <a:t>, </a:t>
            </a:r>
            <a:br>
              <a:rPr lang="en-US" sz="2000" dirty="0" smtClean="0"/>
            </a:br>
            <a:r>
              <a:rPr lang="en-US" sz="2000" dirty="0" smtClean="0"/>
              <a:t>where M is the “Margin”</a:t>
            </a:r>
          </a:p>
          <a:p>
            <a:pPr eaLnBrk="1" hangingPunct="1"/>
            <a:r>
              <a:rPr lang="en-US" sz="2000" dirty="0" smtClean="0"/>
              <a:t>Hence, for example</a:t>
            </a:r>
            <a:r>
              <a:rPr lang="en-US" sz="2000" dirty="0"/>
              <a:t>:</a:t>
            </a:r>
            <a:endParaRPr lang="en-US" sz="2000" dirty="0" smtClean="0"/>
          </a:p>
          <a:p>
            <a:pPr lvl="1" eaLnBrk="1" hangingPunct="1"/>
            <a:r>
              <a:rPr lang="en-US" dirty="0" smtClean="0"/>
              <a:t>STA receives Beacon at -50dBm, with Margin = 20dB</a:t>
            </a:r>
            <a:br>
              <a:rPr lang="en-US" dirty="0" smtClean="0"/>
            </a:br>
            <a:r>
              <a:rPr lang="en-US" dirty="0" smtClean="0"/>
              <a:t>STA sets RX Sensitivity Threshold to -70dBm.</a:t>
            </a:r>
          </a:p>
          <a:p>
            <a:pPr lvl="1" eaLnBrk="1" hangingPunct="1"/>
            <a:endParaRPr lang="en-US" sz="2000" dirty="0" smtClean="0"/>
          </a:p>
          <a:p>
            <a:pPr eaLnBrk="1" hangingPunct="1"/>
            <a:r>
              <a:rPr lang="en-US" sz="2000" dirty="0" smtClean="0"/>
              <a:t>Also set an Upper Limit, L, to Beacon RSSI at, say, -30 or  -40dBm to cater for case when STA is very close to AP.  </a:t>
            </a:r>
          </a:p>
          <a:p>
            <a:pPr lvl="1" eaLnBrk="1" hangingPunct="1"/>
            <a:r>
              <a:rPr lang="en-US" dirty="0" smtClean="0"/>
              <a:t>Need to ensure that all the STAs in the wanted area do see each other.  Hence if one STA very close to AP, then it could set RX Sensitivity too high.</a:t>
            </a:r>
          </a:p>
          <a:p>
            <a:pPr marL="457200" lvl="1" indent="0" eaLnBrk="1" hangingPunct="1">
              <a:buNone/>
            </a:pPr>
            <a:r>
              <a:rPr lang="en-US" dirty="0" smtClean="0"/>
              <a:t> </a:t>
            </a:r>
          </a:p>
        </p:txBody>
      </p:sp>
      <p:sp>
        <p:nvSpPr>
          <p:cNvPr id="6148" name="Footer Placeholder 2"/>
          <p:cNvSpPr>
            <a:spLocks noGrp="1"/>
          </p:cNvSpPr>
          <p:nvPr>
            <p:ph type="ftr" sz="quarter" idx="11"/>
          </p:nvPr>
        </p:nvSpPr>
        <p:spPr>
          <a:xfrm>
            <a:off x="8543860" y="6475413"/>
            <a:ext cx="65" cy="184666"/>
          </a:xfrm>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mtClean="0">
                <a:solidFill>
                  <a:schemeClr val="bg2"/>
                </a:solidFill>
              </a:rPr>
              <a:t>Graham Smith, DSP Group</a:t>
            </a:r>
            <a:endParaRPr lang="en-US" altLang="en-US" dirty="0" smtClean="0">
              <a:solidFill>
                <a:schemeClr val="bg2"/>
              </a:solidFill>
            </a:endParaRPr>
          </a:p>
        </p:txBody>
      </p:sp>
      <p:sp>
        <p:nvSpPr>
          <p:cNvPr id="2" name="Date Placeholder 1"/>
          <p:cNvSpPr>
            <a:spLocks noGrp="1"/>
          </p:cNvSpPr>
          <p:nvPr>
            <p:ph type="dt" sz="half" idx="10"/>
          </p:nvPr>
        </p:nvSpPr>
        <p:spPr/>
        <p:txBody>
          <a:bodyPr/>
          <a:lstStyle/>
          <a:p>
            <a:pPr>
              <a:defRPr/>
            </a:pPr>
            <a:r>
              <a:rPr lang="en-US" smtClean="0"/>
              <a:t>Sept 2013</a:t>
            </a:r>
            <a:endParaRPr lang="en-US" dirty="0"/>
          </a:p>
        </p:txBody>
      </p:sp>
      <p:sp>
        <p:nvSpPr>
          <p:cNvPr id="3" name="Slide Number Placeholder 2"/>
          <p:cNvSpPr>
            <a:spLocks noGrp="1"/>
          </p:cNvSpPr>
          <p:nvPr>
            <p:ph type="sldNum" sz="quarter" idx="12"/>
          </p:nvPr>
        </p:nvSpPr>
        <p:spPr/>
        <p:txBody>
          <a:bodyPr/>
          <a:lstStyle/>
          <a:p>
            <a:pPr>
              <a:defRPr/>
            </a:pPr>
            <a:r>
              <a:rPr lang="en-US" smtClean="0"/>
              <a:t>Slide </a:t>
            </a:r>
            <a:fld id="{31D45EC1-4C6A-4C4C-A230-3BDF24B584F8}" type="slidenum">
              <a:rPr lang="en-US" smtClean="0"/>
              <a:pPr>
                <a:defRPr/>
              </a:pPr>
              <a:t>5</a:t>
            </a:fld>
            <a:endParaRPr lang="en-US" dirty="0"/>
          </a:p>
        </p:txBody>
      </p:sp>
    </p:spTree>
    <p:extLst>
      <p:ext uri="{BB962C8B-B14F-4D97-AF65-F5344CB8AC3E}">
        <p14:creationId xmlns:p14="http://schemas.microsoft.com/office/powerpoint/2010/main" val="16651144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524000"/>
            <a:ext cx="7772400" cy="4572000"/>
          </a:xfrm>
        </p:spPr>
        <p:txBody>
          <a:bodyPr/>
          <a:lstStyle/>
          <a:p>
            <a:pPr marL="457200" lvl="1" indent="0" eaLnBrk="1" hangingPunct="1">
              <a:buNone/>
            </a:pPr>
            <a:r>
              <a:rPr lang="en-US" dirty="0" smtClean="0"/>
              <a:t>L = Upper Limit	M = Margin	R = Received RSSI</a:t>
            </a:r>
          </a:p>
          <a:p>
            <a:pPr marL="457200" lvl="1" indent="0" eaLnBrk="1" hangingPunct="1">
              <a:buNone/>
            </a:pPr>
            <a:r>
              <a:rPr lang="en-US" dirty="0" smtClean="0"/>
              <a:t>RX </a:t>
            </a:r>
            <a:r>
              <a:rPr lang="en-US" dirty="0"/>
              <a:t>Sensitivity,  </a:t>
            </a:r>
            <a:r>
              <a:rPr lang="en-US" dirty="0" err="1" smtClean="0"/>
              <a:t>RxS</a:t>
            </a:r>
            <a:r>
              <a:rPr lang="en-US" dirty="0" smtClean="0"/>
              <a:t>   </a:t>
            </a:r>
          </a:p>
          <a:p>
            <a:pPr marL="457200" lvl="1" indent="0" eaLnBrk="1" hangingPunct="1">
              <a:buNone/>
            </a:pPr>
            <a:r>
              <a:rPr lang="en-US" dirty="0" smtClean="0"/>
              <a:t>	 </a:t>
            </a:r>
            <a:r>
              <a:rPr lang="en-US" dirty="0" err="1"/>
              <a:t>RxS</a:t>
            </a:r>
            <a:r>
              <a:rPr lang="en-US" dirty="0"/>
              <a:t> = L	</a:t>
            </a:r>
            <a:r>
              <a:rPr lang="en-US" dirty="0" smtClean="0"/>
              <a:t>	for (R-M) </a:t>
            </a:r>
            <a:r>
              <a:rPr lang="en-US" dirty="0"/>
              <a:t>&gt;= L  </a:t>
            </a:r>
            <a:r>
              <a:rPr lang="en-US" dirty="0" smtClean="0"/>
              <a:t>	</a:t>
            </a:r>
          </a:p>
          <a:p>
            <a:pPr marL="457200" lvl="1" indent="0" eaLnBrk="1" hangingPunct="1">
              <a:buNone/>
            </a:pPr>
            <a:r>
              <a:rPr lang="en-US" dirty="0" smtClean="0"/>
              <a:t>	 </a:t>
            </a:r>
            <a:r>
              <a:rPr lang="en-US" dirty="0" err="1" smtClean="0"/>
              <a:t>RxS</a:t>
            </a:r>
            <a:r>
              <a:rPr lang="en-US" dirty="0" smtClean="0"/>
              <a:t> = (R – M)  		for (R-M) &lt; L 	</a:t>
            </a:r>
          </a:p>
          <a:p>
            <a:pPr marL="457200" lvl="1" indent="0" eaLnBrk="1" hangingPunct="1">
              <a:buNone/>
            </a:pPr>
            <a:endParaRPr lang="en-US" dirty="0"/>
          </a:p>
          <a:p>
            <a:pPr marL="457200" lvl="1" indent="0" eaLnBrk="1" hangingPunct="1">
              <a:buNone/>
            </a:pPr>
            <a:r>
              <a:rPr lang="en-US" dirty="0" smtClean="0"/>
              <a:t>Example,          FOR	 L = -40dBm and M = 20dB</a:t>
            </a:r>
          </a:p>
        </p:txBody>
      </p:sp>
      <p:sp>
        <p:nvSpPr>
          <p:cNvPr id="3" name="Title 2"/>
          <p:cNvSpPr>
            <a:spLocks noGrp="1"/>
          </p:cNvSpPr>
          <p:nvPr>
            <p:ph type="title"/>
          </p:nvPr>
        </p:nvSpPr>
        <p:spPr>
          <a:xfrm>
            <a:off x="685800" y="685800"/>
            <a:ext cx="7772400" cy="838200"/>
          </a:xfrm>
        </p:spPr>
        <p:txBody>
          <a:bodyPr/>
          <a:lstStyle/>
          <a:p>
            <a:r>
              <a:rPr lang="en-US" dirty="0" smtClean="0"/>
              <a:t>RX Sensitivity</a:t>
            </a:r>
            <a:endParaRPr lang="en-US" dirty="0"/>
          </a:p>
        </p:txBody>
      </p:sp>
      <p:sp>
        <p:nvSpPr>
          <p:cNvPr id="4" name="Date Placeholder 3"/>
          <p:cNvSpPr>
            <a:spLocks noGrp="1"/>
          </p:cNvSpPr>
          <p:nvPr>
            <p:ph type="dt" sz="half" idx="10"/>
          </p:nvPr>
        </p:nvSpPr>
        <p:spPr/>
        <p:txBody>
          <a:bodyPr/>
          <a:lstStyle/>
          <a:p>
            <a:pPr>
              <a:defRPr/>
            </a:pPr>
            <a:r>
              <a:rPr lang="en-US" smtClean="0"/>
              <a:t>Sept 2013</a:t>
            </a:r>
            <a:endParaRPr lang="en-US" dirty="0"/>
          </a:p>
        </p:txBody>
      </p:sp>
      <p:sp>
        <p:nvSpPr>
          <p:cNvPr id="5" name="Footer Placeholder 4"/>
          <p:cNvSpPr>
            <a:spLocks noGrp="1"/>
          </p:cNvSpPr>
          <p:nvPr>
            <p:ph type="ftr" sz="quarter" idx="11"/>
          </p:nvPr>
        </p:nvSpPr>
        <p:spPr/>
        <p:txBody>
          <a:bodyPr/>
          <a:lstStyle/>
          <a:p>
            <a:pPr>
              <a:defRPr/>
            </a:pPr>
            <a:r>
              <a:rPr lang="en-US" smtClean="0"/>
              <a:t>Graham Smith, DSP Group</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6</a:t>
            </a:fld>
            <a:endParaRPr lang="en-US" dirty="0"/>
          </a:p>
        </p:txBody>
      </p:sp>
      <p:graphicFrame>
        <p:nvGraphicFramePr>
          <p:cNvPr id="7" name="Table 6"/>
          <p:cNvGraphicFramePr>
            <a:graphicFrameLocks noGrp="1"/>
          </p:cNvGraphicFramePr>
          <p:nvPr>
            <p:extLst>
              <p:ext uri="{D42A27DB-BD31-4B8C-83A1-F6EECF244321}">
                <p14:modId xmlns:p14="http://schemas.microsoft.com/office/powerpoint/2010/main" val="3541444791"/>
              </p:ext>
            </p:extLst>
          </p:nvPr>
        </p:nvGraphicFramePr>
        <p:xfrm>
          <a:off x="1143000" y="3962400"/>
          <a:ext cx="6096000" cy="1854200"/>
        </p:xfrm>
        <a:graphic>
          <a:graphicData uri="http://schemas.openxmlformats.org/drawingml/2006/table">
            <a:tbl>
              <a:tblPr firstRow="1" bandRow="1">
                <a:tableStyleId>{5C22544A-7EE6-4342-B048-85BDC9FD1C3A}</a:tableStyleId>
              </a:tblPr>
              <a:tblGrid>
                <a:gridCol w="2032000"/>
                <a:gridCol w="1778000"/>
                <a:gridCol w="2286000"/>
              </a:tblGrid>
              <a:tr h="370840">
                <a:tc>
                  <a:txBody>
                    <a:bodyPr/>
                    <a:lstStyle/>
                    <a:p>
                      <a:r>
                        <a:rPr lang="en-US" dirty="0" smtClean="0"/>
                        <a:t>RSSI,  R </a:t>
                      </a:r>
                      <a:r>
                        <a:rPr lang="en-US" dirty="0" err="1" smtClean="0"/>
                        <a:t>dBm</a:t>
                      </a:r>
                      <a:endParaRPr lang="en-US" dirty="0"/>
                    </a:p>
                  </a:txBody>
                  <a:tcPr/>
                </a:tc>
                <a:tc>
                  <a:txBody>
                    <a:bodyPr/>
                    <a:lstStyle/>
                    <a:p>
                      <a:r>
                        <a:rPr lang="en-US" dirty="0" smtClean="0"/>
                        <a:t>R - M </a:t>
                      </a:r>
                      <a:r>
                        <a:rPr lang="en-US" dirty="0" err="1" smtClean="0"/>
                        <a:t>dBm</a:t>
                      </a:r>
                      <a:endParaRPr lang="en-US" dirty="0"/>
                    </a:p>
                  </a:txBody>
                  <a:tcPr/>
                </a:tc>
                <a:tc>
                  <a:txBody>
                    <a:bodyPr/>
                    <a:lstStyle/>
                    <a:p>
                      <a:r>
                        <a:rPr lang="en-US" dirty="0" smtClean="0"/>
                        <a:t>Rx Sensitivity, </a:t>
                      </a:r>
                      <a:r>
                        <a:rPr lang="en-US" dirty="0" err="1" smtClean="0"/>
                        <a:t>dBm</a:t>
                      </a:r>
                      <a:endParaRPr lang="en-US" dirty="0"/>
                    </a:p>
                  </a:txBody>
                  <a:tcPr/>
                </a:tc>
              </a:tr>
              <a:tr h="370840">
                <a:tc>
                  <a:txBody>
                    <a:bodyPr/>
                    <a:lstStyle/>
                    <a:p>
                      <a:pPr algn="ctr"/>
                      <a:r>
                        <a:rPr lang="en-US" dirty="0" smtClean="0"/>
                        <a:t>-5</a:t>
                      </a:r>
                      <a:endParaRPr lang="en-US" dirty="0"/>
                    </a:p>
                  </a:txBody>
                  <a:tcPr/>
                </a:tc>
                <a:tc>
                  <a:txBody>
                    <a:bodyPr/>
                    <a:lstStyle/>
                    <a:p>
                      <a:pPr algn="ctr"/>
                      <a:r>
                        <a:rPr lang="en-US" dirty="0" smtClean="0"/>
                        <a:t>-25</a:t>
                      </a:r>
                      <a:endParaRPr lang="en-US" dirty="0"/>
                    </a:p>
                  </a:txBody>
                  <a:tcPr/>
                </a:tc>
                <a:tc>
                  <a:txBody>
                    <a:bodyPr/>
                    <a:lstStyle/>
                    <a:p>
                      <a:pPr algn="ctr"/>
                      <a:r>
                        <a:rPr lang="en-US" dirty="0" smtClean="0"/>
                        <a:t>-40     (R-M &gt;L)</a:t>
                      </a:r>
                      <a:endParaRPr lang="en-US" dirty="0"/>
                    </a:p>
                  </a:txBody>
                  <a:tcPr/>
                </a:tc>
              </a:tr>
              <a:tr h="370840">
                <a:tc>
                  <a:txBody>
                    <a:bodyPr/>
                    <a:lstStyle/>
                    <a:p>
                      <a:pPr algn="ctr"/>
                      <a:r>
                        <a:rPr lang="en-US" dirty="0" smtClean="0"/>
                        <a:t>-10</a:t>
                      </a:r>
                      <a:endParaRPr lang="en-US" dirty="0"/>
                    </a:p>
                  </a:txBody>
                  <a:tcPr/>
                </a:tc>
                <a:tc>
                  <a:txBody>
                    <a:bodyPr/>
                    <a:lstStyle/>
                    <a:p>
                      <a:pPr algn="ctr"/>
                      <a:r>
                        <a:rPr lang="en-US" dirty="0" smtClean="0"/>
                        <a:t>-30</a:t>
                      </a:r>
                      <a:endParaRPr lang="en-US" dirty="0"/>
                    </a:p>
                  </a:txBody>
                  <a:tcPr/>
                </a:tc>
                <a:tc>
                  <a:txBody>
                    <a:bodyPr/>
                    <a:lstStyle/>
                    <a:p>
                      <a:pPr algn="ctr"/>
                      <a:r>
                        <a:rPr lang="en-US" dirty="0" smtClean="0"/>
                        <a:t>-40     (R-M &gt;L)</a:t>
                      </a:r>
                      <a:endParaRPr lang="en-US" dirty="0"/>
                    </a:p>
                  </a:txBody>
                  <a:tcPr/>
                </a:tc>
              </a:tr>
              <a:tr h="370840">
                <a:tc>
                  <a:txBody>
                    <a:bodyPr/>
                    <a:lstStyle/>
                    <a:p>
                      <a:pPr algn="ctr"/>
                      <a:r>
                        <a:rPr lang="en-US" dirty="0" smtClean="0"/>
                        <a:t>-20</a:t>
                      </a:r>
                      <a:endParaRPr lang="en-US" dirty="0"/>
                    </a:p>
                  </a:txBody>
                  <a:tcPr/>
                </a:tc>
                <a:tc>
                  <a:txBody>
                    <a:bodyPr/>
                    <a:lstStyle/>
                    <a:p>
                      <a:pPr algn="ctr"/>
                      <a:r>
                        <a:rPr lang="en-US" dirty="0" smtClean="0"/>
                        <a:t>-40</a:t>
                      </a:r>
                      <a:endParaRPr lang="en-US" dirty="0"/>
                    </a:p>
                  </a:txBody>
                  <a:tcPr/>
                </a:tc>
                <a:tc>
                  <a:txBody>
                    <a:bodyPr/>
                    <a:lstStyle/>
                    <a:p>
                      <a:pPr algn="ctr"/>
                      <a:r>
                        <a:rPr lang="en-US" dirty="0" smtClean="0"/>
                        <a:t>-40     (R-M =L)</a:t>
                      </a:r>
                      <a:endParaRPr lang="en-US" dirty="0"/>
                    </a:p>
                  </a:txBody>
                  <a:tcPr/>
                </a:tc>
              </a:tr>
              <a:tr h="370840">
                <a:tc>
                  <a:txBody>
                    <a:bodyPr/>
                    <a:lstStyle/>
                    <a:p>
                      <a:pPr algn="ctr"/>
                      <a:r>
                        <a:rPr lang="en-US" dirty="0" smtClean="0"/>
                        <a:t>-30</a:t>
                      </a:r>
                      <a:endParaRPr lang="en-US" dirty="0"/>
                    </a:p>
                  </a:txBody>
                  <a:tcPr/>
                </a:tc>
                <a:tc>
                  <a:txBody>
                    <a:bodyPr/>
                    <a:lstStyle/>
                    <a:p>
                      <a:pPr algn="ctr"/>
                      <a:r>
                        <a:rPr lang="en-US" dirty="0" smtClean="0"/>
                        <a:t>-50</a:t>
                      </a:r>
                      <a:endParaRPr lang="en-US" dirty="0"/>
                    </a:p>
                  </a:txBody>
                  <a:tcPr/>
                </a:tc>
                <a:tc>
                  <a:txBody>
                    <a:bodyPr/>
                    <a:lstStyle/>
                    <a:p>
                      <a:pPr algn="ctr"/>
                      <a:r>
                        <a:rPr lang="en-US" dirty="0" smtClean="0"/>
                        <a:t>-50    (R-M&lt; L)</a:t>
                      </a:r>
                      <a:endParaRPr lang="en-US" dirty="0"/>
                    </a:p>
                  </a:txBody>
                  <a:tcPr/>
                </a:tc>
              </a:tr>
            </a:tbl>
          </a:graphicData>
        </a:graphic>
      </p:graphicFrame>
    </p:spTree>
    <p:extLst>
      <p:ext uri="{BB962C8B-B14F-4D97-AF65-F5344CB8AC3E}">
        <p14:creationId xmlns:p14="http://schemas.microsoft.com/office/powerpoint/2010/main" val="31144229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685800" y="685800"/>
            <a:ext cx="7772400" cy="609600"/>
          </a:xfrm>
        </p:spPr>
        <p:txBody>
          <a:bodyPr/>
          <a:lstStyle/>
          <a:p>
            <a:pPr eaLnBrk="1" hangingPunct="1"/>
            <a:r>
              <a:rPr lang="en-US" dirty="0" smtClean="0"/>
              <a:t>Apartments</a:t>
            </a:r>
          </a:p>
        </p:txBody>
      </p:sp>
      <p:sp>
        <p:nvSpPr>
          <p:cNvPr id="7171" name="Footer Placeholder 2"/>
          <p:cNvSpPr>
            <a:spLocks noGrp="1"/>
          </p:cNvSpPr>
          <p:nvPr>
            <p:ph type="ftr" sz="quarter" idx="11"/>
          </p:nvPr>
        </p:nvSpPr>
        <p:spPr>
          <a:xfrm>
            <a:off x="8543860" y="6475413"/>
            <a:ext cx="65" cy="184666"/>
          </a:xfrm>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mtClean="0">
                <a:solidFill>
                  <a:schemeClr val="bg2"/>
                </a:solidFill>
              </a:rPr>
              <a:t>Graham Smith, DSP Group</a:t>
            </a:r>
            <a:endParaRPr lang="en-US" altLang="en-US" dirty="0" smtClean="0">
              <a:solidFill>
                <a:schemeClr val="bg2"/>
              </a:solidFill>
            </a:endParaRPr>
          </a:p>
        </p:txBody>
      </p:sp>
      <p:pic>
        <p:nvPicPr>
          <p:cNvPr id="717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6613" y="1066800"/>
            <a:ext cx="3667125" cy="2609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173" name="TextBox 3"/>
          <p:cNvSpPr txBox="1">
            <a:spLocks noChangeArrowheads="1"/>
          </p:cNvSpPr>
          <p:nvPr/>
        </p:nvSpPr>
        <p:spPr bwMode="auto">
          <a:xfrm>
            <a:off x="4359275" y="1248847"/>
            <a:ext cx="4615431" cy="25853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800" dirty="0">
                <a:latin typeface="+mj-lt"/>
              </a:rPr>
              <a:t>Apartment block scenario</a:t>
            </a:r>
          </a:p>
          <a:p>
            <a:pPr eaLnBrk="1" hangingPunct="1"/>
            <a:r>
              <a:rPr lang="en-US" sz="1800" dirty="0">
                <a:latin typeface="+mj-lt"/>
              </a:rPr>
              <a:t>Mean signal strengths received at the </a:t>
            </a:r>
            <a:br>
              <a:rPr lang="en-US" sz="1800" dirty="0">
                <a:latin typeface="+mj-lt"/>
              </a:rPr>
            </a:br>
            <a:r>
              <a:rPr lang="en-US" sz="1800" dirty="0">
                <a:latin typeface="+mj-lt"/>
              </a:rPr>
              <a:t>Home apartment from </a:t>
            </a:r>
            <a:r>
              <a:rPr lang="en-US" sz="1800" dirty="0" smtClean="0">
                <a:latin typeface="+mj-lt"/>
              </a:rPr>
              <a:t>surrounding </a:t>
            </a:r>
            <a:r>
              <a:rPr lang="en-US" sz="1800" dirty="0" err="1" smtClean="0">
                <a:latin typeface="+mj-lt"/>
              </a:rPr>
              <a:t>appts</a:t>
            </a:r>
            <a:endParaRPr lang="en-US" sz="1800" dirty="0">
              <a:latin typeface="+mj-lt"/>
            </a:endParaRPr>
          </a:p>
          <a:p>
            <a:pPr eaLnBrk="1" hangingPunct="1"/>
            <a:endParaRPr lang="en-US" sz="1800" dirty="0">
              <a:latin typeface="+mj-lt"/>
            </a:endParaRPr>
          </a:p>
          <a:p>
            <a:pPr eaLnBrk="1" hangingPunct="1"/>
            <a:r>
              <a:rPr lang="en-US" sz="1800" dirty="0">
                <a:latin typeface="+mj-lt"/>
              </a:rPr>
              <a:t>Note that 24 surrounding apartments</a:t>
            </a:r>
            <a:br>
              <a:rPr lang="en-US" sz="1800" dirty="0">
                <a:latin typeface="+mj-lt"/>
              </a:rPr>
            </a:br>
            <a:r>
              <a:rPr lang="en-US" sz="1800" dirty="0">
                <a:latin typeface="+mj-lt"/>
              </a:rPr>
              <a:t>will exert CCA (if same </a:t>
            </a:r>
            <a:r>
              <a:rPr lang="en-US" sz="1800" dirty="0" smtClean="0">
                <a:latin typeface="+mj-lt"/>
              </a:rPr>
              <a:t>channel)</a:t>
            </a:r>
            <a:endParaRPr lang="en-US" sz="1800" dirty="0">
              <a:latin typeface="+mj-lt"/>
            </a:endParaRPr>
          </a:p>
          <a:p>
            <a:pPr eaLnBrk="1" hangingPunct="1"/>
            <a:endParaRPr lang="en-US" sz="1800" dirty="0"/>
          </a:p>
          <a:p>
            <a:pPr eaLnBrk="1" hangingPunct="1"/>
            <a:r>
              <a:rPr lang="en-US" sz="1800" dirty="0">
                <a:latin typeface="+mj-lt"/>
              </a:rPr>
              <a:t>If CCA Threshold was -50dBm, then only 4 </a:t>
            </a:r>
            <a:br>
              <a:rPr lang="en-US" sz="1800" dirty="0">
                <a:latin typeface="+mj-lt"/>
              </a:rPr>
            </a:br>
            <a:r>
              <a:rPr lang="en-US" sz="1800" dirty="0">
                <a:latin typeface="+mj-lt"/>
              </a:rPr>
              <a:t>surrounding apartments ‘interfering’</a:t>
            </a:r>
          </a:p>
        </p:txBody>
      </p:sp>
      <p:sp>
        <p:nvSpPr>
          <p:cNvPr id="5" name="Oval 4"/>
          <p:cNvSpPr/>
          <p:nvPr/>
        </p:nvSpPr>
        <p:spPr>
          <a:xfrm>
            <a:off x="2081213" y="2011363"/>
            <a:ext cx="392112" cy="3429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7" name="Oval 6"/>
          <p:cNvSpPr/>
          <p:nvPr/>
        </p:nvSpPr>
        <p:spPr>
          <a:xfrm>
            <a:off x="1793875" y="2335213"/>
            <a:ext cx="392113" cy="3429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8" name="Oval 7"/>
          <p:cNvSpPr/>
          <p:nvPr/>
        </p:nvSpPr>
        <p:spPr>
          <a:xfrm>
            <a:off x="2081213" y="2659063"/>
            <a:ext cx="392112" cy="3429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9" name="Oval 8"/>
          <p:cNvSpPr/>
          <p:nvPr/>
        </p:nvSpPr>
        <p:spPr>
          <a:xfrm>
            <a:off x="2430463" y="2343150"/>
            <a:ext cx="392112" cy="3429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cxnSp>
        <p:nvCxnSpPr>
          <p:cNvPr id="10" name="Straight Arrow Connector 9"/>
          <p:cNvCxnSpPr>
            <a:endCxn id="9" idx="5"/>
          </p:cNvCxnSpPr>
          <p:nvPr/>
        </p:nvCxnSpPr>
        <p:spPr>
          <a:xfrm flipH="1" flipV="1">
            <a:off x="2765425" y="2635250"/>
            <a:ext cx="1593850" cy="5984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7179" name="TextBox 10"/>
          <p:cNvSpPr txBox="1">
            <a:spLocks noChangeArrowheads="1"/>
          </p:cNvSpPr>
          <p:nvPr/>
        </p:nvSpPr>
        <p:spPr bwMode="auto">
          <a:xfrm>
            <a:off x="152401" y="4267200"/>
            <a:ext cx="9112024" cy="20621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dirty="0"/>
              <a:t>Within Home apartment, wanted to unwanted (any apartment not one of the 4)</a:t>
            </a:r>
          </a:p>
          <a:p>
            <a:pPr eaLnBrk="1" hangingPunct="1"/>
            <a:r>
              <a:rPr lang="en-US" sz="1600" dirty="0"/>
              <a:t>is ~24dB, so no problem if unwanted is transmitting.</a:t>
            </a:r>
          </a:p>
          <a:p>
            <a:pPr eaLnBrk="1" hangingPunct="1"/>
            <a:r>
              <a:rPr lang="en-US" sz="1600" dirty="0"/>
              <a:t>In this scenario if all STAs reduced </a:t>
            </a:r>
            <a:r>
              <a:rPr lang="en-US" sz="1600" dirty="0" smtClean="0"/>
              <a:t>Rx Sensitivity </a:t>
            </a:r>
            <a:r>
              <a:rPr lang="en-US" sz="1600" dirty="0"/>
              <a:t>then </a:t>
            </a:r>
            <a:r>
              <a:rPr lang="en-US" sz="1600" dirty="0" smtClean="0"/>
              <a:t/>
            </a:r>
            <a:br>
              <a:rPr lang="en-US" sz="1600" dirty="0" smtClean="0"/>
            </a:br>
            <a:r>
              <a:rPr lang="en-US" sz="1600" dirty="0" smtClean="0"/>
              <a:t>everyone </a:t>
            </a:r>
            <a:r>
              <a:rPr lang="en-US" sz="1600" dirty="0"/>
              <a:t>is better off.  </a:t>
            </a:r>
            <a:endParaRPr lang="en-US" sz="1600" dirty="0" smtClean="0"/>
          </a:p>
          <a:p>
            <a:pPr eaLnBrk="1" hangingPunct="1"/>
            <a:r>
              <a:rPr lang="en-US" sz="1600" dirty="0" smtClean="0"/>
              <a:t>e.g</a:t>
            </a:r>
            <a:r>
              <a:rPr lang="en-US" sz="1600" dirty="0"/>
              <a:t>. Upper Limit -</a:t>
            </a:r>
            <a:r>
              <a:rPr lang="en-US" sz="1600" dirty="0" smtClean="0"/>
              <a:t>30,  </a:t>
            </a:r>
            <a:r>
              <a:rPr lang="en-US" sz="1600" dirty="0"/>
              <a:t>Margin 20 = -</a:t>
            </a:r>
            <a:r>
              <a:rPr lang="en-US" sz="1600" dirty="0" smtClean="0"/>
              <a:t>50dBm, worse case = -39 – 20 = -59dBm (</a:t>
            </a:r>
            <a:r>
              <a:rPr lang="en-US" sz="1600" dirty="0" err="1" smtClean="0"/>
              <a:t>cf</a:t>
            </a:r>
            <a:r>
              <a:rPr lang="en-US" sz="1600" dirty="0" smtClean="0"/>
              <a:t> -63dBm) </a:t>
            </a:r>
            <a:endParaRPr lang="en-US" sz="1600" dirty="0"/>
          </a:p>
          <a:p>
            <a:pPr eaLnBrk="1" hangingPunct="1"/>
            <a:endParaRPr lang="en-US" sz="1600" dirty="0"/>
          </a:p>
          <a:p>
            <a:pPr eaLnBrk="1" hangingPunct="1"/>
            <a:r>
              <a:rPr lang="en-US" sz="1600" dirty="0"/>
              <a:t>Note, </a:t>
            </a:r>
            <a:r>
              <a:rPr lang="en-US" sz="1600" dirty="0" smtClean="0"/>
              <a:t>am alternative is if </a:t>
            </a:r>
            <a:r>
              <a:rPr lang="en-US" sz="1600" dirty="0"/>
              <a:t>all STAs reduced their TX power by 30dB</a:t>
            </a:r>
            <a:br>
              <a:rPr lang="en-US" sz="1600" dirty="0"/>
            </a:br>
            <a:r>
              <a:rPr lang="en-US" sz="1600" dirty="0"/>
              <a:t>BUT the difference is that it does not rely on all other networks to do it as well.</a:t>
            </a:r>
          </a:p>
        </p:txBody>
      </p:sp>
      <p:sp>
        <p:nvSpPr>
          <p:cNvPr id="2" name="Slide Number Placeholder 1"/>
          <p:cNvSpPr>
            <a:spLocks noGrp="1"/>
          </p:cNvSpPr>
          <p:nvPr>
            <p:ph type="sldNum" sz="quarter" idx="12"/>
          </p:nvPr>
        </p:nvSpPr>
        <p:spPr/>
        <p:txBody>
          <a:bodyPr/>
          <a:lstStyle/>
          <a:p>
            <a:pPr>
              <a:defRPr/>
            </a:pPr>
            <a:r>
              <a:rPr lang="en-US" smtClean="0"/>
              <a:t>Slide </a:t>
            </a:r>
            <a:fld id="{31D45EC1-4C6A-4C4C-A230-3BDF24B584F8}" type="slidenum">
              <a:rPr lang="en-US" smtClean="0"/>
              <a:pPr>
                <a:defRPr/>
              </a:pPr>
              <a:t>7</a:t>
            </a:fld>
            <a:endParaRPr lang="en-US" dirty="0"/>
          </a:p>
        </p:txBody>
      </p:sp>
      <p:cxnSp>
        <p:nvCxnSpPr>
          <p:cNvPr id="4" name="Straight Arrow Connector 3"/>
          <p:cNvCxnSpPr/>
          <p:nvPr/>
        </p:nvCxnSpPr>
        <p:spPr bwMode="auto">
          <a:xfrm flipH="1" flipV="1">
            <a:off x="2670175" y="2830513"/>
            <a:ext cx="5178425" cy="2467738"/>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3" name="Date Placeholder 2"/>
          <p:cNvSpPr>
            <a:spLocks noGrp="1"/>
          </p:cNvSpPr>
          <p:nvPr>
            <p:ph type="dt" sz="half" idx="10"/>
          </p:nvPr>
        </p:nvSpPr>
        <p:spPr/>
        <p:txBody>
          <a:bodyPr/>
          <a:lstStyle/>
          <a:p>
            <a:pPr>
              <a:defRPr/>
            </a:pPr>
            <a:r>
              <a:rPr lang="en-US" smtClean="0"/>
              <a:t>Sept 2013</a:t>
            </a:r>
            <a:endParaRPr lang="en-US" dirty="0"/>
          </a:p>
        </p:txBody>
      </p:sp>
    </p:spTree>
    <p:extLst>
      <p:ext uri="{BB962C8B-B14F-4D97-AF65-F5344CB8AC3E}">
        <p14:creationId xmlns:p14="http://schemas.microsoft.com/office/powerpoint/2010/main" val="272652027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0" y="733425"/>
            <a:ext cx="8763000" cy="485775"/>
          </a:xfrm>
        </p:spPr>
        <p:txBody>
          <a:bodyPr>
            <a:normAutofit fontScale="90000"/>
          </a:bodyPr>
          <a:lstStyle/>
          <a:p>
            <a:pPr eaLnBrk="1" hangingPunct="1"/>
            <a:r>
              <a:rPr lang="en-US" dirty="0" smtClean="0"/>
              <a:t>Terraced Houses -  worst case scenario</a:t>
            </a:r>
          </a:p>
        </p:txBody>
      </p:sp>
      <p:sp>
        <p:nvSpPr>
          <p:cNvPr id="8195" name="Footer Placeholder 2"/>
          <p:cNvSpPr>
            <a:spLocks noGrp="1"/>
          </p:cNvSpPr>
          <p:nvPr>
            <p:ph type="ftr" sz="quarter" idx="11"/>
          </p:nvPr>
        </p:nvSpPr>
        <p:spPr>
          <a:xfrm>
            <a:off x="8543860" y="6475413"/>
            <a:ext cx="65" cy="184666"/>
          </a:xfrm>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dirty="0" smtClean="0">
                <a:solidFill>
                  <a:schemeClr val="bg2"/>
                </a:solidFill>
              </a:rPr>
              <a:t>Graham Smith, DSP Group</a:t>
            </a:r>
          </a:p>
        </p:txBody>
      </p:sp>
      <p:pic>
        <p:nvPicPr>
          <p:cNvPr id="819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1066800"/>
            <a:ext cx="5715000" cy="2238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extBox 3"/>
          <p:cNvSpPr txBox="1"/>
          <p:nvPr/>
        </p:nvSpPr>
        <p:spPr>
          <a:xfrm>
            <a:off x="188353" y="3402711"/>
            <a:ext cx="8574647" cy="3385542"/>
          </a:xfrm>
          <a:prstGeom prst="rect">
            <a:avLst/>
          </a:prstGeom>
          <a:noFill/>
        </p:spPr>
        <p:txBody>
          <a:bodyPr wrap="square">
            <a:spAutoFit/>
          </a:bodyPr>
          <a:lstStyle/>
          <a:p>
            <a:pPr>
              <a:defRPr/>
            </a:pPr>
            <a:r>
              <a:rPr lang="en-US" sz="1800" dirty="0" smtClean="0"/>
              <a:t>The </a:t>
            </a:r>
            <a:r>
              <a:rPr lang="en-US" sz="1800" dirty="0"/>
              <a:t>relative RSSIs are:</a:t>
            </a:r>
          </a:p>
          <a:p>
            <a:pPr marL="285750" indent="-285750">
              <a:buFont typeface="Arial" pitchFamily="34" charset="0"/>
              <a:buChar char="•"/>
              <a:defRPr/>
            </a:pPr>
            <a:r>
              <a:rPr lang="en-US" sz="1800" dirty="0"/>
              <a:t>STA 1, STA 2, STA 3 and STA 4 </a:t>
            </a:r>
            <a:r>
              <a:rPr lang="en-US" sz="1800" dirty="0">
                <a:solidFill>
                  <a:srgbClr val="FF0000"/>
                </a:solidFill>
              </a:rPr>
              <a:t>to respective APs is -</a:t>
            </a:r>
            <a:r>
              <a:rPr lang="en-US" sz="1800" dirty="0" smtClean="0">
                <a:solidFill>
                  <a:srgbClr val="FF0000"/>
                </a:solidFill>
              </a:rPr>
              <a:t>46dBm</a:t>
            </a:r>
            <a:r>
              <a:rPr lang="en-US" sz="1800" dirty="0"/>
              <a:t> </a:t>
            </a:r>
            <a:r>
              <a:rPr lang="en-US" sz="1800" dirty="0" smtClean="0"/>
              <a:t>	</a:t>
            </a:r>
            <a:r>
              <a:rPr lang="en-US" sz="1400" i="1" dirty="0" smtClean="0"/>
              <a:t>(30.5ft, 2 walls.1 floor)</a:t>
            </a:r>
            <a:endParaRPr lang="en-US" sz="1400" i="1" dirty="0"/>
          </a:p>
          <a:p>
            <a:pPr marL="285750" indent="-285750">
              <a:buFont typeface="Arial" pitchFamily="34" charset="0"/>
              <a:buChar char="•"/>
              <a:defRPr/>
            </a:pPr>
            <a:r>
              <a:rPr lang="en-US" sz="1800" dirty="0" smtClean="0"/>
              <a:t>STA 1 will receive STA 2 at about </a:t>
            </a:r>
            <a:r>
              <a:rPr lang="en-US" sz="1800" dirty="0" smtClean="0"/>
              <a:t>-29dBm			</a:t>
            </a:r>
            <a:r>
              <a:rPr lang="en-US" sz="1400" i="1" dirty="0" smtClean="0"/>
              <a:t>(4ft, 1 external wall)</a:t>
            </a:r>
            <a:endParaRPr lang="en-US" sz="1400" i="1" dirty="0" smtClean="0"/>
          </a:p>
          <a:p>
            <a:pPr marL="285750" indent="-285750">
              <a:buFont typeface="Arial" pitchFamily="34" charset="0"/>
              <a:buChar char="•"/>
              <a:defRPr/>
            </a:pPr>
            <a:r>
              <a:rPr lang="en-US" sz="1800" dirty="0" smtClean="0">
                <a:solidFill>
                  <a:srgbClr val="FF0000"/>
                </a:solidFill>
              </a:rPr>
              <a:t>STA </a:t>
            </a:r>
            <a:r>
              <a:rPr lang="en-US" sz="1800" dirty="0">
                <a:solidFill>
                  <a:srgbClr val="FF0000"/>
                </a:solidFill>
              </a:rPr>
              <a:t>1 to STA 3 is -</a:t>
            </a:r>
            <a:r>
              <a:rPr lang="en-US" sz="1800" dirty="0" smtClean="0">
                <a:solidFill>
                  <a:srgbClr val="FF0000"/>
                </a:solidFill>
              </a:rPr>
              <a:t>69dBm				</a:t>
            </a:r>
            <a:r>
              <a:rPr lang="en-US" sz="1400" i="1" dirty="0" smtClean="0"/>
              <a:t>(24ft, 2 external walls)</a:t>
            </a:r>
            <a:endParaRPr lang="en-US" sz="1400" i="1" dirty="0"/>
          </a:p>
          <a:p>
            <a:pPr marL="285750" indent="-285750">
              <a:buFont typeface="Arial" pitchFamily="34" charset="0"/>
              <a:buChar char="•"/>
              <a:defRPr/>
            </a:pPr>
            <a:r>
              <a:rPr lang="en-US" sz="1800" dirty="0"/>
              <a:t>STA 1 to STA 4 is </a:t>
            </a:r>
            <a:r>
              <a:rPr lang="en-US" sz="1800" dirty="0" smtClean="0"/>
              <a:t>-78dBm 			                </a:t>
            </a:r>
            <a:r>
              <a:rPr lang="en-US" sz="1400" i="1" dirty="0" smtClean="0"/>
              <a:t>(44ft, 3 external walls)</a:t>
            </a:r>
          </a:p>
          <a:p>
            <a:pPr marL="285750" indent="-285750">
              <a:buFont typeface="Arial" pitchFamily="34" charset="0"/>
              <a:buChar char="•"/>
              <a:defRPr/>
            </a:pPr>
            <a:r>
              <a:rPr lang="en-US" sz="1800" dirty="0" smtClean="0"/>
              <a:t>Note </a:t>
            </a:r>
            <a:r>
              <a:rPr lang="en-US" sz="1800" dirty="0" smtClean="0"/>
              <a:t>STAs </a:t>
            </a:r>
            <a:r>
              <a:rPr lang="en-US" sz="1800" dirty="0"/>
              <a:t>1 and 3 could </a:t>
            </a:r>
            <a:r>
              <a:rPr lang="en-US" sz="1800" dirty="0" smtClean="0"/>
              <a:t>communicate with </a:t>
            </a:r>
            <a:r>
              <a:rPr lang="en-US" sz="1800" dirty="0"/>
              <a:t>their AP at the same time </a:t>
            </a:r>
            <a:r>
              <a:rPr lang="en-US" sz="1800" dirty="0" smtClean="0"/>
              <a:t>with </a:t>
            </a:r>
            <a:r>
              <a:rPr lang="en-US" sz="1800" dirty="0" smtClean="0"/>
              <a:t>23dB </a:t>
            </a:r>
            <a:r>
              <a:rPr lang="en-US" sz="1800" dirty="0"/>
              <a:t>margin, </a:t>
            </a:r>
            <a:r>
              <a:rPr lang="en-US" sz="1800" b="0" u="sng" dirty="0"/>
              <a:t>but that CCA will stop this</a:t>
            </a:r>
            <a:r>
              <a:rPr lang="en-US" sz="1800" dirty="0" smtClean="0"/>
              <a:t>.  </a:t>
            </a:r>
            <a:br>
              <a:rPr lang="en-US" sz="1800" dirty="0" smtClean="0"/>
            </a:br>
            <a:r>
              <a:rPr lang="en-US" sz="1800" dirty="0" smtClean="0"/>
              <a:t>Also STA’s 1 and 4 will exert CCA on each other – VERY INEFFICIENT </a:t>
            </a:r>
            <a:endParaRPr lang="en-US" sz="1800" dirty="0"/>
          </a:p>
          <a:p>
            <a:pPr>
              <a:defRPr/>
            </a:pPr>
            <a:r>
              <a:rPr lang="en-US" sz="1800" b="1" dirty="0">
                <a:solidFill>
                  <a:srgbClr val="00B050"/>
                </a:solidFill>
              </a:rPr>
              <a:t>Set DSC Margin to 20dB.  STA 1 effective CCA is now -</a:t>
            </a:r>
            <a:r>
              <a:rPr lang="en-US" sz="1800" b="1" dirty="0" smtClean="0">
                <a:solidFill>
                  <a:srgbClr val="00B050"/>
                </a:solidFill>
              </a:rPr>
              <a:t>66dBm</a:t>
            </a:r>
            <a:r>
              <a:rPr lang="en-US" sz="1800" b="1" dirty="0">
                <a:solidFill>
                  <a:srgbClr val="00B050"/>
                </a:solidFill>
              </a:rPr>
              <a:t>. </a:t>
            </a:r>
            <a:r>
              <a:rPr lang="en-US" sz="1800" b="1" dirty="0" smtClean="0">
                <a:solidFill>
                  <a:srgbClr val="00B050"/>
                </a:solidFill>
              </a:rPr>
              <a:t>(-</a:t>
            </a:r>
            <a:r>
              <a:rPr lang="en-US" sz="1800" b="1" dirty="0" smtClean="0">
                <a:solidFill>
                  <a:srgbClr val="00B050"/>
                </a:solidFill>
              </a:rPr>
              <a:t>46 </a:t>
            </a:r>
            <a:r>
              <a:rPr lang="en-US" sz="1800" b="1" dirty="0" smtClean="0">
                <a:solidFill>
                  <a:srgbClr val="00B050"/>
                </a:solidFill>
              </a:rPr>
              <a:t>– 20dBm) </a:t>
            </a:r>
            <a:endParaRPr lang="en-US" sz="1800" b="1" dirty="0">
              <a:solidFill>
                <a:srgbClr val="00B050"/>
              </a:solidFill>
            </a:endParaRPr>
          </a:p>
          <a:p>
            <a:pPr>
              <a:defRPr/>
            </a:pPr>
            <a:r>
              <a:rPr lang="en-US" sz="1800" b="1" dirty="0">
                <a:solidFill>
                  <a:srgbClr val="00B050"/>
                </a:solidFill>
              </a:rPr>
              <a:t>We can see that almost every STA  in House 3 is now unseen and both networks can transmit unimpeded.</a:t>
            </a:r>
          </a:p>
          <a:p>
            <a:pPr>
              <a:defRPr/>
            </a:pPr>
            <a:endParaRPr lang="en-US" sz="1600" dirty="0"/>
          </a:p>
        </p:txBody>
      </p:sp>
      <p:sp>
        <p:nvSpPr>
          <p:cNvPr id="2" name="Slide Number Placeholder 1"/>
          <p:cNvSpPr>
            <a:spLocks noGrp="1"/>
          </p:cNvSpPr>
          <p:nvPr>
            <p:ph type="sldNum" sz="quarter" idx="12"/>
          </p:nvPr>
        </p:nvSpPr>
        <p:spPr/>
        <p:txBody>
          <a:bodyPr/>
          <a:lstStyle/>
          <a:p>
            <a:pPr>
              <a:defRPr/>
            </a:pPr>
            <a:r>
              <a:rPr lang="en-US" smtClean="0"/>
              <a:t>Slide </a:t>
            </a:r>
            <a:fld id="{31D45EC1-4C6A-4C4C-A230-3BDF24B584F8}" type="slidenum">
              <a:rPr lang="en-US" smtClean="0"/>
              <a:pPr>
                <a:defRPr/>
              </a:pPr>
              <a:t>8</a:t>
            </a:fld>
            <a:endParaRPr lang="en-US" dirty="0"/>
          </a:p>
        </p:txBody>
      </p:sp>
      <p:sp>
        <p:nvSpPr>
          <p:cNvPr id="3" name="TextBox 2"/>
          <p:cNvSpPr txBox="1"/>
          <p:nvPr/>
        </p:nvSpPr>
        <p:spPr>
          <a:xfrm>
            <a:off x="6096000" y="1523999"/>
            <a:ext cx="2819400" cy="1446550"/>
          </a:xfrm>
          <a:prstGeom prst="rect">
            <a:avLst/>
          </a:prstGeom>
          <a:noFill/>
        </p:spPr>
        <p:txBody>
          <a:bodyPr wrap="square" rtlCol="0">
            <a:spAutoFit/>
          </a:bodyPr>
          <a:lstStyle/>
          <a:p>
            <a:r>
              <a:rPr lang="en-US" sz="1600" dirty="0"/>
              <a:t>STA in each house is at extreme position.  But, at worst position to interfere with STA 1</a:t>
            </a:r>
          </a:p>
          <a:p>
            <a:endParaRPr lang="en-US" dirty="0"/>
          </a:p>
        </p:txBody>
      </p:sp>
      <p:sp>
        <p:nvSpPr>
          <p:cNvPr id="5" name="Date Placeholder 4"/>
          <p:cNvSpPr>
            <a:spLocks noGrp="1"/>
          </p:cNvSpPr>
          <p:nvPr>
            <p:ph type="dt" sz="half" idx="10"/>
          </p:nvPr>
        </p:nvSpPr>
        <p:spPr/>
        <p:txBody>
          <a:bodyPr/>
          <a:lstStyle/>
          <a:p>
            <a:pPr>
              <a:defRPr/>
            </a:pPr>
            <a:r>
              <a:rPr lang="en-US" smtClean="0"/>
              <a:t>Sept 2013</a:t>
            </a:r>
            <a:endParaRPr lang="en-US" dirty="0"/>
          </a:p>
        </p:txBody>
      </p:sp>
    </p:spTree>
    <p:extLst>
      <p:ext uri="{BB962C8B-B14F-4D97-AF65-F5344CB8AC3E}">
        <p14:creationId xmlns:p14="http://schemas.microsoft.com/office/powerpoint/2010/main" val="242590774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2514600" y="685800"/>
            <a:ext cx="5943600" cy="555625"/>
          </a:xfrm>
        </p:spPr>
        <p:txBody>
          <a:bodyPr/>
          <a:lstStyle/>
          <a:p>
            <a:r>
              <a:rPr lang="en-US" dirty="0" smtClean="0"/>
              <a:t>Enterprise Networks, Hotspots </a:t>
            </a:r>
          </a:p>
        </p:txBody>
      </p:sp>
      <p:sp>
        <p:nvSpPr>
          <p:cNvPr id="9219" name="Footer Placeholder 3"/>
          <p:cNvSpPr>
            <a:spLocks noGrp="1"/>
          </p:cNvSpPr>
          <p:nvPr>
            <p:ph type="ftr" sz="quarter" idx="11"/>
          </p:nvPr>
        </p:nvSpPr>
        <p:spPr>
          <a:xfrm>
            <a:off x="8543860" y="6475413"/>
            <a:ext cx="65" cy="184666"/>
          </a:xfrm>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mtClean="0">
                <a:solidFill>
                  <a:schemeClr val="bg2"/>
                </a:solidFill>
              </a:rPr>
              <a:t>Graham Smith, DSP Group</a:t>
            </a:r>
            <a:endParaRPr lang="en-US" altLang="en-US" dirty="0" smtClean="0">
              <a:solidFill>
                <a:schemeClr val="bg2"/>
              </a:solidFill>
            </a:endParaRPr>
          </a:p>
        </p:txBody>
      </p:sp>
      <p:pic>
        <p:nvPicPr>
          <p:cNvPr id="922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6538" y="965200"/>
            <a:ext cx="5259387" cy="4479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221" name="TextBox 4"/>
          <p:cNvSpPr txBox="1">
            <a:spLocks noChangeArrowheads="1"/>
          </p:cNvSpPr>
          <p:nvPr/>
        </p:nvSpPr>
        <p:spPr bwMode="auto">
          <a:xfrm>
            <a:off x="5314950" y="1241425"/>
            <a:ext cx="3763963" cy="42473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400" dirty="0" smtClean="0"/>
              <a:t>Conventional </a:t>
            </a:r>
            <a:r>
              <a:rPr lang="en-US" sz="1400" dirty="0"/>
              <a:t>7- cell cluster </a:t>
            </a:r>
          </a:p>
          <a:p>
            <a:pPr eaLnBrk="1" hangingPunct="1"/>
            <a:r>
              <a:rPr lang="en-US" sz="1400" dirty="0"/>
              <a:t>Assume 7 channels (@ 5GHz) </a:t>
            </a:r>
          </a:p>
          <a:p>
            <a:pPr eaLnBrk="1" hangingPunct="1"/>
            <a:r>
              <a:rPr lang="en-US" sz="1400" dirty="0"/>
              <a:t>STA A at extreme of Cell 4</a:t>
            </a:r>
          </a:p>
          <a:p>
            <a:pPr eaLnBrk="1" hangingPunct="1"/>
            <a:r>
              <a:rPr lang="en-US" sz="1400" dirty="0"/>
              <a:t>STA B at worst case position in cell 4’</a:t>
            </a:r>
          </a:p>
          <a:p>
            <a:pPr eaLnBrk="1" hangingPunct="1"/>
            <a:endParaRPr lang="en-US" sz="1400" dirty="0"/>
          </a:p>
          <a:p>
            <a:pPr eaLnBrk="1" hangingPunct="1"/>
            <a:r>
              <a:rPr lang="en-US" sz="1400" dirty="0"/>
              <a:t>Assume 3dB obstruction between cells</a:t>
            </a:r>
          </a:p>
          <a:p>
            <a:pPr eaLnBrk="1" hangingPunct="1"/>
            <a:r>
              <a:rPr lang="en-US" sz="1400" dirty="0"/>
              <a:t>STA A receives STA B at -</a:t>
            </a:r>
            <a:r>
              <a:rPr lang="en-US" sz="1400" dirty="0" smtClean="0"/>
              <a:t>26dB </a:t>
            </a:r>
            <a:r>
              <a:rPr lang="en-US" sz="1400" dirty="0" err="1"/>
              <a:t>cf</a:t>
            </a:r>
            <a:r>
              <a:rPr lang="en-US" sz="1400" dirty="0"/>
              <a:t> AP 4</a:t>
            </a:r>
          </a:p>
          <a:p>
            <a:pPr eaLnBrk="1" hangingPunct="1"/>
            <a:r>
              <a:rPr lang="en-US" sz="1400" dirty="0" smtClean="0">
                <a:solidFill>
                  <a:srgbClr val="FF0000"/>
                </a:solidFill>
              </a:rPr>
              <a:t>IF </a:t>
            </a:r>
            <a:r>
              <a:rPr lang="en-US" sz="1400" dirty="0">
                <a:solidFill>
                  <a:srgbClr val="FF0000"/>
                </a:solidFill>
              </a:rPr>
              <a:t>DSC MARGIN = 20dB</a:t>
            </a:r>
          </a:p>
          <a:p>
            <a:pPr eaLnBrk="1" hangingPunct="1"/>
            <a:r>
              <a:rPr lang="en-US" sz="1400" dirty="0">
                <a:solidFill>
                  <a:srgbClr val="FF0000"/>
                </a:solidFill>
              </a:rPr>
              <a:t>BOTH CAN TX AT SAME TIME</a:t>
            </a:r>
          </a:p>
          <a:p>
            <a:pPr eaLnBrk="1" hangingPunct="1"/>
            <a:endParaRPr lang="en-US" sz="1600" dirty="0"/>
          </a:p>
          <a:p>
            <a:pPr eaLnBrk="1" hangingPunct="1"/>
            <a:r>
              <a:rPr lang="en-US" sz="1600" dirty="0"/>
              <a:t>If Cell Radius </a:t>
            </a:r>
            <a:r>
              <a:rPr lang="en-US" sz="1600" dirty="0" smtClean="0"/>
              <a:t>50feet </a:t>
            </a:r>
            <a:endParaRPr lang="en-US" sz="1600" dirty="0"/>
          </a:p>
          <a:p>
            <a:pPr eaLnBrk="1" hangingPunct="1"/>
            <a:r>
              <a:rPr lang="en-US" sz="1600" dirty="0" smtClean="0"/>
              <a:t>STA A to AP 4 	-44dBm</a:t>
            </a:r>
          </a:p>
          <a:p>
            <a:pPr eaLnBrk="1" hangingPunct="1"/>
            <a:r>
              <a:rPr lang="en-US" sz="1600" dirty="0" smtClean="0"/>
              <a:t>STA A to STA B	-70dBm</a:t>
            </a:r>
          </a:p>
          <a:p>
            <a:pPr eaLnBrk="1" hangingPunct="1"/>
            <a:r>
              <a:rPr lang="en-US" sz="1600" dirty="0" smtClean="0"/>
              <a:t>AP 4 to AP 4’	-80dBm	 </a:t>
            </a:r>
            <a:endParaRPr lang="en-US" sz="1600" dirty="0"/>
          </a:p>
          <a:p>
            <a:pPr eaLnBrk="1" hangingPunct="1"/>
            <a:r>
              <a:rPr lang="en-US" sz="1600" dirty="0"/>
              <a:t>STA B and AP 4’ both would exert CCA at STA A and vice </a:t>
            </a:r>
            <a:r>
              <a:rPr lang="en-US" sz="1600" dirty="0" smtClean="0"/>
              <a:t>versa</a:t>
            </a:r>
          </a:p>
          <a:p>
            <a:pPr eaLnBrk="1" hangingPunct="1"/>
            <a:r>
              <a:rPr lang="en-US" sz="1600" dirty="0" smtClean="0"/>
              <a:t>Set DSC Margin 20dB</a:t>
            </a:r>
          </a:p>
          <a:p>
            <a:pPr eaLnBrk="1" hangingPunct="1"/>
            <a:r>
              <a:rPr lang="en-US" sz="1600" dirty="0" smtClean="0"/>
              <a:t>Effective CCA = -64dBm</a:t>
            </a:r>
            <a:endParaRPr lang="en-US" sz="1600" dirty="0"/>
          </a:p>
        </p:txBody>
      </p:sp>
      <p:sp>
        <p:nvSpPr>
          <p:cNvPr id="9222" name="TextBox 5"/>
          <p:cNvSpPr txBox="1">
            <a:spLocks noChangeArrowheads="1"/>
          </p:cNvSpPr>
          <p:nvPr/>
        </p:nvSpPr>
        <p:spPr bwMode="auto">
          <a:xfrm>
            <a:off x="279210" y="5488742"/>
            <a:ext cx="871007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dirty="0">
                <a:solidFill>
                  <a:srgbClr val="FF0000"/>
                </a:solidFill>
              </a:rPr>
              <a:t>In this environment, </a:t>
            </a:r>
            <a:r>
              <a:rPr lang="en-US" sz="1600" dirty="0" smtClean="0">
                <a:solidFill>
                  <a:srgbClr val="FF0000"/>
                </a:solidFill>
              </a:rPr>
              <a:t>AP </a:t>
            </a:r>
            <a:r>
              <a:rPr lang="en-US" sz="1600" dirty="0">
                <a:solidFill>
                  <a:srgbClr val="FF0000"/>
                </a:solidFill>
              </a:rPr>
              <a:t>could tell its STAs what Margin and Upper Limit </a:t>
            </a:r>
            <a:r>
              <a:rPr lang="en-US" sz="1600" dirty="0" smtClean="0">
                <a:solidFill>
                  <a:srgbClr val="FF0000"/>
                </a:solidFill>
              </a:rPr>
              <a:t>(e.g. 40 and 20)</a:t>
            </a:r>
          </a:p>
          <a:p>
            <a:pPr algn="ctr" eaLnBrk="1" hangingPunct="1"/>
            <a:r>
              <a:rPr lang="en-US" sz="1600" dirty="0" smtClean="0">
                <a:solidFill>
                  <a:srgbClr val="FF0000"/>
                </a:solidFill>
              </a:rPr>
              <a:t>Overall </a:t>
            </a:r>
            <a:r>
              <a:rPr lang="en-US" sz="1600" dirty="0">
                <a:solidFill>
                  <a:srgbClr val="FF0000"/>
                </a:solidFill>
              </a:rPr>
              <a:t>capacity greatly </a:t>
            </a:r>
            <a:r>
              <a:rPr lang="en-US" sz="1600" dirty="0" smtClean="0">
                <a:solidFill>
                  <a:srgbClr val="FF0000"/>
                </a:solidFill>
              </a:rPr>
              <a:t>enhanced</a:t>
            </a:r>
            <a:endParaRPr lang="en-US" sz="1600" u="sng" dirty="0">
              <a:solidFill>
                <a:srgbClr val="FF0000"/>
              </a:solidFill>
            </a:endParaRPr>
          </a:p>
        </p:txBody>
      </p:sp>
      <p:sp>
        <p:nvSpPr>
          <p:cNvPr id="2" name="Slide Number Placeholder 1"/>
          <p:cNvSpPr>
            <a:spLocks noGrp="1"/>
          </p:cNvSpPr>
          <p:nvPr>
            <p:ph type="sldNum" sz="quarter" idx="12"/>
          </p:nvPr>
        </p:nvSpPr>
        <p:spPr/>
        <p:txBody>
          <a:bodyPr/>
          <a:lstStyle/>
          <a:p>
            <a:pPr>
              <a:defRPr/>
            </a:pPr>
            <a:r>
              <a:rPr lang="en-US" smtClean="0"/>
              <a:t>Slide </a:t>
            </a:r>
            <a:fld id="{31D45EC1-4C6A-4C4C-A230-3BDF24B584F8}" type="slidenum">
              <a:rPr lang="en-US" smtClean="0"/>
              <a:pPr>
                <a:defRPr/>
              </a:pPr>
              <a:t>9</a:t>
            </a:fld>
            <a:endParaRPr lang="en-US" dirty="0"/>
          </a:p>
        </p:txBody>
      </p:sp>
      <p:sp>
        <p:nvSpPr>
          <p:cNvPr id="3" name="Date Placeholder 2"/>
          <p:cNvSpPr>
            <a:spLocks noGrp="1"/>
          </p:cNvSpPr>
          <p:nvPr>
            <p:ph type="dt" sz="half" idx="10"/>
          </p:nvPr>
        </p:nvSpPr>
        <p:spPr/>
        <p:txBody>
          <a:bodyPr/>
          <a:lstStyle/>
          <a:p>
            <a:pPr>
              <a:defRPr/>
            </a:pPr>
            <a:r>
              <a:rPr lang="en-US" smtClean="0"/>
              <a:t>Sept 2013</a:t>
            </a:r>
            <a:endParaRPr lang="en-US" dirty="0"/>
          </a:p>
        </p:txBody>
      </p:sp>
    </p:spTree>
    <p:extLst>
      <p:ext uri="{BB962C8B-B14F-4D97-AF65-F5344CB8AC3E}">
        <p14:creationId xmlns:p14="http://schemas.microsoft.com/office/powerpoint/2010/main" val="377084360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theme/theme1.xml><?xml version="1.0" encoding="utf-8"?>
<a:theme xmlns:a="http://schemas.openxmlformats.org/drawingml/2006/main" name="Default 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77716</TotalTime>
  <Words>1429</Words>
  <Application>Microsoft Office PowerPoint</Application>
  <PresentationFormat>On-screen Show (4:3)</PresentationFormat>
  <Paragraphs>247</Paragraphs>
  <Slides>19</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19</vt:i4>
      </vt:variant>
    </vt:vector>
  </HeadingPairs>
  <TitlesOfParts>
    <vt:vector size="21" baseType="lpstr">
      <vt:lpstr>Default Design</vt:lpstr>
      <vt:lpstr>Document</vt:lpstr>
      <vt:lpstr>Dynamic Sensitivity Control Improvement to area throughput </vt:lpstr>
      <vt:lpstr>PowerPoint Presentation</vt:lpstr>
      <vt:lpstr>Background</vt:lpstr>
      <vt:lpstr>Example – background to idea</vt:lpstr>
      <vt:lpstr>Dynamic Sensitivity Control - DSC</vt:lpstr>
      <vt:lpstr>RX Sensitivity</vt:lpstr>
      <vt:lpstr>Apartments</vt:lpstr>
      <vt:lpstr>Terraced Houses -  worst case scenario</vt:lpstr>
      <vt:lpstr>Enterprise Networks, Hotspots </vt:lpstr>
      <vt:lpstr>Enterprise and Hotspots</vt:lpstr>
      <vt:lpstr>Other </vt:lpstr>
      <vt:lpstr>Legacy STAs – No problem if in separate network</vt:lpstr>
      <vt:lpstr>Legacy STA – Same Network</vt:lpstr>
      <vt:lpstr>Legacy STA – Same Network</vt:lpstr>
      <vt:lpstr>Lone DSC STA</vt:lpstr>
      <vt:lpstr>Discussion</vt:lpstr>
      <vt:lpstr>AP Considerations</vt:lpstr>
      <vt:lpstr>Considerations – Way ahead</vt:lpstr>
      <vt:lpstr>Straw Poll</vt:lpstr>
    </vt:vector>
  </TitlesOfParts>
  <Company>Intel Corporation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Closing Plenary Motions</dc:title>
  <dc:creator>Adrian Stephens</dc:creator>
  <cp:lastModifiedBy>Graham Smith</cp:lastModifiedBy>
  <cp:revision>1455</cp:revision>
  <cp:lastPrinted>1998-02-10T13:28:06Z</cp:lastPrinted>
  <dcterms:created xsi:type="dcterms:W3CDTF">1998-02-10T13:07:52Z</dcterms:created>
  <dcterms:modified xsi:type="dcterms:W3CDTF">2013-09-27T17:51:31Z</dcterms:modified>
</cp:coreProperties>
</file>