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7" r:id="rId3"/>
    <p:sldId id="318" r:id="rId4"/>
    <p:sldId id="319" r:id="rId5"/>
    <p:sldId id="333"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802.11-13/1012r1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 2013</a:t>
            </a:r>
            <a:endParaRPr lang="en-US" sz="1800" dirty="0" smtClean="0"/>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Dynamic Sensitivity Control</a:t>
            </a:r>
            <a:br>
              <a:rPr lang="en-US" dirty="0" smtClean="0"/>
            </a:br>
            <a:r>
              <a:rPr lang="en-US" dirty="0" smtClean="0"/>
              <a:t>Improvement to area throughput </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2013-09</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3760083302"/>
              </p:ext>
            </p:extLst>
          </p:nvPr>
        </p:nvGraphicFramePr>
        <p:xfrm>
          <a:off x="534988" y="2589213"/>
          <a:ext cx="7635875" cy="2552700"/>
        </p:xfrm>
        <a:graphic>
          <a:graphicData uri="http://schemas.openxmlformats.org/presentationml/2006/ole">
            <mc:AlternateContent xmlns:mc="http://schemas.openxmlformats.org/markup-compatibility/2006">
              <mc:Choice xmlns:v="urn:schemas-microsoft-com:vml" Requires="v">
                <p:oleObj spid="_x0000_s3289"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Other </a:t>
            </a:r>
          </a:p>
        </p:txBody>
      </p:sp>
      <p:sp>
        <p:nvSpPr>
          <p:cNvPr id="9219" name="Content Placeholder 3"/>
          <p:cNvSpPr>
            <a:spLocks noGrp="1"/>
          </p:cNvSpPr>
          <p:nvPr>
            <p:ph idx="1"/>
          </p:nvPr>
        </p:nvSpPr>
        <p:spPr>
          <a:xfrm>
            <a:off x="685800" y="1524000"/>
            <a:ext cx="7772400" cy="4114800"/>
          </a:xfrm>
        </p:spPr>
        <p:txBody>
          <a:bodyPr>
            <a:normAutofit/>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could control)</a:t>
            </a:r>
          </a:p>
          <a:p>
            <a:pPr lvl="1" eaLnBrk="1" hangingPunct="1">
              <a:defRPr/>
            </a:pPr>
            <a:r>
              <a:rPr lang="en-US" dirty="0" smtClean="0"/>
              <a:t>20dB Margin </a:t>
            </a:r>
            <a:r>
              <a:rPr lang="en-US" dirty="0" smtClean="0"/>
              <a:t>suggested </a:t>
            </a:r>
            <a:r>
              <a:rPr lang="en-US" dirty="0" smtClean="0"/>
              <a:t>as 20dB is </a:t>
            </a:r>
            <a:r>
              <a:rPr lang="en-US" dirty="0" err="1" smtClean="0"/>
              <a:t>approx</a:t>
            </a:r>
            <a:r>
              <a:rPr lang="en-US" dirty="0" smtClean="0"/>
              <a:t> required SNR for higher data rates</a:t>
            </a:r>
          </a:p>
          <a:p>
            <a:pPr lvl="1" eaLnBrk="1" hangingPunct="1">
              <a:defRPr/>
            </a:pPr>
            <a:r>
              <a:rPr lang="en-US" dirty="0" smtClean="0"/>
              <a:t>Upper Limit can be used to define the network coverage area.</a:t>
            </a:r>
            <a:br>
              <a:rPr lang="en-US" dirty="0" smtClean="0"/>
            </a:br>
            <a:r>
              <a:rPr lang="en-US" dirty="0" smtClean="0"/>
              <a:t>(This is shown later)</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fontScale="92500"/>
          </a:bodyPr>
          <a:lstStyle/>
          <a:p>
            <a:pPr marL="0" indent="0">
              <a:buNone/>
            </a:pPr>
            <a:r>
              <a:rPr lang="en-US" dirty="0" smtClean="0"/>
              <a:t>In each of the cases considered, Apartments, Houses, Cell Cluster, the legacy STA is UNAFFECTED</a:t>
            </a:r>
          </a:p>
          <a:p>
            <a:r>
              <a:rPr lang="en-US" dirty="0" smtClean="0"/>
              <a:t>If the legacy STA is in a separate network, we see that in examples, </a:t>
            </a:r>
            <a:r>
              <a:rPr lang="en-US" b="1" dirty="0" smtClean="0">
                <a:solidFill>
                  <a:srgbClr val="00B050"/>
                </a:solidFill>
              </a:rPr>
              <a:t>both STA A and STA B can TX at the same time</a:t>
            </a:r>
            <a:r>
              <a:rPr lang="en-US" dirty="0" smtClean="0"/>
              <a:t>.  </a:t>
            </a:r>
          </a:p>
          <a:p>
            <a:r>
              <a:rPr lang="en-US" dirty="0" smtClean="0"/>
              <a:t>If STA B does not use DSC then:</a:t>
            </a:r>
          </a:p>
          <a:p>
            <a:pPr lvl="1"/>
            <a:r>
              <a:rPr lang="en-US" dirty="0" smtClean="0"/>
              <a:t>If already started to TX it will complete (STA A can TX at same time) </a:t>
            </a:r>
          </a:p>
          <a:p>
            <a:pPr lvl="1"/>
            <a:r>
              <a:rPr lang="en-US" dirty="0" smtClean="0"/>
              <a:t>If STA B has not started to TX it will hold off with CCA in the normal fashion if STA 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029200"/>
          </a:xfrm>
        </p:spPr>
        <p:txBody>
          <a:bodyPr>
            <a:noAutofit/>
          </a:bodyPr>
          <a:lstStyle/>
          <a:p>
            <a:r>
              <a:rPr lang="en-US" sz="2000" dirty="0" smtClean="0"/>
              <a:t>If any STA is outside the coverage area set by the DSC, then it is at a disadvantage as its TX could be stepped on by the DSC STA that is close to the AP.  This is the same situation as “hidden STA”.  </a:t>
            </a:r>
          </a:p>
          <a:p>
            <a:pPr lvl="1"/>
            <a:r>
              <a:rPr lang="en-US" dirty="0" smtClean="0"/>
              <a:t>“Hidden STA” situation exists now so nothing new</a:t>
            </a:r>
          </a:p>
          <a:p>
            <a:r>
              <a:rPr lang="en-US" sz="2000" dirty="0" smtClean="0"/>
              <a:t>Detection area is set by the Upper Limit and Margin.</a:t>
            </a:r>
          </a:p>
          <a:p>
            <a:pPr lvl="1"/>
            <a:r>
              <a:rPr lang="en-US" dirty="0" smtClean="0"/>
              <a:t>Set correctly, possibility of ‘hidden STA’ is greatly reduced</a:t>
            </a:r>
          </a:p>
          <a:p>
            <a:pPr lvl="1"/>
            <a:r>
              <a:rPr lang="en-US" dirty="0" smtClean="0"/>
              <a:t>See area graphic on next slide</a:t>
            </a:r>
          </a:p>
          <a:p>
            <a:r>
              <a:rPr lang="en-US" sz="2000" dirty="0" smtClean="0"/>
              <a:t>Note distances and compare to house sizes. Hence, possibility of hidden legacy or DSC STA is remote.</a:t>
            </a:r>
          </a:p>
          <a:p>
            <a:r>
              <a:rPr lang="en-US" sz="2000" dirty="0" smtClean="0"/>
              <a:t>Consider also need to keep high data rates hence want to restrict range.  (Especially if using 40MHz channels or higher)</a:t>
            </a:r>
          </a:p>
          <a:p>
            <a:r>
              <a:rPr lang="en-US" sz="2000" dirty="0" smtClean="0"/>
              <a:t>If outdoor and large area coverage required, DSC could be disabled by AP IE.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457200"/>
          </a:xfrm>
        </p:spPr>
        <p:txBody>
          <a:bodyPr/>
          <a:lstStyle/>
          <a:p>
            <a:r>
              <a:rPr lang="en-US" dirty="0" smtClean="0"/>
              <a:t>Legacy STA – Same Network</a:t>
            </a:r>
          </a:p>
        </p:txBody>
      </p:sp>
      <p:sp>
        <p:nvSpPr>
          <p:cNvPr id="1433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1950387"/>
            <a:ext cx="3895725" cy="389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450" y="1950387"/>
            <a:ext cx="4237037" cy="388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TextBox 4"/>
          <p:cNvSpPr txBox="1">
            <a:spLocks noChangeArrowheads="1"/>
          </p:cNvSpPr>
          <p:nvPr/>
        </p:nvSpPr>
        <p:spPr bwMode="auto">
          <a:xfrm>
            <a:off x="625475" y="1295400"/>
            <a:ext cx="284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-30dBm Margin 20dB</a:t>
            </a:r>
          </a:p>
          <a:p>
            <a:pPr eaLnBrk="1" hangingPunct="1"/>
            <a:r>
              <a:rPr lang="en-US" sz="1400" dirty="0"/>
              <a:t>Good for Apartment/House</a:t>
            </a:r>
          </a:p>
        </p:txBody>
      </p:sp>
      <p:sp>
        <p:nvSpPr>
          <p:cNvPr id="14343" name="TextBox 7"/>
          <p:cNvSpPr txBox="1">
            <a:spLocks noChangeArrowheads="1"/>
          </p:cNvSpPr>
          <p:nvPr/>
        </p:nvSpPr>
        <p:spPr bwMode="auto">
          <a:xfrm>
            <a:off x="5063321" y="1289441"/>
            <a:ext cx="28400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-40dBm Margin 20dB</a:t>
            </a:r>
          </a:p>
          <a:p>
            <a:pPr eaLnBrk="1" hangingPunct="1"/>
            <a:r>
              <a:rPr lang="en-US" sz="1400" dirty="0"/>
              <a:t>Good for Office, open area</a:t>
            </a:r>
          </a:p>
        </p:txBody>
      </p:sp>
      <p:sp>
        <p:nvSpPr>
          <p:cNvPr id="14344" name="TextBox 5"/>
          <p:cNvSpPr txBox="1">
            <a:spLocks noChangeArrowheads="1"/>
          </p:cNvSpPr>
          <p:nvPr/>
        </p:nvSpPr>
        <p:spPr bwMode="auto">
          <a:xfrm>
            <a:off x="1052513" y="5861740"/>
            <a:ext cx="5532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t>Network coverage controlled by setting Upper Limit. </a:t>
            </a: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3831110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Lone DSC STA</a:t>
            </a:r>
          </a:p>
        </p:txBody>
      </p:sp>
      <p:sp>
        <p:nvSpPr>
          <p:cNvPr id="3" name="Content Placeholder 2"/>
          <p:cNvSpPr>
            <a:spLocks noGrp="1"/>
          </p:cNvSpPr>
          <p:nvPr>
            <p:ph idx="1"/>
          </p:nvPr>
        </p:nvSpPr>
        <p:spPr>
          <a:xfrm>
            <a:off x="685800" y="1752600"/>
            <a:ext cx="7772400" cy="4114800"/>
          </a:xfrm>
        </p:spPr>
        <p:txBody>
          <a:bodyPr>
            <a:normAutofit fontScale="92500" lnSpcReduction="20000"/>
          </a:bodyPr>
          <a:lstStyle/>
          <a:p>
            <a:pPr marL="0" indent="0">
              <a:buFontTx/>
              <a:buNone/>
              <a:defRPr/>
            </a:pPr>
            <a:r>
              <a:rPr lang="en-US" dirty="0" smtClean="0"/>
              <a:t>If just one STA uses DSC what is the effect on others?</a:t>
            </a:r>
          </a:p>
          <a:p>
            <a:pPr>
              <a:defRPr/>
            </a:pPr>
            <a:r>
              <a:rPr lang="en-US" dirty="0" smtClean="0"/>
              <a:t>If in house, apartment, 7-cell cluster examples, </a:t>
            </a:r>
            <a:br>
              <a:rPr lang="en-US" dirty="0" smtClean="0"/>
            </a:br>
            <a:r>
              <a:rPr lang="en-US" dirty="0" smtClean="0"/>
              <a:t>LITTLE TO NO EFFECT</a:t>
            </a:r>
          </a:p>
          <a:p>
            <a:pPr lvl="1">
              <a:defRPr/>
            </a:pPr>
            <a:r>
              <a:rPr lang="en-US" dirty="0" smtClean="0"/>
              <a:t>Coverage is such that all STAs in the network should be covered</a:t>
            </a:r>
          </a:p>
          <a:p>
            <a:pPr lvl="1">
              <a:defRPr/>
            </a:pPr>
            <a:r>
              <a:rPr lang="en-US" dirty="0" smtClean="0"/>
              <a:t>Probability for a STA to be compromised based on</a:t>
            </a:r>
          </a:p>
          <a:p>
            <a:pPr lvl="2">
              <a:defRPr/>
            </a:pPr>
            <a:r>
              <a:rPr lang="en-US" dirty="0" smtClean="0"/>
              <a:t>Probability DSC STA is close to AP (On Upper Limit)</a:t>
            </a:r>
          </a:p>
          <a:p>
            <a:pPr lvl="2">
              <a:defRPr/>
            </a:pPr>
            <a:r>
              <a:rPr lang="en-US" dirty="0" smtClean="0"/>
              <a:t>Probability DSC STA transmits</a:t>
            </a:r>
          </a:p>
          <a:p>
            <a:pPr lvl="2">
              <a:defRPr/>
            </a:pPr>
            <a:r>
              <a:rPr lang="en-US" dirty="0" smtClean="0"/>
              <a:t>Probability that other STA is at far range (&gt; 20dB or 4x range away)</a:t>
            </a:r>
          </a:p>
          <a:p>
            <a:pPr lvl="2">
              <a:defRPr/>
            </a:pPr>
            <a:r>
              <a:rPr lang="en-US" dirty="0" smtClean="0"/>
              <a:t>Probability that other STA also transmits</a:t>
            </a:r>
          </a:p>
          <a:p>
            <a:pPr lvl="2">
              <a:defRPr/>
            </a:pPr>
            <a:endParaRPr lang="en-US" dirty="0"/>
          </a:p>
          <a:p>
            <a:pPr>
              <a:defRPr/>
            </a:pPr>
            <a:r>
              <a:rPr lang="en-US" dirty="0" smtClean="0"/>
              <a:t>Look at coverage circles on previous slide</a:t>
            </a:r>
          </a:p>
          <a:p>
            <a:pPr>
              <a:defRPr/>
            </a:pPr>
            <a:r>
              <a:rPr lang="en-US" dirty="0" smtClean="0"/>
              <a:t>If used for a Wi-Fi Phone then 1 packet every 20ms is definitely insignificant effect on other STAs</a:t>
            </a:r>
          </a:p>
          <a:p>
            <a:pPr lvl="1">
              <a:defRPr/>
            </a:pPr>
            <a:endParaRPr lang="en-US" dirty="0"/>
          </a:p>
        </p:txBody>
      </p:sp>
      <p:sp>
        <p:nvSpPr>
          <p:cNvPr id="15364"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045142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850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STAs in same network, are at disadvantage only if at far distance.   </a:t>
            </a:r>
          </a:p>
          <a:p>
            <a:pPr lvl="1" eaLnBrk="1" hangingPunct="1"/>
            <a:r>
              <a:rPr lang="en-US" sz="2400" dirty="0" smtClean="0"/>
              <a:t>Can be mitigated with correct choice of Upper Limit.</a:t>
            </a:r>
          </a:p>
          <a:p>
            <a:pPr lvl="1" eaLnBrk="1" hangingPunct="1"/>
            <a:r>
              <a:rPr lang="en-US" sz="2400" dirty="0" smtClean="0"/>
              <a:t>Also probability comes into play, chance of close STA, chance it is TX, etc.  In practice not a significant problem</a:t>
            </a:r>
            <a:br>
              <a:rPr lang="en-US" sz="2400" dirty="0" smtClean="0"/>
            </a:br>
            <a:endParaRPr lang="en-US" sz="2400" dirty="0" smtClean="0"/>
          </a:p>
          <a:p>
            <a:pPr eaLnBrk="1" hangingPunct="1"/>
            <a:r>
              <a:rPr lang="en-US" dirty="0" smtClean="0"/>
              <a:t>DSC combined with channel selection can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648200"/>
          </a:xfrm>
        </p:spPr>
        <p:txBody>
          <a:bodyPr>
            <a:normAutofit fontScale="85000" lnSpcReduction="10000"/>
          </a:bodyPr>
          <a:lstStyle/>
          <a:p>
            <a:pPr>
              <a:defRPr/>
            </a:pPr>
            <a:r>
              <a:rPr lang="en-US" dirty="0" smtClean="0"/>
              <a:t>AP could set the Upper Limit and Margin parameters</a:t>
            </a:r>
          </a:p>
          <a:p>
            <a:pPr lvl="1">
              <a:defRPr/>
            </a:pPr>
            <a:r>
              <a:rPr lang="en-US" dirty="0" smtClean="0"/>
              <a:t>Advertises settings (similar to EDCA parameters)</a:t>
            </a:r>
          </a:p>
          <a:p>
            <a:pPr lvl="1">
              <a:defRPr/>
            </a:pPr>
            <a:r>
              <a:rPr lang="en-US" dirty="0" smtClean="0"/>
              <a:t>AP sets same parameters for itself as well</a:t>
            </a:r>
          </a:p>
          <a:p>
            <a:pPr lvl="1">
              <a:defRPr/>
            </a:pPr>
            <a:r>
              <a:rPr lang="en-US" dirty="0" smtClean="0"/>
              <a:t>Based upon location (home, enterprise)</a:t>
            </a:r>
          </a:p>
          <a:p>
            <a:pPr lvl="1">
              <a:defRPr/>
            </a:pPr>
            <a:r>
              <a:rPr lang="en-US" dirty="0" smtClean="0"/>
              <a:t>In Enterprise and Hotspot, this is relatively easy as it is managed</a:t>
            </a:r>
          </a:p>
          <a:p>
            <a:pPr lvl="1">
              <a:defRPr/>
            </a:pPr>
            <a:r>
              <a:rPr lang="en-US" dirty="0" smtClean="0"/>
              <a:t>Could also issue “No DSC” to be used</a:t>
            </a:r>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dirty="0" smtClean="0"/>
              <a:t>All could be covered in 802.11 Standard now  </a:t>
            </a:r>
          </a:p>
          <a:p>
            <a:pPr marL="457200" lvl="1" indent="0">
              <a:buFontTx/>
              <a:buNone/>
              <a:defRPr/>
            </a:pPr>
            <a:r>
              <a:rPr lang="en-US" dirty="0" smtClean="0"/>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11mc could be changed to incorporate edits that would allow this</a:t>
            </a:r>
          </a:p>
          <a:p>
            <a:pPr lvl="1"/>
            <a:r>
              <a:rPr lang="en-US" dirty="0" smtClean="0"/>
              <a:t>Applicable now for 11a/g/n </a:t>
            </a:r>
          </a:p>
          <a:p>
            <a:pPr lvl="1"/>
            <a:r>
              <a:rPr lang="en-US" dirty="0" smtClean="0"/>
              <a:t>Simple edit to Standard for STAs</a:t>
            </a:r>
          </a:p>
          <a:p>
            <a:pPr lvl="1"/>
            <a:r>
              <a:rPr lang="en-US" dirty="0" smtClean="0"/>
              <a:t>Could add IE for advertising Upper Limit and Margin for AP</a:t>
            </a:r>
          </a:p>
          <a:p>
            <a:r>
              <a:rPr lang="en-US" dirty="0" smtClean="0"/>
              <a:t>HEW?</a:t>
            </a:r>
            <a:endParaRPr lang="en-US" dirty="0"/>
          </a:p>
        </p:txBody>
      </p:sp>
      <p:sp>
        <p:nvSpPr>
          <p:cNvPr id="3" name="Title 2"/>
          <p:cNvSpPr>
            <a:spLocks noGrp="1"/>
          </p:cNvSpPr>
          <p:nvPr>
            <p:ph type="title"/>
          </p:nvPr>
        </p:nvSpPr>
        <p:spPr/>
        <p:txBody>
          <a:bodyPr/>
          <a:lstStyle/>
          <a:p>
            <a:r>
              <a:rPr lang="en-US" dirty="0" smtClean="0"/>
              <a:t>Considerations – Way ahead</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696550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think that DSC merits further consideration</a:t>
            </a:r>
            <a:r>
              <a:rPr lang="en-US" dirty="0" smtClean="0"/>
              <a:t>?</a:t>
            </a:r>
          </a:p>
          <a:p>
            <a:endParaRPr lang="en-US" dirty="0"/>
          </a:p>
          <a:p>
            <a:r>
              <a:rPr lang="en-US" dirty="0" smtClean="0"/>
              <a:t>Yes</a:t>
            </a:r>
          </a:p>
          <a:p>
            <a:r>
              <a:rPr lang="en-US" dirty="0" smtClean="0"/>
              <a:t>No</a:t>
            </a:r>
          </a:p>
          <a:p>
            <a:pPr marL="0" indent="0">
              <a:buNone/>
            </a:pP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419600"/>
            <a:ext cx="8026941" cy="2031325"/>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+ 20 +10 wall)</a:t>
            </a:r>
          </a:p>
          <a:p>
            <a:pPr marL="285750" indent="-285750">
              <a:buFont typeface="Arial" pitchFamily="34" charset="0"/>
              <a:buChar char="•"/>
              <a:defRPr/>
            </a:pPr>
            <a:r>
              <a:rPr lang="en-US" sz="1800" dirty="0"/>
              <a:t>STA A receives TX from STA B at -70dBm (50 +10 +10wall)</a:t>
            </a:r>
          </a:p>
          <a:p>
            <a:pPr marL="285750" indent="-285750">
              <a:buFont typeface="Arial" pitchFamily="34" charset="0"/>
              <a:buChar char="•"/>
              <a:defRPr/>
            </a:pPr>
            <a:endParaRPr lang="en-US" sz="1800" dirty="0"/>
          </a:p>
          <a:p>
            <a:pPr algn="ctr">
              <a:defRPr/>
            </a:pPr>
            <a:r>
              <a:rPr lang="en-US" sz="1800" dirty="0">
                <a:solidFill>
                  <a:srgbClr val="FF0000"/>
                </a:solidFill>
              </a:rPr>
              <a:t>STA A and STA B could both transmit successfully to their APs at the same time</a:t>
            </a:r>
          </a:p>
          <a:p>
            <a:pPr algn="ctr">
              <a:defRPr/>
            </a:pPr>
            <a:r>
              <a:rPr lang="en-US" sz="1800" dirty="0">
                <a:solidFill>
                  <a:srgbClr val="FF0000"/>
                </a:solidFill>
              </a:rPr>
              <a:t>BUT each is prevented by CCA.  </a:t>
            </a:r>
            <a:endParaRPr lang="en-US" dirty="0">
              <a:solidFill>
                <a:srgbClr val="FF0000"/>
              </a:solidFill>
            </a:endParaRPr>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5562" y="154305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r>
              <a:rPr lang="en-US" dirty="0" smtClean="0"/>
              <a:t>.</a:t>
            </a:r>
          </a:p>
          <a:p>
            <a:pPr lvl="1" eaLnBrk="1" hangingPunct="1"/>
            <a:endParaRPr lang="en-US" sz="2000" dirty="0" smtClean="0"/>
          </a:p>
          <a:p>
            <a:pPr eaLnBrk="1" hangingPunct="1"/>
            <a:r>
              <a:rPr lang="en-US" sz="2000" dirty="0" smtClean="0"/>
              <a:t>Also set an Upper </a:t>
            </a:r>
            <a:r>
              <a:rPr lang="en-US" sz="2000" dirty="0" smtClean="0"/>
              <a:t>Limit, L, </a:t>
            </a:r>
            <a:r>
              <a:rPr lang="en-US" sz="2000" dirty="0" smtClean="0"/>
              <a:t>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r>
              <a:rPr lang="en-US" dirty="0" smtClean="0"/>
              <a:t>.</a:t>
            </a:r>
          </a:p>
          <a:p>
            <a:pPr marL="457200" lvl="1" indent="0" eaLnBrk="1" hangingPunct="1">
              <a:buNone/>
            </a:pPr>
            <a:r>
              <a:rPr lang="en-US" dirty="0" smtClean="0"/>
              <a:t> </a:t>
            </a:r>
            <a:endParaRPr lang="en-US" dirty="0" smtClean="0"/>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err="1"/>
              <a:t>RxS</a:t>
            </a:r>
            <a:r>
              <a:rPr lang="en-US" dirty="0"/>
              <a:t> = L	</a:t>
            </a:r>
            <a:r>
              <a:rPr lang="en-US" dirty="0" smtClean="0"/>
              <a:t>	for (R-M) </a:t>
            </a:r>
            <a:r>
              <a:rPr lang="en-US" dirty="0"/>
              <a:t>&gt;= L  </a:t>
            </a:r>
            <a:r>
              <a:rPr lang="en-US" dirty="0" smtClean="0"/>
              <a:t>	</a:t>
            </a:r>
          </a:p>
          <a:p>
            <a:pPr marL="457200" lvl="1" indent="0" eaLnBrk="1" hangingPunct="1">
              <a:buNone/>
            </a:pPr>
            <a:r>
              <a:rPr lang="en-US" dirty="0" smtClean="0"/>
              <a:t>	 </a:t>
            </a:r>
            <a:r>
              <a:rPr lang="en-US" dirty="0" err="1" smtClean="0"/>
              <a:t>RxS</a:t>
            </a:r>
            <a:r>
              <a:rPr lang="en-US" dirty="0" smtClean="0"/>
              <a:t> = (R – M)  		for (R-M) &lt; L 	</a:t>
            </a:r>
          </a:p>
          <a:p>
            <a:pPr marL="457200" lvl="1" indent="0" eaLnBrk="1" hangingPunct="1">
              <a:buNone/>
            </a:pPr>
            <a:endParaRPr lang="en-US" dirty="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541444791"/>
              </p:ext>
            </p:extLst>
          </p:nvPr>
        </p:nvGraphicFramePr>
        <p:xfrm>
          <a:off x="1143000" y="39624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r>
                        <a:rPr lang="en-US" dirty="0" smtClean="0"/>
                        <a:t>R - M </a:t>
                      </a:r>
                      <a:r>
                        <a:rPr lang="en-US" dirty="0" err="1" smtClean="0"/>
                        <a:t>dBm</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-5</a:t>
                      </a:r>
                      <a:endParaRPr lang="en-US" dirty="0"/>
                    </a:p>
                  </a:txBody>
                  <a:tcPr/>
                </a:tc>
                <a:tc>
                  <a:txBody>
                    <a:bodyPr/>
                    <a:lstStyle/>
                    <a:p>
                      <a:pPr algn="ctr"/>
                      <a:r>
                        <a:rPr lang="en-US" dirty="0" smtClean="0"/>
                        <a:t>-25</a:t>
                      </a:r>
                      <a:endParaRPr lang="en-US" dirty="0"/>
                    </a:p>
                  </a:txBody>
                  <a:tcPr/>
                </a:tc>
                <a:tc>
                  <a:txBody>
                    <a:bodyPr/>
                    <a:lstStyle/>
                    <a:p>
                      <a:pPr algn="ctr"/>
                      <a:r>
                        <a:rPr lang="en-US" dirty="0" smtClean="0"/>
                        <a:t>-40     (R-M &gt;L)</a:t>
                      </a:r>
                      <a:endParaRPr lang="en-US" dirty="0"/>
                    </a:p>
                  </a:txBody>
                  <a:tcPr/>
                </a:tc>
              </a:tr>
              <a:tr h="370840">
                <a:tc>
                  <a:txBody>
                    <a:bodyPr/>
                    <a:lstStyle/>
                    <a:p>
                      <a:pPr algn="ctr"/>
                      <a:r>
                        <a:rPr lang="en-US" dirty="0" smtClean="0"/>
                        <a:t>-10</a:t>
                      </a:r>
                      <a:endParaRPr lang="en-US" dirty="0"/>
                    </a:p>
                  </a:txBody>
                  <a:tcPr/>
                </a:tc>
                <a:tc>
                  <a:txBody>
                    <a:bodyPr/>
                    <a:lstStyle/>
                    <a:p>
                      <a:pPr algn="ctr"/>
                      <a:r>
                        <a:rPr lang="en-US" dirty="0" smtClean="0"/>
                        <a:t>-30</a:t>
                      </a:r>
                      <a:endParaRPr lang="en-US" dirty="0"/>
                    </a:p>
                  </a:txBody>
                  <a:tcPr/>
                </a:tc>
                <a:tc>
                  <a:txBody>
                    <a:bodyPr/>
                    <a:lstStyle/>
                    <a:p>
                      <a:pPr algn="ctr"/>
                      <a:r>
                        <a:rPr lang="en-US" dirty="0" smtClean="0"/>
                        <a:t>-40     (R-M &gt;L)</a:t>
                      </a:r>
                      <a:endParaRPr lang="en-US" dirty="0"/>
                    </a:p>
                  </a:txBody>
                  <a:tcPr/>
                </a:tc>
              </a:tr>
              <a:tr h="370840">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-40     (R-M =L)</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-50</a:t>
                      </a:r>
                      <a:endParaRPr lang="en-US" dirty="0"/>
                    </a:p>
                  </a:txBody>
                  <a:tcPr/>
                </a:tc>
                <a:tc>
                  <a:txBody>
                    <a:bodyPr/>
                    <a:lstStyle/>
                    <a:p>
                      <a:pPr algn="ctr"/>
                      <a:r>
                        <a:rPr lang="en-US" dirty="0" smtClean="0"/>
                        <a:t>-50    (R-M&lt; L)</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772400" cy="609600"/>
          </a:xfrm>
        </p:spPr>
        <p:txBody>
          <a:bodyPr/>
          <a:lstStyle/>
          <a:p>
            <a:pPr eaLnBrk="1" hangingPunct="1"/>
            <a:r>
              <a:rPr lang="en-US" dirty="0" smtClean="0"/>
              <a:t>Apartments</a:t>
            </a:r>
          </a:p>
        </p:txBody>
      </p:sp>
      <p:sp>
        <p:nvSpPr>
          <p:cNvPr id="7171"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1066800"/>
            <a:ext cx="3667125"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Box 3"/>
          <p:cNvSpPr txBox="1">
            <a:spLocks noChangeArrowheads="1"/>
          </p:cNvSpPr>
          <p:nvPr/>
        </p:nvSpPr>
        <p:spPr bwMode="auto">
          <a:xfrm>
            <a:off x="4359275" y="1248847"/>
            <a:ext cx="461543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800" dirty="0">
                <a:latin typeface="+mj-lt"/>
              </a:rPr>
              <a:t>Apartment block scenario</a:t>
            </a:r>
          </a:p>
          <a:p>
            <a:pPr eaLnBrk="1" hangingPunct="1"/>
            <a:r>
              <a:rPr lang="en-US" sz="1800" dirty="0">
                <a:latin typeface="+mj-lt"/>
              </a:rPr>
              <a:t>Mean signal strengths received at the </a:t>
            </a:r>
            <a:br>
              <a:rPr lang="en-US" sz="1800" dirty="0">
                <a:latin typeface="+mj-lt"/>
              </a:rPr>
            </a:br>
            <a:r>
              <a:rPr lang="en-US" sz="1800" dirty="0">
                <a:latin typeface="+mj-lt"/>
              </a:rPr>
              <a:t>Home apartment from </a:t>
            </a:r>
            <a:r>
              <a:rPr lang="en-US" sz="1800" dirty="0" smtClean="0">
                <a:latin typeface="+mj-lt"/>
              </a:rPr>
              <a:t>surrounding </a:t>
            </a:r>
            <a:r>
              <a:rPr lang="en-US" sz="1800" dirty="0" err="1" smtClean="0">
                <a:latin typeface="+mj-lt"/>
              </a:rPr>
              <a:t>appts</a:t>
            </a:r>
            <a:endParaRPr lang="en-US" sz="1800" dirty="0">
              <a:latin typeface="+mj-lt"/>
            </a:endParaRPr>
          </a:p>
          <a:p>
            <a:pPr eaLnBrk="1" hangingPunct="1"/>
            <a:endParaRPr lang="en-US" sz="1800" dirty="0">
              <a:latin typeface="+mj-lt"/>
            </a:endParaRPr>
          </a:p>
          <a:p>
            <a:pPr eaLnBrk="1" hangingPunct="1"/>
            <a:r>
              <a:rPr lang="en-US" sz="1800" dirty="0">
                <a:latin typeface="+mj-lt"/>
              </a:rPr>
              <a:t>Note that 24 surrounding apartments</a:t>
            </a:r>
            <a:br>
              <a:rPr lang="en-US" sz="1800" dirty="0">
                <a:latin typeface="+mj-lt"/>
              </a:rPr>
            </a:br>
            <a:r>
              <a:rPr lang="en-US" sz="1800" dirty="0">
                <a:latin typeface="+mj-lt"/>
              </a:rPr>
              <a:t>will exert CCA (if same </a:t>
            </a:r>
            <a:r>
              <a:rPr lang="en-US" sz="1800" dirty="0" smtClean="0">
                <a:latin typeface="+mj-lt"/>
              </a:rPr>
              <a:t>channel)</a:t>
            </a:r>
            <a:endParaRPr lang="en-US" sz="1800" dirty="0">
              <a:latin typeface="+mj-lt"/>
            </a:endParaRPr>
          </a:p>
          <a:p>
            <a:pPr eaLnBrk="1" hangingPunct="1"/>
            <a:endParaRPr lang="en-US" sz="1800" dirty="0"/>
          </a:p>
          <a:p>
            <a:pPr eaLnBrk="1" hangingPunct="1"/>
            <a:r>
              <a:rPr lang="en-US" sz="1800" dirty="0">
                <a:latin typeface="+mj-lt"/>
              </a:rPr>
              <a:t>If CCA Threshold was -50dBm, then only 4 </a:t>
            </a:r>
            <a:br>
              <a:rPr lang="en-US" sz="1800" dirty="0">
                <a:latin typeface="+mj-lt"/>
              </a:rPr>
            </a:br>
            <a:r>
              <a:rPr lang="en-US" sz="1800" dirty="0">
                <a:latin typeface="+mj-lt"/>
              </a:rPr>
              <a:t>surrounding apartments ‘interfering’</a:t>
            </a:r>
          </a:p>
        </p:txBody>
      </p:sp>
      <p:sp>
        <p:nvSpPr>
          <p:cNvPr id="5" name="Oval 4"/>
          <p:cNvSpPr/>
          <p:nvPr/>
        </p:nvSpPr>
        <p:spPr>
          <a:xfrm>
            <a:off x="2081213" y="20113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1793875" y="2335213"/>
            <a:ext cx="392113"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081213" y="26590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2430463" y="2343150"/>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 name="Straight Arrow Connector 9"/>
          <p:cNvCxnSpPr>
            <a:endCxn id="9" idx="5"/>
          </p:cNvCxnSpPr>
          <p:nvPr/>
        </p:nvCxnSpPr>
        <p:spPr>
          <a:xfrm flipH="1" flipV="1">
            <a:off x="2765425" y="2635250"/>
            <a:ext cx="1593850" cy="598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79" name="TextBox 10"/>
          <p:cNvSpPr txBox="1">
            <a:spLocks noChangeArrowheads="1"/>
          </p:cNvSpPr>
          <p:nvPr/>
        </p:nvSpPr>
        <p:spPr bwMode="auto">
          <a:xfrm>
            <a:off x="152401" y="4267200"/>
            <a:ext cx="9112024"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Within Home apartment, wanted to unwanted (any apartment not one of the 4)</a:t>
            </a:r>
          </a:p>
          <a:p>
            <a:pPr eaLnBrk="1" hangingPunct="1"/>
            <a:r>
              <a:rPr lang="en-US" sz="1600" dirty="0"/>
              <a:t>is ~24dB, so no problem if unwanted is transmitting.</a:t>
            </a:r>
          </a:p>
          <a:p>
            <a:pPr eaLnBrk="1" hangingPunct="1"/>
            <a:r>
              <a:rPr lang="en-US" sz="1600" dirty="0"/>
              <a:t>In this scenario if all STAs reduced </a:t>
            </a:r>
            <a:r>
              <a:rPr lang="en-US" sz="1600" dirty="0" smtClean="0"/>
              <a:t>Rx Sensitivity </a:t>
            </a:r>
            <a:r>
              <a:rPr lang="en-US" sz="1600" dirty="0"/>
              <a:t>then </a:t>
            </a:r>
            <a:r>
              <a:rPr lang="en-US" sz="1600" dirty="0" smtClean="0"/>
              <a:t/>
            </a:r>
            <a:br>
              <a:rPr lang="en-US" sz="1600" dirty="0" smtClean="0"/>
            </a:br>
            <a:r>
              <a:rPr lang="en-US" sz="1600" dirty="0" smtClean="0"/>
              <a:t>everyone </a:t>
            </a:r>
            <a:r>
              <a:rPr lang="en-US" sz="1600" dirty="0"/>
              <a:t>is better off.  </a:t>
            </a:r>
            <a:endParaRPr lang="en-US" sz="1600" dirty="0" smtClean="0"/>
          </a:p>
          <a:p>
            <a:pPr eaLnBrk="1" hangingPunct="1"/>
            <a:r>
              <a:rPr lang="en-US" sz="1600" dirty="0" smtClean="0"/>
              <a:t>e.g</a:t>
            </a:r>
            <a:r>
              <a:rPr lang="en-US" sz="1600" dirty="0"/>
              <a:t>. Upper Limit -</a:t>
            </a:r>
            <a:r>
              <a:rPr lang="en-US" sz="1600" dirty="0" smtClean="0"/>
              <a:t>30,  </a:t>
            </a:r>
            <a:r>
              <a:rPr lang="en-US" sz="1600" dirty="0"/>
              <a:t>Margin 20 = -</a:t>
            </a:r>
            <a:r>
              <a:rPr lang="en-US" sz="1600" dirty="0" smtClean="0"/>
              <a:t>50dBm, worse case = -39 – 20 = -59dBm (</a:t>
            </a:r>
            <a:r>
              <a:rPr lang="en-US" sz="1600" dirty="0" err="1" smtClean="0"/>
              <a:t>cf</a:t>
            </a:r>
            <a:r>
              <a:rPr lang="en-US" sz="1600" dirty="0" smtClean="0"/>
              <a:t> -63dBm) </a:t>
            </a:r>
            <a:endParaRPr lang="en-US" sz="1600" dirty="0"/>
          </a:p>
          <a:p>
            <a:pPr eaLnBrk="1" hangingPunct="1"/>
            <a:endParaRPr lang="en-US" sz="1600" dirty="0"/>
          </a:p>
          <a:p>
            <a:pPr eaLnBrk="1" hangingPunct="1"/>
            <a:r>
              <a:rPr lang="en-US" sz="1600" dirty="0"/>
              <a:t>Note, </a:t>
            </a:r>
            <a:r>
              <a:rPr lang="en-US" sz="1600" dirty="0" smtClean="0"/>
              <a:t>am alternative is if </a:t>
            </a:r>
            <a:r>
              <a:rPr lang="en-US" sz="1600" dirty="0"/>
              <a:t>all STAs reduced their TX power by 30dB</a:t>
            </a:r>
            <a:br>
              <a:rPr lang="en-US" sz="1600" dirty="0"/>
            </a:br>
            <a:r>
              <a:rPr lang="en-US" sz="1600" dirty="0"/>
              <a:t>BUT the difference is that it does not rely on all other networks to do it as well.</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cxnSp>
        <p:nvCxnSpPr>
          <p:cNvPr id="4" name="Straight Arrow Connector 3"/>
          <p:cNvCxnSpPr/>
          <p:nvPr/>
        </p:nvCxnSpPr>
        <p:spPr bwMode="auto">
          <a:xfrm flipH="1" flipV="1">
            <a:off x="2670175" y="2830513"/>
            <a:ext cx="5178425" cy="24677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2726520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733425"/>
            <a:ext cx="8763000" cy="485775"/>
          </a:xfrm>
        </p:spPr>
        <p:txBody>
          <a:bodyPr>
            <a:normAutofit fontScale="90000"/>
          </a:bodyPr>
          <a:lstStyle/>
          <a:p>
            <a:pPr eaLnBrk="1" hangingPunct="1"/>
            <a:r>
              <a:rPr lang="en-US" dirty="0" smtClean="0"/>
              <a:t>Terraced Houses -  worst case scenario</a:t>
            </a:r>
          </a:p>
        </p:txBody>
      </p:sp>
      <p:sp>
        <p:nvSpPr>
          <p:cNvPr id="8195"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dirty="0" smtClean="0">
                <a:solidFill>
                  <a:schemeClr val="bg2"/>
                </a:solidFill>
              </a:rPr>
              <a:t>Graham Smith, DSP Group</a:t>
            </a: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57150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8353" y="3402711"/>
            <a:ext cx="8574647" cy="3385542"/>
          </a:xfrm>
          <a:prstGeom prst="rect">
            <a:avLst/>
          </a:prstGeom>
          <a:noFill/>
        </p:spPr>
        <p:txBody>
          <a:bodyPr wrap="square">
            <a:spAutoFit/>
          </a:bodyPr>
          <a:lstStyle/>
          <a:p>
            <a:pPr>
              <a:defRPr/>
            </a:pPr>
            <a:r>
              <a:rPr lang="en-US" sz="1800" dirty="0" smtClean="0"/>
              <a:t>The </a:t>
            </a:r>
            <a:r>
              <a:rPr lang="en-US" sz="1800" dirty="0"/>
              <a:t>relative RSSIs are:</a:t>
            </a:r>
          </a:p>
          <a:p>
            <a:pPr marL="285750" indent="-285750">
              <a:buFont typeface="Arial" pitchFamily="34" charset="0"/>
              <a:buChar char="•"/>
              <a:defRPr/>
            </a:pPr>
            <a:r>
              <a:rPr lang="en-US" sz="1800" dirty="0"/>
              <a:t>STA 1, STA 2, STA 3 and STA 4 </a:t>
            </a:r>
            <a:r>
              <a:rPr lang="en-US" sz="1800" dirty="0">
                <a:solidFill>
                  <a:srgbClr val="FF0000"/>
                </a:solidFill>
              </a:rPr>
              <a:t>to respective APs is -48dBm</a:t>
            </a:r>
            <a:r>
              <a:rPr lang="en-US" sz="1800" dirty="0"/>
              <a:t>.</a:t>
            </a:r>
          </a:p>
          <a:p>
            <a:pPr marL="285750" indent="-285750">
              <a:buFont typeface="Arial" pitchFamily="34" charset="0"/>
              <a:buChar char="•"/>
              <a:defRPr/>
            </a:pPr>
            <a:r>
              <a:rPr lang="en-US" sz="1800" dirty="0" smtClean="0"/>
              <a:t>STA 1 will receive STA 2 at about -34dBm, </a:t>
            </a:r>
          </a:p>
          <a:p>
            <a:pPr marL="285750" indent="-285750">
              <a:buFont typeface="Arial" pitchFamily="34" charset="0"/>
              <a:buChar char="•"/>
              <a:defRPr/>
            </a:pPr>
            <a:r>
              <a:rPr lang="en-US" sz="1800" dirty="0" smtClean="0">
                <a:solidFill>
                  <a:srgbClr val="FF0000"/>
                </a:solidFill>
              </a:rPr>
              <a:t>STA </a:t>
            </a:r>
            <a:r>
              <a:rPr lang="en-US" sz="1800" dirty="0">
                <a:solidFill>
                  <a:srgbClr val="FF0000"/>
                </a:solidFill>
              </a:rPr>
              <a:t>1 to STA 3 is -67dBm</a:t>
            </a:r>
          </a:p>
          <a:p>
            <a:pPr marL="285750" indent="-285750">
              <a:buFont typeface="Arial" pitchFamily="34" charset="0"/>
              <a:buChar char="•"/>
              <a:defRPr/>
            </a:pPr>
            <a:r>
              <a:rPr lang="en-US" sz="1800" dirty="0"/>
              <a:t>STA 1 to STA 4 is -93dBm (STA 1 will not exert CCA on STA 4)</a:t>
            </a:r>
          </a:p>
          <a:p>
            <a:pPr>
              <a:defRPr/>
            </a:pPr>
            <a:r>
              <a:rPr lang="en-US" sz="1800" dirty="0"/>
              <a:t> Note </a:t>
            </a:r>
            <a:r>
              <a:rPr lang="en-US" sz="1800" dirty="0" smtClean="0"/>
              <a:t>STAs </a:t>
            </a:r>
            <a:r>
              <a:rPr lang="en-US" sz="1800" dirty="0"/>
              <a:t>1 and 3 could </a:t>
            </a:r>
            <a:r>
              <a:rPr lang="en-US" sz="1800" dirty="0" smtClean="0"/>
              <a:t>communicate with </a:t>
            </a:r>
            <a:r>
              <a:rPr lang="en-US" sz="1800" dirty="0"/>
              <a:t>their AP at the same time </a:t>
            </a:r>
            <a:r>
              <a:rPr lang="en-US" sz="1800" dirty="0" smtClean="0"/>
              <a:t>with </a:t>
            </a:r>
            <a:r>
              <a:rPr lang="en-US" sz="1800" dirty="0"/>
              <a:t>about 20dB margin, </a:t>
            </a:r>
            <a:r>
              <a:rPr lang="en-US" sz="1800" b="0" u="sng" dirty="0"/>
              <a:t>but that CCA will stop this</a:t>
            </a:r>
            <a:r>
              <a:rPr lang="en-US" sz="1800" dirty="0"/>
              <a:t>.</a:t>
            </a:r>
          </a:p>
          <a:p>
            <a:pPr>
              <a:defRPr/>
            </a:pPr>
            <a:endParaRPr lang="en-US" sz="1800" dirty="0"/>
          </a:p>
          <a:p>
            <a:pPr>
              <a:defRPr/>
            </a:pPr>
            <a:r>
              <a:rPr lang="en-US" sz="1800" b="1" dirty="0">
                <a:solidFill>
                  <a:srgbClr val="00B050"/>
                </a:solidFill>
              </a:rPr>
              <a:t>Set DSC Margin to 20dB.  STA 1 effective CCA is now -68dBm. </a:t>
            </a:r>
            <a:r>
              <a:rPr lang="en-US" sz="1800" b="1" dirty="0" smtClean="0">
                <a:solidFill>
                  <a:srgbClr val="00B050"/>
                </a:solidFill>
              </a:rPr>
              <a:t>(-48 – 20dBm) </a:t>
            </a:r>
            <a:endParaRPr lang="en-US" sz="1800" b="1" dirty="0">
              <a:solidFill>
                <a:srgbClr val="00B050"/>
              </a:solidFill>
            </a:endParaRPr>
          </a:p>
          <a:p>
            <a:pPr>
              <a:defRPr/>
            </a:pPr>
            <a:r>
              <a:rPr lang="en-US" sz="1800" b="1" dirty="0">
                <a:solidFill>
                  <a:srgbClr val="00B050"/>
                </a:solidFill>
              </a:rPr>
              <a:t>We can see that almost every STA  in House 3 is now unseen and both networks can transmit unimpeded.</a:t>
            </a:r>
          </a:p>
          <a:p>
            <a:pPr>
              <a:defRPr/>
            </a:pPr>
            <a:endParaRPr lang="en-US" sz="1600" dirty="0"/>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3" name="TextBox 2"/>
          <p:cNvSpPr txBox="1"/>
          <p:nvPr/>
        </p:nvSpPr>
        <p:spPr>
          <a:xfrm>
            <a:off x="6096000" y="1523999"/>
            <a:ext cx="2819400" cy="1446550"/>
          </a:xfrm>
          <a:prstGeom prst="rect">
            <a:avLst/>
          </a:prstGeom>
          <a:noFill/>
        </p:spPr>
        <p:txBody>
          <a:bodyPr wrap="square" rtlCol="0">
            <a:spAutoFit/>
          </a:bodyPr>
          <a:lstStyle/>
          <a:p>
            <a:r>
              <a:rPr lang="en-US" sz="1600" dirty="0"/>
              <a:t>STA in each house is at extreme position.  But, at worst position to interfere with STA 1</a:t>
            </a:r>
          </a:p>
          <a:p>
            <a:endParaRPr lang="en-US" dirty="0"/>
          </a:p>
        </p:txBody>
      </p:sp>
    </p:spTree>
    <p:extLst>
      <p:ext uri="{BB962C8B-B14F-4D97-AF65-F5344CB8AC3E}">
        <p14:creationId xmlns:p14="http://schemas.microsoft.com/office/powerpoint/2010/main" val="2425907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14600" y="685800"/>
            <a:ext cx="5943600" cy="555625"/>
          </a:xfrm>
        </p:spPr>
        <p:txBody>
          <a:bodyPr/>
          <a:lstStyle/>
          <a:p>
            <a:r>
              <a:rPr lang="en-US" dirty="0" smtClean="0"/>
              <a:t>Enterprise Networks, Hotspots </a:t>
            </a:r>
          </a:p>
        </p:txBody>
      </p:sp>
      <p:sp>
        <p:nvSpPr>
          <p:cNvPr id="921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965200"/>
            <a:ext cx="5259387"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TextBox 4"/>
          <p:cNvSpPr txBox="1">
            <a:spLocks noChangeArrowheads="1"/>
          </p:cNvSpPr>
          <p:nvPr/>
        </p:nvSpPr>
        <p:spPr bwMode="auto">
          <a:xfrm>
            <a:off x="5314950" y="1241425"/>
            <a:ext cx="3763963"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t>Conventional </a:t>
            </a:r>
            <a:r>
              <a:rPr lang="en-US" sz="1400" dirty="0"/>
              <a:t>7- cell cluster </a:t>
            </a:r>
          </a:p>
          <a:p>
            <a:pPr eaLnBrk="1" hangingPunct="1"/>
            <a:r>
              <a:rPr lang="en-US" sz="1400" dirty="0"/>
              <a:t>Assume 7 channels (@ 5GHz) </a:t>
            </a:r>
          </a:p>
          <a:p>
            <a:pPr eaLnBrk="1" hangingPunct="1"/>
            <a:r>
              <a:rPr lang="en-US" sz="1400" dirty="0"/>
              <a:t>STA A at extreme of Cell 4</a:t>
            </a:r>
          </a:p>
          <a:p>
            <a:pPr eaLnBrk="1" hangingPunct="1"/>
            <a:r>
              <a:rPr lang="en-US" sz="1400" dirty="0"/>
              <a:t>STA B at worst case position in cell 4’</a:t>
            </a:r>
          </a:p>
          <a:p>
            <a:pPr eaLnBrk="1" hangingPunct="1"/>
            <a:endParaRPr lang="en-US" sz="1400" dirty="0"/>
          </a:p>
          <a:p>
            <a:pPr eaLnBrk="1" hangingPunct="1"/>
            <a:r>
              <a:rPr lang="en-US" sz="1400" dirty="0"/>
              <a:t>Assume 3dB obstruction between cells</a:t>
            </a:r>
          </a:p>
          <a:p>
            <a:pPr eaLnBrk="1" hangingPunct="1"/>
            <a:r>
              <a:rPr lang="en-US" sz="1400" dirty="0"/>
              <a:t>STA A receives STA B at -24dB </a:t>
            </a:r>
            <a:r>
              <a:rPr lang="en-US" sz="1400" dirty="0" err="1"/>
              <a:t>cf</a:t>
            </a:r>
            <a:r>
              <a:rPr lang="en-US" sz="1400" dirty="0"/>
              <a:t> AP 4</a:t>
            </a:r>
          </a:p>
          <a:p>
            <a:pPr eaLnBrk="1" hangingPunct="1"/>
            <a:r>
              <a:rPr lang="en-US" sz="1400" dirty="0"/>
              <a:t>AP 4 receives STA B at -29dB </a:t>
            </a:r>
            <a:r>
              <a:rPr lang="en-US" sz="1400" dirty="0" err="1"/>
              <a:t>cf</a:t>
            </a:r>
            <a:r>
              <a:rPr lang="en-US" sz="1400" dirty="0"/>
              <a:t> STA A</a:t>
            </a:r>
          </a:p>
          <a:p>
            <a:pPr eaLnBrk="1" hangingPunct="1"/>
            <a:r>
              <a:rPr lang="en-US" sz="1400" dirty="0"/>
              <a:t>IF DSC MARGIN = 20dB</a:t>
            </a:r>
          </a:p>
          <a:p>
            <a:pPr eaLnBrk="1" hangingPunct="1"/>
            <a:r>
              <a:rPr lang="en-US" sz="1400" dirty="0"/>
              <a:t>BOTH CAN TX AT SAME TIME</a:t>
            </a:r>
          </a:p>
          <a:p>
            <a:pPr eaLnBrk="1" hangingPunct="1"/>
            <a:endParaRPr lang="en-US" sz="1600" dirty="0"/>
          </a:p>
          <a:p>
            <a:pPr eaLnBrk="1" hangingPunct="1"/>
            <a:r>
              <a:rPr lang="en-US" sz="1600" dirty="0"/>
              <a:t>If Cell Radius up to 50feet </a:t>
            </a:r>
          </a:p>
          <a:p>
            <a:pPr eaLnBrk="1" hangingPunct="1"/>
            <a:r>
              <a:rPr lang="en-US" sz="1600" dirty="0"/>
              <a:t>Signal Strength in Cell &gt;= -50dBm </a:t>
            </a:r>
          </a:p>
          <a:p>
            <a:pPr eaLnBrk="1" hangingPunct="1"/>
            <a:r>
              <a:rPr lang="en-US" sz="1600" dirty="0"/>
              <a:t>STA B and AP 4’ both would exert CCA at STA A and vice versa (~-65dBm)</a:t>
            </a:r>
          </a:p>
        </p:txBody>
      </p:sp>
      <p:sp>
        <p:nvSpPr>
          <p:cNvPr id="9222" name="TextBox 5"/>
          <p:cNvSpPr txBox="1">
            <a:spLocks noChangeArrowheads="1"/>
          </p:cNvSpPr>
          <p:nvPr/>
        </p:nvSpPr>
        <p:spPr bwMode="auto">
          <a:xfrm>
            <a:off x="254826" y="5761964"/>
            <a:ext cx="80031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solidFill>
                  <a:srgbClr val="FF0000"/>
                </a:solidFill>
              </a:rPr>
              <a:t>In this environment, </a:t>
            </a:r>
            <a:r>
              <a:rPr lang="en-US" sz="1600" dirty="0" smtClean="0">
                <a:solidFill>
                  <a:srgbClr val="FF0000"/>
                </a:solidFill>
              </a:rPr>
              <a:t>AP </a:t>
            </a:r>
            <a:r>
              <a:rPr lang="en-US" sz="1600" dirty="0">
                <a:solidFill>
                  <a:srgbClr val="FF0000"/>
                </a:solidFill>
              </a:rPr>
              <a:t>could tell its STAs what Margin and Upper Limit to use.  </a:t>
            </a:r>
            <a:endParaRPr lang="en-US" sz="1600" dirty="0" smtClean="0">
              <a:solidFill>
                <a:srgbClr val="FF0000"/>
              </a:solidFill>
            </a:endParaRPr>
          </a:p>
          <a:p>
            <a:pPr eaLnBrk="1" hangingPunct="1"/>
            <a:r>
              <a:rPr lang="en-US" sz="1600" dirty="0" smtClean="0">
                <a:solidFill>
                  <a:srgbClr val="FF0000"/>
                </a:solidFill>
              </a:rPr>
              <a:t>Overall </a:t>
            </a:r>
            <a:r>
              <a:rPr lang="en-US" sz="1600" dirty="0">
                <a:solidFill>
                  <a:srgbClr val="FF0000"/>
                </a:solidFill>
              </a:rPr>
              <a:t>capacity greatly enhanced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3770843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77686</TotalTime>
  <Words>1494</Words>
  <Application>Microsoft Office PowerPoint</Application>
  <PresentationFormat>On-screen Show (4:3)</PresentationFormat>
  <Paragraphs>231</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Document</vt:lpstr>
      <vt:lpstr>Dynamic Sensitivity Control Improvement to area throughput </vt:lpstr>
      <vt:lpstr>Background</vt:lpstr>
      <vt:lpstr>Example – background to idea</vt:lpstr>
      <vt:lpstr>Dynamic Sensitivity Control - DSC</vt:lpstr>
      <vt:lpstr>RX Sensitivity</vt:lpstr>
      <vt:lpstr>Apartments</vt:lpstr>
      <vt:lpstr>Terraced Houses -  worst case scenario</vt:lpstr>
      <vt:lpstr>Enterprise Networks, Hotspots </vt:lpstr>
      <vt:lpstr>Enterprise and Hotspots</vt:lpstr>
      <vt:lpstr>Other </vt:lpstr>
      <vt:lpstr>Legacy STAs – No problem if in separate network</vt:lpstr>
      <vt:lpstr>Legacy STA – Same Network</vt:lpstr>
      <vt:lpstr>Legacy STA – Same Network</vt:lpstr>
      <vt:lpstr>Lone DSC STA</vt:lpstr>
      <vt:lpstr>Discussion</vt:lpstr>
      <vt:lpstr>AP Considerations</vt:lpstr>
      <vt:lpstr>Considerations – Way ahead</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1451</cp:revision>
  <cp:lastPrinted>1998-02-10T13:28:06Z</cp:lastPrinted>
  <dcterms:created xsi:type="dcterms:W3CDTF">1998-02-10T13:07:52Z</dcterms:created>
  <dcterms:modified xsi:type="dcterms:W3CDTF">2013-09-18T03:15:10Z</dcterms:modified>
</cp:coreProperties>
</file>