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2" r:id="rId5"/>
    <p:sldId id="267" r:id="rId6"/>
    <p:sldId id="284" r:id="rId7"/>
    <p:sldId id="275" r:id="rId8"/>
    <p:sldId id="277" r:id="rId9"/>
    <p:sldId id="282" r:id="rId10"/>
    <p:sldId id="283" r:id="rId11"/>
    <p:sldId id="276" r:id="rId12"/>
    <p:sldId id="263" r:id="rId13"/>
    <p:sldId id="266" r:id="rId14"/>
    <p:sldId id="281" r:id="rId15"/>
    <p:sldId id="268" r:id="rId16"/>
    <p:sldId id="278" r:id="rId17"/>
    <p:sldId id="280" r:id="rId18"/>
    <p:sldId id="265" r:id="rId19"/>
    <p:sldId id="285" r:id="rId20"/>
    <p:sldId id="264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53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91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Josiam, Taori, Tong -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Josiam, Taori, Tong -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11-13/0996r2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t-winner.org/WINNER2-Deliverables/D1.1.2.zi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Josiam, Taori, Tong -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Outdoor Channel Model Candidates for HEW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84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2013-09-18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1530087"/>
              </p:ext>
            </p:extLst>
          </p:nvPr>
        </p:nvGraphicFramePr>
        <p:xfrm>
          <a:off x="514350" y="2276475"/>
          <a:ext cx="8286750" cy="2571750"/>
        </p:xfrm>
        <a:graphic>
          <a:graphicData uri="http://schemas.openxmlformats.org/presentationml/2006/ole">
            <p:oleObj spid="_x0000_s3133" name="Document" r:id="rId4" imgW="8452971" imgH="2638366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Verification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113213"/>
          </a:xfrm>
        </p:spPr>
        <p:txBody>
          <a:bodyPr/>
          <a:lstStyle/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Path Loss Model differences are </a:t>
            </a:r>
            <a:r>
              <a:rPr lang="en-GB" sz="2000" b="0" dirty="0">
                <a:solidFill>
                  <a:schemeClr val="tx1"/>
                </a:solidFill>
              </a:rPr>
              <a:t>very small between WINNER II and ITU for Urban Micro (LOS and NLOS conditions) that performance differences are likely to be “minor”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2697811"/>
            <a:ext cx="4953000" cy="3714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646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0813" cy="1065213"/>
          </a:xfrm>
        </p:spPr>
        <p:txBody>
          <a:bodyPr/>
          <a:lstStyle/>
          <a:p>
            <a:r>
              <a:rPr lang="en-GB" dirty="0" smtClean="0"/>
              <a:t>Spatial Channel Impulse Response </a:t>
            </a:r>
            <a:br>
              <a:rPr lang="en-GB" dirty="0" smtClean="0"/>
            </a:br>
            <a:r>
              <a:rPr lang="en-GB" dirty="0" smtClean="0"/>
              <a:t>comparison between the two models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Side-by-side Parameter Comparison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6680126"/>
                  </p:ext>
                </p:extLst>
              </p:nvPr>
            </p:nvGraphicFramePr>
            <p:xfrm>
              <a:off x="1543051" y="1752600"/>
              <a:ext cx="6383030" cy="4416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76760"/>
                    <a:gridCol w="935840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126137">
                    <a:tc rowSpan="2"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Scenarios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Winner II B1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ITU Urban Micro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6137"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O-to-I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Spread (DS)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(</m:t>
                                    </m:r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𝑠</m:t>
                                    </m:r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)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-6.89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-6.62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AoD spread (ASD)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[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 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∘</m:t>
                                        </m:r>
                                      </m:sup>
                                    </m:sSup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]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AoA spread (ASA)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unc>
                                  <m:funcPr>
                                    <m:ctrlP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</m:ctrlPr>
                                  </m:funcPr>
                                  <m:fName>
                                    <m:sSub>
                                      <m:sSub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200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log</m:t>
                                        </m:r>
                                      </m:e>
                                      <m:sub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10</m:t>
                                        </m:r>
                                      </m:sub>
                                    </m:sSub>
                                  </m:fName>
                                  <m:e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[</m:t>
                                    </m:r>
                                    <m:sSup>
                                      <m:sSupPr>
                                        <m:ctrlP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 </m:t>
                                        </m:r>
                                      </m:e>
                                      <m:sup>
                                        <m:r>
                                          <a:rPr lang="en-US" sz="1200" i="1">
                                            <a:effectLst/>
                                            <a:latin typeface="Cambria Math"/>
                                            <a:ea typeface="Malgun Gothic"/>
                                            <a:cs typeface="Times New Roman"/>
                                          </a:rPr>
                                          <m:t>∘</m:t>
                                        </m:r>
                                      </m:sup>
                                    </m:sSup>
                                    <m:r>
                                      <a:rPr lang="en-US" sz="1200" i="1">
                                        <a:effectLst/>
                                        <a:latin typeface="Cambria Math"/>
                                        <a:ea typeface="Malgun Gothic"/>
                                        <a:cs typeface="Times New Roman"/>
                                      </a:rPr>
                                      <m:t>]</m:t>
                                    </m:r>
                                  </m:e>
                                </m:func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1.84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Shadow Fading (SF) dB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K-factor (K)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8347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2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10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Cross-Correlation*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DS     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376680126"/>
                  </p:ext>
                </p:extLst>
              </p:nvPr>
            </p:nvGraphicFramePr>
            <p:xfrm>
              <a:off x="1543051" y="1752600"/>
              <a:ext cx="6383030" cy="4416552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976760"/>
                    <a:gridCol w="935840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210312">
                    <a:tc rowSpan="2"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Scenarios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Winner II B1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ITU Urban Micro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10312">
                    <a:tc gridSpan="2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NLOS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O-to-I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08696" r="-223457" b="-86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220588" r="-370130" b="-186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-7.19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-6.89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-6.62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311429" r="-370130" b="-17142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08696" r="-223457" b="-76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423529" r="-370130" b="-16647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1.25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508571" r="-370130" b="-15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0.37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08696" r="-223457" b="-6695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626471" r="-370130" b="-1461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1.44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1.84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1.76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705714" r="-370130" b="-13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Shadow Fading (SF) dB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829412" r="-370130" b="-125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K-factor (K)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902857" r="-370130" b="-112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10390" t="-1032353" r="-370130" b="-105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rowSpan="10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Cross-Correlation*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DS     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-0.7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10312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 vs 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0.5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14" name="Rectangle 13"/>
          <p:cNvSpPr/>
          <p:nvPr/>
        </p:nvSpPr>
        <p:spPr bwMode="auto">
          <a:xfrm>
            <a:off x="1543050" y="2133600"/>
            <a:ext cx="19812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543050" y="2590800"/>
            <a:ext cx="1981200" cy="409574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543050" y="3000374"/>
            <a:ext cx="1981200" cy="428626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524000" y="4038600"/>
            <a:ext cx="1981200" cy="21336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Side-by-side Parameter Comparison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34000" y="6477000"/>
            <a:ext cx="3184520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6191925"/>
              </p:ext>
            </p:extLst>
          </p:nvPr>
        </p:nvGraphicFramePr>
        <p:xfrm>
          <a:off x="1295400" y="1905000"/>
          <a:ext cx="6383030" cy="455676"/>
        </p:xfrm>
        <a:graphic>
          <a:graphicData uri="http://schemas.openxmlformats.org/drawingml/2006/table">
            <a:tbl>
              <a:tblPr firstRow="1" firstCol="1" bandRow="1"/>
              <a:tblGrid>
                <a:gridCol w="2912600"/>
                <a:gridCol w="751069"/>
                <a:gridCol w="751069"/>
                <a:gridCol w="674904"/>
                <a:gridCol w="674904"/>
                <a:gridCol w="618484"/>
              </a:tblGrid>
              <a:tr h="126137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Scenarios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Winner II B1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ITU Urban Micro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61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NLOS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NLOS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Malgun Gothic"/>
                          <a:cs typeface="Times New Roman"/>
                        </a:rPr>
                        <a:t>O-to-I</a:t>
                      </a:r>
                    </a:p>
                  </a:txBody>
                  <a:tcPr marL="39066" marR="390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51097364"/>
                  </p:ext>
                </p:extLst>
              </p:nvPr>
            </p:nvGraphicFramePr>
            <p:xfrm>
              <a:off x="1295400" y="2350008"/>
              <a:ext cx="6383030" cy="39258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72377"/>
                    <a:gridCol w="1540223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252275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Uniform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>
                                  <a:effectLst/>
                                  <a:latin typeface="Cambria Math"/>
                                  <a:ea typeface="Malgun Gothic"/>
                                  <a:cs typeface="Times New Roman"/>
                                </a:rPr>
                                <m:t>≤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800ns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AoD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and </a:t>
                          </a: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AoA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Scaling Parameter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>
                                      <a:effectLst/>
                                      <a:latin typeface="Cambria Math"/>
                                      <a:ea typeface="Malgun Gothic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i="1">
                                      <a:effectLst/>
                                      <a:latin typeface="Cambria Math"/>
                                      <a:ea typeface="Malgun Gothic"/>
                                      <a:cs typeface="Times New Roman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effectLst/>
                                      <a:latin typeface="Cambria Math"/>
                                      <a:ea typeface="Malgun Gothic"/>
                                      <a:cs typeface="Times New Roman"/>
                                    </a:rPr>
                                    <m:t>𝜏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XPR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lang="en-US" sz="140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8.0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i="1">
                                    <a:effectLst/>
                                    <a:latin typeface="Cambria Math"/>
                                    <a:ea typeface="Malgun Gothic"/>
                                    <a:cs typeface="Times New Roman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+mj-lt"/>
                            <a:ea typeface="Malgun Gothic"/>
                            <a:cs typeface="Times New Roman"/>
                          </a:endParaRP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Clusters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rays per cluster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Per cluster shadowing std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i="1">
                                  <a:effectLst/>
                                  <a:latin typeface="Cambria Math"/>
                                  <a:ea typeface="Malgun Gothic"/>
                                  <a:cs typeface="Times New Roman"/>
                                </a:rPr>
                                <m:t>𝜁</m:t>
                              </m:r>
                            </m:oMath>
                          </a14:m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rowSpan="5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Correlation distance [m]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2613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8" name="Table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4051097364"/>
                  </p:ext>
                </p:extLst>
              </p:nvPr>
            </p:nvGraphicFramePr>
            <p:xfrm>
              <a:off x="1295400" y="2350008"/>
              <a:ext cx="6383030" cy="392582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1372377"/>
                    <a:gridCol w="1540223"/>
                    <a:gridCol w="751069"/>
                    <a:gridCol w="751069"/>
                    <a:gridCol w="674904"/>
                    <a:gridCol w="674904"/>
                    <a:gridCol w="618484"/>
                  </a:tblGrid>
                  <a:tr h="490728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Delay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89431" t="-8642" r="-262602" b="-7135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Exp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AoD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and </a:t>
                          </a:r>
                          <a:r>
                            <a:rPr lang="en-US" sz="1400" dirty="0" err="1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AoA</a:t>
                          </a: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 distribution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gridSpan="3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Wrapped Gaussian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9" t="-320000" r="-119038" b="-1245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-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2.2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row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XPR [dB]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9328" t="-420000" r="-224901" b="-114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8.0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9328" t="-507317" r="-224901" b="-10170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 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Clusters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16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Number of rays per cluster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Cluster 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22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9" t="-1025000" r="-119038" b="-54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rowSpan="5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Correlation distance [m]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DS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ASD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11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ASA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8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9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SF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14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12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13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7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24536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K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10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15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>
                              <a:effectLst/>
                              <a:latin typeface="+mj-lt"/>
                              <a:ea typeface="Malgun Gothic"/>
                              <a:cs typeface="Times New Roman"/>
                            </a:rPr>
                            <a:t>N/A</a:t>
                          </a:r>
                        </a:p>
                      </a:txBody>
                      <a:tcPr marL="39066" marR="39066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 bwMode="auto">
          <a:xfrm>
            <a:off x="1295400" y="5029200"/>
            <a:ext cx="1371600" cy="1219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95400" y="3810000"/>
            <a:ext cx="2895600" cy="27622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95400" y="2362200"/>
            <a:ext cx="2895600" cy="4572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29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Comparison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We use outage capacity as metric of comparison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For a channel realization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𝐻</m:t>
                    </m:r>
                  </m:oMath>
                </a14:m>
                <a:r>
                  <a:rPr lang="en-US" sz="2000" b="0" dirty="0" smtClean="0"/>
                  <a:t>, we compute if the instantaneous capacity (averaged over all sub-carriers) is less than a specified rate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sz="2000" b="0" dirty="0" smtClean="0"/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func>
                                <m:funcPr>
                                  <m:ctrlPr>
                                    <a:rPr lang="en-US" sz="20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smtClean="0">
                                      <a:latin typeface="Cambria Math"/>
                                    </a:rPr>
                                    <m:t>det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b="0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>
                                          <a:latin typeface="Cambria Math"/>
                                        </a:rPr>
                                        <m:t>𝐼</m:t>
                                      </m:r>
                                      <m:r>
                                        <a:rPr lang="en-US" sz="2000" b="0" i="1">
                                          <a:latin typeface="Cambria Math"/>
                                        </a:rPr>
                                        <m:t>+</m:t>
                                      </m:r>
                                      <m:f>
                                        <m:fPr>
                                          <m:ctrlPr>
                                            <a:rPr lang="en-US" sz="2000" b="0" i="1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2000" b="0" i="1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sSubSup>
                                            <m:sSubSupPr>
                                              <m:ctrlP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  <m:t>𝜎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000" b="0" i="1"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  <m:r>
                                        <a:rPr lang="en-US" sz="2000" b="0" i="1">
                                          <a:latin typeface="Cambria Math"/>
                                        </a:rPr>
                                        <m:t>𝐻</m:t>
                                      </m:r>
                                      <m:sSup>
                                        <m:sSupPr>
                                          <m:ctrlPr>
                                            <a:rPr lang="en-US" sz="2000" b="0" i="1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000" b="0" i="1">
                                              <a:latin typeface="Cambria Math"/>
                                            </a:rPr>
                                            <m:t>𝐻</m:t>
                                          </m:r>
                                        </m:e>
                                        <m:sup>
                                          <m:r>
                                            <a:rPr lang="en-US" sz="2000" b="0" i="1">
                                              <a:latin typeface="Cambria Math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</m:e>
                          </m:func>
                          <m:r>
                            <a:rPr lang="en-US" sz="2000" b="0" i="1" smtClean="0">
                              <a:latin typeface="Cambria Math"/>
                            </a:rPr>
                            <m:t> </m:t>
                          </m:r>
                        </m:e>
                      </m:nary>
                      <m:r>
                        <a:rPr lang="en-US" sz="2000" b="0" i="1" smtClean="0">
                          <a:latin typeface="Cambria Math"/>
                        </a:rPr>
                        <m:t>&lt;</m:t>
                      </m:r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sz="2000" b="0" dirty="0" smtClean="0"/>
              </a:p>
              <a:p>
                <a:pPr>
                  <a:buFont typeface="Arial" pitchFamily="34" charset="0"/>
                  <a:buChar char="•"/>
                </a:pPr>
                <a:r>
                  <a:rPr lang="en-US" sz="2000" b="0" dirty="0" smtClean="0"/>
                  <a:t>The metric allows focus on the actual channel realizations as opposed to the individual parameters used to generate the channel.</a:t>
                </a:r>
              </a:p>
              <a:p>
                <a:pPr lvl="1">
                  <a:buFont typeface="Arial" pitchFamily="34" charset="0"/>
                  <a:buChar char="•"/>
                </a:pPr>
                <a:r>
                  <a:rPr lang="en-US" sz="1800" dirty="0" smtClean="0"/>
                  <a:t>If the complementary CDF of the outage capacity are similar between the two channel models,  then both models generate very similar channels.</a:t>
                </a:r>
              </a:p>
              <a:p>
                <a:pPr lvl="2">
                  <a:buFont typeface="Arial" pitchFamily="34" charset="0"/>
                  <a:buChar char="•"/>
                </a:pPr>
                <a:r>
                  <a:rPr lang="en-US" sz="1600" b="0" dirty="0" smtClean="0"/>
                  <a:t>The expected performance are likely to be the same with both channel models.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706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653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CDF of the outage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Urban Micro: NLOS conditions.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4x4,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AP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0.5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STA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667000"/>
            <a:ext cx="5010913" cy="3758184"/>
          </a:xfrm>
        </p:spPr>
      </p:pic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591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CDF of the outage Capacity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662029"/>
            <a:ext cx="5004526" cy="375339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Urban Micro: LOS conditions.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4x4,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AP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0.5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STA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 bwMode="auto">
          <a:xfrm>
            <a:off x="4191000" y="4419600"/>
            <a:ext cx="228600" cy="0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Line Callout 1 (Border and Accent Bar) 8"/>
              <p:cNvSpPr/>
              <p:nvPr/>
            </p:nvSpPr>
            <p:spPr bwMode="auto">
              <a:xfrm>
                <a:off x="5342614" y="3786809"/>
                <a:ext cx="2971800" cy="685800"/>
              </a:xfrm>
              <a:prstGeom prst="accentBorderCallout1">
                <a:avLst>
                  <a:gd name="adj1" fmla="val 28025"/>
                  <a:gd name="adj2" fmla="val -2714"/>
                  <a:gd name="adj3" fmla="val 82355"/>
                  <a:gd name="adj4" fmla="val -35122"/>
                </a:avLst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This</a:t>
                </a:r>
                <a:r>
                  <a:rPr kumimoji="0" lang="en-US" sz="12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rPr>
                  <a:t> difference can be attributed to the difference in the AOD distribution</a:t>
                </a: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𝜇</m:t>
                              </m:r>
                            </m:e>
                            <m:sub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𝐴𝑂𝐷</m:t>
                              </m:r>
                            </m:sub>
                          </m:sSub>
                        </m:e>
                        <m:sub>
                          <m: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  <m:t>𝑊𝑖𝑛𝑛𝑒𝑟𝐼𝐼</m:t>
                          </m:r>
                        </m:sub>
                      </m:sSub>
                      <m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MS Gothic" charset="-128"/>
                        </a:rPr>
                        <m:t>=0.4;  </m:t>
                      </m:r>
                      <m:sSub>
                        <m:sSubPr>
                          <m:ctrlP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</m:ctrlPr>
                        </m:sSubPr>
                        <m:e>
                          <m: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  <m:t>𝜇</m:t>
                          </m:r>
                        </m:e>
                        <m:sub>
                          <m:r>
                            <a:rPr kumimoji="0" lang="en-US" sz="1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MS Gothic" charset="-128"/>
                            </a:rPr>
                            <m:t>𝐴𝑂</m:t>
                          </m:r>
                          <m:sSub>
                            <m:sSubPr>
                              <m:ctrlP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</m:ctrlPr>
                            </m:sSubPr>
                            <m:e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𝐷</m:t>
                              </m:r>
                            </m:e>
                            <m:sub>
                              <m:r>
                                <a:rPr kumimoji="0" lang="en-US" sz="1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MS Gothic" charset="-128"/>
                                </a:rPr>
                                <m:t>𝐼𝑇𝑈</m:t>
                              </m:r>
                            </m:sub>
                          </m:sSub>
                        </m:sub>
                      </m:sSub>
                      <m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MS Gothic" charset="-128"/>
                        </a:rPr>
                        <m:t>=1.20</m:t>
                      </m:r>
                    </m:oMath>
                  </m:oMathPara>
                </a14:m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mc:Choice>
        <mc:Fallback>
          <p:sp>
            <p:nvSpPr>
              <p:cNvPr id="9" name="Line Callout 1 (Border and Accent Bar)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2614" y="3786809"/>
                <a:ext cx="2971800" cy="685800"/>
              </a:xfrm>
              <a:prstGeom prst="accentBorderCallout1">
                <a:avLst>
                  <a:gd name="adj1" fmla="val 28025"/>
                  <a:gd name="adj2" fmla="val -2714"/>
                  <a:gd name="adj3" fmla="val 82355"/>
                  <a:gd name="adj4" fmla="val -35122"/>
                </a:avLst>
              </a:prstGeom>
              <a:blipFill rotWithShape="1">
                <a:blip r:embed="rId4" cstate="print"/>
                <a:stretch>
                  <a:fillRect/>
                </a:stretch>
              </a:blipFill>
              <a:ln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1299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CDF of the outage Capacity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Urban Micro: LOS conditions. 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 4x4, 1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AP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0.5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𝜆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spacing at STA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831032"/>
                <a:ext cx="7620000" cy="83099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Content Placeholder 12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09800" y="2667000"/>
            <a:ext cx="5001768" cy="3758184"/>
          </a:xfrm>
        </p:spPr>
      </p:pic>
      <p:sp>
        <p:nvSpPr>
          <p:cNvPr id="9" name="TextBox 8"/>
          <p:cNvSpPr txBox="1"/>
          <p:nvPr/>
        </p:nvSpPr>
        <p:spPr>
          <a:xfrm>
            <a:off x="5486400" y="3810000"/>
            <a:ext cx="28194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All other parameters are as in the respective channel models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1292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The modeling methodology and channel construction between WINNER II and ITU are the same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They use same definitions for parameters and use them in the channel generation the same way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The values for the parameters are different.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Urban Micro NLOS scenario, there seems to be little</a:t>
            </a:r>
            <a:r>
              <a:rPr lang="en-US" b="0" dirty="0" smtClean="0"/>
              <a:t> quantitative difference in the outage capacity.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Urban Micro LOS, the statistics of the </a:t>
            </a:r>
            <a:r>
              <a:rPr lang="en-US" dirty="0" err="1" smtClean="0"/>
              <a:t>AoD</a:t>
            </a:r>
            <a:r>
              <a:rPr lang="en-US" dirty="0" smtClean="0"/>
              <a:t> distribution are sufficiently different to give different results. 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Since we understand the difference, the difference in results from using either of these models can also be understood</a:t>
            </a:r>
            <a:endParaRPr lang="en-US" b="0" dirty="0" smtClean="0"/>
          </a:p>
          <a:p>
            <a:pPr marL="0" indent="0"/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1600" y="5692914"/>
            <a:ext cx="67056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We </a:t>
            </a:r>
            <a:r>
              <a:rPr lang="en-US" sz="2000" dirty="0">
                <a:solidFill>
                  <a:schemeClr val="tx1"/>
                </a:solidFill>
              </a:rPr>
              <a:t>can use </a:t>
            </a:r>
            <a:r>
              <a:rPr lang="en-US" sz="2000" dirty="0" smtClean="0">
                <a:solidFill>
                  <a:schemeClr val="tx1"/>
                </a:solidFill>
              </a:rPr>
              <a:t>either ITU or Winner II channel models for evaluating outdoor dense “cellular like” Wi-Fi deployments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3455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/>
              <a:t>The logic for using </a:t>
            </a:r>
            <a:r>
              <a:rPr lang="en-US" sz="2000" dirty="0" smtClean="0"/>
              <a:t>outdoor </a:t>
            </a:r>
            <a:r>
              <a:rPr lang="en-US" sz="2000" dirty="0"/>
              <a:t>models in simulation should come from evaluation methodology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Should be based </a:t>
            </a:r>
            <a:r>
              <a:rPr lang="en-US" sz="1800" dirty="0"/>
              <a:t>on the scenarios identified in the evaluation </a:t>
            </a:r>
            <a:r>
              <a:rPr lang="en-US" sz="1800" dirty="0" smtClean="0"/>
              <a:t>methodology.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Depending on the evaluation scenarios considered, other outdoor models may have to be considered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Indoor to Outdoor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Outdoor to Indoor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Urban Macro(?)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ITU has good support for Outdoor to Indoor, Urban Macro and has no support for Indoor to outdoor.  </a:t>
            </a:r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800" dirty="0" smtClean="0"/>
              <a:t>Winner II has a model for Indoor to Outdoor called A2 in the </a:t>
            </a:r>
            <a:r>
              <a:rPr lang="en-US" sz="1800" dirty="0" err="1" smtClean="0"/>
              <a:t>specificaton</a:t>
            </a:r>
            <a:endParaRPr lang="en-US" sz="1800" dirty="0" smtClean="0"/>
          </a:p>
          <a:p>
            <a:pPr marL="0" indent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5481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1981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GB" dirty="0"/>
              <a:t>Evaluation methodology discussions in the HEW SG have </a:t>
            </a:r>
            <a:r>
              <a:rPr lang="en-GB" dirty="0" smtClean="0"/>
              <a:t>centred </a:t>
            </a:r>
            <a:r>
              <a:rPr lang="en-GB" dirty="0"/>
              <a:t>around two outdoor channel models for Urban Micro Environment:</a:t>
            </a:r>
          </a:p>
          <a:p>
            <a:pPr marL="91440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ITU [1]  (discussed in </a:t>
            </a:r>
            <a:r>
              <a:rPr lang="en-GB" dirty="0" smtClean="0"/>
              <a:t>contributions)</a:t>
            </a:r>
            <a:endParaRPr lang="en-GB" dirty="0"/>
          </a:p>
          <a:p>
            <a:pPr marL="914400" lvl="1" indent="-457200"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Winner II [2] (discussed in </a:t>
            </a:r>
            <a:r>
              <a:rPr lang="en-GB" dirty="0" smtClean="0"/>
              <a:t>contributions)</a:t>
            </a:r>
            <a:endParaRPr lang="en-GB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b="1" dirty="0"/>
              <a:t>We articulate the differences between the two </a:t>
            </a:r>
            <a:r>
              <a:rPr lang="en-GB" sz="2400" b="1" dirty="0" smtClean="0"/>
              <a:t>models, </a:t>
            </a:r>
            <a:r>
              <a:rPr lang="en-GB" sz="2400" b="1" dirty="0"/>
              <a:t>make some </a:t>
            </a:r>
            <a:r>
              <a:rPr lang="en-GB" sz="2400" b="1" dirty="0" smtClean="0"/>
              <a:t>empirical observations and propose next steps.</a:t>
            </a:r>
            <a:endParaRPr lang="en-GB" sz="2400" b="1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Report </a:t>
            </a:r>
            <a:r>
              <a:rPr lang="en-GB" b="0" dirty="0"/>
              <a:t>ITU-R  M.2135-1 (12/2009) Guidelines for evaluation of radio interface technologies for IMT </a:t>
            </a:r>
            <a:r>
              <a:rPr lang="en-GB" b="0" dirty="0" smtClean="0"/>
              <a:t>Advanced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WINNER </a:t>
            </a:r>
            <a:r>
              <a:rPr lang="en-GB" b="0" dirty="0"/>
              <a:t>II Channel Models, Part I Channel Models</a:t>
            </a:r>
            <a:r>
              <a:rPr lang="en-GB" b="0" dirty="0" smtClean="0"/>
              <a:t>, Deliverable </a:t>
            </a:r>
            <a:r>
              <a:rPr lang="en-GB" b="0" dirty="0"/>
              <a:t>D1.1.2, v 1.1, 2007 (</a:t>
            </a:r>
            <a:r>
              <a:rPr lang="en-GB" b="0" dirty="0">
                <a:hlinkClick r:id="rId3"/>
              </a:rPr>
              <a:t>http://www.ist-winner.org/WINNER2-Deliverables/D1.1.2.zip</a:t>
            </a:r>
            <a:r>
              <a:rPr lang="en-GB" b="0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TR 25.996 – 3GPP Evaluation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11-13-0722-01-0hew-hew-evaluation-methodology.docx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smtClean="0"/>
              <a:t>11-13-0756-01-0hew-channel-model.docx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/>
              <a:t>Software implementation of IMT.EVAL channel model, doc </a:t>
            </a:r>
            <a:r>
              <a:rPr lang="en-GB" b="0" dirty="0" err="1"/>
              <a:t>num</a:t>
            </a:r>
            <a:r>
              <a:rPr lang="en-GB" b="0" dirty="0"/>
              <a:t>: IST-4-027756</a:t>
            </a:r>
          </a:p>
          <a:p>
            <a:pPr marL="457200" indent="-457200">
              <a:buFont typeface="+mj-lt"/>
              <a:buAutoNum type="arabicPeriod"/>
            </a:pPr>
            <a:r>
              <a:rPr lang="en-GB" b="0" dirty="0" err="1"/>
              <a:t>Matlab</a:t>
            </a:r>
            <a:r>
              <a:rPr lang="en-GB" b="0" dirty="0"/>
              <a:t> SW documentation of WIM2 </a:t>
            </a:r>
            <a:r>
              <a:rPr lang="en-GB" b="0" dirty="0" smtClean="0"/>
              <a:t>model</a:t>
            </a:r>
            <a:endParaRPr lang="en-GB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Interest in an “Outdoor” Channel Model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To cover high density deployments: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/>
              <a:t>Planned Hotspots 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Joint Pico-Wi-Fi Base Stations</a:t>
            </a:r>
          </a:p>
          <a:p>
            <a:pPr marL="1141413" lvl="2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chemeClr val="tx1"/>
                </a:solidFill>
              </a:rPr>
              <a:t>Co-located Pico BSs with Wi-Fi APs</a:t>
            </a:r>
            <a:endParaRPr lang="en-US" b="0" dirty="0" smtClean="0">
              <a:solidFill>
                <a:schemeClr val="tx1"/>
              </a:solidFill>
            </a:endParaRPr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 smtClean="0">
                <a:solidFill>
                  <a:schemeClr val="tx1"/>
                </a:solidFill>
              </a:rPr>
              <a:t>Expected Attributes </a:t>
            </a:r>
            <a:r>
              <a:rPr lang="en-US" b="0" dirty="0" smtClean="0"/>
              <a:t>of such deployments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Below Roof top APs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Interference Limited Scenarios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Heavy Traffic</a:t>
            </a:r>
            <a:endParaRPr lang="en-US" dirty="0" smtClean="0">
              <a:solidFill>
                <a:srgbClr val="FF0000"/>
              </a:solidFill>
            </a:endParaRP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Outdoor –to-indoor and indoor-to-outdoor scenarios</a:t>
            </a:r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741363" lvl="1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 smtClean="0"/>
          </a:p>
          <a:p>
            <a:pPr marL="341313" indent="-341313"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Scenario of Interest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 smtClean="0"/>
              <a:t>For HEW, the Urban Micro-cellular environment defined in [1] </a:t>
            </a:r>
            <a:r>
              <a:rPr lang="en-GB" sz="2000" dirty="0" smtClean="0">
                <a:solidFill>
                  <a:schemeClr val="tx1"/>
                </a:solidFill>
              </a:rPr>
              <a:t>is likely to fit well</a:t>
            </a:r>
            <a:r>
              <a:rPr lang="en-GB" sz="2000" dirty="0" smtClean="0"/>
              <a:t>:</a:t>
            </a:r>
          </a:p>
          <a:p>
            <a:pPr lvl="1" algn="just">
              <a:buFont typeface="Times New Roman" pitchFamily="16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Text from [1]</a:t>
            </a:r>
          </a:p>
          <a:p>
            <a:pPr marL="1200150" lvl="2" indent="-342900" algn="just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1"/>
                </a:solidFill>
              </a:rPr>
              <a:t>“The </a:t>
            </a:r>
            <a:r>
              <a:rPr lang="en-US" sz="1600" dirty="0">
                <a:solidFill>
                  <a:schemeClr val="tx1"/>
                </a:solidFill>
              </a:rPr>
              <a:t>microcellular test environment focuses on small cells and high user densities and traffic loads </a:t>
            </a:r>
            <a:r>
              <a:rPr lang="en-US" sz="1600" dirty="0" smtClean="0">
                <a:solidFill>
                  <a:schemeClr val="tx1"/>
                </a:solidFill>
              </a:rPr>
              <a:t>in  </a:t>
            </a:r>
            <a:r>
              <a:rPr lang="en-US" sz="1600" dirty="0">
                <a:solidFill>
                  <a:schemeClr val="tx1"/>
                </a:solidFill>
              </a:rPr>
              <a:t>city  </a:t>
            </a:r>
            <a:r>
              <a:rPr lang="en-US" sz="1600" dirty="0" smtClean="0">
                <a:solidFill>
                  <a:schemeClr val="tx1"/>
                </a:solidFill>
              </a:rPr>
              <a:t>centers  </a:t>
            </a:r>
            <a:r>
              <a:rPr lang="en-US" sz="1600" dirty="0">
                <a:solidFill>
                  <a:schemeClr val="tx1"/>
                </a:solidFill>
              </a:rPr>
              <a:t>and  dense  urban  areas.  The  key  characteristics  of  this  test  environment  are  high </a:t>
            </a:r>
            <a:r>
              <a:rPr lang="en-US" sz="1600" dirty="0" smtClean="0">
                <a:solidFill>
                  <a:schemeClr val="tx1"/>
                </a:solidFill>
              </a:rPr>
              <a:t>traffic </a:t>
            </a:r>
            <a:r>
              <a:rPr lang="en-US" sz="1600" dirty="0">
                <a:solidFill>
                  <a:schemeClr val="tx1"/>
                </a:solidFill>
              </a:rPr>
              <a:t>loads, outdoor and outdoor-to-indoor coverage. This scenario will therefore be </a:t>
            </a:r>
            <a:r>
              <a:rPr lang="en-US" sz="1600" dirty="0" smtClean="0">
                <a:solidFill>
                  <a:schemeClr val="tx1"/>
                </a:solidFill>
              </a:rPr>
              <a:t>interference-limited</a:t>
            </a:r>
            <a:r>
              <a:rPr lang="en-US" sz="1600" dirty="0">
                <a:solidFill>
                  <a:schemeClr val="tx1"/>
                </a:solidFill>
              </a:rPr>
              <a:t>,  using  micro  cells.  A  continuous  cellular  layout  and  the  associated  interference  shall  be </a:t>
            </a:r>
            <a:r>
              <a:rPr lang="en-US" sz="1600" dirty="0" smtClean="0">
                <a:solidFill>
                  <a:schemeClr val="tx1"/>
                </a:solidFill>
              </a:rPr>
              <a:t>assumed</a:t>
            </a:r>
            <a:r>
              <a:rPr lang="en-US" sz="1600" dirty="0">
                <a:solidFill>
                  <a:schemeClr val="tx1"/>
                </a:solidFill>
              </a:rPr>
              <a:t>. Radio access points shall be below rooftop level</a:t>
            </a:r>
            <a:r>
              <a:rPr lang="en-US" sz="1600" dirty="0" smtClean="0">
                <a:solidFill>
                  <a:schemeClr val="tx1"/>
                </a:solidFill>
              </a:rPr>
              <a:t>.”</a:t>
            </a:r>
          </a:p>
          <a:p>
            <a:pPr marL="40005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Other models could also be considered depending on the evaluation scenario</a:t>
            </a:r>
          </a:p>
          <a:p>
            <a:pPr marL="800100" lvl="1" algn="just"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Indoor to outdoor and Outdoor to Indoor</a:t>
            </a:r>
          </a:p>
          <a:p>
            <a:pPr marL="400050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For now, let’s focus on Urban Micro environment.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Urban Micro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200" b="0" dirty="0" smtClean="0"/>
              <a:t>Starting from the oldest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3GPP/3GPP2 SCM [3]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Winner II [2]</a:t>
            </a:r>
          </a:p>
          <a:p>
            <a:pPr lvl="1">
              <a:buFont typeface="Arial" pitchFamily="34" charset="0"/>
              <a:buChar char="•"/>
            </a:pPr>
            <a:r>
              <a:rPr lang="en-US" b="0" dirty="0" smtClean="0"/>
              <a:t>ITU [1]</a:t>
            </a:r>
          </a:p>
          <a:p>
            <a:pPr marL="0" indent="0"/>
            <a:r>
              <a:rPr lang="en-US" sz="2200" b="0" dirty="0" smtClean="0"/>
              <a:t>Different contributions[3], [4] have expressed preference for Winner II and ITU in the evaluation methodology for HEW </a:t>
            </a:r>
          </a:p>
          <a:p>
            <a:pPr>
              <a:buFont typeface="Arial" pitchFamily="34" charset="0"/>
              <a:buChar char="•"/>
            </a:pPr>
            <a:r>
              <a:rPr lang="en-US" sz="2200" b="0" dirty="0" smtClean="0"/>
              <a:t>Does it matter which one we use?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Two part answer to the question </a:t>
            </a:r>
          </a:p>
          <a:p>
            <a:pPr lvl="2">
              <a:buFont typeface="Arial" pitchFamily="34" charset="0"/>
              <a:buChar char="•"/>
            </a:pPr>
            <a:r>
              <a:rPr lang="en-US" b="0" dirty="0" smtClean="0"/>
              <a:t>Outline the differences between </a:t>
            </a:r>
            <a:r>
              <a:rPr lang="en-US" dirty="0" smtClean="0"/>
              <a:t>Winner and ITU Urban Micro Channels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Compute outage capacity to see if they give very different channel realizations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667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533400" y="4953000"/>
            <a:ext cx="7990656" cy="138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400" dirty="0" smtClean="0">
                <a:solidFill>
                  <a:schemeClr val="tx1"/>
                </a:solidFill>
                <a:latin typeface="+mn-lt"/>
                <a:cs typeface="+mn-cs"/>
              </a:rPr>
              <a:t>Comments</a:t>
            </a:r>
          </a:p>
          <a:p>
            <a:pPr marL="741363" lvl="1" indent="-341313">
              <a:spcBef>
                <a:spcPct val="200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WINNER </a:t>
            </a: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II model contains more sub-types than ITU model</a:t>
            </a:r>
          </a:p>
          <a:p>
            <a:pPr marL="741363" lvl="1" indent="-341313">
              <a:spcBef>
                <a:spcPct val="20000"/>
              </a:spcBef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For HEW related scenarios, ITU model is only a sub-set of Winner II model; [6, 7]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685800"/>
            <a:ext cx="7770813" cy="1065213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smtClean="0"/>
              <a:t>Nomenclature in Winner and ITU</a:t>
            </a:r>
            <a:endParaRPr lang="en-US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2971800"/>
            <a:ext cx="342900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Wingdings" pitchFamily="2" charset="2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lang="en-GB" sz="2200" u="sng" dirty="0" smtClean="0">
                <a:solidFill>
                  <a:schemeClr val="tx1"/>
                </a:solidFill>
                <a:latin typeface="+mn-lt"/>
                <a:cs typeface="+mn-cs"/>
              </a:rPr>
              <a:t>Winner II model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Metropolitan (C2)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Typical Urban (B1, B4)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Indoor to outdoor (A2)</a:t>
            </a:r>
          </a:p>
          <a:p>
            <a:pPr marL="400050" lvl="1" indent="0" defTabSz="914400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Rural macro (D1)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57A3"/>
              </a:buClr>
              <a:buSzPct val="12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4841304" y="2971800"/>
            <a:ext cx="3083496" cy="20882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  <a:buClr>
                <a:srgbClr val="0057A3"/>
              </a:buClr>
              <a:buSzPct val="120000"/>
            </a:pPr>
            <a:r>
              <a:rPr lang="en-US" sz="2000" dirty="0" smtClean="0">
                <a:solidFill>
                  <a:schemeClr val="tx1"/>
                </a:solidFill>
                <a:latin typeface="+mn-lt"/>
                <a:cs typeface="+mn-cs"/>
              </a:rPr>
              <a:t>           </a:t>
            </a:r>
            <a:r>
              <a:rPr lang="en-US" sz="2200" u="sng" dirty="0" smtClean="0">
                <a:solidFill>
                  <a:schemeClr val="tx1"/>
                </a:solidFill>
                <a:latin typeface="+mn-lt"/>
                <a:cs typeface="+mn-cs"/>
              </a:rPr>
              <a:t>ITU model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Urban macro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+mn-cs"/>
              </a:rPr>
              <a:t>UMa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Urban micro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+mn-cs"/>
              </a:rPr>
              <a:t>UMi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Indoor (</a:t>
            </a:r>
            <a:r>
              <a:rPr lang="en-US" sz="2200" dirty="0" err="1" smtClean="0">
                <a:solidFill>
                  <a:schemeClr val="tx1"/>
                </a:solidFill>
                <a:latin typeface="+mn-lt"/>
                <a:cs typeface="+mn-cs"/>
              </a:rPr>
              <a:t>InH</a:t>
            </a:r>
            <a:r>
              <a:rPr lang="en-US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  <a:p>
            <a:pPr marL="400050" marR="0" lvl="1" indent="0" eaLnBrk="1" latinLnBrk="0" hangingPunct="1">
              <a:lnSpc>
                <a:spcPct val="9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High speed (</a:t>
            </a:r>
            <a:r>
              <a:rPr lang="en-GB" sz="2200" dirty="0" err="1" smtClean="0">
                <a:solidFill>
                  <a:schemeClr val="tx1"/>
                </a:solidFill>
                <a:latin typeface="+mn-lt"/>
                <a:cs typeface="+mn-cs"/>
              </a:rPr>
              <a:t>RMa</a:t>
            </a:r>
            <a:r>
              <a:rPr lang="en-GB" sz="2200" dirty="0" smtClean="0">
                <a:solidFill>
                  <a:schemeClr val="tx1"/>
                </a:solidFill>
                <a:latin typeface="+mn-lt"/>
                <a:cs typeface="+mn-cs"/>
              </a:rPr>
              <a:t>)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85800" y="1752600"/>
            <a:ext cx="768585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>
                <a:solidFill>
                  <a:schemeClr val="tx1"/>
                </a:solidFill>
                <a:latin typeface="+mn-lt"/>
              </a:rPr>
              <a:t>Since they were developed at different times, the naming for the different scenarios are different.  A one-to-one map between Winner II and ITU names can be identified for many scenarios</a:t>
            </a:r>
          </a:p>
        </p:txBody>
      </p:sp>
      <p:sp>
        <p:nvSpPr>
          <p:cNvPr id="12" name="Left-Right Arrow 11"/>
          <p:cNvSpPr/>
          <p:nvPr/>
        </p:nvSpPr>
        <p:spPr bwMode="auto">
          <a:xfrm>
            <a:off x="4114799" y="3657600"/>
            <a:ext cx="961905" cy="438159"/>
          </a:xfrm>
          <a:prstGeom prst="left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76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7770813" cy="1065213"/>
          </a:xfrm>
        </p:spPr>
        <p:txBody>
          <a:bodyPr/>
          <a:lstStyle/>
          <a:p>
            <a:r>
              <a:rPr lang="en-GB" dirty="0" smtClean="0"/>
              <a:t>Path Loss Model comparison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Josiam, Taori, Tong - Samsung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Rectangle 2"/>
              <p:cNvSpPr txBox="1">
                <a:spLocks noChangeArrowheads="1"/>
              </p:cNvSpPr>
              <p:nvPr/>
            </p:nvSpPr>
            <p:spPr bwMode="auto">
              <a:xfrm>
                <a:off x="715617" y="1752600"/>
                <a:ext cx="7772400" cy="201622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/>
              <a:p>
                <a:pPr marL="341313" marR="0" lvl="1" indent="-341313" defTabSz="449263" eaLnBrk="1" latinLnBrk="0" hangingPunct="1">
                  <a:lnSpc>
                    <a:spcPct val="90000"/>
                  </a:lnSpc>
                  <a:spcBef>
                    <a:spcPct val="20000"/>
                  </a:spcBef>
                  <a:buClr>
                    <a:srgbClr val="0057A3"/>
                  </a:buClr>
                  <a:buSzPct val="120000"/>
                  <a:buFont typeface="Times New Roman" pitchFamily="16" charset="0"/>
                  <a:buChar char="•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r>
                  <a:rPr lang="en-US" sz="2000" b="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The generic path loss equation can be writte</a:t>
                </a:r>
                <a:r>
                  <a:rPr lang="en-US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n</a:t>
                </a:r>
                <a:r>
                  <a:rPr lang="en-US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as: 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20000"/>
                  </a:spcBef>
                  <a:buClr>
                    <a:srgbClr val="0057A3"/>
                  </a:buClr>
                  <a:buSzPct val="12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𝑃𝐿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mbria Math"/>
                        </a:rPr>
                        <m:t>𝐴</m:t>
                      </m:r>
                      <m:func>
                        <m:funcPr>
                          <m:ctrlP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0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</m:d>
                            </m:e>
                          </m:d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𝐵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20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/>
                            </a:rPr>
                            <m:t>𝐶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solidFill>
                                        <a:schemeClr val="tx1">
                                          <a:lumMod val="75000"/>
                                          <a:lumOff val="2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000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𝑐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000" b="0" i="1" smtClean="0">
                                              <a:solidFill>
                                                <a:schemeClr val="tx1">
                                                  <a:lumMod val="75000"/>
                                                  <a:lumOff val="25000"/>
                                                </a:schemeClr>
                                              </a:solidFill>
                                              <a:latin typeface="Cambria Math"/>
                                            </a:rPr>
                                            <m:t>𝐺𝐻𝑧</m:t>
                                          </m:r>
                                        </m:e>
                                      </m:d>
                                    </m:num>
                                    <m:den>
                                      <m:r>
                                        <a:rPr lang="en-US" sz="2000" b="0" i="1" smtClean="0">
                                          <a:solidFill>
                                            <a:schemeClr val="tx1">
                                              <a:lumMod val="75000"/>
                                              <a:lumOff val="25000"/>
                                            </a:schemeClr>
                                          </a:solidFill>
                                          <a:latin typeface="Cambria Math"/>
                                        </a:rPr>
                                        <m:t>5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000" b="0" i="1" smtClean="0">
                                  <a:solidFill>
                                    <a:schemeClr val="tx1">
                                      <a:lumMod val="75000"/>
                                      <a:lumOff val="25000"/>
                                    </a:schemeClr>
                                  </a:solidFill>
                                  <a:latin typeface="Cambria Math"/>
                                </a:rPr>
                                <m:t>𝑋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</a:endParaRPr>
              </a:p>
              <a:p>
                <a:pPr marR="0" lvl="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tabLst>
                    <a:tab pos="911225" algn="l"/>
                    <a:tab pos="1825625" algn="l"/>
                    <a:tab pos="2740025" algn="l"/>
                    <a:tab pos="3654425" algn="l"/>
                    <a:tab pos="4568825" algn="l"/>
                    <a:tab pos="5483225" algn="l"/>
                    <a:tab pos="6397625" algn="l"/>
                    <a:tab pos="7312025" algn="l"/>
                    <a:tab pos="8226425" algn="l"/>
                    <a:tab pos="9140825" algn="l"/>
                    <a:tab pos="10055225" algn="l"/>
                  </a:tabLst>
                  <a:defRPr/>
                </a:pPr>
                <a:endPara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6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5617" y="1752600"/>
                <a:ext cx="7772400" cy="201622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1020" t="-515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35496" y="44624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 smtClean="0"/>
              <a:t>Equivalence between the two models</a:t>
            </a:r>
            <a:endParaRPr lang="en-GB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Path-Loss Model Differences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7879761"/>
              </p:ext>
            </p:extLst>
          </p:nvPr>
        </p:nvGraphicFramePr>
        <p:xfrm>
          <a:off x="1143000" y="2971800"/>
          <a:ext cx="6766560" cy="3310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8756"/>
                <a:gridCol w="8945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  <a:gridCol w="676656"/>
              </a:tblGrid>
              <a:tr h="301959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WINNER II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ITU IMT.EVAL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513330"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σ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B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 smtClean="0"/>
                        <a:t>σ</a:t>
                      </a:r>
                      <a:endParaRPr lang="en-GB" sz="140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453101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Indoor</a:t>
                      </a:r>
                      <a:endParaRPr lang="en-GB" sz="1400" dirty="0"/>
                    </a:p>
                  </a:txBody>
                  <a:tcPr vert="eaVert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LOS</a:t>
                      </a:r>
                      <a:r>
                        <a:rPr lang="en-GB" sz="1400" baseline="30000" dirty="0" smtClean="0"/>
                        <a:t>(1)</a:t>
                      </a:r>
                      <a:endParaRPr lang="en-GB" sz="1400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18.7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46.8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20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kern="1200" dirty="0" smtClean="0"/>
                        <a:t>3</a:t>
                      </a:r>
                      <a:endParaRPr lang="en-GB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16.9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46.8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45310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NLOS</a:t>
                      </a:r>
                      <a:r>
                        <a:rPr lang="en-GB" sz="1400" baseline="30000" dirty="0" smtClean="0"/>
                        <a:t>(1)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36.8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43.8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43.3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25.5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45310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Urban</a:t>
                      </a:r>
                      <a:r>
                        <a:rPr lang="en-GB" sz="1400" baseline="0" dirty="0" smtClean="0"/>
                        <a:t> Micro</a:t>
                      </a:r>
                      <a:endParaRPr lang="en-GB" sz="1400" dirty="0"/>
                    </a:p>
                  </a:txBody>
                  <a:tcPr vert="eaVert" anchor="b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LOS</a:t>
                      </a:r>
                      <a:r>
                        <a:rPr lang="en-GB" sz="1400" baseline="30000" dirty="0" smtClean="0"/>
                        <a:t>(2)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22.7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51333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LOS</a:t>
                      </a:r>
                      <a:r>
                        <a:rPr lang="en-GB" sz="1400" baseline="30000" dirty="0" smtClean="0"/>
                        <a:t>(2,3)</a:t>
                      </a:r>
                      <a:r>
                        <a:rPr lang="en-GB" sz="1400" dirty="0" smtClean="0"/>
                        <a:t> (&gt;b)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9.45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2.7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9.2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</a:tr>
              <a:tr h="30195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Manh</a:t>
                      </a:r>
                      <a:r>
                        <a:rPr lang="en-GB" sz="1400" dirty="0" smtClean="0"/>
                        <a:t>.</a:t>
                      </a:r>
                      <a:r>
                        <a:rPr lang="en-GB" sz="1400" baseline="30000" dirty="0" smtClean="0"/>
                        <a:t>(4)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-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</a:t>
                      </a:r>
                      <a:endParaRPr lang="en-GB" sz="1400" dirty="0"/>
                    </a:p>
                  </a:txBody>
                  <a:tcPr/>
                </a:tc>
              </a:tr>
              <a:tr h="3019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O-I</a:t>
                      </a:r>
                      <a:endParaRPr lang="en-GB" sz="1200" dirty="0"/>
                    </a:p>
                  </a:txBody>
                  <a:tcPr vert="eaVert" anchor="b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Manh</a:t>
                      </a:r>
                      <a:r>
                        <a:rPr lang="en-GB" sz="1400" dirty="0" smtClean="0"/>
                        <a:t>.</a:t>
                      </a:r>
                      <a:r>
                        <a:rPr lang="en-GB" sz="1400" baseline="30000" dirty="0" smtClean="0"/>
                        <a:t>(5)</a:t>
                      </a:r>
                      <a:endParaRPr lang="en-GB" sz="14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en-GB" sz="1400" dirty="0" smtClean="0"/>
                        <a:t>- Using the same model function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Line Callout 1 (Border and Accent Bar) 2"/>
          <p:cNvSpPr/>
          <p:nvPr/>
        </p:nvSpPr>
        <p:spPr bwMode="auto">
          <a:xfrm>
            <a:off x="7427180" y="1610139"/>
            <a:ext cx="1066800" cy="381000"/>
          </a:xfrm>
          <a:prstGeom prst="accentBorderCallout1">
            <a:avLst>
              <a:gd name="adj1" fmla="val 18750"/>
              <a:gd name="adj2" fmla="val -8333"/>
              <a:gd name="adj3" fmla="val 162587"/>
              <a:gd name="adj4" fmla="val -37588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Penetration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Loss (dB)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Line Callout 1 (Border and Accent Bar) 8"/>
          <p:cNvSpPr/>
          <p:nvPr/>
        </p:nvSpPr>
        <p:spPr bwMode="auto">
          <a:xfrm>
            <a:off x="7807896" y="2742159"/>
            <a:ext cx="1336104" cy="381000"/>
          </a:xfrm>
          <a:prstGeom prst="accentBorderCallout1">
            <a:avLst>
              <a:gd name="adj1" fmla="val 18750"/>
              <a:gd name="adj2" fmla="val -8333"/>
              <a:gd name="adj3" fmla="val 164674"/>
              <a:gd name="adj4" fmla="val -28661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Shadowing factor Standard Deviation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64965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Path-Loss Model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solidFill>
                  <a:schemeClr val="tx1"/>
                </a:solidFill>
              </a:rPr>
              <a:t>1: may be due to different antenna heights</a:t>
            </a:r>
          </a:p>
          <a:p>
            <a:pPr marL="798513" lvl="1" indent="-341313">
              <a:spcBef>
                <a:spcPct val="20000"/>
              </a:spcBef>
              <a:buClr>
                <a:srgbClr val="0057A3"/>
              </a:buClr>
              <a:buSzPct val="120000"/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>
                <a:solidFill>
                  <a:schemeClr val="tx1"/>
                </a:solidFill>
              </a:rPr>
              <a:t>3-6m in ITU model; 1-2.5m in WINNER </a:t>
            </a:r>
            <a:r>
              <a:rPr lang="en-US" sz="2200" dirty="0" smtClean="0">
                <a:solidFill>
                  <a:schemeClr val="tx1"/>
                </a:solidFill>
              </a:rPr>
              <a:t>II </a:t>
            </a:r>
            <a:r>
              <a:rPr lang="en-US" sz="2200" dirty="0">
                <a:solidFill>
                  <a:schemeClr val="tx1"/>
                </a:solidFill>
              </a:rPr>
              <a:t>model</a:t>
            </a:r>
            <a:endParaRPr lang="en-GB" sz="2200" dirty="0">
              <a:solidFill>
                <a:schemeClr val="tx1"/>
              </a:solidFill>
            </a:endParaRPr>
          </a:p>
          <a:p>
            <a:pPr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solidFill>
                  <a:schemeClr val="tx1"/>
                </a:solidFill>
              </a:rPr>
              <a:t>2: not clear where the difference comes from</a:t>
            </a:r>
          </a:p>
          <a:p>
            <a:pPr marL="798513" lvl="1" indent="-341313">
              <a:spcBef>
                <a:spcPct val="20000"/>
              </a:spcBef>
              <a:buClr>
                <a:srgbClr val="0057A3"/>
              </a:buClr>
              <a:buSzPct val="120000"/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>
                <a:solidFill>
                  <a:schemeClr val="tx1"/>
                </a:solidFill>
              </a:rPr>
              <a:t>Same antenna height and break point distance</a:t>
            </a:r>
          </a:p>
          <a:p>
            <a:pPr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>
                <a:solidFill>
                  <a:schemeClr val="tx1"/>
                </a:solidFill>
              </a:rPr>
              <a:t>3: using different coefficient for antenna height adjustment </a:t>
            </a:r>
          </a:p>
          <a:p>
            <a:pPr marL="798513" lvl="1" indent="-341313">
              <a:spcBef>
                <a:spcPct val="20000"/>
              </a:spcBef>
              <a:buClr>
                <a:srgbClr val="0057A3"/>
              </a:buClr>
              <a:buSzPct val="120000"/>
              <a:buFont typeface="Times New Roman" pitchFamily="16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200" dirty="0">
                <a:solidFill>
                  <a:schemeClr val="tx1"/>
                </a:solidFill>
              </a:rPr>
              <a:t>17.3 for WINNER </a:t>
            </a:r>
            <a:r>
              <a:rPr lang="en-US" sz="2200" dirty="0" smtClean="0">
                <a:solidFill>
                  <a:schemeClr val="tx1"/>
                </a:solidFill>
              </a:rPr>
              <a:t>II </a:t>
            </a:r>
            <a:r>
              <a:rPr lang="en-US" sz="2200" dirty="0">
                <a:solidFill>
                  <a:schemeClr val="tx1"/>
                </a:solidFill>
              </a:rPr>
              <a:t>model; 18 for ITU model</a:t>
            </a:r>
          </a:p>
          <a:p>
            <a:pPr marL="0" lvl="2" indent="0"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4: same model function for both models</a:t>
            </a:r>
          </a:p>
          <a:p>
            <a:pPr marL="0" lvl="2" indent="0">
              <a:spcBef>
                <a:spcPct val="20000"/>
              </a:spcBef>
              <a:buClr>
                <a:srgbClr val="0057A3"/>
              </a:buClr>
              <a:buSzPct val="12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>
                <a:solidFill>
                  <a:schemeClr val="tx1"/>
                </a:solidFill>
              </a:rPr>
              <a:t>5: for WINNER </a:t>
            </a:r>
            <a:r>
              <a:rPr lang="en-US" sz="2400" dirty="0" smtClean="0">
                <a:solidFill>
                  <a:schemeClr val="tx1"/>
                </a:solidFill>
              </a:rPr>
              <a:t>II </a:t>
            </a:r>
            <a:r>
              <a:rPr lang="en-US" sz="2400" dirty="0">
                <a:solidFill>
                  <a:schemeClr val="tx1"/>
                </a:solidFill>
              </a:rPr>
              <a:t>model, same model for I-to-O and O-to-I except antenna height; </a:t>
            </a: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Josiam, Taori, Tong - Samsung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Aug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1153499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</TotalTime>
  <Words>1492</Words>
  <Application>Microsoft Office PowerPoint</Application>
  <PresentationFormat>On-screen Show (4:3)</PresentationFormat>
  <Paragraphs>461</Paragraphs>
  <Slides>20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Outdoor Channel Model Candidates for HEW</vt:lpstr>
      <vt:lpstr>Abstract</vt:lpstr>
      <vt:lpstr>Interest in an “Outdoor” Channel Model</vt:lpstr>
      <vt:lpstr>Scenario of Interest</vt:lpstr>
      <vt:lpstr>Different Urban Micro Models</vt:lpstr>
      <vt:lpstr>Slide 6</vt:lpstr>
      <vt:lpstr>Path Loss Model comparison</vt:lpstr>
      <vt:lpstr>Path-Loss Model Differences</vt:lpstr>
      <vt:lpstr>Path-Loss Model Differences</vt:lpstr>
      <vt:lpstr>Experimental Verification</vt:lpstr>
      <vt:lpstr>Spatial Channel Impulse Response  comparison between the two models</vt:lpstr>
      <vt:lpstr>Side-by-side Parameter Comparison</vt:lpstr>
      <vt:lpstr>Side-by-side Parameter Comparison</vt:lpstr>
      <vt:lpstr>Experimental Comparison</vt:lpstr>
      <vt:lpstr>Complementary CDF of the outage Capacity</vt:lpstr>
      <vt:lpstr>Complementary CDF of the outage Capacity</vt:lpstr>
      <vt:lpstr>Complementary CDF of the outage Capacity</vt:lpstr>
      <vt:lpstr>Key Observations</vt:lpstr>
      <vt:lpstr>Next steps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ftong</cp:lastModifiedBy>
  <cp:revision>69</cp:revision>
  <cp:lastPrinted>1601-01-01T00:00:00Z</cp:lastPrinted>
  <dcterms:created xsi:type="dcterms:W3CDTF">2013-07-12T19:51:42Z</dcterms:created>
  <dcterms:modified xsi:type="dcterms:W3CDTF">2013-09-18T06:00:11Z</dcterms:modified>
</cp:coreProperties>
</file>