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87" r:id="rId4"/>
    <p:sldId id="288" r:id="rId5"/>
    <p:sldId id="284" r:id="rId6"/>
    <p:sldId id="292" r:id="rId7"/>
    <p:sldId id="285" r:id="rId8"/>
    <p:sldId id="290" r:id="rId9"/>
    <p:sldId id="294" r:id="rId10"/>
    <p:sldId id="295" r:id="rId11"/>
    <p:sldId id="296" r:id="rId12"/>
    <p:sldId id="274" r:id="rId13"/>
    <p:sldId id="280" r:id="rId14"/>
    <p:sldId id="291" r:id="rId15"/>
    <p:sldId id="293" r:id="rId16"/>
    <p:sldId id="297" r:id="rId17"/>
  </p:sldIdLst>
  <p:sldSz cx="9144000" cy="6858000" type="screen4x3"/>
  <p:notesSz cx="6669088" cy="99282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20" d="100"/>
          <a:sy n="120" d="100"/>
        </p:scale>
        <p:origin x="-444" y="-18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3082"/>
        <p:guide pos="207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90244" cy="495901"/>
          </a:xfrm>
          <a:prstGeom prst="rect">
            <a:avLst/>
          </a:prstGeom>
        </p:spPr>
        <p:txBody>
          <a:bodyPr vert="horz" lIns="95390" tIns="47695" rIns="95390" bIns="47695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319" y="1"/>
            <a:ext cx="2890244" cy="495901"/>
          </a:xfrm>
          <a:prstGeom prst="rect">
            <a:avLst/>
          </a:prstGeom>
        </p:spPr>
        <p:txBody>
          <a:bodyPr vert="horz" lIns="95390" tIns="47695" rIns="95390" bIns="47695" rtlCol="0"/>
          <a:lstStyle>
            <a:lvl1pPr algn="r">
              <a:defRPr sz="1300"/>
            </a:lvl1pPr>
          </a:lstStyle>
          <a:p>
            <a:fld id="{B87CCAAF-252C-4847-8D16-EDD6B40E4912}" type="datetimeFigureOut">
              <a:rPr lang="en-US" smtClean="0"/>
              <a:pPr/>
              <a:t>8/29/2013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626"/>
            <a:ext cx="2890244" cy="495901"/>
          </a:xfrm>
          <a:prstGeom prst="rect">
            <a:avLst/>
          </a:prstGeom>
        </p:spPr>
        <p:txBody>
          <a:bodyPr vert="horz" lIns="95390" tIns="47695" rIns="95390" bIns="47695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319" y="9430626"/>
            <a:ext cx="2890244" cy="495901"/>
          </a:xfrm>
          <a:prstGeom prst="rect">
            <a:avLst/>
          </a:prstGeom>
        </p:spPr>
        <p:txBody>
          <a:bodyPr vert="horz" lIns="95390" tIns="47695" rIns="95390" bIns="47695" rtlCol="0" anchor="b"/>
          <a:lstStyle>
            <a:lvl1pPr algn="r">
              <a:defRPr sz="13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7221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669088" cy="99282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5390" tIns="47695" rIns="95390" bIns="47695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424741" y="103597"/>
            <a:ext cx="615303" cy="2258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</a:t>
            </a:r>
            <a:r>
              <a:rPr lang="en-US" dirty="0" smtClean="0"/>
              <a:t>802.11-yy/0841r3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29045" y="103597"/>
            <a:ext cx="793939" cy="2258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860425" y="750888"/>
            <a:ext cx="4946650" cy="370998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888601" y="4716163"/>
            <a:ext cx="4890360" cy="4466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7644" tIns="48071" rIns="97644" bIns="48071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152971" y="9612343"/>
            <a:ext cx="887074" cy="19360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76951" algn="l"/>
                <a:tab pos="1430853" algn="l"/>
                <a:tab pos="2384755" algn="l"/>
                <a:tab pos="3338657" algn="l"/>
                <a:tab pos="4292559" algn="l"/>
                <a:tab pos="5246461" algn="l"/>
                <a:tab pos="6200364" algn="l"/>
                <a:tab pos="7154266" algn="l"/>
                <a:tab pos="8108168" algn="l"/>
                <a:tab pos="9062070" algn="l"/>
                <a:tab pos="10015972" algn="l"/>
                <a:tab pos="10969874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099416" y="9612342"/>
            <a:ext cx="491632" cy="388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694698" y="9612344"/>
            <a:ext cx="777457" cy="20005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</a:pPr>
            <a:r>
              <a:rPr lang="en-US" sz="13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96224" y="9610645"/>
            <a:ext cx="5276641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5390" tIns="47695" rIns="95390" bIns="47695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22937" y="317582"/>
            <a:ext cx="5423214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5390" tIns="47695" rIns="95390" bIns="47695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845418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</a:t>
            </a:r>
            <a:r>
              <a:rPr lang="en-US" dirty="0" smtClean="0"/>
              <a:t>802.11-yy/0841r3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09990" y="750647"/>
            <a:ext cx="4449112" cy="371077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5390" tIns="47695" rIns="95390" bIns="47695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888601" y="4716162"/>
            <a:ext cx="4891886" cy="45684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</a:t>
            </a:r>
            <a:r>
              <a:rPr lang="en-US" dirty="0" smtClean="0"/>
              <a:t>802.11-yy/0841r3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09990" y="750647"/>
            <a:ext cx="4449112" cy="371077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5390" tIns="47695" rIns="95390" bIns="47695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888601" y="4716162"/>
            <a:ext cx="4891886" cy="45684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Aug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Broadcom /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Broadcom /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Aug 2013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Aug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Broadcom /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Aug 2013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Broadcom / Intel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Aug 2013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Broadcom /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Aug 2013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Broadcom /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Aug 2013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Broadcom /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Aug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Broadcom /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Aug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Broadcom /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Aug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Broadcom /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008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11-13/0095r0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Aug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Broadcom /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ln/>
        </p:spPr>
        <p:txBody>
          <a:bodyPr/>
          <a:lstStyle/>
          <a:p>
            <a:pPr marL="57150" indent="-5715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802.1AS </a:t>
            </a:r>
            <a:r>
              <a:rPr lang="en-GB" dirty="0" smtClean="0"/>
              <a:t>Synchronization </a:t>
            </a:r>
            <a:r>
              <a:rPr lang="en-GB" dirty="0"/>
              <a:t>S</a:t>
            </a:r>
            <a:r>
              <a:rPr lang="en-GB" dirty="0" smtClean="0"/>
              <a:t>ervices</a:t>
            </a:r>
            <a:br>
              <a:rPr lang="en-GB" dirty="0" smtClean="0"/>
            </a:br>
            <a:r>
              <a:rPr lang="en-GB" dirty="0" smtClean="0"/>
              <a:t>for </a:t>
            </a:r>
            <a:r>
              <a:rPr lang="en-GB" dirty="0"/>
              <a:t>802.11ak </a:t>
            </a:r>
            <a:r>
              <a:rPr lang="en-GB" dirty="0" smtClean="0"/>
              <a:t>Links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129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</a:t>
            </a:r>
            <a:r>
              <a:rPr lang="en-GB" sz="2000" b="0" dirty="0" smtClean="0"/>
              <a:t> </a:t>
            </a:r>
            <a:r>
              <a:rPr lang="en-GB" sz="2000" b="0" dirty="0" smtClean="0"/>
              <a:t>2013-08-29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3119855"/>
              </p:ext>
            </p:extLst>
          </p:nvPr>
        </p:nvGraphicFramePr>
        <p:xfrm>
          <a:off x="520700" y="2500313"/>
          <a:ext cx="7985125" cy="250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3" name="Document" r:id="rId4" imgW="8236552" imgH="2595128" progId="Word.Document.8">
                  <p:embed/>
                </p:oleObj>
              </mc:Choice>
              <mc:Fallback>
                <p:oleObj name="Document" r:id="rId4" imgW="8236552" imgH="259512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500313"/>
                        <a:ext cx="7985125" cy="2508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Fine Timing Measurement 802.11mc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40486" cy="41132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b="0" dirty="0" smtClean="0"/>
              <a:t>Almost the same syntax as </a:t>
            </a:r>
            <a:r>
              <a:rPr lang="en-US" sz="2000" dirty="0" smtClean="0"/>
              <a:t>MLME-TIMINGMSMTRQ </a:t>
            </a:r>
            <a:endParaRPr lang="en-US" sz="2000" dirty="0" smtClean="0"/>
          </a:p>
          <a:p>
            <a:pPr marL="742950" lvl="2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dirty="0"/>
              <a:t>Timestamp precision of 0.1ns </a:t>
            </a:r>
            <a:endParaRPr lang="en-US" sz="2000" dirty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Q: </a:t>
            </a:r>
            <a:r>
              <a:rPr lang="en-US" sz="2000" dirty="0"/>
              <a:t>Shall a STA supporting </a:t>
            </a:r>
            <a:endParaRPr lang="en-US" sz="2000" dirty="0" smtClean="0"/>
          </a:p>
          <a:p>
            <a:pPr marL="0" indent="0"/>
            <a:r>
              <a:rPr lang="en-US" sz="2000" dirty="0"/>
              <a:t>	</a:t>
            </a:r>
            <a:r>
              <a:rPr lang="en-US" sz="2000" dirty="0" smtClean="0"/>
              <a:t>MLME-FINETIMINGMSMTRQ</a:t>
            </a:r>
            <a:r>
              <a:rPr lang="en-US" sz="2000" dirty="0"/>
              <a:t>, </a:t>
            </a:r>
            <a:r>
              <a:rPr lang="en-US" sz="2000" dirty="0" smtClean="0"/>
              <a:t>support</a:t>
            </a:r>
          </a:p>
          <a:p>
            <a:pPr marL="0" indent="0"/>
            <a:r>
              <a:rPr lang="en-US" sz="2000" dirty="0"/>
              <a:t>	</a:t>
            </a:r>
            <a:r>
              <a:rPr lang="en-US" sz="2000" dirty="0" smtClean="0"/>
              <a:t>MLME-TIMINGMSMTRQ </a:t>
            </a:r>
            <a:r>
              <a:rPr lang="en-US" sz="2000" dirty="0"/>
              <a:t>as well  ?</a:t>
            </a:r>
          </a:p>
          <a:p>
            <a:pPr marL="1092200" lvl="1">
              <a:buFontTx/>
              <a:buChar char="-"/>
            </a:pPr>
            <a:r>
              <a:rPr lang="en-US" dirty="0"/>
              <a:t>n</a:t>
            </a:r>
            <a:r>
              <a:rPr lang="en-US" dirty="0" smtClean="0"/>
              <a:t>ot explicitly required in the draft*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Support for Fine Timing Measurement could be added to P802.1ASbt </a:t>
            </a:r>
          </a:p>
          <a:p>
            <a:pPr marL="1092200" lvl="1">
              <a:buFontTx/>
              <a:buChar char="-"/>
            </a:pPr>
            <a:r>
              <a:rPr lang="en-US" dirty="0"/>
              <a:t>a</a:t>
            </a:r>
            <a:r>
              <a:rPr lang="en-US" dirty="0" smtClean="0"/>
              <a:t>s IEEE </a:t>
            </a:r>
            <a:r>
              <a:rPr lang="en-US" dirty="0" err="1"/>
              <a:t>Std</a:t>
            </a:r>
            <a:r>
              <a:rPr lang="en-US" dirty="0"/>
              <a:t> 802.1AS describes the .11v’s </a:t>
            </a:r>
            <a:r>
              <a:rPr lang="en-US" dirty="0" smtClean="0"/>
              <a:t>MLME-TIMINGMSMTRQ </a:t>
            </a:r>
            <a:r>
              <a:rPr lang="en-US" dirty="0"/>
              <a:t>primitive </a:t>
            </a:r>
            <a:r>
              <a:rPr lang="en-US" dirty="0" smtClean="0"/>
              <a:t>only</a:t>
            </a:r>
          </a:p>
          <a:p>
            <a:pPr marL="806450" lvl="1" indent="0"/>
            <a:endParaRPr lang="en-US" sz="2400" dirty="0" smtClean="0"/>
          </a:p>
          <a:p>
            <a:pPr marL="806450" lvl="1" indent="-806450"/>
            <a:r>
              <a:rPr lang="en-US" i="1" dirty="0" smtClean="0"/>
              <a:t>* </a:t>
            </a:r>
            <a:r>
              <a:rPr lang="en-US" sz="1600" i="1" dirty="0" smtClean="0"/>
              <a:t>no </a:t>
            </a:r>
            <a:r>
              <a:rPr lang="en-US" sz="1600" i="1" dirty="0"/>
              <a:t>PICs section for fine timing measurement in the current draft </a:t>
            </a:r>
            <a:endParaRPr lang="en-US" sz="1200" i="1" dirty="0"/>
          </a:p>
          <a:p>
            <a:pPr marL="1092200" lvl="1">
              <a:buFontTx/>
              <a:buChar char="-"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 /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Aug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58791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cs typeface="Arial" charset="0"/>
              </a:rPr>
              <a:t>Timestamping</a:t>
            </a:r>
            <a:r>
              <a:rPr lang="en-US" dirty="0" smtClean="0">
                <a:cs typeface="Arial" charset="0"/>
              </a:rPr>
              <a:t> of 802.1AS Sync Messages over 802.1Qbz Bridge and 802.11ak Link</a:t>
            </a:r>
            <a:endParaRPr lang="en-US" sz="2800" dirty="0" smtClean="0">
              <a:cs typeface="Arial" charset="0"/>
            </a:endParaRP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kern="1200" dirty="0" smtClean="0"/>
              <a:t>Disclaimer:</a:t>
            </a:r>
          </a:p>
          <a:p>
            <a:pPr lvl="1">
              <a:buFont typeface="Arial" pitchFamily="34" charset="0"/>
              <a:buChar char="•"/>
            </a:pPr>
            <a:r>
              <a:rPr lang="en-US" sz="1800" kern="1200" dirty="0" smtClean="0"/>
              <a:t>The three following slides are INFORMATIVE only and implementation related. </a:t>
            </a:r>
          </a:p>
          <a:p>
            <a:pPr lvl="1">
              <a:buFont typeface="Arial" pitchFamily="34" charset="0"/>
              <a:buChar char="•"/>
            </a:pPr>
            <a:r>
              <a:rPr lang="en-US" sz="1800" kern="1200" dirty="0" smtClean="0"/>
              <a:t>Their aim however is to raise the awareness of the needed synchronization between the </a:t>
            </a:r>
            <a:r>
              <a:rPr lang="en-US" sz="1800" dirty="0">
                <a:cs typeface="Arial" charset="0"/>
              </a:rPr>
              <a:t>802.1Qbz Bridge and 802.11ak </a:t>
            </a:r>
            <a:r>
              <a:rPr lang="en-US" sz="1800" dirty="0" smtClean="0">
                <a:cs typeface="Arial" charset="0"/>
              </a:rPr>
              <a:t>time domains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 / Intel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Aug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141353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cs typeface="Arial" charset="0"/>
              </a:rPr>
              <a:t>Timestamping</a:t>
            </a:r>
            <a:r>
              <a:rPr lang="en-US" dirty="0" smtClean="0">
                <a:cs typeface="Arial" charset="0"/>
              </a:rPr>
              <a:t> of 802.1AS Sync Messages over 802.1Qbz Bridge and 802.11ak Link</a:t>
            </a:r>
            <a:endParaRPr lang="en-US" sz="2800" dirty="0" smtClean="0">
              <a:cs typeface="Arial" charset="0"/>
            </a:endParaRP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b="0" kern="1200" dirty="0" smtClean="0"/>
              <a:t>Residence </a:t>
            </a:r>
            <a:r>
              <a:rPr lang="en-US" sz="2000" b="0" kern="1200" dirty="0"/>
              <a:t>time of the 802.1Qbz bridge includes 2 time domains: 802.1Qbz bridge and 802.11</a:t>
            </a:r>
          </a:p>
          <a:p>
            <a:pPr>
              <a:buFont typeface="Arial" pitchFamily="34" charset="0"/>
              <a:buChar char="•"/>
            </a:pPr>
            <a:r>
              <a:rPr lang="en-US" sz="2000" b="0" kern="1200" dirty="0" smtClean="0"/>
              <a:t>Two </a:t>
            </a:r>
            <a:r>
              <a:rPr lang="en-US" sz="2000" kern="1200" dirty="0" smtClean="0"/>
              <a:t>mutually</a:t>
            </a:r>
            <a:r>
              <a:rPr lang="en-US" sz="2000" b="0" kern="1200" dirty="0" smtClean="0"/>
              <a:t> </a:t>
            </a:r>
            <a:r>
              <a:rPr lang="en-US" sz="2000" kern="1200" dirty="0" smtClean="0"/>
              <a:t>exclusive</a:t>
            </a:r>
            <a:r>
              <a:rPr lang="en-US" sz="2000" b="0" kern="1200" dirty="0" smtClean="0"/>
              <a:t> options:</a:t>
            </a:r>
          </a:p>
          <a:p>
            <a:pPr lvl="1">
              <a:buFont typeface="Arial" pitchFamily="34" charset="0"/>
              <a:buChar char="•"/>
            </a:pPr>
            <a:r>
              <a:rPr lang="en-US" sz="1800" b="0" kern="1200" dirty="0" smtClean="0"/>
              <a:t>Option 1: Bridge </a:t>
            </a:r>
            <a:r>
              <a:rPr lang="en-US" sz="1800" b="0" kern="1200" dirty="0"/>
              <a:t>and STA clocks are synchronized</a:t>
            </a:r>
          </a:p>
          <a:p>
            <a:pPr lvl="1">
              <a:buFont typeface="Arial" pitchFamily="34" charset="0"/>
              <a:buChar char="•"/>
            </a:pPr>
            <a:r>
              <a:rPr lang="en-US" sz="1800" b="0" kern="1200" dirty="0" smtClean="0"/>
              <a:t>Option 2: Bridge </a:t>
            </a:r>
            <a:r>
              <a:rPr lang="en-US" sz="1800" b="0" kern="1200" dirty="0"/>
              <a:t>and STA clocks are independent free running </a:t>
            </a:r>
            <a:r>
              <a:rPr lang="en-US" sz="1800" b="0" kern="1200" dirty="0" smtClean="0"/>
              <a:t>clocks. In this case:</a:t>
            </a:r>
            <a:endParaRPr lang="en-US" sz="1800" b="0" kern="1200" dirty="0"/>
          </a:p>
          <a:p>
            <a:pPr marL="1200150" lvl="2" indent="-342900">
              <a:buFont typeface="Times New Roman" pitchFamily="18" charset="0"/>
              <a:buChar char="-"/>
            </a:pPr>
            <a:r>
              <a:rPr lang="en-US" sz="1600" dirty="0" smtClean="0"/>
              <a:t>Sync messages must be </a:t>
            </a:r>
            <a:r>
              <a:rPr lang="en-US" sz="1600" dirty="0" err="1" smtClean="0"/>
              <a:t>timestamped</a:t>
            </a:r>
            <a:r>
              <a:rPr lang="en-US" sz="1600" dirty="0" smtClean="0"/>
              <a:t> at </a:t>
            </a:r>
            <a:r>
              <a:rPr lang="en-US" sz="1600" dirty="0"/>
              <a:t>the “Infrastructure” and “STA/Bridge” interfaces</a:t>
            </a:r>
            <a:endParaRPr lang="en-US" sz="1600" dirty="0" smtClean="0"/>
          </a:p>
          <a:p>
            <a:pPr marL="1200150" lvl="2" indent="-342900">
              <a:buFont typeface="Times New Roman" pitchFamily="18" charset="0"/>
              <a:buChar char="-"/>
            </a:pPr>
            <a:r>
              <a:rPr lang="en-US" sz="1600" dirty="0" smtClean="0"/>
              <a:t>The </a:t>
            </a:r>
            <a:r>
              <a:rPr lang="en-US" sz="1600" dirty="0" err="1" smtClean="0"/>
              <a:t>Timestamping</a:t>
            </a:r>
            <a:r>
              <a:rPr lang="en-US" sz="1600" dirty="0" smtClean="0"/>
              <a:t> is identical to the </a:t>
            </a:r>
            <a:r>
              <a:rPr lang="en-US" sz="1600" dirty="0" err="1" smtClean="0"/>
              <a:t>timestamping</a:t>
            </a:r>
            <a:r>
              <a:rPr lang="en-US" sz="1600" dirty="0" smtClean="0"/>
              <a:t> at the portal interface in a Time Aware 802.11 AP STA </a:t>
            </a:r>
          </a:p>
          <a:p>
            <a:pPr>
              <a:buFont typeface="Wingdings" pitchFamily="2" charset="2"/>
              <a:buChar char="§"/>
            </a:pPr>
            <a:endParaRPr lang="en-US" sz="2000" dirty="0"/>
          </a:p>
          <a:p>
            <a:endParaRPr lang="en-US" dirty="0">
              <a:cs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 / Intel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Aug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654179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cs typeface="Arial" charset="0"/>
              </a:rPr>
              <a:t>802.1Qbz / 802.11ak Sync </a:t>
            </a:r>
            <a:r>
              <a:rPr lang="en-US" dirty="0" err="1">
                <a:cs typeface="Arial" charset="0"/>
              </a:rPr>
              <a:t>M</a:t>
            </a:r>
            <a:r>
              <a:rPr lang="en-US" sz="2800" dirty="0" err="1" smtClean="0">
                <a:cs typeface="Arial" charset="0"/>
              </a:rPr>
              <a:t>sg</a:t>
            </a:r>
            <a:r>
              <a:rPr lang="en-US" sz="2800" dirty="0" smtClean="0">
                <a:cs typeface="Arial" charset="0"/>
              </a:rPr>
              <a:t> </a:t>
            </a:r>
            <a:r>
              <a:rPr lang="en-US" dirty="0" err="1">
                <a:cs typeface="Arial" charset="0"/>
              </a:rPr>
              <a:t>T</a:t>
            </a:r>
            <a:r>
              <a:rPr lang="en-US" sz="2800" dirty="0" err="1" smtClean="0">
                <a:cs typeface="Arial" charset="0"/>
              </a:rPr>
              <a:t>imestamping</a:t>
            </a:r>
            <a:r>
              <a:rPr lang="en-US" sz="2800" dirty="0" smtClean="0">
                <a:cs typeface="Arial" charset="0"/>
              </a:rPr>
              <a:t> (1)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685800" y="1619251"/>
            <a:ext cx="7770813" cy="552449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b="0" dirty="0" smtClean="0"/>
              <a:t>Option#1 : Bridge &amp; STA free running clocks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 / Intel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Aug 2013</a:t>
            </a:r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0871857"/>
              </p:ext>
            </p:extLst>
          </p:nvPr>
        </p:nvGraphicFramePr>
        <p:xfrm>
          <a:off x="34851" y="1982788"/>
          <a:ext cx="9038874" cy="45367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9" name="Visio" r:id="rId3" imgW="9981930" imgH="4724400" progId="Visio.Drawing.11">
                  <p:embed/>
                </p:oleObj>
              </mc:Choice>
              <mc:Fallback>
                <p:oleObj name="Visio" r:id="rId3" imgW="9981930" imgH="4724400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851" y="1982788"/>
                        <a:ext cx="9038874" cy="45367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4667885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Arial" charset="0"/>
              </a:rPr>
              <a:t>802.1Qbz / 802.11ak Sync </a:t>
            </a:r>
            <a:r>
              <a:rPr lang="en-US" dirty="0" err="1">
                <a:cs typeface="Arial" charset="0"/>
              </a:rPr>
              <a:t>Msg</a:t>
            </a:r>
            <a:r>
              <a:rPr lang="en-US" dirty="0">
                <a:cs typeface="Arial" charset="0"/>
              </a:rPr>
              <a:t> </a:t>
            </a:r>
            <a:r>
              <a:rPr lang="en-US" dirty="0" err="1">
                <a:cs typeface="Arial" charset="0"/>
              </a:rPr>
              <a:t>Timestamping</a:t>
            </a:r>
            <a:r>
              <a:rPr lang="en-US" dirty="0">
                <a:cs typeface="Arial" charset="0"/>
              </a:rPr>
              <a:t> </a:t>
            </a:r>
            <a:r>
              <a:rPr lang="en-US" dirty="0" smtClean="0">
                <a:cs typeface="Arial" charset="0"/>
              </a:rPr>
              <a:t>(2)</a:t>
            </a:r>
            <a:endParaRPr lang="en-US" sz="2800" dirty="0" smtClean="0">
              <a:cs typeface="Arial" charset="0"/>
            </a:endParaRP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685800" y="1619251"/>
            <a:ext cx="7770813" cy="552449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b="0" dirty="0"/>
              <a:t>O</a:t>
            </a:r>
            <a:r>
              <a:rPr lang="en-US" sz="2000" b="0" dirty="0" smtClean="0"/>
              <a:t>ption#2 : Bridge &amp; STA clocks are synchronized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 / Intel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Aug 2013</a:t>
            </a:r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4196944"/>
              </p:ext>
            </p:extLst>
          </p:nvPr>
        </p:nvGraphicFramePr>
        <p:xfrm>
          <a:off x="34851" y="1982788"/>
          <a:ext cx="9038874" cy="45367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3" name="Visio" r:id="rId3" imgW="9981930" imgH="4724400" progId="Visio.Drawing.11">
                  <p:embed/>
                </p:oleObj>
              </mc:Choice>
              <mc:Fallback>
                <p:oleObj name="Visio" r:id="rId3" imgW="9981930" imgH="4724400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851" y="1982788"/>
                        <a:ext cx="9038874" cy="45367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4057643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 ?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Aug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Broadcom / Intel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0744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Aug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Broadcom / Intel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0211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Abstract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57150" indent="-5715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presentation describes 802.1AS synchronization services for 802.11ak links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51F4386-A5E2-41A1-B4D0-BE653C929E06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 /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Aug 2013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802.1AS for 802.11 L</a:t>
            </a:r>
            <a:r>
              <a:rPr lang="en-US" dirty="0" smtClean="0"/>
              <a:t>inks (1)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b="0" dirty="0" smtClean="0"/>
              <a:t>Specified in IEEE </a:t>
            </a:r>
            <a:r>
              <a:rPr lang="en-US" sz="2000" b="0" dirty="0" err="1" smtClean="0"/>
              <a:t>Std</a:t>
            </a:r>
            <a:r>
              <a:rPr lang="en-US" sz="2000" b="0" dirty="0" smtClean="0"/>
              <a:t> 802.11AS-2011 Clause 12</a:t>
            </a:r>
          </a:p>
          <a:p>
            <a:pPr>
              <a:buFont typeface="Arial" pitchFamily="34" charset="0"/>
              <a:buChar char="•"/>
            </a:pPr>
            <a:r>
              <a:rPr lang="en-US" sz="2000" b="0" dirty="0" smtClean="0"/>
              <a:t>Path Delay </a:t>
            </a:r>
            <a:r>
              <a:rPr lang="en-US" sz="2000" b="0" dirty="0" smtClean="0"/>
              <a:t>measurement </a:t>
            </a:r>
            <a:r>
              <a:rPr lang="en-US" sz="2000" b="0" dirty="0"/>
              <a:t>+ time propagation</a:t>
            </a:r>
            <a:endParaRPr lang="en-US" sz="2000" b="0" dirty="0"/>
          </a:p>
          <a:p>
            <a:pPr lvl="1" indent="-342900">
              <a:buFont typeface="Times New Roman" pitchFamily="18" charset="0"/>
              <a:buChar char="-"/>
            </a:pPr>
            <a:r>
              <a:rPr lang="en-US" sz="1800" dirty="0"/>
              <a:t>P</a:t>
            </a:r>
            <a:r>
              <a:rPr lang="en-US" sz="1800" b="0" dirty="0" smtClean="0"/>
              <a:t>eer </a:t>
            </a:r>
            <a:r>
              <a:rPr lang="en-US" sz="1800" b="0" dirty="0"/>
              <a:t>delay </a:t>
            </a:r>
            <a:r>
              <a:rPr lang="en-US" sz="1800" b="0" dirty="0" smtClean="0"/>
              <a:t>mechanism</a:t>
            </a:r>
          </a:p>
          <a:p>
            <a:pPr lvl="1" indent="-342900">
              <a:buFont typeface="Times New Roman" pitchFamily="18" charset="0"/>
              <a:buChar char="-"/>
            </a:pPr>
            <a:r>
              <a:rPr lang="en-US" sz="1800" dirty="0"/>
              <a:t>U</a:t>
            </a:r>
            <a:r>
              <a:rPr lang="en-US" sz="1800" dirty="0" smtClean="0"/>
              <a:t>se </a:t>
            </a:r>
            <a:r>
              <a:rPr lang="en-US" sz="1800" dirty="0"/>
              <a:t>the Timing measurement procedure defined in </a:t>
            </a:r>
            <a:r>
              <a:rPr lang="en-US" sz="1800" b="1" dirty="0" smtClean="0"/>
              <a:t>IEEE 802.11v s</a:t>
            </a:r>
            <a:r>
              <a:rPr lang="en-US" sz="1800" dirty="0" smtClean="0"/>
              <a:t>pecified </a:t>
            </a:r>
            <a:r>
              <a:rPr lang="en-US" sz="1800" dirty="0"/>
              <a:t>in IEEE 802.11-2012 Section </a:t>
            </a:r>
            <a:r>
              <a:rPr lang="en-US" sz="1800" dirty="0" smtClean="0"/>
              <a:t>10.23.5</a:t>
            </a:r>
            <a:endParaRPr lang="en-US" sz="1800" dirty="0"/>
          </a:p>
          <a:p>
            <a:pPr lvl="2" indent="-342900">
              <a:buFont typeface="Times New Roman" pitchFamily="18" charset="0"/>
              <a:buChar char="-"/>
            </a:pPr>
            <a:r>
              <a:rPr lang="en-US" sz="1600" dirty="0" smtClean="0"/>
              <a:t>MLME-TIMINGMSMT Primitives</a:t>
            </a:r>
          </a:p>
          <a:p>
            <a:pPr lvl="2" indent="-342900">
              <a:buFont typeface="Times New Roman" pitchFamily="18" charset="0"/>
              <a:buChar char="-"/>
            </a:pPr>
            <a:r>
              <a:rPr lang="en-US" sz="1600" dirty="0" smtClean="0"/>
              <a:t>Messages </a:t>
            </a:r>
            <a:r>
              <a:rPr lang="en-US" sz="1600" dirty="0"/>
              <a:t>are the “timing measurement action frame”  and its corresponding “ACK</a:t>
            </a:r>
            <a:r>
              <a:rPr lang="en-US" sz="1600" dirty="0" smtClean="0"/>
              <a:t>”</a:t>
            </a:r>
          </a:p>
          <a:p>
            <a:pPr lvl="2" indent="-342900">
              <a:buFont typeface="Times New Roman" pitchFamily="18" charset="0"/>
              <a:buChar char="-"/>
            </a:pPr>
            <a:r>
              <a:rPr lang="en-US" sz="1600" dirty="0" smtClean="0"/>
              <a:t>Vendor </a:t>
            </a:r>
            <a:r>
              <a:rPr lang="en-US" sz="1600" dirty="0"/>
              <a:t>Specific </a:t>
            </a:r>
            <a:r>
              <a:rPr lang="en-US" sz="1600" dirty="0">
                <a:solidFill>
                  <a:schemeClr val="tx1"/>
                </a:solidFill>
              </a:rPr>
              <a:t>(OUI of 802.1) </a:t>
            </a:r>
            <a:r>
              <a:rPr lang="en-US" sz="1600" dirty="0" smtClean="0"/>
              <a:t>information </a:t>
            </a:r>
            <a:r>
              <a:rPr lang="en-US" sz="1600" dirty="0"/>
              <a:t>element </a:t>
            </a:r>
            <a:r>
              <a:rPr lang="en-US" sz="1600" dirty="0" smtClean="0"/>
              <a:t>contains </a:t>
            </a:r>
            <a:r>
              <a:rPr lang="en-US" sz="1600" dirty="0"/>
              <a:t>various time-synchronization parameters, including an entire </a:t>
            </a:r>
            <a:r>
              <a:rPr lang="en-US" sz="1600" dirty="0" err="1"/>
              <a:t>Follow_Up</a:t>
            </a:r>
            <a:r>
              <a:rPr lang="en-US" sz="1600" dirty="0"/>
              <a:t> </a:t>
            </a:r>
            <a:r>
              <a:rPr lang="en-US" sz="1600" dirty="0" smtClean="0"/>
              <a:t>message</a:t>
            </a:r>
          </a:p>
          <a:p>
            <a:pPr marL="0" indent="0"/>
            <a:endParaRPr lang="en-US" b="0" dirty="0"/>
          </a:p>
          <a:p>
            <a:pPr marL="400050" lvl="1" indent="0"/>
            <a:endParaRPr lang="en-US" b="0" dirty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 /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Aug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3654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802.1AS for 802.11 L</a:t>
            </a:r>
            <a:r>
              <a:rPr lang="en-US" dirty="0" smtClean="0"/>
              <a:t>inks (2)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Messages </a:t>
            </a:r>
            <a:endParaRPr lang="en-US" sz="2000" dirty="0"/>
          </a:p>
          <a:p>
            <a:pPr lvl="1" indent="-342900">
              <a:buFont typeface="Times New Roman" pitchFamily="18" charset="0"/>
              <a:buChar char="-"/>
            </a:pPr>
            <a:r>
              <a:rPr lang="en-US" sz="1800" b="0" dirty="0" smtClean="0"/>
              <a:t>All </a:t>
            </a:r>
            <a:r>
              <a:rPr lang="en-US" sz="1800" b="0" dirty="0"/>
              <a:t>media-dependent frames are generated and consumed by the lower-layer 802.11 </a:t>
            </a:r>
            <a:r>
              <a:rPr lang="en-US" sz="1800" b="0" dirty="0" smtClean="0"/>
              <a:t>MLME</a:t>
            </a:r>
          </a:p>
          <a:p>
            <a:pPr lvl="1" indent="-342900">
              <a:buFont typeface="Times New Roman" pitchFamily="18" charset="0"/>
              <a:buChar char="-"/>
            </a:pPr>
            <a:r>
              <a:rPr lang="en-US" sz="1800" dirty="0"/>
              <a:t>M</a:t>
            </a:r>
            <a:r>
              <a:rPr lang="en-US" sz="1800" b="0" dirty="0" smtClean="0"/>
              <a:t>essages </a:t>
            </a:r>
            <a:r>
              <a:rPr lang="en-US" sz="1800" b="0" dirty="0"/>
              <a:t>are </a:t>
            </a:r>
            <a:r>
              <a:rPr lang="en-US" sz="1800" b="0" dirty="0" err="1" smtClean="0"/>
              <a:t>timestamped</a:t>
            </a:r>
            <a:r>
              <a:rPr lang="en-US" sz="1800" b="0" dirty="0" smtClean="0"/>
              <a:t> </a:t>
            </a:r>
            <a:r>
              <a:rPr lang="en-US" sz="1800" b="0" dirty="0"/>
              <a:t>by the </a:t>
            </a:r>
            <a:r>
              <a:rPr lang="en-US" sz="1800" b="0" dirty="0" smtClean="0"/>
              <a:t>MAC/PHY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Determination </a:t>
            </a:r>
            <a:r>
              <a:rPr lang="en-US" sz="2000" dirty="0"/>
              <a:t>of </a:t>
            </a:r>
            <a:r>
              <a:rPr lang="en-US" sz="2000" dirty="0" err="1"/>
              <a:t>asCapable</a:t>
            </a:r>
            <a:endParaRPr lang="en-US" sz="2000" dirty="0"/>
          </a:p>
          <a:p>
            <a:pPr lvl="1" indent="-342900">
              <a:buFont typeface="Times New Roman" pitchFamily="18" charset="0"/>
              <a:buChar char="-"/>
            </a:pPr>
            <a:r>
              <a:rPr lang="en-US" sz="1800" dirty="0" smtClean="0"/>
              <a:t>Per-port </a:t>
            </a:r>
            <a:r>
              <a:rPr lang="en-US" sz="1800" dirty="0"/>
              <a:t>global variable </a:t>
            </a:r>
          </a:p>
          <a:p>
            <a:pPr lvl="1" indent="-342900">
              <a:buFont typeface="Times New Roman" pitchFamily="18" charset="0"/>
              <a:buChar char="-"/>
            </a:pPr>
            <a:r>
              <a:rPr lang="en-US" sz="1800" dirty="0" smtClean="0"/>
              <a:t>Set </a:t>
            </a:r>
            <a:r>
              <a:rPr lang="en-US" sz="1800" dirty="0"/>
              <a:t>to FALSE if the timing measurement bit in the </a:t>
            </a:r>
            <a:r>
              <a:rPr lang="en-US" sz="1800" dirty="0" err="1"/>
              <a:t>ExtendedCapabilities</a:t>
            </a:r>
            <a:r>
              <a:rPr lang="en-US" sz="1800" dirty="0"/>
              <a:t> information element indicates that the peer IEEE 802.11 station is incapable of participating in the timing measurement </a:t>
            </a:r>
            <a:r>
              <a:rPr lang="en-US" sz="1800" dirty="0" smtClean="0"/>
              <a:t>protocol</a:t>
            </a:r>
          </a:p>
          <a:p>
            <a:pPr lvl="1" indent="-342900">
              <a:buFont typeface="Times New Roman" pitchFamily="18" charset="0"/>
              <a:buChar char="-"/>
            </a:pPr>
            <a:r>
              <a:rPr lang="en-US" sz="1800" dirty="0" smtClean="0"/>
              <a:t>Otherwise</a:t>
            </a:r>
            <a:r>
              <a:rPr lang="en-US" sz="1800" dirty="0"/>
              <a:t>, </a:t>
            </a:r>
            <a:r>
              <a:rPr lang="en-US" sz="1800" dirty="0" smtClean="0"/>
              <a:t>may </a:t>
            </a:r>
            <a:r>
              <a:rPr lang="en-US" sz="1800" dirty="0"/>
              <a:t>be set to </a:t>
            </a:r>
            <a:r>
              <a:rPr lang="en-US" sz="1800" dirty="0" smtClean="0"/>
              <a:t>TRUE</a:t>
            </a:r>
          </a:p>
          <a:p>
            <a:pPr marL="0" indent="0"/>
            <a:endParaRPr lang="en-US" b="0" dirty="0"/>
          </a:p>
          <a:p>
            <a:pPr marL="400050" lvl="1" indent="0"/>
            <a:endParaRPr lang="en-US" b="0" dirty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 /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Aug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2313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Timing Measurement </a:t>
            </a:r>
            <a:r>
              <a:rPr lang="en-US" dirty="0"/>
              <a:t>P</a:t>
            </a:r>
            <a:r>
              <a:rPr lang="en-US" dirty="0" smtClean="0"/>
              <a:t>rocedure for 802.11 Links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 /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Aug 2013</a:t>
            </a:r>
            <a:endParaRPr lang="en-GB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365"/>
          <a:stretch/>
        </p:blipFill>
        <p:spPr bwMode="auto">
          <a:xfrm>
            <a:off x="755391" y="2071258"/>
            <a:ext cx="7707501" cy="38255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4161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Propagation of Sync and </a:t>
            </a:r>
            <a:r>
              <a:rPr lang="en-US" dirty="0" err="1" smtClean="0"/>
              <a:t>Follow_Up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Messages on 802.11ak Links (1)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 /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Aug 2013</a:t>
            </a:r>
            <a:endParaRPr lang="en-GB" dirty="0"/>
          </a:p>
        </p:txBody>
      </p:sp>
      <p:graphicFrame>
        <p:nvGraphicFramePr>
          <p:cNvPr id="8" name="Content Placeholder 7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6814175"/>
              </p:ext>
            </p:extLst>
          </p:nvPr>
        </p:nvGraphicFramePr>
        <p:xfrm>
          <a:off x="130175" y="2874963"/>
          <a:ext cx="8836025" cy="3608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3" name="Visio" r:id="rId3" imgW="6507804" imgH="2657272" progId="Visio.Drawing.11">
                  <p:embed/>
                </p:oleObj>
              </mc:Choice>
              <mc:Fallback>
                <p:oleObj name="Visio" r:id="rId3" imgW="6507804" imgH="2657272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0175" y="2874963"/>
                        <a:ext cx="8836025" cy="36083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85800" y="1981200"/>
            <a:ext cx="7770813" cy="92825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en-US" sz="2000" b="0" dirty="0"/>
              <a:t>Timing measurement procedure for 802.11 links </a:t>
            </a:r>
            <a:r>
              <a:rPr lang="en-US" sz="2000" dirty="0" smtClean="0"/>
              <a:t>introduces a one </a:t>
            </a:r>
            <a:r>
              <a:rPr lang="en-US" sz="2000" dirty="0" err="1" smtClean="0"/>
              <a:t>Sync_interval</a:t>
            </a:r>
            <a:r>
              <a:rPr lang="en-US" sz="2000" dirty="0" smtClean="0"/>
              <a:t> </a:t>
            </a:r>
            <a:r>
              <a:rPr lang="en-US" sz="2000" dirty="0"/>
              <a:t>delay </a:t>
            </a:r>
            <a:r>
              <a:rPr lang="en-US" sz="2000" b="0" dirty="0"/>
              <a:t>per 802.11ak link to the propagation of the Sync message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180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 </a:t>
            </a:r>
            <a:r>
              <a:rPr lang="en-US" dirty="0" err="1" smtClean="0"/>
              <a:t>Msg</a:t>
            </a:r>
            <a:r>
              <a:rPr lang="en-US" dirty="0" smtClean="0"/>
              <a:t> Propagation for .11ak </a:t>
            </a:r>
            <a:r>
              <a:rPr lang="en-US" dirty="0"/>
              <a:t>L</a:t>
            </a:r>
            <a:r>
              <a:rPr lang="en-US" dirty="0" smtClean="0"/>
              <a:t>inks</a:t>
            </a:r>
            <a:br>
              <a:rPr lang="en-US" dirty="0" smtClean="0"/>
            </a:br>
            <a:r>
              <a:rPr lang="en-US" dirty="0" smtClean="0"/>
              <a:t>Option #1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 /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Aug 2013</a:t>
            </a:r>
            <a:endParaRPr lang="en-GB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85800" y="1981200"/>
            <a:ext cx="8012927" cy="40989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en-US" sz="2000" b="0" dirty="0" smtClean="0"/>
              <a:t>Same procedure </a:t>
            </a:r>
            <a:r>
              <a:rPr lang="en-US" sz="2000" b="0" dirty="0" smtClean="0"/>
              <a:t>as for </a:t>
            </a:r>
            <a:r>
              <a:rPr lang="en-US" sz="2000" b="0" dirty="0" smtClean="0"/>
              <a:t>.11 links 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Pros:</a:t>
            </a:r>
            <a:endParaRPr lang="en-US" sz="2000" b="0" dirty="0"/>
          </a:p>
          <a:p>
            <a:pPr marL="800100" lvl="1" indent="-342900">
              <a:buFont typeface="Times New Roman" pitchFamily="18" charset="0"/>
              <a:buChar char="-"/>
            </a:pPr>
            <a:r>
              <a:rPr lang="en-US" sz="1800" dirty="0"/>
              <a:t>No change to 802.1AS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Cons:</a:t>
            </a:r>
          </a:p>
          <a:p>
            <a:pPr marL="800100" lvl="1" indent="-342900">
              <a:buFont typeface="Times New Roman" pitchFamily="18" charset="0"/>
              <a:buChar char="-"/>
            </a:pPr>
            <a:r>
              <a:rPr lang="en-US" sz="1800" dirty="0"/>
              <a:t>Sync </a:t>
            </a:r>
            <a:r>
              <a:rPr lang="en-US" sz="1800" dirty="0" err="1"/>
              <a:t>msg</a:t>
            </a:r>
            <a:r>
              <a:rPr lang="en-US" sz="1800" dirty="0"/>
              <a:t> propagation is delayed by one </a:t>
            </a:r>
            <a:r>
              <a:rPr lang="en-US" sz="1800" dirty="0" err="1" smtClean="0"/>
              <a:t>Sync_interval</a:t>
            </a:r>
            <a:r>
              <a:rPr lang="en-US" sz="1800" dirty="0" smtClean="0"/>
              <a:t> </a:t>
            </a:r>
            <a:r>
              <a:rPr lang="en-US" sz="1800" dirty="0"/>
              <a:t>per .11ak link </a:t>
            </a:r>
            <a:r>
              <a:rPr lang="en-US" sz="1800" dirty="0" smtClean="0"/>
              <a:t>(the default </a:t>
            </a:r>
            <a:r>
              <a:rPr lang="en-US" sz="1800" dirty="0" err="1" smtClean="0"/>
              <a:t>Sync_interval</a:t>
            </a:r>
            <a:r>
              <a:rPr lang="en-US" sz="1800" dirty="0" smtClean="0"/>
              <a:t> </a:t>
            </a:r>
            <a:r>
              <a:rPr lang="en-US" sz="1800" dirty="0"/>
              <a:t>for 802.11 link is 1/8 </a:t>
            </a:r>
            <a:r>
              <a:rPr lang="en-US" sz="1800" dirty="0" smtClean="0"/>
              <a:t>sec)</a:t>
            </a:r>
            <a:endParaRPr lang="en-US" sz="1800" dirty="0"/>
          </a:p>
          <a:p>
            <a:pPr marL="800100" lvl="1" indent="-342900">
              <a:buFont typeface="Times New Roman" pitchFamily="18" charset="0"/>
              <a:buChar char="-"/>
            </a:pPr>
            <a:r>
              <a:rPr lang="en-US" sz="1800" b="1" dirty="0"/>
              <a:t>This delay is accumulative per 802.11ak hop</a:t>
            </a:r>
          </a:p>
          <a:p>
            <a:pPr marL="800100" lvl="1" indent="-342900">
              <a:buFont typeface="Times New Roman" pitchFamily="18" charset="0"/>
              <a:buChar char="-"/>
            </a:pPr>
            <a:r>
              <a:rPr lang="en-US" sz="1800" dirty="0"/>
              <a:t>The </a:t>
            </a:r>
            <a:r>
              <a:rPr lang="en-US" sz="1800" dirty="0" smtClean="0"/>
              <a:t>“</a:t>
            </a:r>
            <a:r>
              <a:rPr lang="en-US" sz="1800" dirty="0" err="1" smtClean="0"/>
              <a:t>maximum_time</a:t>
            </a:r>
            <a:r>
              <a:rPr lang="en-US" sz="1800" dirty="0" err="1"/>
              <a:t>_</a:t>
            </a:r>
            <a:r>
              <a:rPr lang="en-US" sz="1800" dirty="0" err="1" smtClean="0"/>
              <a:t>accumulation</a:t>
            </a:r>
            <a:r>
              <a:rPr lang="en-US" sz="1800" dirty="0" smtClean="0"/>
              <a:t>” </a:t>
            </a:r>
            <a:r>
              <a:rPr lang="en-US" sz="1800" dirty="0"/>
              <a:t>that could be sustained by the sync </a:t>
            </a:r>
            <a:r>
              <a:rPr lang="en-US" sz="1800" dirty="0" err="1"/>
              <a:t>msg</a:t>
            </a:r>
            <a:r>
              <a:rPr lang="en-US" sz="1800" dirty="0"/>
              <a:t> propagation is a function of the</a:t>
            </a:r>
            <a:r>
              <a:rPr lang="en-US" sz="1800" b="1" dirty="0"/>
              <a:t> </a:t>
            </a:r>
            <a:r>
              <a:rPr lang="en-US" sz="1800" b="1" dirty="0" smtClean="0"/>
              <a:t>clock </a:t>
            </a:r>
            <a:r>
              <a:rPr lang="en-US" sz="1800" b="1" dirty="0"/>
              <a:t>frequency </a:t>
            </a:r>
            <a:r>
              <a:rPr lang="en-US" sz="1800" b="1" dirty="0" smtClean="0"/>
              <a:t>stability </a:t>
            </a:r>
            <a:r>
              <a:rPr lang="en-US" sz="1800" dirty="0" smtClean="0"/>
              <a:t>(values will be provided by the 802.1AS experts)</a:t>
            </a:r>
          </a:p>
          <a:p>
            <a:pPr marL="800100" lvl="1" indent="-342900">
              <a:buFont typeface="Times New Roman" pitchFamily="18" charset="0"/>
              <a:buChar char="-"/>
            </a:pPr>
            <a:r>
              <a:rPr lang="en-US" sz="1800" dirty="0" smtClean="0"/>
              <a:t>Max </a:t>
            </a:r>
            <a:r>
              <a:rPr lang="en-US" sz="1800" dirty="0" err="1" smtClean="0"/>
              <a:t>nbr</a:t>
            </a:r>
            <a:r>
              <a:rPr lang="en-US" sz="1800" dirty="0" smtClean="0"/>
              <a:t> of 11ak hops = </a:t>
            </a:r>
            <a:r>
              <a:rPr lang="en-US" sz="1800" dirty="0" err="1" smtClean="0"/>
              <a:t>fct</a:t>
            </a:r>
            <a:r>
              <a:rPr lang="en-US" sz="1800" dirty="0" smtClean="0"/>
              <a:t> (</a:t>
            </a:r>
            <a:r>
              <a:rPr lang="en-US" sz="1800" dirty="0" err="1" smtClean="0"/>
              <a:t>maximum_time</a:t>
            </a:r>
            <a:r>
              <a:rPr lang="en-US" sz="1800" dirty="0" err="1"/>
              <a:t>_</a:t>
            </a:r>
            <a:r>
              <a:rPr lang="en-US" sz="1800" dirty="0" err="1" smtClean="0"/>
              <a:t>accumulation</a:t>
            </a:r>
            <a:r>
              <a:rPr lang="en-US" sz="1800" dirty="0" smtClean="0"/>
              <a:t>, </a:t>
            </a:r>
            <a:r>
              <a:rPr lang="en-US" sz="1800" dirty="0" err="1"/>
              <a:t>S</a:t>
            </a:r>
            <a:r>
              <a:rPr lang="en-US" sz="1800" dirty="0" err="1" smtClean="0"/>
              <a:t>ync_interval</a:t>
            </a:r>
            <a:r>
              <a:rPr lang="en-US" sz="1800" dirty="0" smtClean="0"/>
              <a:t>)</a:t>
            </a:r>
          </a:p>
          <a:p>
            <a:pPr marL="457200" lvl="1" indent="0"/>
            <a:r>
              <a:rPr lang="en-US" sz="1800" dirty="0" smtClean="0"/>
              <a:t>	</a:t>
            </a:r>
          </a:p>
          <a:p>
            <a:pPr>
              <a:buFont typeface="Arial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82020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 </a:t>
            </a:r>
            <a:r>
              <a:rPr lang="en-US" dirty="0" err="1"/>
              <a:t>Msg</a:t>
            </a:r>
            <a:r>
              <a:rPr lang="en-US" dirty="0"/>
              <a:t> Propagation for .11ak Links</a:t>
            </a:r>
            <a:br>
              <a:rPr lang="en-US" dirty="0"/>
            </a:br>
            <a:r>
              <a:rPr lang="en-US" dirty="0"/>
              <a:t>Option </a:t>
            </a:r>
            <a:r>
              <a:rPr lang="en-US" dirty="0" smtClean="0"/>
              <a:t>#2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 /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Aug 2013</a:t>
            </a:r>
            <a:endParaRPr lang="en-GB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85800" y="1981200"/>
            <a:ext cx="7770813" cy="40989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en-US" sz="2000" b="0" dirty="0" smtClean="0"/>
              <a:t>For .11 links, two consecutive </a:t>
            </a:r>
            <a:r>
              <a:rPr lang="en-US" sz="2000" b="0" dirty="0"/>
              <a:t>Time Measurement Action </a:t>
            </a:r>
            <a:r>
              <a:rPr lang="en-US" sz="2000" b="0" dirty="0" smtClean="0"/>
              <a:t>Frames are generated for the Sync and </a:t>
            </a:r>
            <a:r>
              <a:rPr lang="en-US" sz="2000" b="0" dirty="0" err="1" smtClean="0"/>
              <a:t>Follow_Up</a:t>
            </a:r>
            <a:r>
              <a:rPr lang="en-US" sz="2000" b="0" dirty="0" smtClean="0"/>
              <a:t> messages</a:t>
            </a:r>
            <a:endParaRPr lang="en-US" sz="2000" b="0" dirty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Pros:</a:t>
            </a:r>
            <a:endParaRPr lang="en-US" sz="2000" b="0" dirty="0"/>
          </a:p>
          <a:p>
            <a:pPr marL="800100" lvl="1" indent="-342900">
              <a:buFont typeface="Times New Roman" pitchFamily="18" charset="0"/>
              <a:buChar char="-"/>
            </a:pPr>
            <a:r>
              <a:rPr lang="en-US" sz="1800" dirty="0" smtClean="0"/>
              <a:t>Eliminates the one </a:t>
            </a:r>
            <a:r>
              <a:rPr lang="en-US" sz="1800" dirty="0" err="1" smtClean="0"/>
              <a:t>Sync_interval</a:t>
            </a:r>
            <a:r>
              <a:rPr lang="en-US" sz="1800" dirty="0" smtClean="0"/>
              <a:t> delay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Cons:</a:t>
            </a:r>
          </a:p>
          <a:p>
            <a:pPr marL="800100" lvl="1" indent="-342900">
              <a:buFont typeface="Times New Roman" pitchFamily="18" charset="0"/>
              <a:buChar char="-"/>
            </a:pPr>
            <a:r>
              <a:rPr lang="en-US" sz="1800" dirty="0" smtClean="0"/>
              <a:t>Makes the protocol more “chatty</a:t>
            </a:r>
            <a:r>
              <a:rPr lang="en-US" sz="1800" dirty="0"/>
              <a:t>” </a:t>
            </a:r>
            <a:r>
              <a:rPr lang="en-US" sz="1800" dirty="0" smtClean="0">
                <a:solidFill>
                  <a:schemeClr val="tx1"/>
                </a:solidFill>
              </a:rPr>
              <a:t>(</a:t>
            </a:r>
            <a:r>
              <a:rPr lang="en-US" sz="1800" dirty="0">
                <a:solidFill>
                  <a:schemeClr val="tx1"/>
                </a:solidFill>
              </a:rPr>
              <a:t>but fewer packets than on Ethernet</a:t>
            </a:r>
            <a:r>
              <a:rPr lang="en-US" sz="1800" dirty="0" smtClean="0">
                <a:solidFill>
                  <a:schemeClr val="tx1"/>
                </a:solidFill>
              </a:rPr>
              <a:t>)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800100" lvl="1" indent="-342900">
              <a:buFont typeface="Times New Roman" pitchFamily="18" charset="0"/>
              <a:buChar char="-"/>
            </a:pPr>
            <a:r>
              <a:rPr lang="en-US" sz="1800" dirty="0" smtClean="0"/>
              <a:t>Requires a Modification of the MD State Machine (and the 802.1AS Specs for .11ak links)</a:t>
            </a:r>
          </a:p>
        </p:txBody>
      </p:sp>
    </p:spTree>
    <p:extLst>
      <p:ext uri="{BB962C8B-B14F-4D97-AF65-F5344CB8AC3E}">
        <p14:creationId xmlns:p14="http://schemas.microsoft.com/office/powerpoint/2010/main" val="3400549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Fine Timing Measurement 802.11mc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1"/>
            <a:ext cx="8008257" cy="1182914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b="0" dirty="0"/>
              <a:t>N</a:t>
            </a:r>
            <a:r>
              <a:rPr lang="en-US" b="0" dirty="0" smtClean="0"/>
              <a:t>ew </a:t>
            </a:r>
            <a:r>
              <a:rPr lang="en-US" b="0" dirty="0"/>
              <a:t>MLME primitive</a:t>
            </a:r>
            <a:r>
              <a:rPr lang="en-US" dirty="0"/>
              <a:t> </a:t>
            </a:r>
            <a:r>
              <a:rPr lang="en-US" dirty="0" smtClean="0"/>
              <a:t>MLME-FINETIMINGMSMTRQ </a:t>
            </a:r>
            <a:r>
              <a:rPr lang="en-US" b="0" dirty="0" smtClean="0"/>
              <a:t>to provide improved timing measurement accuracy included in </a:t>
            </a:r>
            <a:r>
              <a:rPr lang="en-US" dirty="0" smtClean="0"/>
              <a:t>IEEE </a:t>
            </a:r>
            <a:r>
              <a:rPr lang="en-US" dirty="0"/>
              <a:t>P802.11-REVmc/D1.5, June 2013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 /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Aug 2013</a:t>
            </a:r>
            <a:endParaRPr lang="en-GB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984" y="3471575"/>
            <a:ext cx="8338003" cy="2767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454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20649</TotalTime>
  <Words>712</Words>
  <Application>Microsoft Office PowerPoint</Application>
  <PresentationFormat>On-screen Show (4:3)</PresentationFormat>
  <Paragraphs>131</Paragraphs>
  <Slides>16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802-11-Submission</vt:lpstr>
      <vt:lpstr>Document</vt:lpstr>
      <vt:lpstr>Visio</vt:lpstr>
      <vt:lpstr>802.1AS Synchronization Services for 802.11ak Links</vt:lpstr>
      <vt:lpstr>Abstract</vt:lpstr>
      <vt:lpstr>802.1AS for 802.11 Links (1) </vt:lpstr>
      <vt:lpstr>802.1AS for 802.11 Links (2) </vt:lpstr>
      <vt:lpstr>Timing Measurement Procedure for 802.11 Links</vt:lpstr>
      <vt:lpstr>Propagation of Sync and Follow_Up  Messages on 802.11ak Links (1)</vt:lpstr>
      <vt:lpstr>Sync Msg Propagation for .11ak Links Option #1</vt:lpstr>
      <vt:lpstr>Sync Msg Propagation for .11ak Links Option #2</vt:lpstr>
      <vt:lpstr>Fine Timing Measurement 802.11mc (1)</vt:lpstr>
      <vt:lpstr>Fine Timing Measurement 802.11mc (2)</vt:lpstr>
      <vt:lpstr>Timestamping of 802.1AS Sync Messages over 802.1Qbz Bridge and 802.11ak Link</vt:lpstr>
      <vt:lpstr>Timestamping of 802.1AS Sync Messages over 802.1Qbz Bridge and 802.11ak Link</vt:lpstr>
      <vt:lpstr>802.1Qbz / 802.11ak Sync Msg Timestamping (1)</vt:lpstr>
      <vt:lpstr>802.1Qbz / 802.11ak Sync Msg Timestamping (2)</vt:lpstr>
      <vt:lpstr>Questions ?</vt:lpstr>
      <vt:lpstr>Thank you</vt:lpstr>
    </vt:vector>
  </TitlesOfParts>
  <Company>Broadcom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CSN &amp; 802.11 BSS Bridging</dc:title>
  <dc:creator>Philippe Klein</dc:creator>
  <cp:lastModifiedBy>Philippe Klein</cp:lastModifiedBy>
  <cp:revision>333</cp:revision>
  <cp:lastPrinted>2013-02-04T02:23:21Z</cp:lastPrinted>
  <dcterms:created xsi:type="dcterms:W3CDTF">2012-10-15T16:10:16Z</dcterms:created>
  <dcterms:modified xsi:type="dcterms:W3CDTF">2013-08-29T16:47:18Z</dcterms:modified>
</cp:coreProperties>
</file>