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69" r:id="rId2"/>
    <p:sldId id="270" r:id="rId3"/>
    <p:sldId id="271" r:id="rId4"/>
    <p:sldId id="275" r:id="rId5"/>
    <p:sldId id="272" r:id="rId6"/>
    <p:sldId id="276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86436" autoAdjust="0"/>
  </p:normalViewPr>
  <p:slideViewPr>
    <p:cSldViewPr>
      <p:cViewPr varScale="1">
        <p:scale>
          <a:sx n="71" d="100"/>
          <a:sy n="71" d="100"/>
        </p:scale>
        <p:origin x="6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8E69B3AA-26FE-4019-9278-A38067FC49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6867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8447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985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49329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9221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05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6041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September 2007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9C44FAB-61B8-4A66-BBA1-94E6BB943BF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489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1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0DEA4CC-183E-4589-A2FF-A6BCCA043CB2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051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9F74099-8E77-4190-877A-4DEA3D2FDC52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156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3D6C0E9-E8C4-4A1F-9CD6-5304CBEB1F0F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7845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935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362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592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2027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061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501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038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4653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646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41557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Page </a:t>
            </a:r>
            <a:fld id="{82D1B52B-37BE-42A0-83E3-DEFA3084B2E8}" type="slidenum">
              <a:rPr lang="en-US"/>
              <a:pPr/>
              <a:t>51</a:t>
            </a:fld>
            <a:endParaRPr 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711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Page </a:t>
            </a:r>
            <a:fld id="{6559DC32-7A6C-4680-95A5-945C265CBA63}" type="slidenum">
              <a:rPr lang="en-US"/>
              <a:pPr/>
              <a:t>52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035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395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820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802.11-11/0291r0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73257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25782" y="8985250"/>
            <a:ext cx="25559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3267" y="8985250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E354C8F-C8BE-4FF1-8999-4F8D2377601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4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25782" y="898525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E05920-44DD-4DCC-A778-649C57461047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27654" name="Rectangle 2"/>
          <p:cNvSpPr txBox="1">
            <a:spLocks noGrp="1" noChangeArrowheads="1"/>
          </p:cNvSpPr>
          <p:nvPr/>
        </p:nvSpPr>
        <p:spPr bwMode="auto">
          <a:xfrm>
            <a:off x="4086656" y="95175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7655" name="Rectangle 3"/>
          <p:cNvSpPr txBox="1">
            <a:spLocks noGrp="1" noChangeArrowheads="1"/>
          </p:cNvSpPr>
          <p:nvPr/>
        </p:nvSpPr>
        <p:spPr bwMode="auto">
          <a:xfrm>
            <a:off x="653292" y="95175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7656" name="Rectangle 6"/>
          <p:cNvSpPr txBox="1">
            <a:spLocks noGrp="1" noChangeArrowheads="1"/>
          </p:cNvSpPr>
          <p:nvPr/>
        </p:nvSpPr>
        <p:spPr bwMode="auto">
          <a:xfrm>
            <a:off x="3203144" y="8985755"/>
            <a:ext cx="3079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7657" name="Rectangle 7"/>
          <p:cNvSpPr txBox="1">
            <a:spLocks noGrp="1" noChangeArrowheads="1"/>
          </p:cNvSpPr>
          <p:nvPr/>
        </p:nvSpPr>
        <p:spPr bwMode="auto">
          <a:xfrm>
            <a:off x="3319982" y="8985755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0EF3B8D-ED9C-4972-850C-639A04A2F025}" type="slidenum">
              <a:rPr lang="en-US" altLang="en-US"/>
              <a:pPr algn="r"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27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643438" cy="3481388"/>
          </a:xfrm>
          <a:ln/>
        </p:spPr>
      </p:sp>
      <p:sp>
        <p:nvSpPr>
          <p:cNvPr id="27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408884"/>
            <a:ext cx="5547360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6504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0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doc.: IEEE 802.11-11/0xxxr0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November 2011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smtClean="0"/>
              <a:t>Osama Aboul-Magd (Samsung)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346C6585-A381-4932-BC09-C770D1A211C2}" type="slidenum">
              <a:rPr lang="en-US"/>
              <a:pPr>
                <a:spcBef>
                  <a:spcPct val="0"/>
                </a:spcBef>
              </a:pPr>
              <a:t>65</a:t>
            </a:fld>
            <a:endParaRPr 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343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3273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doc.: IEEE 802.11-11/0xxxr0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November 2011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smtClean="0"/>
              <a:t>Osama Aboul-Magd (Samsung)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EA25AE4C-9465-46A1-B519-938B085A7376}" type="slidenum">
              <a:rPr lang="en-US"/>
              <a:pPr>
                <a:spcBef>
                  <a:spcPct val="0"/>
                </a:spcBef>
              </a:pPr>
              <a:t>66</a:t>
            </a:fld>
            <a:endParaRPr 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044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133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doc.: IEEE 802.11-11/0xxxr0</a:t>
            </a:r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November 2011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smtClean="0"/>
              <a:t>Osama Aboul-Magd (Samsung)</a:t>
            </a:r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1598B161-D174-40DC-9922-D48099B3BA66}" type="slidenum">
              <a:rPr lang="en-US"/>
              <a:pPr>
                <a:spcBef>
                  <a:spcPct val="0"/>
                </a:spcBef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17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0A41D576-F0F1-4091-BDC8-1D4BAD652B64}" type="slidenum">
              <a:rPr lang="en-US"/>
              <a:pPr>
                <a:spcBef>
                  <a:spcPct val="0"/>
                </a:spcBef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312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124E22AC-5A20-42CF-B224-9C74E18C838C}" type="slidenum">
              <a:rPr lang="en-US"/>
              <a:pPr>
                <a:spcBef>
                  <a:spcPct val="0"/>
                </a:spcBef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37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Page </a:t>
            </a:r>
            <a:fld id="{849F5A14-8FF8-4F73-AB41-CD11C41EB01A}" type="slidenum">
              <a:rPr lang="en-US"/>
              <a:pPr/>
              <a:t>70</a:t>
            </a:fld>
            <a:endParaRPr 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03929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Page </a:t>
            </a:r>
            <a:fld id="{7240ECE7-D964-4F1C-A0D4-DBB5D8C19401}" type="slidenum">
              <a:rPr lang="en-US"/>
              <a:pPr/>
              <a:t>71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598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Page </a:t>
            </a:r>
            <a:fld id="{7C2D34C4-6270-418B-A3E2-6910194EC36E}" type="slidenum">
              <a:rPr lang="en-US"/>
              <a:pPr/>
              <a:t>75</a:t>
            </a:fld>
            <a:endParaRPr 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624388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54921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09198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83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621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84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54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B24DE20-1BFC-4A96-BB8D-D873FAF428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897104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85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4705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88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645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89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8705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802.11-012/xxxxr0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61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802.11-13/1230r1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99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40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802.11-13/1230r1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21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802.11-13/1230r1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57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802.11-13/1230r1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13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802.11-13/1230r1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24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802.11-13/1229r1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104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951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2D12055-9FED-41AC-BC41-66DDF4A95F6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15555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802.11-13/1229r1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105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916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802.11-13/1229r1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106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499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8777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31005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109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4151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35008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3553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113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286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9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810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3253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3254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325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7C76FB5-D21E-4856-9A2E-583C467B7A54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20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802.11-13/0960r0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12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13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951-07-0hew-september-2013-hew-sg-meeting-agenda.ppt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14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3/24-13-0039-00-0000-itu-r-236-1-second-response.docx" TargetMode="External"/><Relationship Id="rId2" Type="http://schemas.openxmlformats.org/officeDocument/2006/relationships/hyperlink" Target="https://mentor.ieee.org/802.18/dcn/13/18-13-0067-03-0000-draft-contribution-of-ieee-802-on-question-236-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3/24-13-0037-02-0000-802-24-white-paper.docx" TargetMode="External"/><Relationship Id="rId5" Type="http://schemas.openxmlformats.org/officeDocument/2006/relationships/hyperlink" Target="https://mentor.ieee.org/802.24/dcn/13/24-13-0034-01-0000-september-2013-report.pdf" TargetMode="External"/><Relationship Id="rId4" Type="http://schemas.openxmlformats.org/officeDocument/2006/relationships/hyperlink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.bennett@iee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.turner@ieee.org" TargetMode="External"/><Relationship Id="rId4" Type="http://schemas.openxmlformats.org/officeDocument/2006/relationships/hyperlink" Target="mailto:l.perry@ieee.or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young.park@intel.com" TargetMode="External"/><Relationship Id="rId11" Type="http://schemas.openxmlformats.org/officeDocument/2006/relationships/hyperlink" Target="mailto:carlos.cordeiro@intel.com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robert.stacey@intel.com" TargetMode="External"/><Relationship Id="rId9" Type="http://schemas.openxmlformats.org/officeDocument/2006/relationships/hyperlink" Target="mailto:ddrgal@gmai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0875-01-0000-editor-s-guide.do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-sa.centraldesktop.com/802-11editoria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editor_resource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147-01-0jtc-euht-status-description.pp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1150-01-0jtc-process-recommendations-on-coexistence-interference-analysis.ppt" TargetMode="External"/><Relationship Id="rId5" Type="http://schemas.openxmlformats.org/officeDocument/2006/relationships/hyperlink" Target="https://mentor.ieee.org/802.11/dcn/13/11-13-1149-01-0jtc-interference-and-co-existence-issues-of-euht-network.ppt" TargetMode="External"/><Relationship Id="rId4" Type="http://schemas.openxmlformats.org/officeDocument/2006/relationships/hyperlink" Target="https://mentor.ieee.org/802.11/dcn/13/11-13-1148-00-0jtc-euht-technology-document.pp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64-06-0000-draft-802-comments-to-fcc-u-nii-band-nprm-fcc-13-49.docx" TargetMode="External"/><Relationship Id="rId2" Type="http://schemas.openxmlformats.org/officeDocument/2006/relationships/hyperlink" Target="https://mentor.ieee.org/802.11/dcn/13/11-13-0945-00-0reg-meeting-plan-and-agenda-nanjing-2013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ition.fcc.gov/Daily_Releases/Daily_Business/2013/db0422/FCC-13-39A1.pdf" TargetMode="External"/><Relationship Id="rId4" Type="http://schemas.openxmlformats.org/officeDocument/2006/relationships/hyperlink" Target="https://mentor.ieee.org/802.11/dcn/13/11-13-0671-07-0reg-fcc-13-49-reply-comments.doc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Daily_Releases/Daily_Business/2013/db0422/FCC-13-39A1.pdf" TargetMode="External"/><Relationship Id="rId2" Type="http://schemas.openxmlformats.org/officeDocument/2006/relationships/hyperlink" Target="https://mentor.ieee.org/802.18/dcn/13/18-13-0087-04-0000-draft-reply-comments-of-ieee-802-re-5-ghz-nprm-fcc-et-13-49.docx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123-05-000m-iso-jtc1-sc6-8802-11-2012-comments.xl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942-06-00ac-sb02-comments-d6-0.xl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701-08-00ah-comment-collection-9-comments.xlsx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070-00-00ai-september-teleconference-minutes.doc" TargetMode="External"/><Relationship Id="rId2" Type="http://schemas.openxmlformats.org/officeDocument/2006/relationships/hyperlink" Target="https://mentor.ieee.org/802.11/dcn/13/11-13-0936-00-00ai-july-2013-geneva-session-minutes.doc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11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July 2013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2013-09-20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Abstract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0" smtClean="0"/>
              <a:t>This document contains agenda/minutes/actions/status as prepared/recorded at the IEEE 802.11 Editors’ Meeting</a:t>
            </a:r>
          </a:p>
          <a:p>
            <a:pPr algn="ctr">
              <a:buFontTx/>
              <a:buNone/>
            </a:pPr>
            <a:endParaRPr lang="en-US" b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891F8A2-1EAC-473B-AEDB-2822547FCA8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817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100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September 2013, held in Nanjing, China.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11-13/1230r1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350512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Approved Donald Eastlake (Huawei) as </a:t>
            </a:r>
            <a:r>
              <a:rPr lang="en-GB" dirty="0" err="1" smtClean="0"/>
              <a:t>TGak</a:t>
            </a:r>
            <a:r>
              <a:rPr lang="en-GB" dirty="0" smtClean="0"/>
              <a:t> Editor with Norm Finn (Cisco) as Vice-Editor.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Received, discussed, and in some cases produced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</a:t>
            </a:r>
            <a:r>
              <a:rPr lang="en-GB" dirty="0" smtClean="0"/>
              <a:t>ARC Tuesday morning</a:t>
            </a:r>
            <a:r>
              <a:rPr lang="en-GB" dirty="0"/>
              <a:t>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minutes of this </a:t>
            </a:r>
            <a:r>
              <a:rPr lang="en-GB" dirty="0" err="1"/>
              <a:t>TGak</a:t>
            </a:r>
            <a:r>
              <a:rPr lang="en-GB" dirty="0"/>
              <a:t> meeting will be in 11-13</a:t>
            </a:r>
            <a:r>
              <a:rPr lang="en-GB" dirty="0" smtClean="0"/>
              <a:t>/1235 </a:t>
            </a:r>
            <a:r>
              <a:rPr lang="en-GB" dirty="0"/>
              <a:t>and an annotated agenda is in 11-13/</a:t>
            </a:r>
            <a:r>
              <a:rPr lang="en-GB" dirty="0" smtClean="0"/>
              <a:t>0953r6.</a:t>
            </a:r>
            <a:endParaRPr lang="en-GB" sz="1800" dirty="0" smtClean="0"/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Teleconferences</a:t>
            </a:r>
            <a:endParaRPr lang="en-GB" sz="2000" dirty="0"/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Decided to </a:t>
            </a:r>
            <a:r>
              <a:rPr lang="en-GB" dirty="0"/>
              <a:t>hold 1 hour </a:t>
            </a:r>
            <a:r>
              <a:rPr lang="en-GB" dirty="0" smtClean="0"/>
              <a:t>teleconferences, to be joint </a:t>
            </a:r>
            <a:r>
              <a:rPr lang="en-GB" dirty="0"/>
              <a:t>with </a:t>
            </a:r>
            <a:r>
              <a:rPr lang="en-GB" dirty="0" smtClean="0"/>
              <a:t>802.1Qbz if mutually convenient, </a:t>
            </a:r>
            <a:r>
              <a:rPr lang="en-GB" dirty="0"/>
              <a:t>on </a:t>
            </a:r>
            <a:r>
              <a:rPr lang="en-US" dirty="0" smtClean="0"/>
              <a:t>Monday, October 14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28</a:t>
            </a:r>
            <a:r>
              <a:rPr lang="en-US" baseline="30000" dirty="0" smtClean="0"/>
              <a:t>th</a:t>
            </a:r>
            <a:r>
              <a:rPr lang="en-US" dirty="0" smtClean="0"/>
              <a:t> at </a:t>
            </a:r>
            <a:r>
              <a:rPr lang="en-US" dirty="0"/>
              <a:t>5pm Eastern US </a:t>
            </a:r>
            <a:r>
              <a:rPr lang="en-US" dirty="0" smtClean="0"/>
              <a:t>time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11-13/1230r1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4066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13/0995r1</a:t>
            </a:r>
            <a:r>
              <a:rPr lang="en-US" dirty="0"/>
              <a:t>, “802.1AS Synchronization Services for 802.11ak Links”, Philippe Klein (Broadcom), Dave </a:t>
            </a:r>
            <a:r>
              <a:rPr lang="en-US" dirty="0" err="1"/>
              <a:t>Goodall</a:t>
            </a:r>
            <a:r>
              <a:rPr lang="en-US" dirty="0"/>
              <a:t> (Broadcom), Kevin Stanton (Intel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13/</a:t>
            </a:r>
            <a:r>
              <a:rPr lang="en-US" dirty="0" smtClean="0"/>
              <a:t>0952r2 / 13/1055r0 / 13/1055r1 / 13/1210r0, </a:t>
            </a:r>
            <a:r>
              <a:rPr lang="en-US" dirty="0"/>
              <a:t>“Tag Stacking In LLC Media”, Norman Finn (Cisco</a:t>
            </a:r>
            <a:r>
              <a:rPr lang="en-US" dirty="0" smtClean="0"/>
              <a:t>), (Donald Eastlake (Huawei))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13/1171r0, “</a:t>
            </a:r>
            <a:r>
              <a:rPr lang="en-US" dirty="0"/>
              <a:t>Suggested text for P802.1AC-REV Clause </a:t>
            </a:r>
            <a:r>
              <a:rPr lang="en-US" dirty="0" smtClean="0"/>
              <a:t>12”, Norm Finn (Cisco)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11-13/1210r0 </a:t>
            </a:r>
            <a:r>
              <a:rPr lang="en-US" dirty="0" smtClean="0"/>
              <a:t>/ </a:t>
            </a:r>
            <a:r>
              <a:rPr lang="en-US" dirty="0"/>
              <a:t>11-13/1216r0 , </a:t>
            </a:r>
            <a:r>
              <a:rPr lang="en-US" dirty="0" smtClean="0"/>
              <a:t>“</a:t>
            </a:r>
            <a:r>
              <a:rPr lang="en-GB" dirty="0" smtClean="0"/>
              <a:t>Tag Solution Proposal 2</a:t>
            </a:r>
            <a:r>
              <a:rPr lang="en-US" dirty="0" smtClean="0"/>
              <a:t>”</a:t>
            </a:r>
            <a:r>
              <a:rPr lang="en-US" dirty="0"/>
              <a:t>, </a:t>
            </a:r>
            <a:r>
              <a:rPr lang="en-US" dirty="0" smtClean="0"/>
              <a:t>Mark Hamilton (</a:t>
            </a:r>
            <a:r>
              <a:rPr lang="en-US" dirty="0" err="1" smtClean="0"/>
              <a:t>Spectralink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11-13/1230r1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176507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Decide on solution to the sub-setting frame payload encoding problems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Develop timeline for </a:t>
            </a:r>
            <a:r>
              <a:rPr lang="en-GB" sz="2400" dirty="0" err="1" smtClean="0"/>
              <a:t>TGak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11-13/1230r1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714943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104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2013-09-20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Document" r:id="rId5" imgW="8146441" imgH="2306477" progId="Word.Document.8">
                  <p:embed/>
                </p:oleObj>
              </mc:Choice>
              <mc:Fallback>
                <p:oleObj name="Document" r:id="rId5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11-13/1229r1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8030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105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September 2013, Nanjing, China.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11-13/1229r1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193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106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sz="2000" dirty="0" smtClean="0"/>
              <a:t>Secretary: </a:t>
            </a:r>
            <a:r>
              <a:rPr lang="en-GB" sz="2000" dirty="0" err="1" smtClean="0"/>
              <a:t>Dapeng</a:t>
            </a:r>
            <a:r>
              <a:rPr lang="en-GB" sz="2000" dirty="0" smtClean="0"/>
              <a:t> Liu (CMCC)</a:t>
            </a:r>
          </a:p>
          <a:p>
            <a:r>
              <a:rPr lang="en-GB" sz="2000" dirty="0" smtClean="0"/>
              <a:t>Initial technical presentations</a:t>
            </a:r>
            <a:endParaRPr lang="en-GB" sz="2000" dirty="0"/>
          </a:p>
          <a:p>
            <a:pPr lvl="2"/>
            <a:r>
              <a:rPr lang="en-GB" dirty="0" smtClean="0"/>
              <a:t>11-13-1091r0	Protocol </a:t>
            </a:r>
            <a:r>
              <a:rPr lang="en-GB" dirty="0"/>
              <a:t>Architecture of </a:t>
            </a:r>
            <a:r>
              <a:rPr lang="en-GB" dirty="0" smtClean="0"/>
              <a:t>802.11aq</a:t>
            </a:r>
          </a:p>
          <a:p>
            <a:pPr lvl="2"/>
            <a:r>
              <a:rPr lang="en-GB" dirty="0" smtClean="0"/>
              <a:t>11-13-1179r0</a:t>
            </a:r>
            <a:r>
              <a:rPr lang="en-GB" dirty="0"/>
              <a:t>	PAD for Soft </a:t>
            </a:r>
            <a:r>
              <a:rPr lang="en-GB" dirty="0" smtClean="0"/>
              <a:t>AP</a:t>
            </a:r>
          </a:p>
          <a:p>
            <a:pPr lvl="2"/>
            <a:r>
              <a:rPr lang="pt-BR" dirty="0" smtClean="0"/>
              <a:t>11-13-0796r1	</a:t>
            </a:r>
            <a:r>
              <a:rPr lang="en-GB" dirty="0"/>
              <a:t>Two step service discovery for </a:t>
            </a:r>
            <a:r>
              <a:rPr lang="en-GB" dirty="0" err="1" smtClean="0"/>
              <a:t>Tgaq</a:t>
            </a:r>
            <a:endParaRPr lang="en-GB" dirty="0" smtClean="0"/>
          </a:p>
          <a:p>
            <a:pPr lvl="2"/>
            <a:r>
              <a:rPr lang="pt-BR" dirty="0" smtClean="0"/>
              <a:t>11-13-1130r1 </a:t>
            </a:r>
            <a:r>
              <a:rPr lang="pt-BR" dirty="0"/>
              <a:t>	</a:t>
            </a:r>
            <a:r>
              <a:rPr lang="en-GB" dirty="0" err="1"/>
              <a:t>TGaq</a:t>
            </a:r>
            <a:r>
              <a:rPr lang="en-GB" dirty="0"/>
              <a:t> option for service discovery mode</a:t>
            </a:r>
            <a:endParaRPr lang="pt-BR" dirty="0"/>
          </a:p>
          <a:p>
            <a:pPr lvl="2"/>
            <a:r>
              <a:rPr lang="pt-BR" dirty="0" smtClean="0"/>
              <a:t>11-13-0788r1	</a:t>
            </a:r>
            <a:r>
              <a:rPr lang="en-GB" dirty="0" smtClean="0"/>
              <a:t>Transaction Protocol</a:t>
            </a:r>
            <a:endParaRPr lang="pt-BR" dirty="0"/>
          </a:p>
          <a:p>
            <a:r>
              <a:rPr lang="en-GB" sz="2000" dirty="0" smtClean="0"/>
              <a:t>Updated documents</a:t>
            </a:r>
            <a:endParaRPr lang="en-GB" sz="1800" dirty="0" smtClean="0"/>
          </a:p>
          <a:p>
            <a:pPr lvl="2"/>
            <a:r>
              <a:rPr lang="en-GB" dirty="0" smtClean="0"/>
              <a:t>11-13-0299r3	Draft terminology</a:t>
            </a:r>
          </a:p>
          <a:p>
            <a:pPr lvl="2"/>
            <a:r>
              <a:rPr lang="en-GB" dirty="0" smtClean="0"/>
              <a:t>11-13-1182r0 	Open Issues</a:t>
            </a:r>
          </a:p>
          <a:p>
            <a:pPr lvl="2"/>
            <a:r>
              <a:rPr lang="en-GB" dirty="0" smtClean="0"/>
              <a:t>11-13-0300r1	Specification Framework Document</a:t>
            </a:r>
          </a:p>
          <a:p>
            <a:r>
              <a:rPr lang="en-GB" sz="2000" dirty="0" smtClean="0"/>
              <a:t>Teleconference: 29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October 2013 10:00 ET</a:t>
            </a:r>
          </a:p>
          <a:p>
            <a:r>
              <a:rPr lang="en-GB" sz="2000" dirty="0" smtClean="0"/>
              <a:t>Plans for November 2013</a:t>
            </a:r>
            <a:endParaRPr lang="en-GB" sz="1800" dirty="0" smtClean="0"/>
          </a:p>
          <a:p>
            <a:pPr lvl="1"/>
            <a:r>
              <a:rPr lang="en-GB" sz="1800" dirty="0" smtClean="0"/>
              <a:t>Initial normative text for draft</a:t>
            </a:r>
          </a:p>
          <a:p>
            <a:pPr lvl="1"/>
            <a:r>
              <a:rPr lang="en-GB" sz="1800" dirty="0" smtClean="0"/>
              <a:t>Continued technical presentations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11-13/1229r1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084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HEW SG September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2013-09-19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ocument" r:id="rId5" imgW="8610834" imgH="2617202" progId="Word.Document.8">
                  <p:embed/>
                </p:oleObj>
              </mc:Choice>
              <mc:Fallback>
                <p:oleObj name="Document" r:id="rId5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11-13/1231r1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799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HEW SG for the September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11-13/1231r1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7820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Close to 50 submissions were covered during this meeting in areas related to: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Evaluation Methodologies, Simulation Scenarios, and Channel Models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MAC/PHY Technologies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Discussions related to possible progress on the PAR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 number of straw polls were conducted to sense the group consensus on topics related to simulation scenarios, evaluation methodology and channel models.</a:t>
            </a:r>
          </a:p>
          <a:p>
            <a:pPr>
              <a:defRPr/>
            </a:pPr>
            <a:r>
              <a:rPr lang="en-US" dirty="0" smtClean="0"/>
              <a:t>The SG agenda is available at: </a:t>
            </a:r>
            <a:r>
              <a:rPr lang="en-US" sz="2000" dirty="0" smtClean="0">
                <a:hlinkClick r:id="rId3"/>
              </a:rPr>
              <a:t>https://mentor.ieee.org/802.11/dcn/13/11-13-0951-07-0hew-september-2013-hew-sg-meeting-agenda.ppt</a:t>
            </a:r>
            <a:r>
              <a:rPr lang="en-US" sz="2000" dirty="0" smtClean="0"/>
              <a:t> </a:t>
            </a:r>
            <a:endParaRPr lang="en-US" sz="2800" dirty="0" smtClean="0"/>
          </a:p>
          <a:p>
            <a:pPr marL="381000" indent="-381000"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11-13/1231r1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032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9C0966F-FF4E-453D-A652-D2F3414DF6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Agenda for 2013-09-17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Roll Call / Contacts / Reflector</a:t>
            </a:r>
          </a:p>
          <a:p>
            <a:r>
              <a:rPr lang="en-US" dirty="0" smtClean="0"/>
              <a:t>Go round table and get brief status report</a:t>
            </a:r>
          </a:p>
          <a:p>
            <a:r>
              <a:rPr lang="en-US" dirty="0" smtClean="0"/>
              <a:t>ANA Status / Process / What is administered</a:t>
            </a:r>
          </a:p>
          <a:p>
            <a:r>
              <a:rPr lang="en-US" dirty="0" smtClean="0"/>
              <a:t>Numbering </a:t>
            </a:r>
            <a:r>
              <a:rPr lang="en-US" dirty="0"/>
              <a:t>Alignment process / </a:t>
            </a:r>
            <a:r>
              <a:rPr lang="en-US" dirty="0" smtClean="0"/>
              <a:t>Spreadsheet</a:t>
            </a:r>
          </a:p>
          <a:p>
            <a:r>
              <a:rPr lang="en-US" dirty="0" smtClean="0"/>
              <a:t>802.11 Mandatory Draft Review before SB</a:t>
            </a:r>
          </a:p>
          <a:p>
            <a:r>
              <a:rPr lang="en-US" dirty="0"/>
              <a:t>Style Guide for </a:t>
            </a:r>
            <a:r>
              <a:rPr lang="en-US" dirty="0" smtClean="0"/>
              <a:t>802.11 09/</a:t>
            </a:r>
            <a:r>
              <a:rPr lang="en-US" dirty="0" err="1" smtClean="0"/>
              <a:t>1034r7</a:t>
            </a:r>
            <a:endParaRPr lang="en-US" dirty="0"/>
          </a:p>
          <a:p>
            <a:r>
              <a:rPr lang="en-US" dirty="0" smtClean="0"/>
              <a:t>Amendment Ordering / Draft Snapshots</a:t>
            </a:r>
          </a:p>
          <a:p>
            <a:r>
              <a:rPr lang="en-US" dirty="0"/>
              <a:t>IEEE Standards Dictionary: Glossary of Terms and </a:t>
            </a:r>
            <a:r>
              <a:rPr lang="en-US" dirty="0" smtClean="0"/>
              <a:t>Definitions</a:t>
            </a:r>
          </a:p>
          <a:p>
            <a:r>
              <a:rPr lang="en-US" dirty="0" smtClean="0"/>
              <a:t>IEEE Standards Central Desktop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4810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Presentations addressing  issues related to SS/SM/EM/FR/CM/TECH</a:t>
            </a:r>
          </a:p>
          <a:p>
            <a:r>
              <a:rPr lang="en-CA" sz="2800" dirty="0" smtClean="0"/>
              <a:t>Attempt to consolidate documents related to the above areas of discussion.</a:t>
            </a:r>
          </a:p>
          <a:p>
            <a:r>
              <a:rPr lang="en-CA" sz="2800" dirty="0" smtClean="0"/>
              <a:t>Priority will be given to presentations with consolidated views</a:t>
            </a:r>
          </a:p>
          <a:p>
            <a:r>
              <a:rPr lang="en-CA" sz="2800" dirty="0" smtClean="0"/>
              <a:t>Start discussion on PAR related issues</a:t>
            </a:r>
          </a:p>
          <a:p>
            <a:r>
              <a:rPr lang="en-CA" sz="2800" dirty="0" smtClean="0"/>
              <a:t>Motion for SG extension</a:t>
            </a:r>
          </a:p>
          <a:p>
            <a:r>
              <a:rPr lang="en-CA" sz="2800" dirty="0" smtClean="0"/>
              <a:t>WFA feedback on the usage cases</a:t>
            </a:r>
          </a:p>
          <a:p>
            <a:pPr lvl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11-13/1231r1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1863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Jan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Final version of PAR and 5C</a:t>
            </a:r>
          </a:p>
          <a:p>
            <a:pPr lvl="1"/>
            <a:r>
              <a:rPr lang="en-US" sz="1800" dirty="0" smtClean="0"/>
              <a:t>WG Approval</a:t>
            </a:r>
          </a:p>
          <a:p>
            <a:r>
              <a:rPr lang="en-US" sz="200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11-13/1231r1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9340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Oct 9  	10:00 – 12:00 ET</a:t>
            </a:r>
          </a:p>
          <a:p>
            <a:r>
              <a:rPr lang="en-US" dirty="0" smtClean="0"/>
              <a:t>Oct 17	00:01 – 02:00 ET</a:t>
            </a:r>
          </a:p>
          <a:p>
            <a:r>
              <a:rPr lang="en-US" dirty="0" smtClean="0"/>
              <a:t>Oct 30	10:00 – 12:00 ET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11-13/1231r1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6803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802.24 Liaison Report (Sept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772816"/>
            <a:ext cx="7772400" cy="4323184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2013-09-18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113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" r:id="rId5" imgW="8152664" imgH="2297815" progId="Word.Document.8">
                  <p:embed/>
                </p:oleObj>
              </mc:Choice>
              <mc:Fallback>
                <p:oleObj name="Document" r:id="rId5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11-13/1220r0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0649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Introduction and Meeting Plan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990656" cy="4114800"/>
          </a:xfrm>
        </p:spPr>
        <p:txBody>
          <a:bodyPr/>
          <a:lstStyle/>
          <a:p>
            <a:r>
              <a:rPr lang="en-US" dirty="0" smtClean="0"/>
              <a:t>802.24 is the Smart Grid Technical Advisory Group</a:t>
            </a:r>
          </a:p>
          <a:p>
            <a:endParaRPr lang="en-US" dirty="0" smtClean="0"/>
          </a:p>
          <a:p>
            <a:r>
              <a:rPr lang="en-US" dirty="0" smtClean="0"/>
              <a:t>Formed Nov 2012 to coordinate internal to and external to IEEE 802 in matters related to Smart Grid standards</a:t>
            </a:r>
          </a:p>
          <a:p>
            <a:endParaRPr lang="en-US" dirty="0" smtClean="0"/>
          </a:p>
          <a:p>
            <a:r>
              <a:rPr lang="en-US" dirty="0" smtClean="0"/>
              <a:t>Established meeting plan is 3 slots: PM2 on Monday, Tuesday and Wednesday</a:t>
            </a:r>
          </a:p>
          <a:p>
            <a:endParaRPr lang="en-US" dirty="0" smtClean="0"/>
          </a:p>
          <a:p>
            <a:r>
              <a:rPr lang="en-US" dirty="0" smtClean="0"/>
              <a:t>Participation from all 802 working groups is invited</a:t>
            </a:r>
          </a:p>
          <a:p>
            <a:pPr lvl="1"/>
            <a:r>
              <a:rPr lang="en-US" dirty="0" smtClean="0"/>
              <a:t>Reciprocal attendance credit is available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114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11-13/1220r0 by Tim Godfrey, EPRI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6529416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September 2013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827240"/>
          </a:xfrm>
        </p:spPr>
        <p:txBody>
          <a:bodyPr/>
          <a:lstStyle/>
          <a:p>
            <a:r>
              <a:rPr lang="en-US" dirty="0" smtClean="0"/>
              <a:t>Edited the IEEE 802 response to ITU-R Question 236/1</a:t>
            </a:r>
          </a:p>
          <a:p>
            <a:pPr lvl="1"/>
            <a:r>
              <a:rPr lang="en-US" dirty="0" smtClean="0"/>
              <a:t>Baseline (starting point) 802.18 document with initial IEEE 802 response in document </a:t>
            </a:r>
            <a:r>
              <a:rPr lang="en-US" dirty="0" smtClean="0">
                <a:hlinkClick r:id="rId2"/>
              </a:rPr>
              <a:t>IEEE 802.18-13-0067-03-0000</a:t>
            </a:r>
            <a:endParaRPr lang="en-US" dirty="0" smtClean="0"/>
          </a:p>
          <a:p>
            <a:pPr lvl="1"/>
            <a:r>
              <a:rPr lang="en-US" dirty="0" smtClean="0"/>
              <a:t>802.24 edited version in document </a:t>
            </a:r>
            <a:r>
              <a:rPr lang="en-US" dirty="0" smtClean="0">
                <a:hlinkClick r:id="rId3"/>
              </a:rPr>
              <a:t>IEEE 802.24-13-0039-00-0000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Provided comments on CEN-CENELEC-ETSI Smart Grid Coordination Group's “</a:t>
            </a:r>
            <a:r>
              <a:rPr lang="en-US" dirty="0" smtClean="0">
                <a:hlinkClick r:id="rId4" invalidUrl="ftp://ftp.cen.eu/EN/EuropeanStandardization/HotTopics/SmartGrids/First Set of Standards.pdf"/>
              </a:rPr>
              <a:t>First Set of Standards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IEEE 802 standards were omitted, and other issues were noted</a:t>
            </a:r>
          </a:p>
          <a:p>
            <a:pPr lvl="1"/>
            <a:r>
              <a:rPr lang="en-US" dirty="0" smtClean="0"/>
              <a:t>Comments in the closing report: </a:t>
            </a:r>
            <a:r>
              <a:rPr lang="en-US" dirty="0" smtClean="0">
                <a:hlinkClick r:id="rId5"/>
              </a:rPr>
              <a:t>IEEE 802.24-13-0034-01-0000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Started development of a IEEE White Paper on the applicability of IEEE 802 standards in the smart grid</a:t>
            </a:r>
          </a:p>
          <a:p>
            <a:pPr lvl="1"/>
            <a:r>
              <a:rPr lang="en-US" dirty="0" smtClean="0"/>
              <a:t>Pre-draft posted as </a:t>
            </a:r>
            <a:r>
              <a:rPr lang="en-US" dirty="0" smtClean="0">
                <a:hlinkClick r:id="rId6"/>
              </a:rPr>
              <a:t>IEEE 802.24-13-0037-02-0000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11-13/1220r0 by Tim Godfrey, EPRI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92770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47E796F5-5253-41EA-82B0-28826C32853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Roll Call – 2013-09-17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400" dirty="0" smtClean="0"/>
              <a:t>802.11 Editor’s Present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1400" dirty="0" err="1" smtClean="0"/>
              <a:t>P802.11REVmc</a:t>
            </a:r>
            <a:r>
              <a:rPr lang="en-US" sz="1400" dirty="0" smtClean="0"/>
              <a:t> – Adrian Stephens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1400" dirty="0" err="1"/>
              <a:t>P802.11ac</a:t>
            </a:r>
            <a:r>
              <a:rPr lang="en-US" sz="1400" dirty="0"/>
              <a:t> Amendment (</a:t>
            </a:r>
            <a:r>
              <a:rPr lang="en-US" sz="1400" dirty="0" err="1"/>
              <a:t>VHT</a:t>
            </a:r>
            <a:r>
              <a:rPr lang="en-US" sz="1400" dirty="0"/>
              <a:t> </a:t>
            </a:r>
            <a:r>
              <a:rPr lang="en-US" sz="1400" dirty="0" err="1"/>
              <a:t>L6</a:t>
            </a:r>
            <a:r>
              <a:rPr lang="en-US" sz="1400" dirty="0"/>
              <a:t>) – Robert </a:t>
            </a:r>
            <a:r>
              <a:rPr lang="en-US" sz="1400" dirty="0" smtClean="0"/>
              <a:t>Stacey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1400" dirty="0" err="1" smtClean="0"/>
              <a:t>P802.11af</a:t>
            </a:r>
            <a:r>
              <a:rPr lang="en-US" sz="1400" dirty="0" smtClean="0"/>
              <a:t> Amendment (TVWS) – Peter Ecclesine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1400" dirty="0" err="1" smtClean="0"/>
              <a:t>P802.11ah</a:t>
            </a:r>
            <a:r>
              <a:rPr lang="en-US" sz="1400" dirty="0" smtClean="0"/>
              <a:t> Amendment (</a:t>
            </a:r>
            <a:r>
              <a:rPr lang="en-US" sz="1400" dirty="0" err="1" smtClean="0"/>
              <a:t>S1G</a:t>
            </a:r>
            <a:r>
              <a:rPr lang="en-US" sz="1400" dirty="0" smtClean="0"/>
              <a:t>) – Minyoung Park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1400" dirty="0" err="1"/>
              <a:t>P802.11ai</a:t>
            </a:r>
            <a:r>
              <a:rPr lang="en-US" sz="1400" dirty="0"/>
              <a:t> Amendment (</a:t>
            </a:r>
            <a:r>
              <a:rPr lang="en-US" sz="1400" dirty="0" err="1"/>
              <a:t>FILS</a:t>
            </a:r>
            <a:r>
              <a:rPr lang="en-US" sz="1400" dirty="0"/>
              <a:t>) – </a:t>
            </a:r>
            <a:r>
              <a:rPr lang="en-US" sz="1400" dirty="0" smtClean="0"/>
              <a:t>Lee </a:t>
            </a:r>
            <a:r>
              <a:rPr lang="en-US" sz="1400" dirty="0"/>
              <a:t>Armstrong, Ping </a:t>
            </a:r>
            <a:r>
              <a:rPr lang="en-US" sz="1400" dirty="0" smtClean="0"/>
              <a:t>FANG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>
              <a:lnSpc>
                <a:spcPct val="80000"/>
              </a:lnSpc>
              <a:defRPr/>
            </a:pPr>
            <a:r>
              <a:rPr lang="en-US" sz="1000" dirty="0" smtClean="0"/>
              <a:t>802.11 Editors not  present</a:t>
            </a:r>
          </a:p>
          <a:p>
            <a:pPr marL="685800" lvl="2" indent="-342900">
              <a:lnSpc>
                <a:spcPct val="80000"/>
              </a:lnSpc>
              <a:defRPr/>
            </a:pPr>
            <a:r>
              <a:rPr lang="en-US" sz="1200" dirty="0"/>
              <a:t>P809.11aq Amendment (PAD) – Dan Gal</a:t>
            </a:r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000" dirty="0" smtClean="0"/>
              <a:t>Also present: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err="1" smtClean="0"/>
              <a:t>Jiamin</a:t>
            </a:r>
            <a:r>
              <a:rPr lang="en-US" sz="1400" dirty="0" smtClean="0"/>
              <a:t> CHEN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IEEE Staff present and always welcome! </a:t>
            </a:r>
            <a:endParaRPr lang="en-US" sz="11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/>
          </a:p>
          <a:p>
            <a:pPr lvl="1">
              <a:lnSpc>
                <a:spcPct val="80000"/>
              </a:lnSpc>
              <a:buNone/>
              <a:defRPr/>
            </a:pPr>
            <a:endParaRPr lang="en-US" sz="1000" dirty="0" smtClean="0"/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IEEE Staff not present and always welcome! </a:t>
            </a:r>
          </a:p>
          <a:p>
            <a:pPr marL="685800" lvl="2" indent="-342900">
              <a:lnSpc>
                <a:spcPct val="80000"/>
              </a:lnSpc>
              <a:defRPr/>
            </a:pPr>
            <a:r>
              <a:rPr lang="en-US" sz="1100" dirty="0" smtClean="0"/>
              <a:t>Bill Ash</a:t>
            </a:r>
          </a:p>
          <a:p>
            <a:pPr marL="685800" lvl="2" indent="-342900">
              <a:lnSpc>
                <a:spcPct val="80000"/>
              </a:lnSpc>
              <a:defRPr/>
            </a:pPr>
            <a:r>
              <a:rPr lang="en-US" sz="1100" dirty="0" smtClean="0"/>
              <a:t>Kathryn </a:t>
            </a:r>
            <a:r>
              <a:rPr lang="en-US" sz="1100" dirty="0"/>
              <a:t>Bennett– our staff liaison, </a:t>
            </a:r>
            <a:r>
              <a:rPr lang="en-US" sz="1100" dirty="0">
                <a:hlinkClick r:id="rId3"/>
              </a:rPr>
              <a:t>k.bennett@ieee.org</a:t>
            </a:r>
            <a:endParaRPr lang="en-US" sz="1100" dirty="0"/>
          </a:p>
          <a:p>
            <a:pPr marL="685800" lvl="2" indent="-342900">
              <a:lnSpc>
                <a:spcPct val="80000"/>
              </a:lnSpc>
              <a:defRPr/>
            </a:pPr>
            <a:r>
              <a:rPr lang="en-US" sz="1100" dirty="0"/>
              <a:t>Lisa Perry – staff liaison, </a:t>
            </a:r>
            <a:r>
              <a:rPr lang="en-US" sz="1100" dirty="0">
                <a:hlinkClick r:id="rId4"/>
              </a:rPr>
              <a:t>l.perry@ieee.org</a:t>
            </a:r>
            <a:r>
              <a:rPr lang="en-US" sz="1100" dirty="0"/>
              <a:t>   </a:t>
            </a:r>
            <a:endParaRPr lang="en-US" sz="1100" dirty="0" smtClean="0"/>
          </a:p>
          <a:p>
            <a:pPr marL="685800" lvl="2" indent="-342900">
              <a:lnSpc>
                <a:spcPct val="80000"/>
              </a:lnSpc>
              <a:defRPr/>
            </a:pPr>
            <a:r>
              <a:rPr lang="en-US" sz="1100" dirty="0"/>
              <a:t>Michelle Turner – staff editor for 802, </a:t>
            </a:r>
            <a:r>
              <a:rPr lang="en-US" sz="1100" dirty="0">
                <a:hlinkClick r:id="rId5"/>
              </a:rPr>
              <a:t>m.turner@ieee.org</a:t>
            </a:r>
            <a:endParaRPr lang="en-US" sz="1100" dirty="0"/>
          </a:p>
          <a:p>
            <a:pPr marL="342900" lvl="2" indent="0">
              <a:lnSpc>
                <a:spcPct val="80000"/>
              </a:lnSpc>
              <a:buNone/>
              <a:defRPr/>
            </a:pPr>
            <a:endParaRPr lang="en-US" sz="1100" dirty="0"/>
          </a:p>
          <a:p>
            <a:pPr marL="685800" lvl="2" indent="-342900">
              <a:lnSpc>
                <a:spcPct val="80000"/>
              </a:lnSpc>
              <a:defRPr/>
            </a:pPr>
            <a:endParaRPr lang="en-US" sz="1100" dirty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Note: editors request that an IEEE staff member should be present at least during Plenary meetings</a:t>
            </a:r>
          </a:p>
          <a:p>
            <a:pPr lvl="1">
              <a:lnSpc>
                <a:spcPct val="80000"/>
              </a:lnSpc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000" dirty="0" smtClean="0"/>
          </a:p>
        </p:txBody>
      </p:sp>
      <p:sp>
        <p:nvSpPr>
          <p:cNvPr id="184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843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4/26 of 11-13/1036r1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0454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robert.stacey@intel.com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Park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6"/>
              </a:rPr>
              <a:t>minyoung.park@intel.com</a:t>
            </a:r>
            <a:endParaRPr lang="en-US" sz="1600" b="0" dirty="0" smtClean="0"/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1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2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5/26 of 11-13/1036r1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4348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Sept 17th Round table status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sz="2000" dirty="0" err="1" smtClean="0"/>
              <a:t>REVmc</a:t>
            </a:r>
            <a:r>
              <a:rPr lang="en-GB" sz="2000" dirty="0" smtClean="0"/>
              <a:t> – Will go to ballot (first WG </a:t>
            </a:r>
            <a:r>
              <a:rPr lang="en-GB" sz="2000" dirty="0" err="1" smtClean="0"/>
              <a:t>recirc</a:t>
            </a:r>
            <a:r>
              <a:rPr lang="en-GB" sz="2000" dirty="0" smtClean="0"/>
              <a:t>) this week.</a:t>
            </a:r>
          </a:p>
          <a:p>
            <a:r>
              <a:rPr lang="en-GB" sz="2000" dirty="0" smtClean="0"/>
              <a:t>11ac – Will go to sponsor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this week.</a:t>
            </a:r>
          </a:p>
          <a:p>
            <a:r>
              <a:rPr lang="en-GB" sz="2000" dirty="0" smtClean="0"/>
              <a:t>11af –  Will go to sponsor </a:t>
            </a:r>
            <a:r>
              <a:rPr lang="en-GB" sz="2000" dirty="0" err="1" smtClean="0"/>
              <a:t>recirc</a:t>
            </a:r>
            <a:r>
              <a:rPr lang="en-GB" sz="2000" dirty="0" smtClean="0"/>
              <a:t>,  but delay ~2 weeks to incorporate .11ac D7 changes to baseline.  46 comments remaining.</a:t>
            </a:r>
          </a:p>
          <a:p>
            <a:pPr lvl="1"/>
            <a:r>
              <a:rPr lang="en-GB" sz="1600" dirty="0" smtClean="0"/>
              <a:t>Robert to provide source of .11ac MIB to Peter.</a:t>
            </a:r>
          </a:p>
          <a:p>
            <a:r>
              <a:rPr lang="en-GB" sz="2000" dirty="0" smtClean="0"/>
              <a:t>11ah –  Doing comment resolution. 988 comments originally.  Expect ~100 comments at end of this meeting unresolved.   Might possibly resolve all in this meeting.</a:t>
            </a:r>
          </a:p>
          <a:p>
            <a:r>
              <a:rPr lang="en-GB" sz="2000" dirty="0" smtClean="0"/>
              <a:t>11ai –  ~1400 comments from D1.0 ballot.  D1.1 after this meeting for review will resolve ~300 comments.</a:t>
            </a:r>
            <a:endParaRPr lang="en-GB" sz="2000" dirty="0"/>
          </a:p>
          <a:p>
            <a:r>
              <a:rPr lang="en-GB" sz="2000" dirty="0" smtClean="0"/>
              <a:t>11aq –  No report</a:t>
            </a:r>
          </a:p>
          <a:p>
            <a:r>
              <a:rPr lang="en-GB" sz="2000" dirty="0" smtClean="0"/>
              <a:t>11ak – No editor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BFB0970-0318-4E35-AEDF-341F41E712E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5171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Reflector Updates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editor is expected to be on the reflector and current.</a:t>
            </a:r>
          </a:p>
          <a:p>
            <a:r>
              <a:rPr lang="en-US" smtClean="0"/>
              <a:t>If you didn’t receive the meeting notice from the reflector, please send email to adrian.p.stephens@intel.com</a:t>
            </a:r>
          </a:p>
          <a:p>
            <a:r>
              <a:rPr lang="en-US" smtClean="0"/>
              <a:t>To be updated:</a:t>
            </a:r>
          </a:p>
          <a:p>
            <a:pPr lvl="1"/>
            <a:r>
              <a:rPr lang="en-US" smtClean="0"/>
              <a:t>None</a:t>
            </a:r>
          </a:p>
          <a:p>
            <a:endParaRPr lang="en-US" smtClean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482AA55E-C9C8-4875-84FE-144AC50347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1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1511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7/26 of 11-13/1036r1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8862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C8EBD44-B100-43B4-BD40-43258D2B757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Publication Status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 smtClean="0"/>
              <a:t>Publication completed for 802.11-2012 March  30, 2012</a:t>
            </a:r>
          </a:p>
          <a:p>
            <a:r>
              <a:rPr lang="en-US" dirty="0" smtClean="0"/>
              <a:t>Publication of </a:t>
            </a:r>
            <a:r>
              <a:rPr lang="en-US" dirty="0" err="1" smtClean="0"/>
              <a:t>11ae</a:t>
            </a:r>
            <a:r>
              <a:rPr lang="en-US" dirty="0" smtClean="0"/>
              <a:t> announced April 10, 2012</a:t>
            </a:r>
          </a:p>
          <a:p>
            <a:r>
              <a:rPr lang="en-US" dirty="0" smtClean="0"/>
              <a:t>Publication of </a:t>
            </a:r>
            <a:r>
              <a:rPr lang="en-US" dirty="0" err="1" smtClean="0"/>
              <a:t>11aa</a:t>
            </a:r>
            <a:r>
              <a:rPr lang="en-US" dirty="0" smtClean="0"/>
              <a:t> announced June 5, 2012</a:t>
            </a:r>
          </a:p>
          <a:p>
            <a:r>
              <a:rPr lang="en-US" dirty="0" smtClean="0"/>
              <a:t>Publication of </a:t>
            </a:r>
            <a:r>
              <a:rPr lang="en-US" dirty="0" err="1" smtClean="0"/>
              <a:t>11ad</a:t>
            </a:r>
            <a:r>
              <a:rPr lang="en-US" dirty="0" smtClean="0"/>
              <a:t> announced December 28, 2012</a:t>
            </a:r>
          </a:p>
          <a:p>
            <a:pPr>
              <a:buNone/>
            </a:pPr>
            <a:endParaRPr lang="en-US" baseline="30000" dirty="0" smtClean="0"/>
          </a:p>
          <a:p>
            <a:endParaRPr lang="en-US" baseline="30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2253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2535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8/26 of 11-13/1036r1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456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11ac</a:t>
            </a:r>
            <a:r>
              <a:rPr lang="en-US" dirty="0" smtClean="0"/>
              <a:t>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sure whether D7.0 or D8.0 will be the last draft.</a:t>
            </a:r>
          </a:p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350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eight weeks after that (holidays are in the middle)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08996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Numbering Alignment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Update from all published standards. Posted as 802.11-11/</a:t>
            </a:r>
            <a:r>
              <a:rPr lang="en-US" dirty="0" err="1" smtClean="0"/>
              <a:t>1149r29</a:t>
            </a:r>
            <a:r>
              <a:rPr lang="en-US" dirty="0" smtClean="0"/>
              <a:t> (2013 Feb 27)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802.11-2012 is numbering baseline. </a:t>
            </a:r>
            <a:r>
              <a:rPr lang="en-US" dirty="0" err="1" smtClean="0"/>
              <a:t>11ac</a:t>
            </a:r>
            <a:r>
              <a:rPr lang="en-US" dirty="0" smtClean="0"/>
              <a:t> </a:t>
            </a:r>
            <a:r>
              <a:rPr lang="en-US" dirty="0" err="1" smtClean="0"/>
              <a:t>D5.0</a:t>
            </a:r>
            <a:r>
              <a:rPr lang="en-US" dirty="0" smtClean="0"/>
              <a:t> went first, then  </a:t>
            </a:r>
            <a:r>
              <a:rPr lang="en-US" dirty="0" err="1" smtClean="0"/>
              <a:t>11af</a:t>
            </a:r>
            <a:r>
              <a:rPr lang="en-US" dirty="0" smtClean="0"/>
              <a:t> </a:t>
            </a:r>
            <a:r>
              <a:rPr lang="en-US" dirty="0" err="1" smtClean="0"/>
              <a:t>D3.0</a:t>
            </a:r>
            <a:r>
              <a:rPr lang="en-US" dirty="0" smtClean="0"/>
              <a:t> , </a:t>
            </a:r>
            <a:r>
              <a:rPr lang="en-US" dirty="0" err="1" smtClean="0"/>
              <a:t>11ah</a:t>
            </a:r>
            <a:r>
              <a:rPr lang="en-US" dirty="0" smtClean="0"/>
              <a:t>, </a:t>
            </a:r>
            <a:r>
              <a:rPr lang="en-US" dirty="0" err="1" smtClean="0"/>
              <a:t>11ai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TG editor will be responsible for ensuring their column represents their latest draft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WG editor will update any “changes pending” columns and summarize status to editors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Action:  Robert to update .11ac to D7.0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355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2DDA43E0-4135-4613-BA84-1D30358DDEC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3559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3560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10/26 of 11-13/1036r1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36516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Amendment &amp; other ordering notes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 smtClean="0"/>
              <a:t>Editors define publication order independent of working group public timelines:</a:t>
            </a:r>
          </a:p>
          <a:p>
            <a:pPr lvl="1"/>
            <a:r>
              <a:rPr lang="en-US" dirty="0" smtClean="0"/>
              <a:t>Since official timeline is volatile and moves around</a:t>
            </a:r>
          </a:p>
          <a:p>
            <a:pPr lvl="1"/>
            <a:r>
              <a:rPr lang="en-US" dirty="0" smtClean="0"/>
              <a:t>Publication order helps provide stability in amendment numbering, figures, clauses and other numbering assignments</a:t>
            </a:r>
          </a:p>
          <a:p>
            <a:pPr lvl="1"/>
            <a:r>
              <a:rPr lang="en-US" dirty="0" smtClean="0"/>
              <a:t>Editors are committed to maintain a rational publication order</a:t>
            </a:r>
          </a:p>
          <a:p>
            <a:r>
              <a:rPr lang="en-US" dirty="0" smtClean="0"/>
              <a:t>Numbering spreadsheet 802.11-11/1149:</a:t>
            </a:r>
          </a:p>
          <a:p>
            <a:pPr lvl="1"/>
            <a:r>
              <a:rPr lang="en-US" dirty="0" smtClean="0"/>
              <a:t>Succeeding amendments to do their respective updates</a:t>
            </a:r>
          </a:p>
          <a:p>
            <a:pPr lvl="1"/>
            <a:r>
              <a:rPr lang="en-US" dirty="0" smtClean="0"/>
              <a:t>Must match the official timeline after plenaries</a:t>
            </a:r>
          </a:p>
          <a:p>
            <a:endParaRPr lang="en-US" dirty="0" smtClean="0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CE635F6-8864-4BBD-8832-5B292A43C38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8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458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11/26 of 11-13/1036r1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24702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September 2013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err="1" smtClean="0"/>
              <a:t>615r4</a:t>
            </a:r>
            <a:r>
              <a:rPr lang="en-US" sz="1600" dirty="0" smtClean="0"/>
              <a:t> documents the process. There is an </a:t>
            </a:r>
            <a:r>
              <a:rPr lang="en-US" sz="1600" dirty="0" err="1" smtClean="0"/>
              <a:t>r5</a:t>
            </a:r>
            <a:r>
              <a:rPr lang="en-US" sz="1600" dirty="0" smtClean="0"/>
              <a:t>.</a:t>
            </a:r>
          </a:p>
          <a:p>
            <a:pPr lvl="1">
              <a:buFontTx/>
              <a:buNone/>
            </a:pPr>
            <a:r>
              <a:rPr lang="en-US" sz="1600" dirty="0" err="1" smtClean="0"/>
              <a:t>MDR</a:t>
            </a:r>
            <a:r>
              <a:rPr lang="en-US" sz="1600" dirty="0" smtClean="0"/>
              <a:t> now in the 802.11 Operating Manual 802.11-09/</a:t>
            </a:r>
            <a:r>
              <a:rPr lang="en-US" sz="1600" dirty="0" err="1" smtClean="0"/>
              <a:t>0002r12</a:t>
            </a: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r>
              <a:rPr lang="en-US" sz="2000" dirty="0" err="1" smtClean="0"/>
              <a:t>P802.11aa</a:t>
            </a:r>
            <a:r>
              <a:rPr lang="en-US" sz="2000" dirty="0" smtClean="0"/>
              <a:t> </a:t>
            </a:r>
            <a:r>
              <a:rPr lang="en-US" sz="2000" dirty="0" err="1" smtClean="0"/>
              <a:t>D5.0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P802.11ad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P802.11ae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P802.11ac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Draft Review</a:t>
            </a:r>
            <a:r>
              <a:rPr lang="en-US" sz="2000" dirty="0"/>
              <a:t> </a:t>
            </a:r>
            <a:r>
              <a:rPr lang="en-US" sz="2000" dirty="0" smtClean="0"/>
              <a:t>before January 2013</a:t>
            </a:r>
          </a:p>
          <a:p>
            <a:r>
              <a:rPr lang="en-US" sz="2000" dirty="0" err="1" smtClean="0"/>
              <a:t>P802.11af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Draft Review before Saturday May 18, 2013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086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11-09-1034-07-0000-wg11-style-guide.doc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843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be aware that we actually have two 802.11 styles,  each </a:t>
            </a:r>
            <a:r>
              <a:rPr lang="en-GB" dirty="0" smtClean="0"/>
              <a:t>relating to </a:t>
            </a:r>
            <a:r>
              <a:rPr lang="en-GB" dirty="0"/>
              <a:t>a baseline doc.   Amendments must follow style in their baseline,  and not try and fix </a:t>
            </a:r>
            <a:r>
              <a:rPr lang="en-GB" dirty="0" smtClean="0"/>
              <a:t>quoted text </a:t>
            </a:r>
            <a:r>
              <a:rPr lang="en-GB" dirty="0"/>
              <a:t>in their baseline to change its editorial style.</a:t>
            </a:r>
            <a:endParaRPr lang="en-US" dirty="0"/>
          </a:p>
          <a:p>
            <a:r>
              <a:rPr lang="en-GB" dirty="0"/>
              <a:t>Example is the numbering of NOTES,  which is likely to change from </a:t>
            </a:r>
            <a:r>
              <a:rPr lang="en-GB" dirty="0" smtClean="0"/>
              <a:t>per-contiguous-sequence to </a:t>
            </a:r>
            <a:r>
              <a:rPr lang="en-GB" dirty="0"/>
              <a:t>per-</a:t>
            </a:r>
            <a:r>
              <a:rPr lang="en-GB" dirty="0" err="1"/>
              <a:t>subclause</a:t>
            </a:r>
            <a:r>
              <a:rPr lang="en-GB" dirty="0"/>
              <a:t> in </a:t>
            </a:r>
            <a:r>
              <a:rPr lang="en-GB" dirty="0" err="1"/>
              <a:t>REVmc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210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Editor’s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mentor.ieee.org/802.11/dcn/11/11-11-0875-01-0000-editor-s-guide.doc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dirty="0" smtClean="0"/>
              <a:t>This document contains material relevant to the job of being an 802.11 editor.</a:t>
            </a:r>
            <a:endParaRPr lang="en-US" dirty="0" smtClean="0"/>
          </a:p>
          <a:p>
            <a:r>
              <a:rPr lang="en-GB" dirty="0" smtClean="0"/>
              <a:t>It is recommended that editors read this material before they start, as it may avoid them needlessly re-inventing the wheel.</a:t>
            </a:r>
            <a:endParaRPr lang="en-US" dirty="0" smtClean="0"/>
          </a:p>
          <a:p>
            <a:r>
              <a:rPr lang="en-US" dirty="0" smtClean="0"/>
              <a:t>Creating a Redline, Graphics, Numbering and ANA, Source Control</a:t>
            </a:r>
          </a:p>
          <a:p>
            <a:r>
              <a:rPr lang="en-US" dirty="0" smtClean="0"/>
              <a:t>Comment Resolution and Publication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9979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/>
              <a:t>Sept 2013</a:t>
            </a:r>
            <a:endParaRPr lang="en-US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16/26 of 11-13/1036r1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1629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530BA4BB-2CC5-42D0-8747-56B48B57AB9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Your Draft Status Updates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editor, please send update for next page via the editor’s reflector </a:t>
            </a:r>
            <a:r>
              <a:rPr lang="en-US" smtClean="0">
                <a:solidFill>
                  <a:srgbClr val="FF0000"/>
                </a:solidFill>
              </a:rPr>
              <a:t>no later than Thursday am2 to update table on next page</a:t>
            </a:r>
            <a:r>
              <a:rPr lang="en-US" smtClean="0"/>
              <a:t>!</a:t>
            </a:r>
          </a:p>
        </p:txBody>
      </p:sp>
      <p:sp>
        <p:nvSpPr>
          <p:cNvPr id="3072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0727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17/26 of 11-13/1036r1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4483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7086600" cy="33861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 Park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19-Jul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4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2" name="Slide Number Placeholder 8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Slide </a:t>
            </a:r>
            <a:fld id="{3CC2130E-942E-44E1-91AF-4824D5157D33}" type="slidenum">
              <a:rPr lang="en-US"/>
              <a:pPr algn="ctr"/>
              <a:t>26</a:t>
            </a:fld>
            <a:endParaRPr lang="en-US"/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Sep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18/26 of 11-13/1036r1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513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Standards Dictionary: Glossary of 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recently changed the access rules for dictionary.ieee.org, according to the email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"If you are a Working Group or Sponsor Officer: As long as you are listed as an officer in </a:t>
            </a:r>
            <a:r>
              <a:rPr lang="en-US" dirty="0" err="1"/>
              <a:t>myProject</a:t>
            </a:r>
            <a:r>
              <a:rPr lang="en-US" dirty="0"/>
              <a:t>, you will automatically be given access to the Standards Dictionary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For those who are not Working Group Officers: You must add these individuals to a project as a "Technical Editor". "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87884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Standards Central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IEEE-SA central desktop site </a:t>
            </a:r>
            <a:r>
              <a:rPr lang="en-GB" dirty="0" smtClean="0"/>
              <a:t> tour of the facilities</a:t>
            </a:r>
          </a:p>
          <a:p>
            <a:r>
              <a:rPr lang="en-US" dirty="0">
                <a:hlinkClick r:id="rId2"/>
              </a:rPr>
              <a:t>https://ieee-sa.centraldesktop.com/802-11editorial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113744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Editors Backup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IEEE Servers provide durable places to retain the 802.11 source files, drawing files, and other components of drafts.</a:t>
            </a:r>
          </a:p>
          <a:p>
            <a:r>
              <a:rPr lang="en-US" dirty="0" smtClean="0"/>
              <a:t>Our best practice is that after a draft is posted in the Member’s Area, a zip file containing all the clean source files, drawing files and other components should be created and sent to the 802.11 Working Group Editor for safekeeping. </a:t>
            </a:r>
            <a:r>
              <a:rPr lang="en-US" smtClean="0"/>
              <a:t>Please </a:t>
            </a:r>
            <a:r>
              <a:rPr lang="en-US" dirty="0" smtClean="0"/>
              <a:t>rename the file extension to .</a:t>
            </a:r>
            <a:r>
              <a:rPr lang="en-US" dirty="0" err="1" smtClean="0"/>
              <a:t>piz</a:t>
            </a:r>
            <a:r>
              <a:rPr lang="en-US" dirty="0" smtClean="0"/>
              <a:t> (.zip backwards), so the </a:t>
            </a:r>
            <a:r>
              <a:rPr lang="en-US" dirty="0" err="1" smtClean="0"/>
              <a:t>WG</a:t>
            </a:r>
            <a:r>
              <a:rPr lang="en-US" dirty="0" smtClean="0"/>
              <a:t> Editor’s email system allows it to be delivered.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21/26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8219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096000" cy="3048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45648"/>
              </p:ext>
            </p:extLst>
          </p:nvPr>
        </p:nvGraphicFramePr>
        <p:xfrm>
          <a:off x="1295400" y="838202"/>
          <a:ext cx="6781801" cy="554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9680"/>
                <a:gridCol w="910988"/>
                <a:gridCol w="582020"/>
                <a:gridCol w="733852"/>
                <a:gridCol w="607325"/>
                <a:gridCol w="657936"/>
              </a:tblGrid>
              <a:tr h="2772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Row Labels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# </a:t>
                      </a:r>
                      <a:r>
                        <a:rPr lang="en-GB" sz="1600" b="1" u="none" strike="noStrike" dirty="0" err="1">
                          <a:effectLst/>
                        </a:rPr>
                        <a:t>Mtgs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Avg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Total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Min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Max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802.11 Newcomer Training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Editors Meeting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JTC1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Reg 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641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TGmc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WG CAC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WG Mid-Session Plenary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WG Opening Plenary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HEW SG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142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1281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  <a:tr h="277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Opening Ceremony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1" marR="13861" marT="138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</a:t>
            </a:r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</a:t>
            </a:r>
            <a:r>
              <a:rPr lang="en-GB" dirty="0" err="1" smtClean="0"/>
              <a:t>MIB</a:t>
            </a:r>
            <a:r>
              <a:rPr lang="en-GB" dirty="0" smtClean="0"/>
              <a:t> is available (2012, </a:t>
            </a:r>
            <a:r>
              <a:rPr lang="en-GB" dirty="0" err="1" smtClean="0"/>
              <a:t>ae2012</a:t>
            </a:r>
            <a:r>
              <a:rPr lang="en-GB" dirty="0" smtClean="0"/>
              <a:t>, </a:t>
            </a:r>
            <a:r>
              <a:rPr lang="en-GB" dirty="0" err="1" smtClean="0"/>
              <a:t>aa2012</a:t>
            </a:r>
            <a:r>
              <a:rPr lang="en-GB" dirty="0" smtClean="0"/>
              <a:t>, </a:t>
            </a:r>
            <a:r>
              <a:rPr lang="en-GB" dirty="0" err="1" smtClean="0"/>
              <a:t>ad2012</a:t>
            </a:r>
            <a:r>
              <a:rPr lang="en-GB" dirty="0" smtClean="0"/>
              <a:t>, </a:t>
            </a:r>
            <a:r>
              <a:rPr lang="en-GB" dirty="0" err="1" smtClean="0"/>
              <a:t>acD5.0</a:t>
            </a:r>
            <a:r>
              <a:rPr lang="en-GB" dirty="0" smtClean="0"/>
              <a:t>, </a:t>
            </a:r>
            <a:r>
              <a:rPr lang="en-GB" dirty="0" err="1" smtClean="0"/>
              <a:t>afD5.0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22/26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3154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Technical Editors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Peter Ecclesine will run the face to face meetings</a:t>
            </a:r>
          </a:p>
          <a:p>
            <a:r>
              <a:rPr lang="en-US" smtClean="0"/>
              <a:t>Adrian Stephens will run the publication process</a:t>
            </a:r>
          </a:p>
          <a:p>
            <a:r>
              <a:rPr lang="en-US" smtClean="0"/>
              <a:t>Adrian Stephens is the ANA administrator</a:t>
            </a:r>
          </a:p>
          <a:p>
            <a:r>
              <a:rPr lang="en-US" smtClean="0"/>
              <a:t>All are on the Editor’s email list.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58554DE-B085-48F8-9ABE-F6BC00DD07E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23/26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965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24/26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3197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Backup/Background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25/26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61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Editors page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http://www.ieee802.org/11/editor_resources.html</a:t>
            </a:r>
            <a:endParaRPr lang="en-US" u="sng" dirty="0" smtClean="0"/>
          </a:p>
          <a:p>
            <a:r>
              <a:rPr lang="en-US" b="0" dirty="0" smtClean="0"/>
              <a:t>Comments or changes? Perhaps an online wiki?</a:t>
            </a:r>
          </a:p>
          <a:p>
            <a:r>
              <a:rPr lang="en-US" b="0" dirty="0" smtClean="0"/>
              <a:t>Volunteers sought to improve this state.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A7343D4-A490-4C6E-ADC9-8805142B12B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26/26 of 11-13/1036r1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6787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1EDF9A8B-A418-4340-9C0E-15D972C1A09C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2013-09-19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11-13/1233r0 by Clint Chaplin, Chair (Samsung)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975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AD80B102-71A3-4B5E-B079-DF02549D7F9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September 2013, Nanjing, China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11-13/1233r0 by Clint Chaplin, Chair (Samsung)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411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6D8C560-86F8-481F-80E3-0A687F1BF758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September 2013 meeting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Dynamic Sensitivity Control Improvement to area throughput (11-13-1012-00-0wng-dynamic-sensitivity-control.pptx) – Graham Smith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altLang="en-US" smtClean="0"/>
              <a:t>11-13-1225-00-0wng-wng-september-2013-meeting-minutes-nanjing.docx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anose="020B0600000101010101" pitchFamily="34" charset="-127"/>
              </a:rPr>
              <a:t>Plans for November 2013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11-13/1233r0 by Clint Chaplin, Chair (Samsung)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636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2013-09-19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5" imgW="8257888" imgH="2760161" progId="Word.Document.8">
                  <p:embed/>
                </p:oleObj>
              </mc:Choice>
              <mc:Fallback>
                <p:oleObj name="Document" r:id="rId5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11-13/1222r0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9659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September 2013, Nanjing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11-13/1222r0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5013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3505200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98" y="701244"/>
            <a:ext cx="6656979" cy="60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Opened call for volunteers for Vice Chair position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coordination update – Dorothy Stanley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 Overview and Architecture – James Gilb (Editor)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With 802 O&amp;A Editor, reviewed updated draft and confirmed resolutions were correct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Identified that 802.11 mesh is not discussed, proposed text to add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Brief </a:t>
            </a:r>
            <a:r>
              <a:rPr lang="en-US" dirty="0"/>
              <a:t>update on </a:t>
            </a:r>
            <a:r>
              <a:rPr lang="en-US" dirty="0" smtClean="0"/>
              <a:t>TGak (General Links) </a:t>
            </a:r>
            <a:r>
              <a:rPr lang="en-US" dirty="0"/>
              <a:t>and </a:t>
            </a:r>
            <a:r>
              <a:rPr lang="en-US" dirty="0" smtClean="0"/>
              <a:t>802.1Qbz </a:t>
            </a:r>
            <a:r>
              <a:rPr lang="en-US" dirty="0"/>
              <a:t>bridging </a:t>
            </a:r>
            <a:r>
              <a:rPr lang="en-US" dirty="0" smtClean="0"/>
              <a:t>discussions – Donald Eastlake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Type/Length versus LLC payload formats</a:t>
            </a: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OmniRAN – Michael Montemurro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No work for 802.11 expected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IEEE 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In Architecture group within IEEE 1588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Work not started yet, expected to be in a few months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11-13/1222r0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6441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No submissions/discussion this week.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802.1AC </a:t>
            </a:r>
            <a:r>
              <a:rPr lang="en-US" dirty="0" smtClean="0"/>
              <a:t>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Quick skim of proposed changes to 802.11 </a:t>
            </a:r>
            <a:r>
              <a:rPr lang="en-US" dirty="0" err="1" smtClean="0"/>
              <a:t>subclause</a:t>
            </a:r>
            <a:r>
              <a:rPr lang="en-US" dirty="0" smtClean="0"/>
              <a:t> (12.2).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Needs in-depth review by 802.11 architecture members.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Questioning where 802.11’s “convergence function” should be in 802.1 document, or in 802.11. 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smtClean="0"/>
              <a:t>Teleconferences: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One will be needed to coordinate comments on 802 O&amp;A Sponsor </a:t>
            </a:r>
            <a:r>
              <a:rPr lang="en-US" dirty="0" err="1" smtClean="0"/>
              <a:t>recirc</a:t>
            </a:r>
            <a:r>
              <a:rPr lang="en-US" dirty="0" smtClean="0"/>
              <a:t>, </a:t>
            </a:r>
            <a:r>
              <a:rPr lang="en-US" dirty="0"/>
              <a:t>will schedule with 10 days </a:t>
            </a:r>
            <a:r>
              <a:rPr lang="en-US" dirty="0" smtClean="0"/>
              <a:t>notice once ballot timing is known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11-13/1222r0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870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architectural model for AP (and DS and Portal), Figure 5-1, and how this relates to the 802.1 concepts and TGak work.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</a:t>
            </a:r>
            <a:r>
              <a:rPr lang="en-US" sz="2600" dirty="0" err="1" smtClean="0"/>
              <a:t>subclause</a:t>
            </a:r>
            <a:r>
              <a:rPr lang="en-US" sz="2600" dirty="0" smtClean="0"/>
              <a:t> 12.2 discussion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ballot, as appropriate.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RADEXT if needed.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started.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11-13/1222r0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2790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(Sept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2013-9-20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8338" y="2854325"/>
          <a:ext cx="830738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5" imgW="8152815" imgH="2300157" progId="Word.Document.8">
                  <p:embed/>
                </p:oleObj>
              </mc:Choice>
              <mc:Fallback>
                <p:oleObj name="Document" r:id="rId5" imgW="8152815" imgH="230015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854325"/>
                        <a:ext cx="8307387" cy="209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11-13/1205r0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1771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Sept 2013 in Nanjing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11-13/1205r0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320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IEEE 802 has 10 standards in process of ratification by ISO/IEC under PSDO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45</a:t>
            </a:fld>
            <a:endParaRPr lang="en-GB" smtClean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428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3156"/>
                <a:gridCol w="2974622"/>
                <a:gridCol w="297462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started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11-13/1205r0 by Andrew Myles, Cisco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0841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reviewed the status of various potential security projects in SC6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2204864"/>
          <a:ext cx="7920880" cy="4206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4836"/>
                <a:gridCol w="1553114"/>
                <a:gridCol w="1708424"/>
                <a:gridCol w="1475458"/>
                <a:gridCol w="2019048"/>
              </a:tblGrid>
              <a:tr h="628004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standard?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 proposal in WG1?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Implemented?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8004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TEPA-AC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802.1X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(can we get a translation?)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yet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known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8004">
                <a:tc>
                  <a:txBody>
                    <a:bodyPr/>
                    <a:lstStyle/>
                    <a:p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TLSec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yet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BWIPS 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lab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8004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802.16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security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yet</a:t>
                      </a:r>
                    </a:p>
                    <a:p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in lab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2427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WAPI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802.11i based security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passed,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withdrawn – could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re-proposed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required in handsets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SP APs 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rarely used</a:t>
                      </a:r>
                    </a:p>
                  </a:txBody>
                  <a:tcPr/>
                </a:tc>
              </a:tr>
              <a:tr h="628004">
                <a:tc>
                  <a:txBody>
                    <a:bodyPr/>
                    <a:lstStyle/>
                    <a:p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TISec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Subset/copy of 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IPSec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No?</a:t>
                      </a:r>
                      <a:endParaRPr lang="en-A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yet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WG7)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known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11-13/1205r0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103047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SC </a:t>
            </a:r>
            <a:r>
              <a:rPr lang="en-AU" dirty="0" smtClean="0"/>
              <a:t>reviewed status of security discussions with Swiss NB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reps have been meeting with Swiss NB reps  in attempt to understand differences </a:t>
            </a:r>
            <a:r>
              <a:rPr lang="en-AU" dirty="0" err="1" smtClean="0"/>
              <a:t>wrt</a:t>
            </a:r>
            <a:r>
              <a:rPr lang="en-AU" dirty="0" smtClean="0"/>
              <a:t> </a:t>
            </a:r>
            <a:r>
              <a:rPr lang="en-AU" dirty="0" err="1" smtClean="0"/>
              <a:t>TePA</a:t>
            </a:r>
            <a:endParaRPr lang="en-AU" dirty="0" smtClean="0"/>
          </a:p>
          <a:p>
            <a:pPr lvl="1"/>
            <a:r>
              <a:rPr lang="en-US" dirty="0"/>
              <a:t>IEEE </a:t>
            </a:r>
            <a:r>
              <a:rPr lang="en-US" dirty="0" smtClean="0"/>
              <a:t>802 participants</a:t>
            </a:r>
            <a:endParaRPr lang="en-US" dirty="0"/>
          </a:p>
          <a:p>
            <a:pPr lvl="2"/>
            <a:r>
              <a:rPr lang="en-US" dirty="0"/>
              <a:t>Bruce </a:t>
            </a:r>
            <a:r>
              <a:rPr lang="en-US" dirty="0" smtClean="0"/>
              <a:t>Kraemer, </a:t>
            </a:r>
            <a:r>
              <a:rPr lang="en-US" dirty="0"/>
              <a:t>Karen Randall ,</a:t>
            </a:r>
            <a:r>
              <a:rPr lang="en-US" dirty="0" smtClean="0"/>
              <a:t> </a:t>
            </a:r>
            <a:r>
              <a:rPr lang="en-US" dirty="0"/>
              <a:t>Jodi </a:t>
            </a:r>
            <a:r>
              <a:rPr lang="en-US" dirty="0" err="1"/>
              <a:t>Haasz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Mick Seaman, Dan </a:t>
            </a:r>
            <a:r>
              <a:rPr lang="en-US" dirty="0" smtClean="0"/>
              <a:t>Harkins, </a:t>
            </a:r>
            <a:r>
              <a:rPr lang="en-US" dirty="0"/>
              <a:t>Brian Weis </a:t>
            </a:r>
            <a:r>
              <a:rPr lang="en-US" dirty="0" smtClean="0"/>
              <a:t>, </a:t>
            </a:r>
            <a:r>
              <a:rPr lang="en-US" dirty="0"/>
              <a:t>Peter </a:t>
            </a:r>
            <a:r>
              <a:rPr lang="en-US" dirty="0" smtClean="0"/>
              <a:t>Yee</a:t>
            </a:r>
            <a:endParaRPr lang="en-US" dirty="0"/>
          </a:p>
          <a:p>
            <a:pPr lvl="1"/>
            <a:r>
              <a:rPr lang="en-US" dirty="0"/>
              <a:t>Swiss </a:t>
            </a:r>
            <a:r>
              <a:rPr lang="en-US" dirty="0" smtClean="0"/>
              <a:t>NB </a:t>
            </a:r>
            <a:r>
              <a:rPr lang="en-US" dirty="0"/>
              <a:t>participants</a:t>
            </a:r>
          </a:p>
          <a:p>
            <a:pPr lvl="2"/>
            <a:r>
              <a:rPr lang="en-US" dirty="0"/>
              <a:t>Hans-Rudolf </a:t>
            </a:r>
            <a:r>
              <a:rPr lang="en-US" dirty="0" smtClean="0"/>
              <a:t>Thomann, </a:t>
            </a:r>
            <a:r>
              <a:rPr lang="en-US" dirty="0"/>
              <a:t>Josef </a:t>
            </a:r>
            <a:r>
              <a:rPr lang="en-US" dirty="0" err="1"/>
              <a:t>Schmid</a:t>
            </a:r>
            <a:r>
              <a:rPr lang="en-US" dirty="0"/>
              <a:t> </a:t>
            </a:r>
            <a:endParaRPr lang="en-AU" dirty="0" smtClean="0"/>
          </a:p>
          <a:p>
            <a:r>
              <a:rPr lang="en-AU" dirty="0" smtClean="0"/>
              <a:t>Progress is slow so far but it is hoped positive results  can be reported in Nov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11-13/1205r0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382993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reviewed the status of various potential WLAN projects in SC6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057400"/>
                <a:gridCol w="1295400"/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standard?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 proposal in WG1?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Implemented?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UHT</a:t>
                      </a:r>
                      <a:endParaRPr lang="en-A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802.11n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known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EUHT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 competitor – really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LTE </a:t>
                      </a:r>
                      <a:r>
                        <a:rPr lang="en-A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unlicensed spectrum solution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but probably will be proposed soon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Prototype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WLAN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obvious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functionality could be achieved in different ways with existing standards</a:t>
                      </a: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PWI proposal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known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 technology in WLAN</a:t>
                      </a:r>
                    </a:p>
                    <a:p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obvious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PWI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known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11-13/1205r0 by Andrew Myles, Cisco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682499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held a session on EUHT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r>
              <a:rPr lang="en-AU" dirty="0" err="1"/>
              <a:t>Nufront</a:t>
            </a:r>
            <a:r>
              <a:rPr lang="en-AU" dirty="0"/>
              <a:t> </a:t>
            </a:r>
            <a:r>
              <a:rPr lang="en-AU" dirty="0" smtClean="0"/>
              <a:t>provided a review of EUHT status/spec and potential coexistence issues with 802.11</a:t>
            </a:r>
          </a:p>
          <a:p>
            <a:pPr lvl="1"/>
            <a:r>
              <a:rPr lang="en-AU" dirty="0" smtClean="0">
                <a:hlinkClick r:id="rId3"/>
              </a:rPr>
              <a:t>1147r1 </a:t>
            </a:r>
            <a:r>
              <a:rPr lang="en-AU" dirty="0"/>
              <a:t>- EUHT Status Description</a:t>
            </a:r>
          </a:p>
          <a:p>
            <a:pPr lvl="1"/>
            <a:r>
              <a:rPr lang="en-AU" dirty="0" smtClean="0">
                <a:hlinkClick r:id="rId4"/>
              </a:rPr>
              <a:t>1148r0 </a:t>
            </a:r>
            <a:r>
              <a:rPr lang="en-AU" dirty="0"/>
              <a:t>- EUHT Technology Document</a:t>
            </a:r>
          </a:p>
          <a:p>
            <a:pPr lvl="1"/>
            <a:r>
              <a:rPr lang="en-AU" dirty="0" smtClean="0">
                <a:hlinkClick r:id="rId5"/>
              </a:rPr>
              <a:t>1149r1 </a:t>
            </a:r>
            <a:r>
              <a:rPr lang="en-AU" dirty="0"/>
              <a:t>- Interference and Co-existence Issues of EUHT </a:t>
            </a:r>
            <a:r>
              <a:rPr lang="en-AU" dirty="0" smtClean="0"/>
              <a:t>network</a:t>
            </a:r>
          </a:p>
          <a:p>
            <a:r>
              <a:rPr lang="en-AU" dirty="0" smtClean="0"/>
              <a:t>The SC discussed possible “next steps”</a:t>
            </a:r>
            <a:endParaRPr lang="en-AU" dirty="0"/>
          </a:p>
          <a:p>
            <a:pPr lvl="1"/>
            <a:r>
              <a:rPr lang="en-AU" dirty="0" smtClean="0">
                <a:hlinkClick r:id="rId6"/>
              </a:rPr>
              <a:t>1150r1 </a:t>
            </a:r>
            <a:r>
              <a:rPr lang="en-AU" dirty="0"/>
              <a:t>- Process Recommendations on Coexistence Interference Analysis</a:t>
            </a:r>
          </a:p>
          <a:p>
            <a:r>
              <a:rPr lang="en-AU" dirty="0" smtClean="0"/>
              <a:t>The consensus was that </a:t>
            </a:r>
            <a:r>
              <a:rPr lang="en-AU" dirty="0" err="1" smtClean="0"/>
              <a:t>Nufront</a:t>
            </a:r>
            <a:r>
              <a:rPr lang="en-AU" dirty="0" smtClean="0"/>
              <a:t> employees should take their concerns about 802.11 coexistence  with TDMA type systems (like EUHT) to  the HEW SG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11-13/1205r0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9685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2" y="936674"/>
            <a:ext cx="9081750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plan for future SC6 activities  in November in Dallas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Plans for IEEE 802 JTC1 SC in Dallas in Nov 2013</a:t>
            </a:r>
          </a:p>
          <a:p>
            <a:pPr lvl="1"/>
            <a:r>
              <a:rPr lang="en-AU" dirty="0" smtClean="0"/>
              <a:t>Hear report on technical discussion between IEEE 802 and Swiss NB security experts</a:t>
            </a:r>
          </a:p>
          <a:p>
            <a:pPr lvl="1"/>
            <a:r>
              <a:rPr lang="en-AU" dirty="0" smtClean="0"/>
              <a:t>Respond to SC6 documents</a:t>
            </a:r>
          </a:p>
          <a:p>
            <a:pPr lvl="1"/>
            <a:r>
              <a:rPr lang="en-AU" dirty="0" smtClean="0"/>
              <a:t>Plan for SC6 meeting in Canada in February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11-13/1205r0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299737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064B4B2A-0950-44FC-84FC-576487F4249E}" type="slidenum">
              <a:rPr lang="en-US"/>
              <a:pPr/>
              <a:t>51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Nanjing Closing Report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2013-09-20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04825" y="3068638"/>
          <a:ext cx="79168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8360368" imgH="2661330" progId="Word.Document.8">
                  <p:embed/>
                </p:oleObj>
              </mc:Choice>
              <mc:Fallback>
                <p:oleObj name="Document" r:id="rId4" imgW="8360368" imgH="26613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068638"/>
                        <a:ext cx="79168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11-13/1217r0 by Rich Kennedy,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687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333D0A26-9C02-44A0-9D28-27E90AAE88F9}" type="slidenum">
              <a:rPr lang="en-US"/>
              <a:pPr/>
              <a:t>52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September 2013 IEEE 802.11 Regulatory Standing Committee meeting in Nanjing.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11-13/1217r0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386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regulatory summaries</a:t>
            </a:r>
          </a:p>
          <a:p>
            <a:pPr eaLnBrk="1" hangingPunct="1"/>
            <a:r>
              <a:rPr lang="en-US" sz="2800" smtClean="0"/>
              <a:t>Action items and issues</a:t>
            </a:r>
          </a:p>
          <a:p>
            <a:pPr eaLnBrk="1" hangingPunct="1"/>
            <a:r>
              <a:rPr lang="en-US" sz="2800" smtClean="0"/>
              <a:t>NPRM FCC 13-22 update</a:t>
            </a:r>
          </a:p>
          <a:p>
            <a:pPr eaLnBrk="1" hangingPunct="1"/>
            <a:r>
              <a:rPr lang="en-US" sz="2800" smtClean="0"/>
              <a:t>NPRM FCC 13-39 response</a:t>
            </a:r>
          </a:p>
          <a:p>
            <a:pPr eaLnBrk="1" hangingPunct="1"/>
            <a:r>
              <a:rPr lang="en-US" sz="2800" smtClean="0"/>
              <a:t>Ofcom consultations</a:t>
            </a:r>
          </a:p>
          <a:p>
            <a:pPr eaLnBrk="1" hangingPunct="1"/>
            <a:r>
              <a:rPr lang="en-US" sz="2800" smtClean="0"/>
              <a:t>ITS/DSRC Coexistence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4A35DD5D-DA04-4F78-8676-180907C187B7}" type="slidenum">
              <a:rPr lang="en-US"/>
              <a:pPr/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11-13/1217r0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84081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smtClean="0"/>
              <a:t>Discussed regulatory summaries for US, Canada and the EU</a:t>
            </a:r>
          </a:p>
          <a:p>
            <a:pPr eaLnBrk="1" hangingPunct="1"/>
            <a:r>
              <a:rPr lang="en-US" smtClean="0"/>
              <a:t>Discussed FCC proceedings 13-49 and 13-84</a:t>
            </a:r>
          </a:p>
          <a:p>
            <a:pPr lvl="1" eaLnBrk="1" hangingPunct="1"/>
            <a:r>
              <a:rPr lang="en-US" sz="2400" smtClean="0"/>
              <a:t>Opening the 5 GHz bands</a:t>
            </a:r>
          </a:p>
          <a:p>
            <a:pPr lvl="1" eaLnBrk="1" hangingPunct="1"/>
            <a:r>
              <a:rPr lang="en-US" sz="2400" smtClean="0"/>
              <a:t>RF Exposure</a:t>
            </a:r>
          </a:p>
          <a:p>
            <a:r>
              <a:rPr lang="en-US" smtClean="0"/>
              <a:t>DSRC Coexistence Tiger Team discussion (lively)</a:t>
            </a:r>
          </a:p>
          <a:p>
            <a:pPr lvl="1"/>
            <a:r>
              <a:rPr lang="en-US" sz="2400" smtClean="0"/>
              <a:t>One proposal received so far</a:t>
            </a:r>
          </a:p>
          <a:p>
            <a:pPr lvl="1"/>
            <a:r>
              <a:rPr lang="en-US" sz="2400" smtClean="0"/>
              <a:t>Will update FCC on joint Automotive/Wi-Fi industry interference mitigation development in December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7C13A557-FE7D-4BEF-8A80-6E02B9542359}" type="slidenum">
              <a:rPr lang="en-US"/>
              <a:pPr/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11-13/1217r0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889361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Regulatory SC</a:t>
            </a:r>
          </a:p>
          <a:p>
            <a:pPr lvl="1"/>
            <a:r>
              <a:rPr lang="en-US" sz="2400" smtClean="0"/>
              <a:t>Bi-weekly on Thursdays, 12:30 to 14:00 ET</a:t>
            </a:r>
          </a:p>
          <a:p>
            <a:pPr lvl="1"/>
            <a:r>
              <a:rPr lang="en-US" sz="2400" smtClean="0"/>
              <a:t>Through November 30</a:t>
            </a:r>
            <a:r>
              <a:rPr lang="en-US" sz="2400" baseline="30000" smtClean="0"/>
              <a:t>th</a:t>
            </a:r>
            <a:r>
              <a:rPr lang="en-US" sz="2400" smtClean="0"/>
              <a:t> </a:t>
            </a:r>
          </a:p>
          <a:p>
            <a:r>
              <a:rPr lang="en-US" sz="2800" smtClean="0"/>
              <a:t>Weekly DSRC Coexistence Tiger Team</a:t>
            </a:r>
          </a:p>
          <a:p>
            <a:pPr lvl="1"/>
            <a:r>
              <a:rPr lang="en-US" sz="2400" smtClean="0"/>
              <a:t>Weekly on Fridays, 13:00 to 14:00 ET</a:t>
            </a:r>
          </a:p>
          <a:p>
            <a:pPr lvl="1"/>
            <a:r>
              <a:rPr lang="en-US" sz="2400" smtClean="0"/>
              <a:t>Through November 30</a:t>
            </a:r>
            <a:r>
              <a:rPr lang="en-US" sz="2400" baseline="30000" smtClean="0"/>
              <a:t>th</a:t>
            </a:r>
            <a:r>
              <a:rPr lang="en-US" sz="240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BD62C3A8-6DE8-412C-838F-ABED4E186DF9}" type="slidenum">
              <a:rPr lang="en-US"/>
              <a:pPr/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11-13/1217r0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773596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2200" b="1" smtClean="0"/>
              <a:t>Meeting Plan and Agenda: </a:t>
            </a:r>
            <a:r>
              <a:rPr lang="en-US" smtClean="0">
                <a:hlinkClick r:id="rId2"/>
              </a:rPr>
              <a:t>https://mentor.ieee.org/802.11/dcn/13/11-13-0945-00-0reg-meeting-plan-and-agenda-nanjing-2013.ppt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IEEE 802 NPRM FCC 13-22 Comments (to ExCom for approval): </a:t>
            </a:r>
            <a:r>
              <a:rPr lang="en-US" smtClean="0">
                <a:hlinkClick r:id="rId3"/>
              </a:rPr>
              <a:t>https://mentor.ieee.org/802.18/dcn/13/18-13-0064-06-0000-draft-802-comments-to-fcc-u-nii-band-nprm-fcc-13-49.docx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IEEE 802.11 NPRM FCC 13-22 Reply Comments: </a:t>
            </a:r>
            <a:r>
              <a:rPr lang="en-US" smtClean="0">
                <a:hlinkClick r:id="rId4"/>
              </a:rPr>
              <a:t>https://mentor.ieee.org/802.11/dcn/13/11-13-0671-07-0reg-fcc-13-49-reply-comments.docx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R&amp;O/FNPRM/NOI FCC 13-39: </a:t>
            </a:r>
            <a:r>
              <a:rPr lang="en-US" smtClean="0">
                <a:hlinkClick r:id="rId5"/>
              </a:rPr>
              <a:t>http://transition.fcc.gov/Daily_Releases/Daily_Business/2013/db0422/FCC-13-39A1.pdf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76B09C38-A06C-42EE-83C1-58B98CE194EF}" type="slidenum">
              <a:rPr lang="en-US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11-13/1217r0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8853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[2]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IEEE 802 NPRM FCC 13-22 Reply Comments: </a:t>
            </a:r>
            <a:r>
              <a:rPr lang="en-US" smtClean="0">
                <a:hlinkClick r:id="rId2"/>
              </a:rPr>
              <a:t>https://mentor.ieee.org/802.18/dcn/13/18-13-0087-04-0000-draft-reply-comments-of-ieee-802-re-5-ghz-nprm-fcc-et-13-49.docx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R&amp;O/FNPRM/NOI FCC 13-39: </a:t>
            </a:r>
            <a:r>
              <a:rPr lang="en-US" smtClean="0">
                <a:hlinkClick r:id="rId3"/>
              </a:rPr>
              <a:t>http://transition.fcc.gov/Daily_Releases/Daily_Business/2013/db0422/FCC-13-39A1.pdf</a:t>
            </a:r>
            <a:endParaRPr lang="en-US" smtClean="0"/>
          </a:p>
          <a:p>
            <a:pPr marL="342900" lvl="1" indent="-342900" eaLnBrk="1" hangingPunct="1">
              <a:buFontTx/>
              <a:buChar char="•"/>
            </a:pP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C373F8A0-63E9-4284-83C4-2FC8643362AD}" type="slidenum">
              <a:rPr lang="en-US"/>
              <a:pPr/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11-13/1217r0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781249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September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2013-09-19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5" imgW="8696800" imgH="4136102" progId="Word.Document.8">
                  <p:embed/>
                </p:oleObj>
              </mc:Choice>
              <mc:Fallback>
                <p:oleObj name="Document" r:id="rId5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11-13/1200r1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1127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September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11-13/1200r1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17360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81" y="606787"/>
            <a:ext cx="7574043" cy="59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193 - Initial Letter Ballot</a:t>
            </a:r>
          </a:p>
          <a:p>
            <a:pPr lvl="1"/>
            <a:r>
              <a:rPr lang="en-US" altLang="ja-JP" sz="2200" dirty="0" smtClean="0"/>
              <a:t>801 </a:t>
            </a:r>
            <a:r>
              <a:rPr lang="en-US" altLang="ja-JP" sz="2200" dirty="0"/>
              <a:t>comments (713 LB, 88 remaining 2012 Call for comments</a:t>
            </a:r>
            <a:r>
              <a:rPr lang="en-US" altLang="ja-JP" sz="2200" dirty="0" smtClean="0"/>
              <a:t>)</a:t>
            </a:r>
          </a:p>
          <a:p>
            <a:r>
              <a:rPr lang="en-US" dirty="0" smtClean="0"/>
              <a:t>Approved motion for </a:t>
            </a:r>
            <a:r>
              <a:rPr lang="en-US" dirty="0" err="1" smtClean="0"/>
              <a:t>recirc</a:t>
            </a:r>
            <a:r>
              <a:rPr lang="en-US" dirty="0" smtClean="0"/>
              <a:t> LB on D2.0 (</a:t>
            </a:r>
            <a:r>
              <a:rPr lang="en-US" dirty="0" err="1" smtClean="0"/>
              <a:t>est</a:t>
            </a:r>
            <a:r>
              <a:rPr lang="en-US" dirty="0" smtClean="0"/>
              <a:t> open by Oct 4)</a:t>
            </a:r>
          </a:p>
          <a:p>
            <a:r>
              <a:rPr lang="en-US" dirty="0" smtClean="0"/>
              <a:t>Completed resolution of ISO comments on IEEE </a:t>
            </a:r>
            <a:r>
              <a:rPr lang="en-US" dirty="0" err="1" smtClean="0"/>
              <a:t>Std</a:t>
            </a:r>
            <a:r>
              <a:rPr lang="en-US" dirty="0" smtClean="0"/>
              <a:t> 802.11-2012</a:t>
            </a:r>
          </a:p>
          <a:p>
            <a:pPr lvl="1"/>
            <a:r>
              <a:rPr lang="en-US" sz="2200" dirty="0" smtClean="0"/>
              <a:t>See </a:t>
            </a:r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mentor.ieee.org/802.11/dcn/13/11-13-0123-05-000m-iso-jtc1-sc6-8802-11-2012-comments.xls</a:t>
            </a:r>
            <a:r>
              <a:rPr lang="en-US" sz="2200" dirty="0" smtClean="0"/>
              <a:t>   </a:t>
            </a:r>
          </a:p>
          <a:p>
            <a:r>
              <a:rPr lang="en-US" dirty="0" smtClean="0"/>
              <a:t>Request addition of P802.11REVmcD2.0 to IEEE store (pending successful recirculation ballot)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11-13/1200r1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125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Having approved comment resolutions for all of the comments received from LB193 on P802.11mc D1.0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Instruct the editor to prepare P802.11mc D2.0 incorporating these resolutions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Approve </a:t>
            </a:r>
            <a:r>
              <a:rPr lang="en-US" altLang="en-US" dirty="0"/>
              <a:t>a 20 day Working Group Recirculation Ballot asking the question “Should P802.11mc D2.0 be forwarded to Sponsor Ballot?”  </a:t>
            </a:r>
          </a:p>
          <a:p>
            <a:r>
              <a:rPr lang="en-US" altLang="en-US" dirty="0" smtClean="0"/>
              <a:t>Moved: Adrian Stephens</a:t>
            </a:r>
          </a:p>
          <a:p>
            <a:r>
              <a:rPr lang="en-US" altLang="en-US" dirty="0" smtClean="0"/>
              <a:t>Seconded: Jon Rosdahl</a:t>
            </a:r>
          </a:p>
          <a:p>
            <a:r>
              <a:rPr lang="en-US" altLang="en-US" dirty="0" smtClean="0"/>
              <a:t>Result: 11-0-1 Passes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Recirculation LB Motion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8D48DF9-54DD-4412-BA13-F3DD16DAEB0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11-13/1200r1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164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FD88E70A-2809-4294-9C75-799261BE4236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48C1A4-4892-4A9C-92F7-F8A4ED71124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(to be revised)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–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March 2014 – 11ac integration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Letter Ballot on D3.0 (includes 11ac) March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April/May – Initial Sponsor Ballot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TBD – integration of additional completed amendments (e.g. 11af)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Integrate after initial SB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11-13/1200r1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9484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October 11, November 1, 8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11-13/1200r1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764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Comment Resolution of comments received from  recirculation LB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11-13/1200r1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4246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Adrian Stephens, Intel Corporation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1C84C2F-D5F3-4094-B3BF-DDE347137A19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sz="1200" b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TGac September 2013 Closing Report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2013-09-19</a:t>
            </a:r>
          </a:p>
        </p:txBody>
      </p:sp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11-13/1226r0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6131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51744DC2-27D5-457C-8EC4-9552C84A922A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sz="1200" b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TGac for the September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11-13/1226r0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4172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Completed the resolution of SB 01 comments received on draft D6.0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Comment spreadsheet is available at: </a:t>
            </a:r>
            <a:r>
              <a:rPr lang="en-US" sz="2200" dirty="0" smtClean="0">
                <a:hlinkClick r:id="rId3"/>
              </a:rPr>
              <a:t>https://mentor.ieee.org/802.11/dcn/13/11-13-0942-06-00ac-sb02-comments-d6-0.xls</a:t>
            </a:r>
            <a:r>
              <a:rPr lang="en-US" sz="2200" dirty="0" smtClean="0"/>
              <a:t> </a:t>
            </a:r>
          </a:p>
          <a:p>
            <a:pPr>
              <a:defRPr/>
            </a:pPr>
            <a:r>
              <a:rPr lang="en-US" sz="2200" dirty="0" smtClean="0"/>
              <a:t>Prepare draft D7.0 and start a second recirculation sponsor ballot.</a:t>
            </a:r>
          </a:p>
          <a:p>
            <a:pPr>
              <a:defRPr/>
            </a:pPr>
            <a:r>
              <a:rPr lang="en-US" sz="2200" dirty="0" smtClean="0"/>
              <a:t>Discussed </a:t>
            </a:r>
            <a:r>
              <a:rPr lang="en-US" sz="2200" dirty="0" err="1" smtClean="0"/>
              <a:t>QoS</a:t>
            </a:r>
            <a:r>
              <a:rPr lang="en-US" sz="2200" dirty="0" smtClean="0"/>
              <a:t> simplification proposal in doc 11-13/1170r1. Motion to add the proposed changes in draft D7.0 didn’t achieve the required 75%.</a:t>
            </a:r>
          </a:p>
          <a:p>
            <a:pPr>
              <a:defRPr/>
            </a:pPr>
            <a:r>
              <a:rPr lang="en-US" sz="2200" dirty="0" smtClean="0"/>
              <a:t>Prepared draft report to </a:t>
            </a:r>
            <a:r>
              <a:rPr lang="en-US" sz="2200" dirty="0" err="1" smtClean="0"/>
              <a:t>Revcom</a:t>
            </a:r>
            <a:r>
              <a:rPr lang="en-US" sz="2200" dirty="0" smtClean="0"/>
              <a:t> requesting conditional approval by November.</a:t>
            </a:r>
          </a:p>
          <a:p>
            <a:pPr lvl="1">
              <a:defRPr/>
            </a:pPr>
            <a:r>
              <a:rPr lang="en-US" sz="2200" dirty="0" smtClean="0"/>
              <a:t>A draft report is available at 11-13/1175r1</a:t>
            </a:r>
          </a:p>
          <a:p>
            <a:pPr>
              <a:defRPr/>
            </a:pPr>
            <a:r>
              <a:rPr lang="en-US" sz="2200" dirty="0" smtClean="0"/>
              <a:t>Agenda for this meeting is available  in document 11-13/0950r3.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Adrian Stephens, Intel Corporation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48E25412-A825-411B-A2CA-9D7899145432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11-13/1226r0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4063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8F9418CB-BE71-439F-A9A5-1D59108966F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November 2013 Goals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smtClean="0"/>
              <a:t>Complete the comment resolution on draft D7.0 and start a new recirculation sponsor ballot on draft D8.0.</a:t>
            </a:r>
          </a:p>
          <a:p>
            <a:r>
              <a:rPr lang="en-CA" sz="3200" smtClean="0"/>
              <a:t>Finalize and approve the report to the EC for conditional approval to forward to Revcom.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11-13/1226r0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5639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Adrian Stephens, Intel Corporation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08C553D0-84ED-4D94-BE8D-636B72E1ECB0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sz="1200" b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smtClean="0">
              <a:solidFill>
                <a:srgbClr val="00B050"/>
              </a:solidFill>
            </a:endParaRPr>
          </a:p>
          <a:p>
            <a:r>
              <a:rPr lang="en-CA" sz="2800" smtClean="0"/>
              <a:t>Oct 17, Oct. 31, Nov 14		10:00 -12:00 ET</a:t>
            </a:r>
          </a:p>
          <a:p>
            <a:r>
              <a:rPr lang="en-CA" sz="2800" smtClean="0"/>
              <a:t>Oct 7, Oct 10, Oct. 24, Nov 7, </a:t>
            </a:r>
          </a:p>
          <a:p>
            <a:r>
              <a:rPr lang="en-CA" sz="2800" smtClean="0"/>
              <a:t>Nov 21			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11-13/1226r0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9418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EC6531B1-320B-458D-85C1-83FBF23F4456}" type="slidenum">
              <a:rPr lang="en-US"/>
              <a:pPr/>
              <a:t>70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 Nanjing Closing Report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2013-09-20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06413" y="3067050"/>
          <a:ext cx="789146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4" imgW="8360368" imgH="2885571" progId="Word.Document.8">
                  <p:embed/>
                </p:oleObj>
              </mc:Choice>
              <mc:Fallback>
                <p:oleObj name="Document" r:id="rId4" imgW="8360368" imgH="28855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67050"/>
                        <a:ext cx="7891462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11-13/1213r0 by Rich Kennedy,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0242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D55DA311-8B88-4926-AEDD-A0634C506C26}" type="slidenum">
              <a:rPr lang="en-US"/>
              <a:pPr/>
              <a:t>71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23rd face-to-face meeting of IEEE 802.11 TGaf, taking place the week of September 16</a:t>
            </a:r>
            <a:r>
              <a:rPr lang="en-US" baseline="30000" smtClean="0"/>
              <a:t>th</a:t>
            </a:r>
            <a:r>
              <a:rPr lang="en-US" smtClean="0"/>
              <a:t>, 2013 at the IEEE 802 Wireless Interim in Nanjing.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11-13/1213r0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3973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>
                <a:ea typeface="MS PGothic" panose="020B0600070205080204" pitchFamily="34" charset="-128"/>
              </a:rPr>
              <a:t>Approve meeting and teleconference minutes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Regulatory update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Review the results of LB197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Review the results of the 1</a:t>
            </a:r>
            <a:r>
              <a:rPr lang="en-US" altLang="ja-JP" baseline="30000" smtClean="0">
                <a:ea typeface="MS PGothic" panose="020B0600070205080204" pitchFamily="34" charset="-128"/>
              </a:rPr>
              <a:t>st</a:t>
            </a:r>
            <a:r>
              <a:rPr lang="en-US" altLang="ja-JP" smtClean="0">
                <a:ea typeface="MS PGothic" panose="020B0600070205080204" pitchFamily="34" charset="-128"/>
              </a:rPr>
              <a:t> Sponsor Ballot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Review of the progress since July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Editorial review; spreadsheet 11-12/1017r52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Review and Approve all comment resolution submissions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Plan Sponsor Ballot schedule</a:t>
            </a:r>
          </a:p>
          <a:p>
            <a:r>
              <a:rPr lang="en-US" altLang="ja-JP" smtClean="0">
                <a:ea typeface="MS PGothic" panose="020B0600070205080204" pitchFamily="34" charset="-128"/>
              </a:rPr>
              <a:t>Plan for November meeting and teleconferences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83A95F40-5423-44D5-8FE4-441E60656F43}" type="slidenum">
              <a:rPr lang="en-US"/>
              <a:pPr/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11-13/1213r0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0883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mtClean="0"/>
              <a:t>Approved meeting minutes</a:t>
            </a:r>
          </a:p>
          <a:p>
            <a:pPr lvl="1"/>
            <a:r>
              <a:rPr lang="en-US" smtClean="0"/>
              <a:t>There were no teleconferences</a:t>
            </a:r>
          </a:p>
          <a:p>
            <a:r>
              <a:rPr lang="en-US" smtClean="0"/>
              <a:t>Completed comment resolutions for initial Sponsor Ballot</a:t>
            </a:r>
          </a:p>
          <a:p>
            <a:pPr lvl="1"/>
            <a:r>
              <a:rPr lang="en-US" smtClean="0"/>
              <a:t>143 comments were received</a:t>
            </a:r>
          </a:p>
          <a:p>
            <a:r>
              <a:rPr lang="en-US" smtClean="0"/>
              <a:t>Requested the Editor to prepare D6.0 and start SB1</a:t>
            </a:r>
          </a:p>
          <a:p>
            <a:r>
              <a:rPr lang="en-US" smtClean="0"/>
              <a:t>Updated the timeline</a:t>
            </a:r>
          </a:p>
          <a:p>
            <a:r>
              <a:rPr lang="en-US" smtClean="0"/>
              <a:t>Planned for November meeting, and weekly teleconferences</a:t>
            </a:r>
          </a:p>
          <a:p>
            <a:pPr lvl="1"/>
            <a:r>
              <a:rPr lang="en-US" sz="2400" smtClean="0"/>
              <a:t>Tuesdays at 21:00 ET for 2 hours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0322118C-F713-45EE-A586-C1DD1C3A3078}" type="slidenum">
              <a:rPr lang="en-US"/>
              <a:pPr/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11-13/1213r0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1959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November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Approve Nanjing and Teleconference minutes</a:t>
            </a:r>
          </a:p>
          <a:p>
            <a:r>
              <a:rPr lang="en-US" sz="2800" smtClean="0"/>
              <a:t>Review results of Sponsor Ballots</a:t>
            </a:r>
          </a:p>
          <a:p>
            <a:r>
              <a:rPr lang="en-US" sz="2800" smtClean="0"/>
              <a:t>Review results of the second (and third) Sponsor Ballot(s)</a:t>
            </a:r>
          </a:p>
          <a:p>
            <a:r>
              <a:rPr lang="en-US" sz="2800" smtClean="0"/>
              <a:t>Plan for January, additional ballots and Teleconferences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9E93C085-8F7A-4032-8D08-FE9A740EF2F7}" type="slidenum">
              <a:rPr lang="en-US"/>
              <a:pPr/>
              <a:t>74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11-13/1213r0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7234325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EB1EC39E-D4A6-4BAD-89B6-F01E8BCA3B68}" type="slidenum">
              <a:rPr lang="en-US"/>
              <a:pPr/>
              <a:t>75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Changed September 2013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July 2013</a:t>
            </a:r>
            <a:endParaRPr lang="en-GB" b="0" smtClean="0"/>
          </a:p>
          <a:p>
            <a:r>
              <a:rPr lang="en-GB" smtClean="0"/>
              <a:t>Initial Sponsor Ballot: </a:t>
            </a:r>
            <a:r>
              <a:rPr lang="en-GB" smtClean="0">
                <a:solidFill>
                  <a:srgbClr val="FF0000"/>
                </a:solidFill>
              </a:rPr>
              <a:t>August</a:t>
            </a:r>
            <a:r>
              <a:rPr lang="en-GB" smtClean="0"/>
              <a:t> 2013</a:t>
            </a:r>
          </a:p>
          <a:p>
            <a:r>
              <a:rPr lang="en-GB" smtClean="0"/>
              <a:t>Recirculate Sponsor Ballots: </a:t>
            </a:r>
            <a:r>
              <a:rPr lang="en-GB" smtClean="0">
                <a:solidFill>
                  <a:srgbClr val="FF0000"/>
                </a:solidFill>
              </a:rPr>
              <a:t>October, November,</a:t>
            </a:r>
            <a:r>
              <a:rPr lang="en-GB" smtClean="0"/>
              <a:t> 2013</a:t>
            </a:r>
          </a:p>
          <a:p>
            <a:r>
              <a:rPr lang="en-GB" smtClean="0"/>
              <a:t>Final WG/EC Approval:</a:t>
            </a:r>
            <a:r>
              <a:rPr lang="en-GB" smtClean="0">
                <a:solidFill>
                  <a:srgbClr val="FF0000"/>
                </a:solidFill>
              </a:rPr>
              <a:t> November 2013</a:t>
            </a:r>
          </a:p>
          <a:p>
            <a:r>
              <a:rPr lang="en-GB" smtClean="0">
                <a:solidFill>
                  <a:srgbClr val="FF0000"/>
                </a:solidFill>
              </a:rPr>
              <a:t>[Hold for 11ac]</a:t>
            </a:r>
          </a:p>
          <a:p>
            <a:r>
              <a:rPr lang="en-GB" smtClean="0"/>
              <a:t>RevCom/Standards Board Approval: </a:t>
            </a:r>
            <a:r>
              <a:rPr lang="en-GB" smtClean="0">
                <a:solidFill>
                  <a:srgbClr val="FF0000"/>
                </a:solidFill>
              </a:rPr>
              <a:t>March</a:t>
            </a:r>
            <a:r>
              <a:rPr lang="en-GB" smtClean="0"/>
              <a:t> 2014</a:t>
            </a:r>
            <a:endParaRPr lang="en-GB" altLang="ja-JP" smtClean="0">
              <a:ea typeface="MS PGothic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11-13/1213r0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5043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Teleconferences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smtClean="0">
                <a:ea typeface="MS PGothic" panose="020B0600070205080204" pitchFamily="34" charset="-128"/>
              </a:rPr>
              <a:t>Weekly on Tuesdays through November 30th</a:t>
            </a:r>
          </a:p>
          <a:p>
            <a:r>
              <a:rPr lang="en-US" altLang="ja-JP" sz="2800" smtClean="0">
                <a:ea typeface="MS PGothic" panose="020B0600070205080204" pitchFamily="34" charset="-128"/>
              </a:rPr>
              <a:t>Time:  21:00 ET for up to 2 hours</a:t>
            </a:r>
          </a:p>
          <a:p>
            <a:pPr lvl="1"/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Slide </a:t>
            </a:r>
            <a:fld id="{25E6AC56-1816-47DA-ACB3-1416D3EDCA0A}" type="slidenum">
              <a:rPr lang="en-US"/>
              <a:pPr/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11-13/1213r0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0640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September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2013-9-19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5" imgW="8700545" imgH="4152197" progId="Word.Document.8">
                  <p:embed/>
                </p:oleObj>
              </mc:Choice>
              <mc:Fallback>
                <p:oleObj name="Document" r:id="rId5" imgW="8700545" imgH="41521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11-13/1236r0 by David Halasz (Qualcomm)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224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for Comments on Draft 0.1 received 988 comments</a:t>
            </a:r>
          </a:p>
          <a:p>
            <a:r>
              <a:rPr lang="en-US" dirty="0" smtClean="0"/>
              <a:t>Finished addressing comments received during Call for Comments 9.</a:t>
            </a:r>
          </a:p>
          <a:p>
            <a:pPr lvl="1"/>
            <a:r>
              <a:rPr lang="en-US" dirty="0" smtClean="0">
                <a:hlinkClick r:id="rId2"/>
              </a:rPr>
              <a:t>11-13-0701-08-00ah-comment-collection-9-comments.xlsx</a:t>
            </a:r>
            <a:endParaRPr lang="en-US" dirty="0" smtClean="0"/>
          </a:p>
          <a:p>
            <a:r>
              <a:rPr lang="en-US" dirty="0" smtClean="0"/>
              <a:t>Task Group motion passed to proceed to Letter Ballot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11-13/1236r0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9035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Start initial Letter Ballot and start addressing comments in November.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11-13/1236r0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2178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585027"/>
              </p:ext>
            </p:extLst>
          </p:nvPr>
        </p:nvGraphicFramePr>
        <p:xfrm>
          <a:off x="609600" y="762000"/>
          <a:ext cx="7924800" cy="505207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WG LB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r>
              <a:rPr lang="en-GB" sz="1600" dirty="0" smtClean="0"/>
              <a:t>Motion</a:t>
            </a:r>
            <a:r>
              <a:rPr lang="en-GB" sz="1600" dirty="0"/>
              <a:t>:</a:t>
            </a:r>
            <a:endParaRPr lang="en-US" sz="1600" dirty="0"/>
          </a:p>
          <a:p>
            <a:pPr lvl="0"/>
            <a:r>
              <a:rPr lang="en-US" sz="1600" dirty="0" smtClean="0"/>
              <a:t>Having </a:t>
            </a:r>
            <a:r>
              <a:rPr lang="en-US" sz="1600" dirty="0"/>
              <a:t>approved changes to </a:t>
            </a:r>
            <a:r>
              <a:rPr lang="en-US" sz="1600" dirty="0" err="1" smtClean="0"/>
              <a:t>TGah</a:t>
            </a:r>
            <a:r>
              <a:rPr lang="en-US" sz="1600" dirty="0" smtClean="0"/>
              <a:t> Draft 0.2, </a:t>
            </a:r>
            <a:r>
              <a:rPr lang="en-US" sz="1600" dirty="0"/>
              <a:t>as defined in </a:t>
            </a:r>
            <a:r>
              <a:rPr lang="en-US" sz="1600" dirty="0" smtClean="0"/>
              <a:t>the following documents,</a:t>
            </a:r>
          </a:p>
          <a:p>
            <a:pPr lvl="1"/>
            <a:r>
              <a:rPr lang="en-US" sz="1200" dirty="0" smtClean="0"/>
              <a:t>11-13-1181-01-00ah-PHYMotions2013-09-18.xlsx</a:t>
            </a:r>
          </a:p>
          <a:p>
            <a:pPr lvl="1"/>
            <a:r>
              <a:rPr lang="en-US" sz="1200" dirty="0" smtClean="0"/>
              <a:t>11-13-1194-01-00ah-comment-collection-9-mac-motion-9-10.xlsx</a:t>
            </a:r>
          </a:p>
          <a:p>
            <a:pPr lvl="1"/>
            <a:r>
              <a:rPr lang="en-US" sz="1200" dirty="0" smtClean="0"/>
              <a:t>11-13-0898-01-00ah-ack-policy-for-short-mac-header.docx</a:t>
            </a:r>
          </a:p>
          <a:p>
            <a:pPr lvl="1"/>
            <a:r>
              <a:rPr lang="en-US" sz="1200" dirty="0" smtClean="0"/>
              <a:t>11-13-1207-01-00ah-partial-aid-color-bits.pptx</a:t>
            </a:r>
          </a:p>
          <a:p>
            <a:pPr lvl="1"/>
            <a:r>
              <a:rPr lang="en-US" sz="1200" dirty="0" smtClean="0"/>
              <a:t>11-13-1227-00-00ah-phy-motions-2013-09-19.xlsx</a:t>
            </a:r>
          </a:p>
          <a:p>
            <a:pPr lvl="1"/>
            <a:r>
              <a:rPr lang="en-US" sz="1200" dirty="0" smtClean="0"/>
              <a:t>11-13-1072-02-00ah-comments-and-resolutions-obss-max-idle-period.doc</a:t>
            </a:r>
          </a:p>
          <a:p>
            <a:pPr lvl="1"/>
            <a:r>
              <a:rPr lang="en-US" sz="1200" dirty="0" smtClean="0"/>
              <a:t>11-13-1228-00-00ah-comment-collection-9-mac-motion-11.xlsx</a:t>
            </a:r>
          </a:p>
          <a:p>
            <a:pPr lvl="1"/>
            <a:r>
              <a:rPr lang="en-US" sz="1200" dirty="0" smtClean="0"/>
              <a:t>11-13-1088-02-00ah-coexistance-assurance.doc</a:t>
            </a:r>
          </a:p>
          <a:p>
            <a:pPr lvl="1"/>
            <a:r>
              <a:rPr lang="en-US" sz="1200" dirty="0" smtClean="0"/>
              <a:t>11-13-1234-00-00ah-comment-collection-9-mac-motion-12.xlsx</a:t>
            </a:r>
          </a:p>
          <a:p>
            <a:pPr lvl="1"/>
            <a:endParaRPr lang="en-US" sz="1200" dirty="0"/>
          </a:p>
          <a:p>
            <a:pPr lvl="0"/>
            <a:r>
              <a:rPr lang="en-US" sz="1600" dirty="0"/>
              <a:t>Instruct the editor to prepare </a:t>
            </a:r>
            <a:r>
              <a:rPr lang="en-US" sz="1600" dirty="0" err="1" smtClean="0"/>
              <a:t>TGah</a:t>
            </a:r>
            <a:r>
              <a:rPr lang="en-US" sz="1600" dirty="0" smtClean="0"/>
              <a:t> Draft 1.0,  and</a:t>
            </a:r>
            <a:endParaRPr lang="en-US" sz="1600" dirty="0"/>
          </a:p>
          <a:p>
            <a:pPr lvl="0"/>
            <a:r>
              <a:rPr lang="en-US" sz="1600" dirty="0"/>
              <a:t>Approve a 30 day Working Group Technical Letter Ballot asking the question “Should </a:t>
            </a:r>
            <a:r>
              <a:rPr lang="en-US" sz="1600" dirty="0" err="1" smtClean="0"/>
              <a:t>TGah</a:t>
            </a:r>
            <a:r>
              <a:rPr lang="en-US" sz="1600" dirty="0" smtClean="0"/>
              <a:t> Draft 1.0 </a:t>
            </a:r>
            <a:r>
              <a:rPr lang="en-US" sz="1600" dirty="0"/>
              <a:t>be forwarded to Sponsor Ballot?”</a:t>
            </a:r>
          </a:p>
          <a:p>
            <a:r>
              <a:rPr lang="en-GB" sz="1600" dirty="0"/>
              <a:t> </a:t>
            </a:r>
            <a:endParaRPr lang="en-US" sz="1600" dirty="0"/>
          </a:p>
          <a:p>
            <a:pPr lvl="0"/>
            <a:r>
              <a:rPr lang="en-GB" sz="1600" dirty="0"/>
              <a:t>[Moved by </a:t>
            </a:r>
            <a:r>
              <a:rPr lang="en-GB" sz="1600" dirty="0" smtClean="0"/>
              <a:t>David Halasz </a:t>
            </a:r>
            <a:r>
              <a:rPr lang="en-GB" sz="1600" dirty="0"/>
              <a:t>on behalf of </a:t>
            </a:r>
            <a:r>
              <a:rPr lang="en-GB" sz="1600" dirty="0" err="1" smtClean="0"/>
              <a:t>TGah</a:t>
            </a:r>
            <a:endParaRPr lang="en-US" sz="1600" dirty="0"/>
          </a:p>
          <a:p>
            <a:pPr lvl="0"/>
            <a:r>
              <a:rPr lang="en-GB" sz="1600" dirty="0" err="1" smtClean="0"/>
              <a:t>TGah</a:t>
            </a:r>
            <a:r>
              <a:rPr lang="en-GB" sz="1600" dirty="0" smtClean="0"/>
              <a:t> </a:t>
            </a:r>
            <a:r>
              <a:rPr lang="en-GB" sz="1600" dirty="0"/>
              <a:t>vote: </a:t>
            </a:r>
            <a:endParaRPr lang="en-US" sz="1600" dirty="0"/>
          </a:p>
          <a:p>
            <a:pPr lvl="0"/>
            <a:r>
              <a:rPr lang="en-GB" sz="1600" dirty="0"/>
              <a:t>Moved: </a:t>
            </a:r>
            <a:r>
              <a:rPr lang="en-GB" sz="1600" dirty="0" smtClean="0"/>
              <a:t>Zander Lei,  </a:t>
            </a:r>
            <a:r>
              <a:rPr lang="en-GB" sz="1600" dirty="0"/>
              <a:t>Seconded: </a:t>
            </a:r>
            <a:r>
              <a:rPr lang="en-GB" sz="1600" dirty="0" smtClean="0"/>
              <a:t>Ron </a:t>
            </a:r>
            <a:r>
              <a:rPr lang="en-GB" sz="1600" dirty="0" err="1" smtClean="0"/>
              <a:t>Murias</a:t>
            </a:r>
            <a:r>
              <a:rPr lang="en-GB" sz="1600" dirty="0" smtClean="0"/>
              <a:t>, </a:t>
            </a:r>
            <a:r>
              <a:rPr lang="en-GB" sz="1600" dirty="0"/>
              <a:t>Result: </a:t>
            </a:r>
            <a:r>
              <a:rPr lang="en-GB" sz="1600" dirty="0" smtClean="0"/>
              <a:t>27-0-0]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11-13/1236r0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0129037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November 7th, 10 </a:t>
            </a:r>
            <a:r>
              <a:rPr lang="en-US" dirty="0"/>
              <a:t>A</a:t>
            </a:r>
            <a:r>
              <a:rPr lang="en-US" dirty="0" smtClean="0"/>
              <a:t>M ET for </a:t>
            </a:r>
            <a:r>
              <a:rPr lang="en-US" dirty="0"/>
              <a:t>2</a:t>
            </a:r>
            <a:r>
              <a:rPr lang="en-US" dirty="0" smtClean="0"/>
              <a:t> hours</a:t>
            </a:r>
          </a:p>
          <a:p>
            <a:pPr marL="609600" indent="-609600"/>
            <a:r>
              <a:rPr lang="en-US" dirty="0" smtClean="0"/>
              <a:t>Please note that this is a Thursday</a:t>
            </a:r>
            <a:endParaRPr lang="en-US" dirty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11-13/1236r0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1314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11-13/1236r0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551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2013-9-19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2013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83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11-13/1232r0 by Hiroshi Mano (ATRD Root Lab)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644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Nanjing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84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11-13/1232r0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238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Sep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2013 Nanjing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Nov</a:t>
            </a:r>
          </a:p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85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11-13/1232r0 by Hiroshi Mano (ATRD, Root,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0418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962400"/>
          </a:xfrm>
        </p:spPr>
        <p:txBody>
          <a:bodyPr>
            <a:normAutofit/>
          </a:bodyPr>
          <a:lstStyle/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July 2013 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   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https://mentor.ieee.org/802.11/dcn/13/11-13-0936-00-00ai-july-2013-geneva-session-minutes.doc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Geneva to Nanjing meeting.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  <a:hlinkClick r:id="rId3"/>
              </a:rPr>
              <a:t>https://mentor.ieee.org/802.11/dcn/13/11-13-1070-00-00ai-september-teleconference-minutes.doc</a:t>
            </a:r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11-13/1232r0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8566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8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</a:p>
          <a:p>
            <a:r>
              <a:rPr lang="en-US" altLang="ja-JP" dirty="0" smtClean="0"/>
              <a:t>219 approved comment resolutions.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 Plan for  Nov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2013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87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11-13/1232r0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3831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Nov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Nov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88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11-13/1232r0 by Hiroshi Mano (ATRD, Root,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85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</a:t>
            </a:r>
            <a:r>
              <a:rPr lang="en-US" altLang="ja-JP" dirty="0" smtClean="0">
                <a:solidFill>
                  <a:srgbClr val="FF0000"/>
                </a:solidFill>
              </a:rPr>
              <a:t>Jan14/Jul14</a:t>
            </a:r>
          </a:p>
          <a:p>
            <a:pPr lvl="1"/>
            <a:r>
              <a:rPr lang="en-US" altLang="ja-JP" dirty="0" smtClean="0"/>
              <a:t>Form Sponsor Ballot Pool / Reform	            	</a:t>
            </a:r>
            <a:r>
              <a:rPr lang="en-US" altLang="ja-JP" dirty="0" smtClean="0">
                <a:solidFill>
                  <a:srgbClr val="FF0000"/>
                </a:solidFill>
              </a:rPr>
              <a:t>Nov14</a:t>
            </a:r>
          </a:p>
          <a:p>
            <a:pPr lvl="1"/>
            <a:r>
              <a:rPr lang="en-US" altLang="ja-JP" dirty="0" smtClean="0"/>
              <a:t>MEC Done				</a:t>
            </a:r>
            <a:r>
              <a:rPr lang="en-US" altLang="ja-JP" dirty="0" smtClean="0">
                <a:solidFill>
                  <a:srgbClr val="FF0000"/>
                </a:solidFill>
              </a:rPr>
              <a:t>Nov14</a:t>
            </a:r>
            <a:r>
              <a:rPr lang="en-US" altLang="ja-JP" dirty="0" smtClean="0"/>
              <a:t>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</a:t>
            </a:r>
            <a:r>
              <a:rPr lang="en-US" altLang="ja-JP" dirty="0" smtClean="0">
                <a:solidFill>
                  <a:srgbClr val="FF0000"/>
                </a:solidFill>
              </a:rPr>
              <a:t>Jan15/ Mar 15</a:t>
            </a:r>
            <a:r>
              <a:rPr lang="en-US" altLang="ja-JP" dirty="0" smtClean="0"/>
              <a:t>		</a:t>
            </a:r>
          </a:p>
          <a:p>
            <a:pPr lvl="1"/>
            <a:r>
              <a:rPr lang="en-US" altLang="ja-JP" dirty="0" smtClean="0"/>
              <a:t>Final 802.11 WG Approval	          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Jul 15</a:t>
            </a:r>
          </a:p>
          <a:p>
            <a:pPr lvl="1"/>
            <a:r>
              <a:rPr lang="en-US" altLang="ja-JP" dirty="0" smtClean="0"/>
              <a:t>final or Conditional 802 EC Approval           	</a:t>
            </a:r>
            <a:r>
              <a:rPr lang="en-US" altLang="ja-JP" dirty="0" smtClean="0">
                <a:solidFill>
                  <a:srgbClr val="FF0000"/>
                </a:solidFill>
              </a:rPr>
              <a:t>Jul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</a:t>
            </a:r>
            <a:r>
              <a:rPr lang="en-US" altLang="ja-JP" dirty="0" smtClean="0">
                <a:solidFill>
                  <a:srgbClr val="FF0000"/>
                </a:solidFill>
              </a:rPr>
              <a:t>Nov 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89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11-13/1232r0 by Hiroshi Mano (ATRD, Root,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736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err="1" smtClean="0"/>
              <a:t>WG</a:t>
            </a:r>
            <a:r>
              <a:rPr lang="en-US" dirty="0" smtClean="0"/>
              <a:t> Editor’s Meeting (Sept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2013-09-17</a:t>
            </a:r>
            <a:endParaRPr lang="en-US" sz="2000" b="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8606510" imgH="2806597" progId="Word.Document.8">
                  <p:embed/>
                </p:oleObj>
              </mc:Choice>
              <mc:Fallback>
                <p:oleObj name="Document" r:id="rId5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1/26 of 11-13/1036r1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9273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10:00 ET from 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Oct 2013  until 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Nov 2013 except 22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Oct.</a:t>
            </a:r>
          </a:p>
          <a:p>
            <a:pPr lvl="2">
              <a:defRPr/>
            </a:pPr>
            <a:r>
              <a:rPr lang="en-US" altLang="ja-JP" dirty="0" smtClean="0"/>
              <a:t>Daylight Savings Time Ends on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Oct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 lvl="1">
              <a:buNone/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Sep 2013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90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8" name="図 7" descr="スクリーンショット 2013-09-19 8.58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733800"/>
            <a:ext cx="2642739" cy="2679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11-13/1232r0 by Hiroshi Mano (ATRD, Root, Lab)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978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https://mentor.ieee.org/802.11/dcn/13/11-13-1186-00-00ai-tgai-motion-deck.pptx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1.1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https://mentor.ieee.org/802.11/dcn/13/11-13-1076-03-00ai-tgai-lb-198-comments-for-d1-0.xlsx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91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11-13/1232r0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933482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92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11-13/1232r0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041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93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2013-09-20</a:t>
            </a: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5" imgW="8229600" imgH="1358900" progId="Word.Document.8">
                  <p:embed/>
                </p:oleObj>
              </mc:Choice>
              <mc:Fallback>
                <p:oleObj name="Document" r:id="rId5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Sept 2013 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11-13/1111r0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70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MS PGothic" charset="0"/>
              </a:rPr>
              <a:t>	This document is the closing report for IEEE 802.11aj Task Group for the Sept 2013 session in Nanjing, China. 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94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11-13/1111r0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8671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List of Proposals has been responded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1 Completed Proposal and 12 New Technique Proposals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3 New Technique Proposals being presented in Sept session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1 Complete proposal and 8 New Technique Proposals to be presented in November session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1 New Technique Proposal to be presented in January 2014 session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Two new technique proposals have been presented and one new technique proposal has been withdrawn</a:t>
            </a:r>
          </a:p>
          <a:p>
            <a:pPr lvl="1"/>
            <a:r>
              <a:rPr lang="en-US" sz="1800" dirty="0" smtClean="0">
                <a:latin typeface="Times New Roman" charset="0"/>
                <a:ea typeface="ＭＳ Ｐゴシック" charset="0"/>
                <a:cs typeface="ＭＳ Ｐゴシック" charset="0"/>
              </a:rPr>
              <a:t>Consideration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of PHY design for 1.08GHz channel  – 11-13/1109r0 </a:t>
            </a:r>
            <a:endParaRPr lang="en-US" sz="1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Times New Roman" charset="0"/>
                <a:ea typeface="MS PGothic" charset="0"/>
              </a:rPr>
              <a:t>Beam codebook design scheme -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11-13/1110r0 </a:t>
            </a:r>
            <a:endParaRPr lang="en-US" sz="1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MS PGothic" charset="0"/>
              </a:rPr>
              <a:t>Two other contributions</a:t>
            </a:r>
          </a:p>
          <a:p>
            <a:pPr lvl="1"/>
            <a:r>
              <a:rPr lang="en-US" sz="1800" dirty="0" smtClean="0">
                <a:latin typeface="Times New Roman" charset="0"/>
                <a:ea typeface="MS PGothic" charset="0"/>
              </a:rPr>
              <a:t>PCP selection considering supported channels capability – 11-13/1183r0 </a:t>
            </a:r>
          </a:p>
          <a:p>
            <a:pPr lvl="1"/>
            <a:r>
              <a:rPr lang="en-US" sz="1800" dirty="0" smtClean="0">
                <a:latin typeface="Times New Roman" charset="0"/>
                <a:ea typeface="ＭＳ Ｐゴシック" charset="0"/>
                <a:cs typeface="ＭＳ Ｐゴシック" charset="0"/>
              </a:rPr>
              <a:t>Back-haul usage model - 11-13/177r4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11-13/1111r0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8188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Motion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 b="0" dirty="0" smtClean="0">
                <a:latin typeface="Times New Roman" charset="0"/>
                <a:ea typeface="ＭＳ Ｐゴシック" charset="0"/>
                <a:cs typeface="ＭＳ Ｐゴシック" charset="0"/>
              </a:rPr>
              <a:t>To approve the “Call for nomination of </a:t>
            </a:r>
            <a:r>
              <a:rPr lang="en-US" sz="2800" b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TGaj</a:t>
            </a:r>
            <a:r>
              <a:rPr lang="en-US" sz="2800" b="0" dirty="0" smtClean="0">
                <a:latin typeface="Times New Roman" charset="0"/>
                <a:ea typeface="ＭＳ Ｐゴシック" charset="0"/>
                <a:cs typeface="ＭＳ Ｐゴシック" charset="0"/>
              </a:rPr>
              <a:t> Technical Editor and Election of  </a:t>
            </a:r>
            <a:r>
              <a:rPr lang="en-US" sz="2800" b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TGaj</a:t>
            </a:r>
            <a:r>
              <a:rPr lang="en-US" sz="2800" b="0" dirty="0" smtClean="0">
                <a:latin typeface="Times New Roman" charset="0"/>
                <a:ea typeface="ＭＳ Ｐゴシック" charset="0"/>
                <a:cs typeface="ＭＳ Ｐゴシック" charset="0"/>
              </a:rPr>
              <a:t> Technical Editor in November meeting”</a:t>
            </a:r>
          </a:p>
          <a:p>
            <a:endParaRPr lang="en-US" sz="2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Moved by: James Yee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Seconded by: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Jianhan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Liu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Results: Y 14 N 0 Abstain 1</a:t>
            </a:r>
          </a:p>
          <a:p>
            <a:endParaRPr lang="en-US" altLang="zh-CN" dirty="0">
              <a:latin typeface="Times New Roman" charset="0"/>
              <a:ea typeface="MS PGothic" charset="0"/>
            </a:endParaRPr>
          </a:p>
          <a:p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FBF0AC27-C877-5E48-A910-12D8D8CDF1A4}" type="slidenum">
              <a:rPr lang="en-US"/>
              <a:pPr/>
              <a:t>96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11-13/1111r0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32550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Goals for November Meeting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Complete Proposal Presentation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1 CP presentation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New Technique Proposal Presentation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8 NT presentations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45GHz Channel Measurement and </a:t>
            </a:r>
            <a:r>
              <a:rPr lang="en-US" dirty="0" smtClean="0">
                <a:latin typeface="Times New Roman" charset="0"/>
                <a:ea typeface="MS PGothic" charset="0"/>
              </a:rPr>
              <a:t>Modeling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 smtClean="0">
                <a:latin typeface="Times New Roman" charset="0"/>
                <a:ea typeface="MS PGothic" charset="0"/>
              </a:rPr>
              <a:t>Election of </a:t>
            </a:r>
            <a:r>
              <a:rPr lang="en-US" dirty="0" err="1" smtClean="0">
                <a:latin typeface="Times New Roman" charset="0"/>
                <a:ea typeface="MS PGothic" charset="0"/>
              </a:rPr>
              <a:t>TGaj</a:t>
            </a:r>
            <a:r>
              <a:rPr lang="en-US" dirty="0" smtClean="0">
                <a:latin typeface="Times New Roman" charset="0"/>
                <a:ea typeface="MS PGothic" charset="0"/>
              </a:rPr>
              <a:t> Technical Editor</a:t>
            </a: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endParaRPr lang="en-US" sz="1800" dirty="0">
              <a:latin typeface="Times New Roman" charset="0"/>
              <a:ea typeface="MS PGothic" charset="0"/>
            </a:endParaRPr>
          </a:p>
          <a:p>
            <a:endParaRPr lang="en-US" sz="1800" dirty="0">
              <a:latin typeface="Times New Roman" charset="0"/>
              <a:ea typeface="MS PGothic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99007F81-3D2F-C242-B56A-7CAEB790A014}" type="slidenum">
              <a:rPr lang="en-US"/>
              <a:pPr/>
              <a:t>97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11-13/1111r0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2280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Conference call times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Oct  </a:t>
            </a:r>
            <a:r>
              <a:rPr lang="en-US" dirty="0" smtClean="0">
                <a:latin typeface="Times New Roman" charset="0"/>
                <a:ea typeface="MS PGothic" charset="0"/>
              </a:rPr>
              <a:t>17, </a:t>
            </a:r>
            <a:r>
              <a:rPr lang="en-US" dirty="0">
                <a:latin typeface="Times New Roman" charset="0"/>
                <a:ea typeface="MS PGothic" charset="0"/>
              </a:rPr>
              <a:t>8pm (Eastern Time) – 1 hour</a:t>
            </a:r>
          </a:p>
        </p:txBody>
      </p:sp>
      <p:sp>
        <p:nvSpPr>
          <p:cNvPr id="419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22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539A9524-A11E-FF41-8097-931B18F89658}" type="slidenum">
              <a:rPr lang="en-US"/>
              <a:pPr/>
              <a:t>98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11-13/1111r0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5477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September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2013-09-20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11-13/1230r1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1849851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73875</TotalTime>
  <Words>7813</Words>
  <Application>Microsoft Office PowerPoint</Application>
  <PresentationFormat>On-screen Show (4:3)</PresentationFormat>
  <Paragraphs>1748</Paragraphs>
  <Slides>115</Slides>
  <Notes>67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5" baseType="lpstr">
      <vt:lpstr>Gulim</vt:lpstr>
      <vt:lpstr>ＭＳ 明朝</vt:lpstr>
      <vt:lpstr>ＭＳ Ｐゴシック</vt:lpstr>
      <vt:lpstr>ＭＳ Ｐゴシック</vt:lpstr>
      <vt:lpstr>Arial</vt:lpstr>
      <vt:lpstr>Calibri</vt:lpstr>
      <vt:lpstr>Times New Roman</vt:lpstr>
      <vt:lpstr>Wingdings</vt:lpstr>
      <vt:lpstr>Default Design</vt:lpstr>
      <vt:lpstr>Document</vt:lpstr>
      <vt:lpstr>802.11 July 2013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(Sept ‘13)</vt:lpstr>
      <vt:lpstr>Abstract</vt:lpstr>
      <vt:lpstr>Agenda for 2013-09-17</vt:lpstr>
      <vt:lpstr>Roll Call – 2013-09-17</vt:lpstr>
      <vt:lpstr>Volunteer Editor Contacts</vt:lpstr>
      <vt:lpstr>Sept 17th Round table status report</vt:lpstr>
      <vt:lpstr>Reflector Updates</vt:lpstr>
      <vt:lpstr>IEEE Publication Status</vt:lpstr>
      <vt:lpstr>11ac publication process</vt:lpstr>
      <vt:lpstr>Numbering Alignment Process</vt:lpstr>
      <vt:lpstr>Amendment &amp; other ordering notes</vt:lpstr>
      <vt:lpstr>MDR Status</vt:lpstr>
      <vt:lpstr>802.11 Style Guide</vt:lpstr>
      <vt:lpstr>802.11 Styles</vt:lpstr>
      <vt:lpstr>802.11 Editor’s Guide</vt:lpstr>
      <vt:lpstr>Editor Amendment Ordering</vt:lpstr>
      <vt:lpstr>Email Your Draft Status Updates</vt:lpstr>
      <vt:lpstr>Draft Development Snapshot</vt:lpstr>
      <vt:lpstr>IEEE Standards Dictionary: Glossary of Terms and Definitions</vt:lpstr>
      <vt:lpstr>IEEE Standards Central Desktop</vt:lpstr>
      <vt:lpstr>Editors Backup practices</vt:lpstr>
      <vt:lpstr>MIB style, Visio and Frame practices </vt:lpstr>
      <vt:lpstr>Two Technical Editors</vt:lpstr>
      <vt:lpstr>Pending Actions</vt:lpstr>
      <vt:lpstr>Backup/Background Slides</vt:lpstr>
      <vt:lpstr>Editors page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(cont)</vt:lpstr>
      <vt:lpstr>November 2013 Goals</vt:lpstr>
      <vt:lpstr>IEEE 802 JTC1 SC closing report (Sept 13)</vt:lpstr>
      <vt:lpstr>Abstract</vt:lpstr>
      <vt:lpstr>IEEE 802 has 10 standards in process of ratification by ISO/IEC under PSDO</vt:lpstr>
      <vt:lpstr>JTC1 SC reviewed the status of various potential security projects in SC6</vt:lpstr>
      <vt:lpstr>JTC1 SC reviewed status of security discussions with Swiss NB</vt:lpstr>
      <vt:lpstr>JTC1 SC reviewed the status of various potential WLAN projects in SC6</vt:lpstr>
      <vt:lpstr>JTC1 SC held a session on EUHT</vt:lpstr>
      <vt:lpstr>JTC1 SC will plan for future SC6 activities  in November in Dallas</vt:lpstr>
      <vt:lpstr>IEEE 802.11 Regulatory SC Nanjing Closing Report</vt:lpstr>
      <vt:lpstr>Abstract</vt:lpstr>
      <vt:lpstr>Agenda</vt:lpstr>
      <vt:lpstr>Accomplishments</vt:lpstr>
      <vt:lpstr>Teleconferences</vt:lpstr>
      <vt:lpstr>References</vt:lpstr>
      <vt:lpstr>References [2]</vt:lpstr>
      <vt:lpstr>IEEE 802.11mc Closing Report for September 2013</vt:lpstr>
      <vt:lpstr>Abstract</vt:lpstr>
      <vt:lpstr>Status </vt:lpstr>
      <vt:lpstr>Recirculation LB Motion   </vt:lpstr>
      <vt:lpstr>TGmc Plan of Record (to be revised)</vt:lpstr>
      <vt:lpstr>Teleconferences</vt:lpstr>
      <vt:lpstr>Next Steps</vt:lpstr>
      <vt:lpstr>TGac September 2013 Closing Report</vt:lpstr>
      <vt:lpstr>Abstract</vt:lpstr>
      <vt:lpstr>Work Completed </vt:lpstr>
      <vt:lpstr>November 2013 Goals</vt:lpstr>
      <vt:lpstr>Conference Call Times</vt:lpstr>
      <vt:lpstr>TGaf  Nanjing Closing Report</vt:lpstr>
      <vt:lpstr>Abstract</vt:lpstr>
      <vt:lpstr>Plan for the Week</vt:lpstr>
      <vt:lpstr>TGaf Accomplishments </vt:lpstr>
      <vt:lpstr>Plan for November</vt:lpstr>
      <vt:lpstr>TGaf Timeline – Changed September 2013</vt:lpstr>
      <vt:lpstr>Teleconferences</vt:lpstr>
      <vt:lpstr>IEEE 802.11ah Closing Report for September 2013</vt:lpstr>
      <vt:lpstr>Activity in TGah</vt:lpstr>
      <vt:lpstr>Going forward</vt:lpstr>
      <vt:lpstr>WG LB motion</vt:lpstr>
      <vt:lpstr>Teleconference</vt:lpstr>
      <vt:lpstr>Timeline – No change</vt:lpstr>
      <vt:lpstr>IEEE 802.11TGai Closing Report</vt:lpstr>
      <vt:lpstr>Abstract</vt:lpstr>
      <vt:lpstr>IEEE 802.11 FILS TGai – Sep 2013 Nanjing</vt:lpstr>
      <vt:lpstr>Accomplishments  TGai  1/2</vt:lpstr>
      <vt:lpstr>Accomplishments  TGai  2/2</vt:lpstr>
      <vt:lpstr>Plan for Nov</vt:lpstr>
      <vt:lpstr>Time line of TGai</vt:lpstr>
      <vt:lpstr>Teleconference Schedule </vt:lpstr>
      <vt:lpstr>Reference</vt:lpstr>
      <vt:lpstr>Thanks to all who participated!</vt:lpstr>
      <vt:lpstr>PowerPoint Presentation</vt:lpstr>
      <vt:lpstr>Abstract</vt:lpstr>
      <vt:lpstr>Work Completed</vt:lpstr>
      <vt:lpstr>Motion</vt:lpstr>
      <vt:lpstr>Goals for November Meeting</vt:lpstr>
      <vt:lpstr>Conference call times</vt:lpstr>
      <vt:lpstr>TGak September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HEW SG September 2013 Closing Report</vt:lpstr>
      <vt:lpstr>Abstract</vt:lpstr>
      <vt:lpstr>Work Completed </vt:lpstr>
      <vt:lpstr>November 2013 Goals</vt:lpstr>
      <vt:lpstr>Timeline</vt:lpstr>
      <vt:lpstr>Conference Call Times</vt:lpstr>
      <vt:lpstr>IEEE 802.24 Liaison Report (Sept 13)</vt:lpstr>
      <vt:lpstr>802.24 Introduction and Meeting Plan</vt:lpstr>
      <vt:lpstr>September 2013 activities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Stephens, Adrian P</cp:lastModifiedBy>
  <cp:revision>1216</cp:revision>
  <cp:lastPrinted>1998-02-10T13:28:06Z</cp:lastPrinted>
  <dcterms:created xsi:type="dcterms:W3CDTF">1998-02-10T13:07:52Z</dcterms:created>
  <dcterms:modified xsi:type="dcterms:W3CDTF">2013-09-19T12:36:58Z</dcterms:modified>
</cp:coreProperties>
</file>