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1"/>
  </p:notesMasterIdLst>
  <p:handoutMasterIdLst>
    <p:handoutMasterId r:id="rId32"/>
  </p:handoutMasterIdLst>
  <p:sldIdLst>
    <p:sldId id="269" r:id="rId2"/>
    <p:sldId id="257" r:id="rId3"/>
    <p:sldId id="296" r:id="rId4"/>
    <p:sldId id="297" r:id="rId5"/>
    <p:sldId id="298" r:id="rId6"/>
    <p:sldId id="429" r:id="rId7"/>
    <p:sldId id="335" r:id="rId8"/>
    <p:sldId id="422" r:id="rId9"/>
    <p:sldId id="430" r:id="rId10"/>
    <p:sldId id="434" r:id="rId11"/>
    <p:sldId id="431" r:id="rId12"/>
    <p:sldId id="433" r:id="rId13"/>
    <p:sldId id="432" r:id="rId14"/>
    <p:sldId id="343" r:id="rId15"/>
    <p:sldId id="272" r:id="rId16"/>
    <p:sldId id="435" r:id="rId17"/>
    <p:sldId id="436" r:id="rId18"/>
    <p:sldId id="437" r:id="rId19"/>
    <p:sldId id="438" r:id="rId20"/>
    <p:sldId id="439" r:id="rId21"/>
    <p:sldId id="440" r:id="rId22"/>
    <p:sldId id="441" r:id="rId23"/>
    <p:sldId id="442" r:id="rId24"/>
    <p:sldId id="443" r:id="rId25"/>
    <p:sldId id="305" r:id="rId26"/>
    <p:sldId id="322" r:id="rId27"/>
    <p:sldId id="426" r:id="rId28"/>
    <p:sldId id="398" r:id="rId29"/>
    <p:sldId id="293"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75" d="100"/>
          <a:sy n="75" d="100"/>
        </p:scale>
        <p:origin x="-2136" y="-50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475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802.11-13/1107r0</a:t>
            </a:r>
            <a:endParaRPr lang="en-US"/>
          </a:p>
        </p:txBody>
      </p:sp>
      <p:sp>
        <p:nvSpPr>
          <p:cNvPr id="5" name="Date Placeholder 4"/>
          <p:cNvSpPr>
            <a:spLocks noGrp="1"/>
          </p:cNvSpPr>
          <p:nvPr>
            <p:ph type="dt" idx="11"/>
          </p:nvPr>
        </p:nvSpPr>
        <p:spPr/>
        <p:txBody>
          <a:bodyPr/>
          <a:lstStyle/>
          <a:p>
            <a:pPr>
              <a:defRPr/>
            </a:pPr>
            <a:r>
              <a:rPr lang="en-US" smtClean="0"/>
              <a:t>Sept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802.11-13/1107r0</a:t>
            </a:r>
            <a:endParaRPr lang="en-US"/>
          </a:p>
        </p:txBody>
      </p:sp>
      <p:sp>
        <p:nvSpPr>
          <p:cNvPr id="13315" name="Rectangle 3"/>
          <p:cNvSpPr>
            <a:spLocks noGrp="1" noChangeArrowheads="1"/>
          </p:cNvSpPr>
          <p:nvPr>
            <p:ph type="dt" sz="quarter" idx="1"/>
          </p:nvPr>
        </p:nvSpPr>
        <p:spPr>
          <a:noFill/>
        </p:spPr>
        <p:txBody>
          <a:bodyPr/>
          <a:lstStyle/>
          <a:p>
            <a:r>
              <a:rPr lang="en-US" smtClean="0"/>
              <a:t>Sept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20</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927775" y="8814888"/>
            <a:ext cx="3004820" cy="464026"/>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20</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55700" y="696039"/>
            <a:ext cx="4622800" cy="3480197"/>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93420" y="4408250"/>
            <a:ext cx="5547360" cy="4271298"/>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27</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28</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0958r1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OM_v12.pdf" TargetMode="External"/><Relationship Id="rId5" Type="http://schemas.openxmlformats.org/officeDocument/2006/relationships/hyperlink" Target="http://grouper.ieee.org/groups/802/PNP/approved/IEEE_802_LMSC_WG_PandP_approved_120604-v1.pdf" TargetMode="External"/><Relationship Id="rId6" Type="http://schemas.openxmlformats.org/officeDocument/2006/relationships/hyperlink" Target="http://grouper.ieee.org/groups/802/PNP/approved/IEEE_802_WG_PandP_v13.pdf" TargetMode="External"/><Relationship Id="rId7" Type="http://schemas.openxmlformats.org/officeDocument/2006/relationships/hyperlink" Target="http://grouper.ieee.org/groups/802/PNP/approved/IEEE_802_Chairs_guidelines_v15.pdf" TargetMode="External"/><Relationship Id="rId8" Type="http://schemas.openxmlformats.org/officeDocument/2006/relationships/hyperlink" Target="https://mentor.ieee.org/802.11/dcn/13/11-13-0001-01-0000-802-11-operations-manual.docx" TargetMode="External"/><Relationship Id="rId9"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listserv@listserv.ieee.or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533400" y="9144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Sep 2013 Nanjing</a:t>
            </a:r>
            <a:r>
              <a:rPr lang="en-US" altLang="ja-JP" dirty="0" smtClean="0">
                <a:ea typeface="ＭＳ Ｐゴシック" pitchFamily="-84" charset="-128"/>
                <a:cs typeface="ＭＳ Ｐゴシック" pitchFamily="-84" charset="-128"/>
              </a:rPr>
              <a:t>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09-16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a:t>
            </a:r>
            <a:r>
              <a:rPr lang="en-US" altLang="ja-JP" dirty="0" smtClean="0">
                <a:ea typeface="ＭＳ Ｐゴシック" pitchFamily="-84" charset="-128"/>
                <a:cs typeface="ＭＳ Ｐゴシック" pitchFamily="-84" charset="-128"/>
              </a:rPr>
              <a:t>19:</a:t>
            </a:r>
            <a:r>
              <a:rPr lang="en-US" altLang="ja-JP" dirty="0" smtClean="0">
                <a:ea typeface="ＭＳ Ｐゴシック" pitchFamily="-84" charset="-128"/>
                <a:cs typeface="ＭＳ Ｐゴシック" pitchFamily="-84" charset="-128"/>
              </a:rPr>
              <a:t>30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21</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PM1</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0-1</a:t>
            </a:r>
            <a:r>
              <a:rPr lang="en-US" altLang="ja-JP" dirty="0" smtClean="0">
                <a:ea typeface="ＭＳ Ｐゴシック" pitchFamily="-84" charset="-128"/>
                <a:cs typeface="ＭＳ Ｐゴシック" pitchFamily="-84" charset="-128"/>
              </a:rPr>
              <a:t>5</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Sep 1</a:t>
            </a:r>
            <a:r>
              <a:rPr lang="en-US" altLang="ja-JP" dirty="0" smtClean="0">
                <a:ea typeface="ＭＳ Ｐゴシック" pitchFamily="-84" charset="-128"/>
                <a:cs typeface="ＭＳ Ｐゴシック" pitchFamily="-84" charset="-128"/>
              </a:rPr>
              <a:t>9</a:t>
            </a:r>
            <a:r>
              <a:rPr lang="en-US" altLang="ja-JP" baseline="30000" dirty="0" smtClean="0">
                <a:ea typeface="ＭＳ Ｐゴシック" pitchFamily="-84" charset="-128"/>
                <a:cs typeface="ＭＳ Ｐゴシック" pitchFamily="-84" charset="-128"/>
              </a:rPr>
              <a:t>th</a:t>
            </a:r>
            <a:r>
              <a:rPr lang="en-US" altLang="ja-JP" dirty="0" smtClean="0"/>
              <a:t>,  2013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Nov</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Sep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(US </a:t>
            </a:r>
            <a:r>
              <a:rPr kumimoji="0" lang="en-US" altLang="ja-JP" sz="1100" dirty="0" err="1" smtClean="0"/>
              <a:t>DoT</a:t>
            </a:r>
            <a:r>
              <a:rPr kumimoji="0" lang="en-US" altLang="ja-JP" sz="1100" dirty="0" smtClean="0"/>
              <a:t>)/ Ping Fang (</a:t>
            </a:r>
            <a:r>
              <a:rPr kumimoji="0" lang="en-US" altLang="ja-JP" sz="1100" dirty="0" err="1" smtClean="0"/>
              <a:t>Huawei</a:t>
            </a:r>
            <a:r>
              <a:rPr kumimoji="0" lang="en-US" altLang="ja-JP" sz="1100" dirty="0" smtClean="0"/>
              <a:t>)</a:t>
            </a:r>
            <a:endParaRPr kumimoji="0" lang="en-US" altLang="ja-JP" sz="1100" dirty="0" smtClean="0"/>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16</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
        <p:nvSpPr>
          <p:cNvPr id="8" name="日付プレースホルダ 7"/>
          <p:cNvSpPr>
            <a:spLocks noGrp="1"/>
          </p:cNvSpPr>
          <p:nvPr>
            <p:ph type="dt" sz="half" idx="10"/>
          </p:nvPr>
        </p:nvSpPr>
        <p:spPr/>
        <p:txBody>
          <a:bodyPr/>
          <a:lstStyle/>
          <a:p>
            <a:pPr>
              <a:defRPr/>
            </a:pPr>
            <a:r>
              <a:rPr lang="en-US" altLang="ja-JP" smtClean="0"/>
              <a:t>Sep 2013</a:t>
            </a:r>
            <a:endParaRPr lang="en-US" dirty="0"/>
          </a:p>
        </p:txBody>
      </p:sp>
      <p:sp>
        <p:nvSpPr>
          <p:cNvPr id="9" name="スライド番号プレースホルダ 8"/>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17</a:t>
            </a:fld>
            <a:endParaRPr lang="en-US" altLang="ja-JP"/>
          </a:p>
        </p:txBody>
      </p:sp>
      <p:sp>
        <p:nvSpPr>
          <p:cNvPr id="10" name="フッター プレースホルダ 9"/>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18</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8" name="日付プレースホルダ 7"/>
          <p:cNvSpPr>
            <a:spLocks noGrp="1"/>
          </p:cNvSpPr>
          <p:nvPr>
            <p:ph type="dt" sz="half" idx="10"/>
          </p:nvPr>
        </p:nvSpPr>
        <p:spPr/>
        <p:txBody>
          <a:bodyPr/>
          <a:lstStyle/>
          <a:p>
            <a:pPr>
              <a:defRPr/>
            </a:pPr>
            <a:r>
              <a:rPr lang="en-US" altLang="ja-JP" smtClean="0"/>
              <a:t>Sep 2013</a:t>
            </a:r>
            <a:endParaRPr lang="en-US" dirty="0"/>
          </a:p>
        </p:txBody>
      </p:sp>
      <p:sp>
        <p:nvSpPr>
          <p:cNvPr id="9" name="スライド番号プレースホルダ 8"/>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19</a:t>
            </a:fld>
            <a:endParaRPr lang="en-US" altLang="ja-JP"/>
          </a:p>
        </p:txBody>
      </p:sp>
      <p:sp>
        <p:nvSpPr>
          <p:cNvPr id="10" name="フッター プレースホルダ 9"/>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2013,  Nanjing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
        <p:nvSpPr>
          <p:cNvPr id="12" name="フッター プレースホルダ 11"/>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a:noFill/>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(v12, effective 19 July, 2013)</a:t>
            </a:r>
          </a:p>
          <a:p>
            <a:pPr lvl="1"/>
            <a:r>
              <a:rPr lang="en-US" sz="1400" dirty="0" smtClean="0">
                <a:hlinkClick r:id="rId4"/>
              </a:rPr>
              <a:t>http://grouper.ieee.org/groups/802/PNP/approved/IEEE_802_OM_v12.pdf</a:t>
            </a:r>
            <a:endParaRPr lang="en-US" sz="1400" dirty="0" smtClean="0"/>
          </a:p>
          <a:p>
            <a:pPr lvl="1"/>
            <a:endParaRPr lang="en-US" sz="800" dirty="0" smtClean="0"/>
          </a:p>
          <a:p>
            <a:r>
              <a:rPr lang="en-US" sz="2000" dirty="0" smtClean="0">
                <a:hlinkClick r:id="rId5" action="ppaction://hlinkfile"/>
              </a:rPr>
              <a:t>IEEE 802 Working Group </a:t>
            </a:r>
            <a:r>
              <a:rPr lang="en-US" sz="2000" dirty="0" err="1" smtClean="0">
                <a:hlinkClick r:id="rId5" action="ppaction://hlinkfile"/>
              </a:rPr>
              <a:t>P&amp;Procedures</a:t>
            </a:r>
            <a:r>
              <a:rPr lang="en-US" sz="2000" dirty="0" smtClean="0"/>
              <a:t> </a:t>
            </a:r>
            <a:r>
              <a:rPr lang="en-US" sz="1600" dirty="0" smtClean="0"/>
              <a:t>(v13, effective 22 March 2013</a:t>
            </a:r>
            <a:endParaRPr lang="en-US" sz="2000" dirty="0" smtClean="0"/>
          </a:p>
          <a:p>
            <a:pPr lvl="1"/>
            <a:r>
              <a:rPr lang="en-US" sz="1400" dirty="0" smtClean="0">
                <a:hlinkClick r:id="rId6"/>
              </a:rPr>
              <a:t>http://grouper.ieee.org/groups/802/PNP/approved/IEEE_802_WG_PandP_v13.pdf</a:t>
            </a:r>
            <a:endParaRPr lang="en-US" sz="1400" dirty="0" smtClean="0"/>
          </a:p>
          <a:p>
            <a:pPr lvl="1"/>
            <a:endParaRPr lang="en-US" sz="1400" dirty="0" smtClean="0"/>
          </a:p>
          <a:p>
            <a:r>
              <a:rPr lang="en-US" sz="2000" dirty="0" smtClean="0">
                <a:hlinkClick r:id="rId7"/>
              </a:rPr>
              <a:t>IEEE 802 LMSC Chair's Guidelines</a:t>
            </a:r>
            <a:r>
              <a:rPr lang="en-US" sz="2000" dirty="0" smtClean="0"/>
              <a:t>: </a:t>
            </a:r>
            <a:r>
              <a:rPr lang="en-US" sz="1600" dirty="0" smtClean="0"/>
              <a:t>v15, effective 19 July 2013</a:t>
            </a:r>
            <a:endParaRPr lang="en-US" sz="2000" dirty="0" smtClean="0">
              <a:hlinkClick r:id="rId3"/>
            </a:endParaRPr>
          </a:p>
          <a:p>
            <a:pPr lvl="1"/>
            <a:r>
              <a:rPr lang="en-US" sz="1400" dirty="0" smtClean="0">
                <a:hlinkClick r:id="rId7"/>
              </a:rPr>
              <a:t>http://grouper.ieee.org/groups/802/PNP/approved/IEEE_802_Chairs_guidelines_v15.pdf</a:t>
            </a:r>
            <a:endParaRPr lang="en-US" sz="1400" dirty="0" smtClean="0"/>
          </a:p>
          <a:p>
            <a:pPr lvl="1">
              <a:buNone/>
            </a:pPr>
            <a:endParaRPr lang="en-US" sz="1400" dirty="0" smtClean="0"/>
          </a:p>
          <a:p>
            <a:r>
              <a:rPr lang="en-US" sz="2000" dirty="0" smtClean="0">
                <a:hlinkClick r:id="rId8" tooltip="802.11 WG Operation Manual"/>
              </a:rPr>
              <a:t>IEEE 802.11 WG OM</a:t>
            </a:r>
            <a:r>
              <a:rPr lang="en-US" sz="1800" dirty="0" smtClean="0"/>
              <a:t>: (Approved January 2013)</a:t>
            </a:r>
          </a:p>
          <a:p>
            <a:pPr lvl="1"/>
            <a:r>
              <a:rPr lang="en-US" sz="1200" dirty="0" smtClean="0">
                <a:hlinkClick r:id="rId8"/>
              </a:rPr>
              <a:t>https://mentor.ieee.org/802.11/dcn/13/11-13-0001-01-0000-802-11-operations-manual.docx</a:t>
            </a:r>
            <a:endParaRPr lang="en-US" sz="1200" dirty="0" smtClean="0"/>
          </a:p>
          <a:p>
            <a:pPr>
              <a:buFontTx/>
              <a:buNone/>
            </a:pPr>
            <a:r>
              <a:rPr lang="en-US" sz="2000" dirty="0" smtClean="0"/>
              <a:t>Policies and Procedures hierarchy</a:t>
            </a:r>
          </a:p>
          <a:p>
            <a:pPr lvl="1"/>
            <a:r>
              <a:rPr lang="en-US" sz="1800" dirty="0" smtClean="0">
                <a:hlinkClick r:id="rId9"/>
              </a:rPr>
              <a:t>http://www.ieee802.org/11/Rules/rules.shtml</a:t>
            </a:r>
            <a:endParaRPr lang="en-US" sz="1800" dirty="0" smtClean="0"/>
          </a:p>
          <a:p>
            <a:pPr lvl="1"/>
            <a:endParaRPr lang="en-US" sz="1800" dirty="0" smtClean="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533400"/>
          </a:xfrm>
        </p:spPr>
        <p:txBody>
          <a:bodyPr/>
          <a:lstStyle/>
          <a:p>
            <a:r>
              <a:rPr lang="en-US" dirty="0" smtClean="0"/>
              <a:t>Reminder for Posting Documents</a:t>
            </a:r>
            <a:endParaRPr lang="en-US" dirty="0"/>
          </a:p>
        </p:txBody>
      </p:sp>
      <p:sp>
        <p:nvSpPr>
          <p:cNvPr id="3" name="Content Placeholder 2"/>
          <p:cNvSpPr>
            <a:spLocks noGrp="1"/>
          </p:cNvSpPr>
          <p:nvPr>
            <p:ph idx="1"/>
          </p:nvPr>
        </p:nvSpPr>
        <p:spPr>
          <a:xfrm>
            <a:off x="685800" y="1371600"/>
            <a:ext cx="8229600" cy="4724400"/>
          </a:xfrm>
        </p:spPr>
        <p:txBody>
          <a:bodyPr>
            <a:normAutofit fontScale="92500" lnSpcReduction="20000"/>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a:p>
            <a:pPr lvl="1"/>
            <a:r>
              <a:rPr lang="en-US" sz="2800" dirty="0" smtClean="0"/>
              <a:t>Secretaries should put “Minutes” in the lower left corner for “minutes” of meetings</a:t>
            </a:r>
            <a:r>
              <a:rPr lang="en-US" sz="2800" dirty="0" smtClean="0"/>
              <a:t>.</a:t>
            </a:r>
          </a:p>
          <a:p>
            <a:pPr>
              <a:defRPr/>
            </a:pPr>
            <a:r>
              <a:rPr lang="en-US" altLang="ja-JP" sz="3200" dirty="0" smtClean="0"/>
              <a:t>Subject to the 4-hour rules</a:t>
            </a:r>
            <a:endParaRPr lang="en-US" altLang="ja-JP" sz="3200" dirty="0" smtClean="0"/>
          </a:p>
          <a:p>
            <a:pPr lvl="1">
              <a:defRPr/>
            </a:pPr>
            <a:r>
              <a:rPr lang="en-US" altLang="ja-JP" sz="2800" dirty="0" smtClean="0"/>
              <a:t>If </a:t>
            </a:r>
            <a:r>
              <a:rPr lang="en-US" altLang="ja-JP" sz="2800" dirty="0" smtClean="0"/>
              <a:t>members have </a:t>
            </a:r>
            <a:r>
              <a:rPr lang="en-US" altLang="ja-JP" sz="2800" dirty="0" smtClean="0"/>
              <a:t>submissions which contain any  technical motions, </a:t>
            </a:r>
            <a:r>
              <a:rPr lang="en-US" altLang="ja-JP" sz="2800" dirty="0" smtClean="0"/>
              <a:t>the contribution should be uploaded on the server</a:t>
            </a:r>
            <a:r>
              <a:rPr lang="en-US" altLang="ja-JP" sz="2800" dirty="0" smtClean="0"/>
              <a:t> at least  </a:t>
            </a:r>
            <a:r>
              <a:rPr lang="en-US" altLang="ja-JP" sz="2800" dirty="0" smtClean="0"/>
              <a:t>4-hours before.</a:t>
            </a:r>
          </a:p>
          <a:p>
            <a:pPr lvl="1"/>
            <a:endParaRPr lang="en-US" sz="2800" dirty="0" smtClean="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7" name="日付プレースホルダ 6"/>
          <p:cNvSpPr>
            <a:spLocks noGrp="1"/>
          </p:cNvSpPr>
          <p:nvPr>
            <p:ph type="dt" sz="half" idx="10"/>
          </p:nvPr>
        </p:nvSpPr>
        <p:spPr/>
        <p:txBody>
          <a:bodyPr/>
          <a:lstStyle/>
          <a:p>
            <a:pPr>
              <a:defRPr/>
            </a:pPr>
            <a:r>
              <a:rPr lang="en-US" altLang="ja-JP" smtClean="0"/>
              <a:t>Sep 2013</a:t>
            </a:r>
            <a:endParaRPr lang="en-US" dirty="0"/>
          </a:p>
        </p:txBody>
      </p:sp>
      <p:sp>
        <p:nvSpPr>
          <p:cNvPr id="8" name="スライド番号プレースホルダ 7"/>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
        <p:nvSpPr>
          <p:cNvPr id="9" name="フッター プレースホルダ 8"/>
          <p:cNvSpPr>
            <a:spLocks noGrp="1"/>
          </p:cNvSpPr>
          <p:nvPr>
            <p:ph type="ftr" sz="quarter" idx="11"/>
          </p:nvPr>
        </p:nvSpPr>
        <p:spPr/>
        <p:txBody>
          <a:bodyPr/>
          <a:lstStyle/>
          <a:p>
            <a:pPr>
              <a:defRPr/>
            </a:pPr>
            <a:r>
              <a:rPr lang="en-US" altLang="ja-JP" smtClean="0"/>
              <a:t>Hiroshi Mano (ATRD, Root, Lab)</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Geneva.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July 2013 </a:t>
            </a:r>
            <a:r>
              <a:rPr lang="en-GB" altLang="ja-JP" dirty="0" smtClean="0">
                <a:ea typeface="ＭＳ Ｐゴシック" pitchFamily="-84" charset="-128"/>
                <a:cs typeface="ＭＳ Ｐゴシック" pitchFamily="-84" charset="-128"/>
              </a:rPr>
              <a:t>:  </a:t>
            </a:r>
            <a:r>
              <a:rPr lang="en-GB" altLang="ja-JP" dirty="0" smtClean="0">
                <a:ea typeface="ＭＳ Ｐゴシック" pitchFamily="-84" charset="-128"/>
                <a:cs typeface="ＭＳ Ｐゴシック" pitchFamily="-84" charset="-128"/>
              </a:rPr>
              <a:t> </a:t>
            </a:r>
          </a:p>
          <a:p>
            <a:pPr lvl="1"/>
            <a:r>
              <a:rPr lang="en-US" altLang="ja-JP" dirty="0" smtClean="0">
                <a:ea typeface="ＭＳ Ｐゴシック" pitchFamily="-84" charset="-128"/>
                <a:cs typeface="ＭＳ Ｐゴシック" pitchFamily="-84" charset="-128"/>
              </a:rPr>
              <a:t>https://mentor.ieee.org/802.11/dcn/13/11-13-0936-00-00ai-july-2013-geneva-session-minutes.doc</a:t>
            </a:r>
            <a:endParaRPr lang="en-GB" altLang="ja-JP" dirty="0" smtClean="0">
              <a:ea typeface="ＭＳ Ｐゴシック" pitchFamily="-84" charset="-128"/>
              <a:cs typeface="ＭＳ Ｐゴシック" pitchFamily="-84" charset="-128"/>
            </a:endParaRPr>
          </a:p>
          <a:p>
            <a:pPr>
              <a:defRPr/>
            </a:pPr>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Geneva to Nanjing 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Geneva to Nanjing meeting</a:t>
            </a:r>
            <a:r>
              <a:rPr lang="en-US" altLang="ja-JP" dirty="0" smtClean="0">
                <a:ea typeface="ＭＳ Ｐゴシック" pitchFamily="-84" charset="-128"/>
                <a:cs typeface="ＭＳ Ｐゴシック" pitchFamily="-84" charset="-128"/>
              </a:rPr>
              <a:t>.</a:t>
            </a:r>
          </a:p>
          <a:p>
            <a:pPr lvl="1"/>
            <a:r>
              <a:rPr lang="en-US" altLang="ja-JP" dirty="0" smtClean="0">
                <a:ea typeface="ＭＳ Ｐゴシック" pitchFamily="-84" charset="-128"/>
                <a:cs typeface="ＭＳ Ｐゴシック" pitchFamily="-84" charset="-128"/>
              </a:rPr>
              <a:t>https://mentor.ieee.org/802.11/dcn/13/11-13-1070-00-00ai-september-teleconference-minutes.doc</a:t>
            </a:r>
            <a:endParaRPr lang="en-GB" altLang="ja-JP" dirty="0" smtClean="0">
              <a:ea typeface="ＭＳ Ｐゴシック" pitchFamily="-84" charset="-128"/>
              <a:cs typeface="ＭＳ Ｐゴシック" pitchFamily="-84" charset="-128"/>
            </a:endParaRPr>
          </a:p>
          <a:p>
            <a:pPr>
              <a:defRPr/>
            </a:pPr>
            <a:r>
              <a:rPr lang="en-US" altLang="ja-JP" dirty="0" smtClean="0"/>
              <a:t>Moved: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27</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28</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10:00 ET on </a:t>
            </a:r>
            <a:r>
              <a:rPr lang="en-US" altLang="ja-JP" dirty="0" err="1" smtClean="0"/>
              <a:t>xxxx</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a:t>
            </a:r>
            <a:r>
              <a:rPr lang="en-US" altLang="ja-JP" sz="2900" dirty="0" smtClean="0">
                <a:ea typeface="ＭＳ Ｐゴシック" pitchFamily="-65" charset="-128"/>
                <a:cs typeface="ＭＳ Ｐゴシック" pitchFamily="-65" charset="-128"/>
              </a:rPr>
              <a:t>2013 Nanjing</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a:buNone/>
            </a:pPr>
            <a:endParaRPr lang="en-US" altLang="ja-JP" dirty="0" smtClean="0">
              <a:ea typeface="ＭＳ Ｐゴシック" pitchFamily="-84" charset="-128"/>
              <a:cs typeface="ＭＳ Ｐゴシック" pitchFamily="-84" charset="-128"/>
            </a:endParaRP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Sep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a:t>
            </a:r>
            <a:r>
              <a:rPr lang="en-US" altLang="ja-JP" dirty="0" smtClean="0">
                <a:ea typeface="ＭＳ Ｐゴシック" pitchFamily="-84" charset="-128"/>
                <a:cs typeface="ＭＳ Ｐゴシック" pitchFamily="-84" charset="-128"/>
              </a:rPr>
              <a:t>16:</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18:</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p>
          <a:p>
            <a:pPr lvl="1">
              <a:defRPr/>
            </a:pPr>
            <a:r>
              <a:rPr lang="en-US" altLang="ja-JP" dirty="0" smtClean="0"/>
              <a:t>July Geneva Session </a:t>
            </a:r>
            <a:r>
              <a:rPr lang="en-US" altLang="ja-JP" dirty="0" smtClean="0"/>
              <a:t>Minutes 13-0936r0</a:t>
            </a:r>
          </a:p>
          <a:p>
            <a:pPr lvl="1">
              <a:defRPr/>
            </a:pPr>
            <a:r>
              <a:rPr lang="en-US" altLang="ja-JP" dirty="0" smtClean="0"/>
              <a:t>Sep Teleconference </a:t>
            </a:r>
            <a:r>
              <a:rPr lang="en-US" altLang="ja-JP" dirty="0" smtClean="0"/>
              <a:t>Minutes 13-1053r0</a:t>
            </a:r>
          </a:p>
          <a:p>
            <a:pPr>
              <a:defRPr/>
            </a:pPr>
            <a:r>
              <a:rPr lang="en-US" dirty="0" smtClean="0"/>
              <a:t>Report on LB198 on </a:t>
            </a:r>
            <a:r>
              <a:rPr lang="en-US" dirty="0" err="1" smtClean="0"/>
              <a:t>TGai</a:t>
            </a:r>
            <a:r>
              <a:rPr lang="en-US" dirty="0" smtClean="0"/>
              <a:t> Draft </a:t>
            </a:r>
            <a:r>
              <a:rPr lang="en-US" dirty="0" smtClean="0"/>
              <a:t>1.0</a:t>
            </a:r>
            <a:endParaRPr lang="ja-JP" altLang="en-US" dirty="0" smtClean="0"/>
          </a:p>
          <a:p>
            <a:pPr lvl="1">
              <a:defRPr/>
            </a:pPr>
            <a:r>
              <a:rPr lang="en-US" altLang="ja-JP" dirty="0" smtClean="0"/>
              <a:t>13/1112r0 / </a:t>
            </a:r>
            <a:r>
              <a:rPr lang="en-US" dirty="0" smtClean="0"/>
              <a:t>Marc </a:t>
            </a:r>
            <a:r>
              <a:rPr lang="en-US" dirty="0" err="1" smtClean="0"/>
              <a:t>Emmelmann</a:t>
            </a:r>
            <a:r>
              <a:rPr lang="ja-JP" altLang="en-US" dirty="0" smtClean="0"/>
              <a:t> </a:t>
            </a:r>
            <a:endParaRPr lang="en-US" altLang="ja-JP" dirty="0" smtClean="0"/>
          </a:p>
          <a:p>
            <a:pPr>
              <a:defRPr/>
            </a:pPr>
            <a:r>
              <a:rPr lang="en-US" altLang="ja-JP" dirty="0" smtClean="0"/>
              <a:t>Editors </a:t>
            </a:r>
            <a:r>
              <a:rPr lang="en-US" altLang="ja-JP" dirty="0" smtClean="0"/>
              <a:t>meeting report</a:t>
            </a:r>
          </a:p>
          <a:p>
            <a:pPr>
              <a:defRPr/>
            </a:pPr>
            <a:r>
              <a:rPr lang="en-US" altLang="ja-JP" dirty="0" smtClean="0"/>
              <a:t>Comment resolution</a:t>
            </a:r>
          </a:p>
          <a:p>
            <a:pPr>
              <a:defRPr/>
            </a:pPr>
            <a:r>
              <a:rPr lang="en-US" altLang="ja-JP" dirty="0" smtClean="0"/>
              <a:t>Recess until Tuesday AM1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EVE1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17596</TotalTime>
  <Words>2995</Words>
  <Application>Microsoft Macintosh PowerPoint</Application>
  <PresentationFormat>画面に合わせる (4:3)</PresentationFormat>
  <Paragraphs>409</Paragraphs>
  <Slides>29</Slides>
  <Notes>17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29</vt:i4>
      </vt:variant>
    </vt:vector>
  </HeadingPairs>
  <TitlesOfParts>
    <vt:vector size="30" baseType="lpstr">
      <vt:lpstr>802-11-Submission</vt:lpstr>
      <vt:lpstr>IEEE 802.11ai Fast Initial Link Setup  Agenda for Sep 2013 Nanjing </vt:lpstr>
      <vt:lpstr>Abstract</vt:lpstr>
      <vt:lpstr>Meeting Protocol</vt:lpstr>
      <vt:lpstr>Attendance</vt:lpstr>
      <vt:lpstr>Attendance, Voting &amp; Document Status</vt:lpstr>
      <vt:lpstr>IEEE 802.11 FILS TGai – Sep 2013 Nanjing</vt:lpstr>
      <vt:lpstr>Agenda Monday Sep 16th ,  2013 – 16:00-18:00</vt:lpstr>
      <vt:lpstr>Agenda Tuesday Sep 17th ,  2013 – 8:00-10:00</vt:lpstr>
      <vt:lpstr>Agenda Tuesday Sep 17th ,  2013 – 10:30-12:30</vt:lpstr>
      <vt:lpstr>Agenda Tuesday Sep 17th ,  2013 – 19:30-21:30</vt:lpstr>
      <vt:lpstr>Agenda Wednesday Sep 18th ,  2013 – 08:00-10:00</vt:lpstr>
      <vt:lpstr>Agenda Wednesday Sep 18th ,  2013 – 13:30-15:30</vt:lpstr>
      <vt:lpstr>Agenda Thursday Sep 19th ,  2013 – 8:00-10:00</vt:lpstr>
      <vt:lpstr>Agenda  Thursday, Sep 19th,  2013 – 13:30-15:30</vt:lpstr>
      <vt:lpstr>Administrative Items</vt:lpstr>
      <vt:lpstr>Participants, Patents, and Duty to Inform</vt:lpstr>
      <vt:lpstr>Patent Related Links</vt:lpstr>
      <vt:lpstr>Call for Potentially Essential Patents</vt:lpstr>
      <vt:lpstr>Other Guidelines for IEEE WG Meetings</vt:lpstr>
      <vt:lpstr>スライド 20</vt:lpstr>
      <vt:lpstr>Current IEEE-SA Rules</vt:lpstr>
      <vt:lpstr>Current IEEE 802 Procedures </vt:lpstr>
      <vt:lpstr>Reminder for Posting Documents</vt:lpstr>
      <vt:lpstr>IEEE 802-ALL EMAIL List Server</vt:lpstr>
      <vt:lpstr>Approve TGai meeting minutes of Geneva. </vt:lpstr>
      <vt:lpstr>Approve TGai teleconference meeting minutes of Geneva to Nanjing meeting. </vt:lpstr>
      <vt:lpstr>Plan for Nov</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TGai-Agenda-Nanjing-Sep</dc:title>
  <dc:subject/>
  <dc:creator>Hiroshi Mano</dc:creator>
  <cp:keywords/>
  <dc:description/>
  <cp:lastModifiedBy>真野 浩</cp:lastModifiedBy>
  <cp:revision>486</cp:revision>
  <cp:lastPrinted>1998-02-10T13:28:06Z</cp:lastPrinted>
  <dcterms:created xsi:type="dcterms:W3CDTF">2013-09-15T09:05:24Z</dcterms:created>
  <dcterms:modified xsi:type="dcterms:W3CDTF">2013-09-16T07:44:40Z</dcterms:modified>
  <cp:category/>
</cp:coreProperties>
</file>