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78" r:id="rId4"/>
    <p:sldId id="271" r:id="rId5"/>
    <p:sldId id="270" r:id="rId6"/>
    <p:sldId id="267" r:id="rId7"/>
    <p:sldId id="272" r:id="rId8"/>
    <p:sldId id="273" r:id="rId9"/>
    <p:sldId id="286" r:id="rId10"/>
    <p:sldId id="279" r:id="rId11"/>
    <p:sldId id="282" r:id="rId12"/>
    <p:sldId id="284" r:id="rId13"/>
    <p:sldId id="287" r:id="rId14"/>
    <p:sldId id="274" r:id="rId15"/>
    <p:sldId id="276" r:id="rId16"/>
    <p:sldId id="277" r:id="rId17"/>
    <p:sldId id="290" r:id="rId18"/>
    <p:sldId id="281" r:id="rId19"/>
    <p:sldId id="288" r:id="rId20"/>
    <p:sldId id="289"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FFF0"/>
    <a:srgbClr val="D2D2F4"/>
    <a:srgbClr val="009973"/>
    <a:srgbClr val="FBE6FF"/>
    <a:srgbClr val="F0CFFF"/>
    <a:srgbClr val="FFFC69"/>
    <a:srgbClr val="FFDCB5"/>
    <a:srgbClr val="FFCFCF"/>
    <a:srgbClr val="CDDDFF"/>
    <a:srgbClr val="FFD7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638" autoAdjust="0"/>
    <p:restoredTop sz="94660"/>
  </p:normalViewPr>
  <p:slideViewPr>
    <p:cSldViewPr snapToObjects="1">
      <p:cViewPr varScale="1">
        <p:scale>
          <a:sx n="133" d="100"/>
          <a:sy n="133" d="100"/>
        </p:scale>
        <p:origin x="-2272"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802.11-13/0952r3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Norman Finn, Cisco Systems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82212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802.11-13/0952r3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Norman Finn, Cisco Systems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25414745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802.11-13/0952r3</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802.11-13/0952r3</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802.11-13/0952r3</a:t>
            </a:r>
            <a:endParaRPr lang="en-US"/>
          </a:p>
        </p:txBody>
      </p:sp>
      <p:sp>
        <p:nvSpPr>
          <p:cNvPr id="5" name="Date Placeholder 4"/>
          <p:cNvSpPr>
            <a:spLocks noGrp="1"/>
          </p:cNvSpPr>
          <p:nvPr>
            <p:ph type="dt" idx="11"/>
          </p:nvPr>
        </p:nvSpPr>
        <p:spPr/>
        <p:txBody>
          <a:bodyPr/>
          <a:lstStyle/>
          <a:p>
            <a:r>
              <a:rPr lang="en-US" smtClean="0"/>
              <a:t>November 2013</a:t>
            </a:r>
            <a:endParaRPr lang="en-US"/>
          </a:p>
        </p:txBody>
      </p:sp>
      <p:sp>
        <p:nvSpPr>
          <p:cNvPr id="6" name="Footer Placeholder 5"/>
          <p:cNvSpPr>
            <a:spLocks noGrp="1"/>
          </p:cNvSpPr>
          <p:nvPr>
            <p:ph type="ftr" idx="12"/>
          </p:nvPr>
        </p:nvSpPr>
        <p:spPr/>
        <p:txBody>
          <a:bodyPr/>
          <a:lstStyle/>
          <a:p>
            <a:r>
              <a:rPr lang="en-US" smtClean="0"/>
              <a:t>Norman Finn, Cisco Systems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80617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802.11-13/0952r3</a:t>
            </a:r>
            <a:endParaRPr lang="en-US"/>
          </a:p>
        </p:txBody>
      </p:sp>
      <p:sp>
        <p:nvSpPr>
          <p:cNvPr id="5" name="Date Placeholder 4"/>
          <p:cNvSpPr>
            <a:spLocks noGrp="1"/>
          </p:cNvSpPr>
          <p:nvPr>
            <p:ph type="dt" idx="11"/>
          </p:nvPr>
        </p:nvSpPr>
        <p:spPr/>
        <p:txBody>
          <a:bodyPr/>
          <a:lstStyle/>
          <a:p>
            <a:r>
              <a:rPr lang="en-US" smtClean="0"/>
              <a:t>November 2013</a:t>
            </a:r>
            <a:endParaRPr lang="en-US"/>
          </a:p>
        </p:txBody>
      </p:sp>
      <p:sp>
        <p:nvSpPr>
          <p:cNvPr id="6" name="Footer Placeholder 5"/>
          <p:cNvSpPr>
            <a:spLocks noGrp="1"/>
          </p:cNvSpPr>
          <p:nvPr>
            <p:ph type="ftr" idx="12"/>
          </p:nvPr>
        </p:nvSpPr>
        <p:spPr/>
        <p:txBody>
          <a:bodyPr/>
          <a:lstStyle/>
          <a:p>
            <a:r>
              <a:rPr lang="en-US" smtClean="0"/>
              <a:t>Norman Finn, Cisco Systems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80617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smtClean="0"/>
              <a:t>Norman Finn, Cisco Systems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Norman Finn,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smtClean="0"/>
              <a:t>Norman Finn, Cisco Systems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smtClean="0"/>
              <a:t>Norman Finn, Cisco Systems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11-13/</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0952r3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Stacking Tags In LLC Media</a:t>
            </a:r>
            <a:endParaRPr lang="en-GB" dirty="0"/>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a:t>
            </a:r>
            <a:r>
              <a:rPr lang="en-GB" sz="2000" b="0" dirty="0" smtClean="0"/>
              <a:t>-11-14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24512740"/>
              </p:ext>
            </p:extLst>
          </p:nvPr>
        </p:nvGraphicFramePr>
        <p:xfrm>
          <a:off x="508000" y="2346325"/>
          <a:ext cx="8156575" cy="2365375"/>
        </p:xfrm>
        <a:graphic>
          <a:graphicData uri="http://schemas.openxmlformats.org/presentationml/2006/ole">
            <mc:AlternateContent xmlns:mc="http://schemas.openxmlformats.org/markup-compatibility/2006">
              <mc:Choice xmlns:v="urn:schemas-microsoft-com:vml" Requires="v">
                <p:oleObj spid="_x0000_s3110" name="Document" r:id="rId4" imgW="8255000" imgH="2400300" progId="Word.Document.8">
                  <p:embed/>
                </p:oleObj>
              </mc:Choice>
              <mc:Fallback>
                <p:oleObj name="Document" r:id="rId4" imgW="8255000" imgH="2400300" progId="Word.Document.8">
                  <p:embed/>
                  <p:pic>
                    <p:nvPicPr>
                      <p:cNvPr id="0" name="Picture 3"/>
                      <p:cNvPicPr>
                        <a:picLocks noChangeAspect="1" noChangeArrowheads="1"/>
                      </p:cNvPicPr>
                      <p:nvPr/>
                    </p:nvPicPr>
                    <p:blipFill>
                      <a:blip r:embed="rId5"/>
                      <a:srcRect/>
                      <a:stretch>
                        <a:fillRect/>
                      </a:stretch>
                    </p:blipFill>
                    <p:spPr bwMode="auto">
                      <a:xfrm>
                        <a:off x="508000" y="2346325"/>
                        <a:ext cx="8156575"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that is a problem</a:t>
            </a:r>
            <a:endParaRPr lang="en-US" dirty="0"/>
          </a:p>
        </p:txBody>
      </p:sp>
      <p:sp>
        <p:nvSpPr>
          <p:cNvPr id="4" name="Date Placeholder 3"/>
          <p:cNvSpPr>
            <a:spLocks noGrp="1"/>
          </p:cNvSpPr>
          <p:nvPr>
            <p:ph type="dt" idx="10"/>
          </p:nvPr>
        </p:nvSpPr>
        <p:spPr/>
        <p:txBody>
          <a:bodyPr/>
          <a:lstStyle/>
          <a:p>
            <a:r>
              <a:rPr lang="en-US" smtClean="0"/>
              <a:t>November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10</a:t>
            </a:fld>
            <a:endParaRPr lang="en-GB"/>
          </a:p>
        </p:txBody>
      </p:sp>
    </p:spTree>
    <p:extLst>
      <p:ext uri="{BB962C8B-B14F-4D97-AF65-F5344CB8AC3E}">
        <p14:creationId xmlns:p14="http://schemas.microsoft.com/office/powerpoint/2010/main" val="216612401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
        <p:nvSpPr>
          <p:cNvPr id="34" name="TextBox 33"/>
          <p:cNvSpPr txBox="1"/>
          <p:nvPr/>
        </p:nvSpPr>
        <p:spPr>
          <a:xfrm>
            <a:off x="198710" y="6196672"/>
            <a:ext cx="8746580" cy="461665"/>
          </a:xfrm>
          <a:prstGeom prst="rect">
            <a:avLst/>
          </a:prstGeom>
          <a:noFill/>
        </p:spPr>
        <p:txBody>
          <a:bodyPr wrap="none" rtlCol="0">
            <a:spAutoFit/>
          </a:bodyPr>
          <a:lstStyle/>
          <a:p>
            <a:r>
              <a:rPr lang="en-US" sz="1200" dirty="0" smtClean="0">
                <a:solidFill>
                  <a:schemeClr val="tx1">
                    <a:lumMod val="95000"/>
                    <a:lumOff val="5000"/>
                  </a:schemeClr>
                </a:solidFill>
              </a:rPr>
              <a:t>802.1Q decoder </a:t>
            </a:r>
            <a:r>
              <a:rPr lang="en-US" sz="1200" dirty="0">
                <a:solidFill>
                  <a:schemeClr val="tx1">
                    <a:lumMod val="95000"/>
                    <a:lumOff val="5000"/>
                  </a:schemeClr>
                </a:solidFill>
              </a:rPr>
              <a:t>ring: BA = Backbone Addresses, I = I-tag, CA = Customer Addresses, S = Service VLAN tags, Q = Customer VLAN tags.</a:t>
            </a:r>
          </a:p>
          <a:p>
            <a:endParaRPr lang="en-US" sz="1200" dirty="0">
              <a:solidFill>
                <a:schemeClr val="tx1">
                  <a:lumMod val="95000"/>
                  <a:lumOff val="5000"/>
                </a:schemeClr>
              </a:solidFill>
            </a:endParaRPr>
          </a:p>
        </p:txBody>
      </p:sp>
      <p:sp>
        <p:nvSpPr>
          <p:cNvPr id="2" name="Title 1"/>
          <p:cNvSpPr>
            <a:spLocks noGrp="1"/>
          </p:cNvSpPr>
          <p:nvPr>
            <p:ph type="title"/>
          </p:nvPr>
        </p:nvSpPr>
        <p:spPr/>
        <p:txBody>
          <a:bodyPr/>
          <a:lstStyle/>
          <a:p>
            <a:r>
              <a:rPr lang="en-US" dirty="0" smtClean="0"/>
              <a:t>The end-to-end tag stacking </a:t>
            </a:r>
            <a:r>
              <a:rPr lang="en-US" dirty="0" smtClean="0">
                <a:solidFill>
                  <a:schemeClr val="tx1"/>
                </a:solidFill>
              </a:rPr>
              <a:t>problem </a:t>
            </a:r>
            <a:r>
              <a:rPr lang="en-US" dirty="0" smtClean="0">
                <a:solidFill>
                  <a:schemeClr val="accent6"/>
                </a:solidFill>
              </a:rPr>
              <a:t>today</a:t>
            </a:r>
            <a:r>
              <a:rPr lang="en-US" dirty="0">
                <a:solidFill>
                  <a:srgbClr val="FF0000"/>
                </a:solidFill>
              </a:rPr>
              <a:t/>
            </a:r>
            <a:br>
              <a:rPr lang="en-US" dirty="0">
                <a:solidFill>
                  <a:srgbClr val="FF0000"/>
                </a:solidFill>
              </a:rPr>
            </a:br>
            <a:r>
              <a:rPr lang="en-US" sz="2400" dirty="0" smtClean="0">
                <a:solidFill>
                  <a:srgbClr val="FF0000"/>
                </a:solidFill>
              </a:rPr>
              <a:t>All tags must be translated at once by B3</a:t>
            </a:r>
            <a:endParaRPr lang="en-US" dirty="0">
              <a:solidFill>
                <a:srgbClr val="FF0000"/>
              </a:solidFill>
            </a:endParaRPr>
          </a:p>
        </p:txBody>
      </p:sp>
      <p:cxnSp>
        <p:nvCxnSpPr>
          <p:cNvPr id="159" name="Straight Connector 158"/>
          <p:cNvCxnSpPr/>
          <p:nvPr/>
        </p:nvCxnSpPr>
        <p:spPr bwMode="auto">
          <a:xfrm flipH="1">
            <a:off x="611560" y="2204864"/>
            <a:ext cx="3448280" cy="0"/>
          </a:xfrm>
          <a:prstGeom prst="line">
            <a:avLst/>
          </a:prstGeom>
          <a:solidFill>
            <a:srgbClr val="00B8FF"/>
          </a:solidFill>
          <a:ln w="38100" cap="flat" cmpd="sng" algn="ctr">
            <a:solidFill>
              <a:schemeClr val="tx1"/>
            </a:solidFill>
            <a:prstDash val="solid"/>
            <a:round/>
            <a:headEnd type="none" w="med" len="med"/>
            <a:tailEnd type="none" w="med" len="med"/>
          </a:ln>
          <a:effectLst/>
        </p:spPr>
      </p:cxnSp>
      <p:grpSp>
        <p:nvGrpSpPr>
          <p:cNvPr id="160" name="Group 38"/>
          <p:cNvGrpSpPr>
            <a:grpSpLocks noChangeAspect="1"/>
          </p:cNvGrpSpPr>
          <p:nvPr/>
        </p:nvGrpSpPr>
        <p:grpSpPr bwMode="auto">
          <a:xfrm>
            <a:off x="4139952" y="2101677"/>
            <a:ext cx="2182813" cy="206375"/>
            <a:chOff x="3120" y="3600"/>
            <a:chExt cx="2112" cy="200"/>
          </a:xfrm>
        </p:grpSpPr>
        <p:sp>
          <p:nvSpPr>
            <p:cNvPr id="161"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62"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163"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sp>
        <p:nvSpPr>
          <p:cNvPr id="164" name="Rectangle 163"/>
          <p:cNvSpPr/>
          <p:nvPr/>
        </p:nvSpPr>
        <p:spPr bwMode="auto">
          <a:xfrm>
            <a:off x="4870320"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B4</a:t>
            </a:r>
          </a:p>
        </p:txBody>
      </p:sp>
      <p:sp>
        <p:nvSpPr>
          <p:cNvPr id="165" name="Rectangle 164"/>
          <p:cNvSpPr/>
          <p:nvPr/>
        </p:nvSpPr>
        <p:spPr bwMode="auto">
          <a:xfrm>
            <a:off x="3697618"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B3</a:t>
            </a:r>
          </a:p>
        </p:txBody>
      </p:sp>
      <p:sp>
        <p:nvSpPr>
          <p:cNvPr id="166" name="Rectangle 165"/>
          <p:cNvSpPr/>
          <p:nvPr/>
        </p:nvSpPr>
        <p:spPr bwMode="auto">
          <a:xfrm>
            <a:off x="1352214"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B1</a:t>
            </a:r>
          </a:p>
        </p:txBody>
      </p:sp>
      <p:grpSp>
        <p:nvGrpSpPr>
          <p:cNvPr id="167" name="Group 166"/>
          <p:cNvGrpSpPr/>
          <p:nvPr/>
        </p:nvGrpSpPr>
        <p:grpSpPr>
          <a:xfrm>
            <a:off x="179512" y="1916832"/>
            <a:ext cx="576064" cy="576064"/>
            <a:chOff x="683568" y="1916832"/>
            <a:chExt cx="576064" cy="576064"/>
          </a:xfrm>
        </p:grpSpPr>
        <p:sp>
          <p:nvSpPr>
            <p:cNvPr id="168" name="Oval 167"/>
            <p:cNvSpPr/>
            <p:nvPr/>
          </p:nvSpPr>
          <p:spPr bwMode="auto">
            <a:xfrm>
              <a:off x="683568"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69" name="TextBox 168"/>
            <p:cNvSpPr txBox="1"/>
            <p:nvPr/>
          </p:nvSpPr>
          <p:spPr>
            <a:xfrm>
              <a:off x="708322" y="1974032"/>
              <a:ext cx="526556" cy="461665"/>
            </a:xfrm>
            <a:prstGeom prst="rect">
              <a:avLst/>
            </a:prstGeom>
            <a:noFill/>
          </p:spPr>
          <p:txBody>
            <a:bodyPr wrap="none" rtlCol="0">
              <a:spAutoFit/>
            </a:bodyPr>
            <a:lstStyle/>
            <a:p>
              <a:pPr algn="ctr"/>
              <a:r>
                <a:rPr lang="en-US" dirty="0" smtClean="0"/>
                <a:t>E1</a:t>
              </a:r>
              <a:endParaRPr lang="en-US" dirty="0"/>
            </a:p>
          </p:txBody>
        </p:sp>
      </p:grpSp>
      <p:sp>
        <p:nvSpPr>
          <p:cNvPr id="170" name="Rectangle 169"/>
          <p:cNvSpPr/>
          <p:nvPr/>
        </p:nvSpPr>
        <p:spPr bwMode="auto">
          <a:xfrm>
            <a:off x="6763311"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171" name="Rectangle 170"/>
          <p:cNvSpPr/>
          <p:nvPr/>
        </p:nvSpPr>
        <p:spPr bwMode="auto">
          <a:xfrm>
            <a:off x="6763311"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72" name="Rectangle 171"/>
          <p:cNvSpPr/>
          <p:nvPr/>
        </p:nvSpPr>
        <p:spPr bwMode="auto">
          <a:xfrm>
            <a:off x="6763311" y="438955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73" name="Rectangle 172"/>
          <p:cNvSpPr/>
          <p:nvPr/>
        </p:nvSpPr>
        <p:spPr bwMode="auto">
          <a:xfrm>
            <a:off x="5567232"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174" name="Rectangle 173"/>
          <p:cNvSpPr/>
          <p:nvPr/>
        </p:nvSpPr>
        <p:spPr bwMode="auto">
          <a:xfrm>
            <a:off x="5567232"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75" name="Rectangle 174"/>
          <p:cNvSpPr/>
          <p:nvPr/>
        </p:nvSpPr>
        <p:spPr bwMode="auto">
          <a:xfrm>
            <a:off x="5567232"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76" name="Rectangle 175"/>
          <p:cNvSpPr/>
          <p:nvPr/>
        </p:nvSpPr>
        <p:spPr bwMode="auto">
          <a:xfrm>
            <a:off x="5567232"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77" name="Rectangle 176"/>
          <p:cNvSpPr/>
          <p:nvPr/>
        </p:nvSpPr>
        <p:spPr bwMode="auto">
          <a:xfrm>
            <a:off x="2524916"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B2</a:t>
            </a:r>
          </a:p>
        </p:txBody>
      </p:sp>
      <p:sp>
        <p:nvSpPr>
          <p:cNvPr id="178" name="Rectangle 177"/>
          <p:cNvSpPr/>
          <p:nvPr/>
        </p:nvSpPr>
        <p:spPr bwMode="auto">
          <a:xfrm>
            <a:off x="3177119"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179" name="Rectangle 178"/>
          <p:cNvSpPr/>
          <p:nvPr/>
        </p:nvSpPr>
        <p:spPr bwMode="auto">
          <a:xfrm>
            <a:off x="3177119"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80" name="Rectangle 179"/>
          <p:cNvSpPr/>
          <p:nvPr/>
        </p:nvSpPr>
        <p:spPr bwMode="auto">
          <a:xfrm>
            <a:off x="3177119"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81" name="Rectangle 180"/>
          <p:cNvSpPr/>
          <p:nvPr/>
        </p:nvSpPr>
        <p:spPr bwMode="auto">
          <a:xfrm>
            <a:off x="3177119"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82" name="Rectangle 181"/>
          <p:cNvSpPr/>
          <p:nvPr/>
        </p:nvSpPr>
        <p:spPr bwMode="auto">
          <a:xfrm>
            <a:off x="3177119"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83" name="Rectangle 182"/>
          <p:cNvSpPr/>
          <p:nvPr/>
        </p:nvSpPr>
        <p:spPr bwMode="auto">
          <a:xfrm>
            <a:off x="3177119"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84" name="Rectangle 183"/>
          <p:cNvSpPr/>
          <p:nvPr/>
        </p:nvSpPr>
        <p:spPr bwMode="auto">
          <a:xfrm>
            <a:off x="4371153"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185" name="Rectangle 184"/>
          <p:cNvSpPr/>
          <p:nvPr/>
        </p:nvSpPr>
        <p:spPr bwMode="auto">
          <a:xfrm>
            <a:off x="4371153"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86" name="Rectangle 185"/>
          <p:cNvSpPr/>
          <p:nvPr/>
        </p:nvSpPr>
        <p:spPr bwMode="auto">
          <a:xfrm>
            <a:off x="4371153"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87" name="Rectangle 186"/>
          <p:cNvSpPr/>
          <p:nvPr/>
        </p:nvSpPr>
        <p:spPr bwMode="auto">
          <a:xfrm>
            <a:off x="4371153"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88" name="Rectangle 187"/>
          <p:cNvSpPr/>
          <p:nvPr/>
        </p:nvSpPr>
        <p:spPr bwMode="auto">
          <a:xfrm>
            <a:off x="4371153"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89" name="Rectangle 188"/>
          <p:cNvSpPr/>
          <p:nvPr/>
        </p:nvSpPr>
        <p:spPr bwMode="auto">
          <a:xfrm>
            <a:off x="4371153"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90" name="Rectangle 189"/>
          <p:cNvSpPr/>
          <p:nvPr/>
        </p:nvSpPr>
        <p:spPr bwMode="auto">
          <a:xfrm>
            <a:off x="1981041"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191" name="Rectangle 190"/>
          <p:cNvSpPr/>
          <p:nvPr/>
        </p:nvSpPr>
        <p:spPr bwMode="auto">
          <a:xfrm>
            <a:off x="1981041"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92" name="Rectangle 191"/>
          <p:cNvSpPr/>
          <p:nvPr/>
        </p:nvSpPr>
        <p:spPr bwMode="auto">
          <a:xfrm>
            <a:off x="1981041"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93" name="Rectangle 192"/>
          <p:cNvSpPr/>
          <p:nvPr/>
        </p:nvSpPr>
        <p:spPr bwMode="auto">
          <a:xfrm>
            <a:off x="1981041"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94" name="Rectangle 193"/>
          <p:cNvSpPr/>
          <p:nvPr/>
        </p:nvSpPr>
        <p:spPr bwMode="auto">
          <a:xfrm>
            <a:off x="778662"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data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95" name="Rectangle 194"/>
          <p:cNvSpPr/>
          <p:nvPr/>
        </p:nvSpPr>
        <p:spPr bwMode="auto">
          <a:xfrm>
            <a:off x="778662" y="436510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97" name="TextBox 196"/>
          <p:cNvSpPr txBox="1"/>
          <p:nvPr/>
        </p:nvSpPr>
        <p:spPr>
          <a:xfrm>
            <a:off x="6444208" y="2708920"/>
            <a:ext cx="2419227" cy="954107"/>
          </a:xfrm>
          <a:prstGeom prst="rect">
            <a:avLst/>
          </a:prstGeom>
          <a:noFill/>
        </p:spPr>
        <p:txBody>
          <a:bodyPr wrap="none" rtlCol="0">
            <a:spAutoFit/>
          </a:bodyPr>
          <a:lstStyle/>
          <a:p>
            <a:pPr algn="r"/>
            <a:r>
              <a:rPr lang="en-US" sz="2800" b="1" dirty="0" smtClean="0">
                <a:solidFill>
                  <a:schemeClr val="accent6"/>
                </a:solidFill>
              </a:rPr>
              <a:t>LLC encoding</a:t>
            </a:r>
            <a:br>
              <a:rPr lang="en-US" sz="2800" b="1" dirty="0" smtClean="0">
                <a:solidFill>
                  <a:schemeClr val="accent6"/>
                </a:solidFill>
              </a:rPr>
            </a:br>
            <a:r>
              <a:rPr lang="en-US" sz="2800" b="1" dirty="0" smtClean="0">
                <a:solidFill>
                  <a:schemeClr val="accent6"/>
                </a:solidFill>
              </a:rPr>
              <a:t>on LLC media</a:t>
            </a:r>
            <a:endParaRPr lang="en-US" sz="2800" b="1" dirty="0">
              <a:solidFill>
                <a:schemeClr val="accent6"/>
              </a:solidFill>
            </a:endParaRPr>
          </a:p>
        </p:txBody>
      </p:sp>
      <p:sp>
        <p:nvSpPr>
          <p:cNvPr id="198" name="TextBox 197"/>
          <p:cNvSpPr txBox="1"/>
          <p:nvPr/>
        </p:nvSpPr>
        <p:spPr>
          <a:xfrm>
            <a:off x="107504" y="2708920"/>
            <a:ext cx="2133266" cy="1384995"/>
          </a:xfrm>
          <a:prstGeom prst="rect">
            <a:avLst/>
          </a:prstGeom>
          <a:noFill/>
        </p:spPr>
        <p:txBody>
          <a:bodyPr wrap="none" rtlCol="0">
            <a:spAutoFit/>
          </a:bodyPr>
          <a:lstStyle/>
          <a:p>
            <a:r>
              <a:rPr lang="en-US" sz="2800" b="1" dirty="0" smtClean="0">
                <a:solidFill>
                  <a:schemeClr val="accent1">
                    <a:lumMod val="50000"/>
                  </a:schemeClr>
                </a:solidFill>
              </a:rPr>
              <a:t>Length/</a:t>
            </a:r>
            <a:r>
              <a:rPr lang="en-US" sz="2800" b="1" dirty="0" smtClean="0">
                <a:solidFill>
                  <a:schemeClr val="accent1">
                    <a:lumMod val="50000"/>
                  </a:schemeClr>
                </a:solidFill>
              </a:rPr>
              <a:t>Type</a:t>
            </a:r>
            <a:br>
              <a:rPr lang="en-US" sz="2800" b="1" dirty="0" smtClean="0">
                <a:solidFill>
                  <a:schemeClr val="accent1">
                    <a:lumMod val="50000"/>
                  </a:schemeClr>
                </a:solidFill>
              </a:rPr>
            </a:br>
            <a:r>
              <a:rPr lang="en-US" sz="2800" b="1" dirty="0" smtClean="0">
                <a:solidFill>
                  <a:schemeClr val="accent1">
                    <a:lumMod val="50000"/>
                  </a:schemeClr>
                </a:solidFill>
              </a:rPr>
              <a:t>encoding</a:t>
            </a:r>
            <a:r>
              <a:rPr lang="en-US" sz="2800" b="1" dirty="0">
                <a:solidFill>
                  <a:schemeClr val="accent1">
                    <a:lumMod val="50000"/>
                  </a:schemeClr>
                </a:solidFill>
              </a:rPr>
              <a:t> </a:t>
            </a:r>
            <a:r>
              <a:rPr lang="en-US" sz="2800" b="1" dirty="0" smtClean="0">
                <a:solidFill>
                  <a:schemeClr val="accent1">
                    <a:lumMod val="50000"/>
                  </a:schemeClr>
                </a:solidFill>
              </a:rPr>
              <a:t>on</a:t>
            </a:r>
            <a:br>
              <a:rPr lang="en-US" sz="2800" b="1" dirty="0" smtClean="0">
                <a:solidFill>
                  <a:schemeClr val="accent1">
                    <a:lumMod val="50000"/>
                  </a:schemeClr>
                </a:solidFill>
              </a:rPr>
            </a:br>
            <a:r>
              <a:rPr lang="en-US" sz="2800" b="1" dirty="0" smtClean="0">
                <a:solidFill>
                  <a:schemeClr val="accent1">
                    <a:lumMod val="50000"/>
                  </a:schemeClr>
                </a:solidFill>
              </a:rPr>
              <a:t>L</a:t>
            </a:r>
            <a:r>
              <a:rPr lang="en-US" sz="2800" b="1" dirty="0" smtClean="0">
                <a:solidFill>
                  <a:schemeClr val="accent1">
                    <a:lumMod val="50000"/>
                  </a:schemeClr>
                </a:solidFill>
              </a:rPr>
              <a:t>/T media</a:t>
            </a:r>
            <a:endParaRPr lang="en-US" sz="2800" b="1" dirty="0">
              <a:solidFill>
                <a:schemeClr val="accent1">
                  <a:lumMod val="50000"/>
                </a:schemeClr>
              </a:solidFill>
            </a:endParaRPr>
          </a:p>
        </p:txBody>
      </p:sp>
      <p:sp>
        <p:nvSpPr>
          <p:cNvPr id="199" name="TextBox 198"/>
          <p:cNvSpPr txBox="1"/>
          <p:nvPr/>
        </p:nvSpPr>
        <p:spPr>
          <a:xfrm>
            <a:off x="530261"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200" name="TextBox 199"/>
          <p:cNvSpPr txBox="1"/>
          <p:nvPr/>
        </p:nvSpPr>
        <p:spPr>
          <a:xfrm>
            <a:off x="1731528"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202" name="TextBox 201"/>
          <p:cNvSpPr txBox="1"/>
          <p:nvPr/>
        </p:nvSpPr>
        <p:spPr>
          <a:xfrm>
            <a:off x="7044617" y="4890646"/>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203" name="TextBox 202"/>
          <p:cNvSpPr txBox="1"/>
          <p:nvPr/>
        </p:nvSpPr>
        <p:spPr>
          <a:xfrm>
            <a:off x="5820481" y="4372543"/>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204" name="TextBox 203"/>
          <p:cNvSpPr txBox="1"/>
          <p:nvPr/>
        </p:nvSpPr>
        <p:spPr>
          <a:xfrm>
            <a:off x="4596345" y="3232140"/>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205" name="TextBox 204"/>
          <p:cNvSpPr txBox="1"/>
          <p:nvPr/>
        </p:nvSpPr>
        <p:spPr>
          <a:xfrm>
            <a:off x="1731528"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206" name="TextBox 205"/>
          <p:cNvSpPr txBox="1"/>
          <p:nvPr/>
        </p:nvSpPr>
        <p:spPr>
          <a:xfrm>
            <a:off x="2955664"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207" name="TextBox 206"/>
          <p:cNvSpPr txBox="1"/>
          <p:nvPr/>
        </p:nvSpPr>
        <p:spPr>
          <a:xfrm>
            <a:off x="1731528"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208" name="TextBox 207"/>
          <p:cNvSpPr txBox="1"/>
          <p:nvPr/>
        </p:nvSpPr>
        <p:spPr>
          <a:xfrm>
            <a:off x="2955664"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209" name="TextBox 208"/>
          <p:cNvSpPr txBox="1"/>
          <p:nvPr/>
        </p:nvSpPr>
        <p:spPr>
          <a:xfrm>
            <a:off x="2955664" y="3232140"/>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212" name="Rectangle 211"/>
          <p:cNvSpPr/>
          <p:nvPr/>
        </p:nvSpPr>
        <p:spPr bwMode="auto">
          <a:xfrm>
            <a:off x="7788594" y="5443068"/>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213" name="Rectangle 212"/>
          <p:cNvSpPr/>
          <p:nvPr/>
        </p:nvSpPr>
        <p:spPr bwMode="auto">
          <a:xfrm>
            <a:off x="7788594" y="4873716"/>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14" name="TextBox 213"/>
          <p:cNvSpPr txBox="1"/>
          <p:nvPr/>
        </p:nvSpPr>
        <p:spPr>
          <a:xfrm>
            <a:off x="8069900" y="5394702"/>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grpSp>
        <p:nvGrpSpPr>
          <p:cNvPr id="215" name="Group 38"/>
          <p:cNvGrpSpPr>
            <a:grpSpLocks noChangeAspect="1"/>
          </p:cNvGrpSpPr>
          <p:nvPr/>
        </p:nvGrpSpPr>
        <p:grpSpPr bwMode="auto">
          <a:xfrm>
            <a:off x="6516216" y="2100786"/>
            <a:ext cx="2182813" cy="206375"/>
            <a:chOff x="3120" y="3600"/>
            <a:chExt cx="2112" cy="200"/>
          </a:xfrm>
        </p:grpSpPr>
        <p:sp>
          <p:nvSpPr>
            <p:cNvPr id="216"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217"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218"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sp>
        <p:nvSpPr>
          <p:cNvPr id="219" name="Rectangle 218"/>
          <p:cNvSpPr/>
          <p:nvPr/>
        </p:nvSpPr>
        <p:spPr bwMode="auto">
          <a:xfrm>
            <a:off x="6043022"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B5</a:t>
            </a:r>
          </a:p>
        </p:txBody>
      </p:sp>
      <p:sp>
        <p:nvSpPr>
          <p:cNvPr id="220" name="Rectangle 219"/>
          <p:cNvSpPr/>
          <p:nvPr/>
        </p:nvSpPr>
        <p:spPr bwMode="auto">
          <a:xfrm>
            <a:off x="7215724"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B6</a:t>
            </a: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221" name="Group 220"/>
          <p:cNvGrpSpPr/>
          <p:nvPr/>
        </p:nvGrpSpPr>
        <p:grpSpPr>
          <a:xfrm>
            <a:off x="8388424" y="1916832"/>
            <a:ext cx="576064" cy="576064"/>
            <a:chOff x="8492509" y="1916832"/>
            <a:chExt cx="576064" cy="576064"/>
          </a:xfrm>
        </p:grpSpPr>
        <p:sp>
          <p:nvSpPr>
            <p:cNvPr id="222" name="Oval 221"/>
            <p:cNvSpPr/>
            <p:nvPr/>
          </p:nvSpPr>
          <p:spPr bwMode="auto">
            <a:xfrm>
              <a:off x="8492509"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3" name="TextBox 222"/>
            <p:cNvSpPr txBox="1"/>
            <p:nvPr/>
          </p:nvSpPr>
          <p:spPr>
            <a:xfrm>
              <a:off x="8517263" y="1974032"/>
              <a:ext cx="526556" cy="461665"/>
            </a:xfrm>
            <a:prstGeom prst="rect">
              <a:avLst/>
            </a:prstGeom>
            <a:noFill/>
          </p:spPr>
          <p:txBody>
            <a:bodyPr wrap="none" rtlCol="0">
              <a:spAutoFit/>
            </a:bodyPr>
            <a:lstStyle/>
            <a:p>
              <a:pPr algn="ctr"/>
              <a:r>
                <a:rPr lang="en-US" dirty="0" smtClean="0"/>
                <a:t>E2</a:t>
              </a:r>
              <a:endParaRPr lang="en-US" dirty="0"/>
            </a:p>
          </p:txBody>
        </p:sp>
      </p:grpSp>
      <p:sp>
        <p:nvSpPr>
          <p:cNvPr id="224" name="TextBox 223"/>
          <p:cNvSpPr txBox="1"/>
          <p:nvPr/>
        </p:nvSpPr>
        <p:spPr>
          <a:xfrm>
            <a:off x="4613516" y="4365104"/>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225" name="TextBox 224"/>
          <p:cNvSpPr txBox="1"/>
          <p:nvPr/>
        </p:nvSpPr>
        <p:spPr>
          <a:xfrm>
            <a:off x="4613516" y="4869160"/>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226" name="TextBox 225"/>
          <p:cNvSpPr txBox="1"/>
          <p:nvPr/>
        </p:nvSpPr>
        <p:spPr>
          <a:xfrm>
            <a:off x="5796136" y="4869160"/>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227" name="TextBox 226"/>
          <p:cNvSpPr txBox="1"/>
          <p:nvPr/>
        </p:nvSpPr>
        <p:spPr>
          <a:xfrm>
            <a:off x="7020272" y="5373216"/>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228" name="TextBox 227"/>
          <p:cNvSpPr txBox="1"/>
          <p:nvPr/>
        </p:nvSpPr>
        <p:spPr>
          <a:xfrm>
            <a:off x="5796136" y="5373216"/>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2" name="Oval 81"/>
          <p:cNvSpPr/>
          <p:nvPr/>
        </p:nvSpPr>
        <p:spPr bwMode="auto">
          <a:xfrm>
            <a:off x="2843808" y="1628800"/>
            <a:ext cx="2448272" cy="5112568"/>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1" name="TextBox 200"/>
          <p:cNvSpPr txBox="1"/>
          <p:nvPr/>
        </p:nvSpPr>
        <p:spPr>
          <a:xfrm>
            <a:off x="2955664"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229" name="TextBox 228"/>
          <p:cNvSpPr txBox="1"/>
          <p:nvPr/>
        </p:nvSpPr>
        <p:spPr>
          <a:xfrm>
            <a:off x="4613516" y="5373216"/>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230" name="Rectangle 229"/>
          <p:cNvSpPr/>
          <p:nvPr/>
        </p:nvSpPr>
        <p:spPr bwMode="auto">
          <a:xfrm>
            <a:off x="778662" y="4941168"/>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31" name="TextBox 230"/>
          <p:cNvSpPr txBox="1"/>
          <p:nvPr/>
        </p:nvSpPr>
        <p:spPr>
          <a:xfrm>
            <a:off x="539552" y="4873716"/>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Tree>
    <p:extLst>
      <p:ext uri="{BB962C8B-B14F-4D97-AF65-F5344CB8AC3E}">
        <p14:creationId xmlns:p14="http://schemas.microsoft.com/office/powerpoint/2010/main" val="126536067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end-to-end tag solution </a:t>
            </a:r>
            <a:r>
              <a:rPr lang="en-US" dirty="0" smtClean="0">
                <a:solidFill>
                  <a:srgbClr val="2D2DB9"/>
                </a:solidFill>
              </a:rPr>
              <a:t>today</a:t>
            </a:r>
            <a:endParaRPr lang="en-US" dirty="0">
              <a:solidFill>
                <a:srgbClr val="2D2DB9"/>
              </a:solidFill>
            </a:endParaRPr>
          </a:p>
        </p:txBody>
      </p:sp>
      <p:sp>
        <p:nvSpPr>
          <p:cNvPr id="3" name="Content Placeholder 2"/>
          <p:cNvSpPr>
            <a:spLocks noGrp="1"/>
          </p:cNvSpPr>
          <p:nvPr>
            <p:ph idx="1"/>
          </p:nvPr>
        </p:nvSpPr>
        <p:spPr>
          <a:xfrm>
            <a:off x="685800" y="1556792"/>
            <a:ext cx="7770813" cy="4537621"/>
          </a:xfrm>
        </p:spPr>
        <p:txBody>
          <a:bodyPr>
            <a:normAutofit/>
          </a:bodyPr>
          <a:lstStyle/>
          <a:p>
            <a:pPr>
              <a:buFont typeface="Arial"/>
              <a:buChar char="•"/>
            </a:pPr>
            <a:r>
              <a:rPr lang="en-US" dirty="0" smtClean="0"/>
              <a:t>Tagging near the edges of the network must be in the format expected by the medium in that area.</a:t>
            </a:r>
          </a:p>
          <a:p>
            <a:pPr lvl="1">
              <a:buFont typeface="Arial"/>
              <a:buChar char="•"/>
            </a:pPr>
            <a:r>
              <a:rPr lang="en-US" dirty="0" smtClean="0"/>
              <a:t>Otherwise, they cannot decode the tag stack.</a:t>
            </a:r>
          </a:p>
          <a:p>
            <a:pPr lvl="1">
              <a:buFont typeface="Arial"/>
              <a:buChar char="•"/>
            </a:pPr>
            <a:r>
              <a:rPr lang="en-US" dirty="0" smtClean="0"/>
              <a:t>We cannot, ex post facto, require every bridge and tag-aware end station to start translating between encapsulations.</a:t>
            </a:r>
          </a:p>
          <a:p>
            <a:pPr lvl="1">
              <a:buFont typeface="Arial"/>
              <a:buChar char="•"/>
            </a:pPr>
            <a:r>
              <a:rPr lang="en-US" dirty="0" smtClean="0"/>
              <a:t>Heuristics to do the translation are possible, but not reliable.</a:t>
            </a:r>
          </a:p>
          <a:p>
            <a:pPr>
              <a:buFont typeface="Arial"/>
              <a:buChar char="•"/>
            </a:pPr>
            <a:r>
              <a:rPr lang="en-US" dirty="0" smtClean="0"/>
              <a:t>We could ask the bridge (B3) that connects to two media types to convert </a:t>
            </a:r>
            <a:r>
              <a:rPr lang="en-US" dirty="0" smtClean="0">
                <a:solidFill>
                  <a:schemeClr val="accent6"/>
                </a:solidFill>
              </a:rPr>
              <a:t>all</a:t>
            </a:r>
            <a:r>
              <a:rPr lang="en-US" dirty="0" smtClean="0"/>
              <a:t> tags </a:t>
            </a:r>
            <a:r>
              <a:rPr lang="en-US" dirty="0" smtClean="0">
                <a:solidFill>
                  <a:srgbClr val="2D2DB9"/>
                </a:solidFill>
              </a:rPr>
              <a:t>and</a:t>
            </a:r>
            <a:r>
              <a:rPr lang="en-US" dirty="0" smtClean="0"/>
              <a:t> the original MSDU.</a:t>
            </a:r>
          </a:p>
          <a:p>
            <a:pPr lvl="1">
              <a:buFont typeface="Arial"/>
              <a:buChar char="•"/>
            </a:pPr>
            <a:r>
              <a:rPr lang="en-US" dirty="0" smtClean="0"/>
              <a:t>That is difficult to do in high speed in ASICs.</a:t>
            </a:r>
          </a:p>
          <a:p>
            <a:pPr lvl="1">
              <a:buFont typeface="Arial"/>
              <a:buChar char="•"/>
            </a:pPr>
            <a:r>
              <a:rPr lang="en-US" dirty="0" smtClean="0">
                <a:solidFill>
                  <a:srgbClr val="2D2DB9"/>
                </a:solidFill>
              </a:rPr>
              <a:t>It makes it impossible to deploy new tags at the edge</a:t>
            </a:r>
            <a:r>
              <a:rPr lang="en-US" dirty="0" smtClean="0"/>
              <a:t>, because the core devices will not know how long those tags are.</a:t>
            </a:r>
          </a:p>
          <a:p>
            <a:pPr lvl="1">
              <a:buFont typeface="Arial"/>
              <a:buChar char="•"/>
            </a:pPr>
            <a:r>
              <a:rPr lang="en-US" dirty="0" smtClean="0"/>
              <a:t>That’s how you know it is a </a:t>
            </a:r>
            <a:r>
              <a:rPr lang="en-US" dirty="0" smtClean="0">
                <a:solidFill>
                  <a:schemeClr val="accent6"/>
                </a:solidFill>
              </a:rPr>
              <a:t>violation of the principles of layering</a:t>
            </a:r>
            <a:r>
              <a:rPr lang="en-US"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extLst>
      <p:ext uri="{BB962C8B-B14F-4D97-AF65-F5344CB8AC3E}">
        <p14:creationId xmlns:p14="http://schemas.microsoft.com/office/powerpoint/2010/main" val="59267404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for tagging in P802.1Q</a:t>
            </a:r>
            <a:r>
              <a:rPr lang="en-US" cap="none" dirty="0" smtClean="0"/>
              <a:t>bz</a:t>
            </a:r>
            <a:r>
              <a:rPr lang="en-US" dirty="0" smtClean="0"/>
              <a:t> D1.3</a:t>
            </a:r>
            <a:endParaRPr lang="en-US" dirty="0"/>
          </a:p>
        </p:txBody>
      </p:sp>
      <p:sp>
        <p:nvSpPr>
          <p:cNvPr id="4" name="Date Placeholder 3"/>
          <p:cNvSpPr>
            <a:spLocks noGrp="1"/>
          </p:cNvSpPr>
          <p:nvPr>
            <p:ph type="dt" idx="10"/>
          </p:nvPr>
        </p:nvSpPr>
        <p:spPr/>
        <p:txBody>
          <a:bodyPr/>
          <a:lstStyle/>
          <a:p>
            <a:r>
              <a:rPr lang="en-US" smtClean="0"/>
              <a:t>November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13</a:t>
            </a:fld>
            <a:endParaRPr lang="en-GB"/>
          </a:p>
        </p:txBody>
      </p:sp>
    </p:spTree>
    <p:extLst>
      <p:ext uri="{BB962C8B-B14F-4D97-AF65-F5344CB8AC3E}">
        <p14:creationId xmlns:p14="http://schemas.microsoft.com/office/powerpoint/2010/main" val="198617508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agging process in P802.1Qbz Draft 1.3</a:t>
            </a:r>
            <a:endParaRPr lang="en-US" dirty="0"/>
          </a:p>
        </p:txBody>
      </p:sp>
      <p:sp>
        <p:nvSpPr>
          <p:cNvPr id="3" name="Content Placeholder 2"/>
          <p:cNvSpPr>
            <a:spLocks noGrp="1"/>
          </p:cNvSpPr>
          <p:nvPr>
            <p:ph idx="1"/>
          </p:nvPr>
        </p:nvSpPr>
        <p:spPr>
          <a:xfrm>
            <a:off x="685800" y="1751014"/>
            <a:ext cx="7770813" cy="4343400"/>
          </a:xfrm>
        </p:spPr>
        <p:txBody>
          <a:bodyPr>
            <a:normAutofit/>
          </a:bodyPr>
          <a:lstStyle/>
          <a:p>
            <a:pPr>
              <a:buFont typeface="Arial"/>
              <a:buChar char="•"/>
            </a:pPr>
            <a:r>
              <a:rPr lang="en-US" dirty="0" smtClean="0">
                <a:solidFill>
                  <a:srgbClr val="009973"/>
                </a:solidFill>
              </a:rPr>
              <a:t>Length/Type</a:t>
            </a:r>
            <a:r>
              <a:rPr lang="en-US" dirty="0" smtClean="0"/>
              <a:t/>
            </a:r>
            <a:br>
              <a:rPr lang="en-US" dirty="0" smtClean="0"/>
            </a:br>
            <a:r>
              <a:rPr lang="en-US" dirty="0" smtClean="0"/>
              <a:t>no tag:</a:t>
            </a:r>
            <a:endParaRPr lang="en-US" sz="1600" dirty="0"/>
          </a:p>
          <a:p>
            <a:pPr>
              <a:buFont typeface="Arial"/>
              <a:buChar char="•"/>
            </a:pPr>
            <a:endParaRPr lang="en-US" sz="1400" dirty="0" smtClean="0"/>
          </a:p>
          <a:p>
            <a:pPr>
              <a:buFont typeface="Arial"/>
              <a:buChar char="•"/>
            </a:pPr>
            <a:r>
              <a:rPr lang="en-US" dirty="0" smtClean="0">
                <a:solidFill>
                  <a:srgbClr val="009973"/>
                </a:solidFill>
              </a:rPr>
              <a:t>Length/Type</a:t>
            </a:r>
            <a:r>
              <a:rPr lang="en-US" dirty="0" smtClean="0"/>
              <a:t/>
            </a:r>
            <a:br>
              <a:rPr lang="en-US" dirty="0" smtClean="0"/>
            </a:br>
            <a:r>
              <a:rPr lang="en-US" dirty="0" smtClean="0"/>
              <a:t>tagged:</a:t>
            </a:r>
          </a:p>
          <a:p>
            <a:pPr>
              <a:buFont typeface="Arial"/>
              <a:buChar char="•"/>
            </a:pPr>
            <a:endParaRPr lang="en-US" sz="2800" dirty="0"/>
          </a:p>
          <a:p>
            <a:pPr>
              <a:buFont typeface="Arial"/>
              <a:buChar char="•"/>
            </a:pPr>
            <a:r>
              <a:rPr lang="en-US" dirty="0" smtClean="0">
                <a:solidFill>
                  <a:schemeClr val="accent6"/>
                </a:solidFill>
              </a:rPr>
              <a:t>LLC</a:t>
            </a:r>
            <a:r>
              <a:rPr lang="en-US" dirty="0" smtClean="0">
                <a:solidFill>
                  <a:srgbClr val="009973"/>
                </a:solidFill>
              </a:rPr>
              <a:t> </a:t>
            </a:r>
            <a:r>
              <a:rPr lang="en-US" dirty="0" smtClean="0"/>
              <a:t>no tag:</a:t>
            </a:r>
          </a:p>
          <a:p>
            <a:pPr>
              <a:buFont typeface="Arial"/>
              <a:buChar char="•"/>
            </a:pPr>
            <a:endParaRPr lang="en-US" sz="1200" dirty="0"/>
          </a:p>
          <a:p>
            <a:pPr>
              <a:buFont typeface="Arial"/>
              <a:buChar char="•"/>
            </a:pPr>
            <a:r>
              <a:rPr lang="en-US" dirty="0" smtClean="0">
                <a:solidFill>
                  <a:srgbClr val="2D2DB9"/>
                </a:solidFill>
              </a:rPr>
              <a:t>LLC</a:t>
            </a:r>
            <a:r>
              <a:rPr lang="en-US" dirty="0">
                <a:solidFill>
                  <a:srgbClr val="2D2DB9"/>
                </a:solidFill>
              </a:rPr>
              <a:t> </a:t>
            </a:r>
            <a:r>
              <a:rPr lang="en-US" dirty="0" smtClean="0"/>
              <a:t>tagged: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
        <p:nvSpPr>
          <p:cNvPr id="9" name="Rectangle 8"/>
          <p:cNvSpPr/>
          <p:nvPr/>
        </p:nvSpPr>
        <p:spPr bwMode="auto">
          <a:xfrm>
            <a:off x="6913248" y="2116088"/>
            <a:ext cx="1812994" cy="404428"/>
          </a:xfrm>
          <a:prstGeom prst="rect">
            <a:avLst/>
          </a:prstGeom>
          <a:solidFill>
            <a:schemeClr val="bg1">
              <a:lumMod val="95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5905135" y="1711660"/>
            <a:ext cx="2821107" cy="404428"/>
          </a:xfrm>
          <a:prstGeom prst="rect">
            <a:avLst/>
          </a:prstGeom>
          <a:solidFill>
            <a:schemeClr val="bg1">
              <a:lumMod val="95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15" name="TextBox 14"/>
          <p:cNvSpPr txBox="1"/>
          <p:nvPr/>
        </p:nvSpPr>
        <p:spPr>
          <a:xfrm>
            <a:off x="5918110" y="1423628"/>
            <a:ext cx="2808132" cy="288032"/>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  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17" name="Rectangle 16"/>
          <p:cNvSpPr/>
          <p:nvPr/>
        </p:nvSpPr>
        <p:spPr bwMode="auto">
          <a:xfrm>
            <a:off x="5905136" y="2116088"/>
            <a:ext cx="1008112" cy="404428"/>
          </a:xfrm>
          <a:prstGeom prst="rect">
            <a:avLst/>
          </a:prstGeom>
          <a:solidFill>
            <a:schemeClr val="bg1">
              <a:lumMod val="95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21" name="Rectangle 20"/>
          <p:cNvSpPr/>
          <p:nvPr/>
        </p:nvSpPr>
        <p:spPr bwMode="auto">
          <a:xfrm>
            <a:off x="5908304" y="4229068"/>
            <a:ext cx="28179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22" name="TextBox 21"/>
          <p:cNvSpPr txBox="1"/>
          <p:nvPr/>
        </p:nvSpPr>
        <p:spPr>
          <a:xfrm>
            <a:off x="5918110" y="3941036"/>
            <a:ext cx="2808132" cy="288032"/>
          </a:xfrm>
          <a:prstGeom prst="rect">
            <a:avLst/>
          </a:prstGeom>
          <a:noFill/>
        </p:spPr>
        <p:txBody>
          <a:bodyPr wrap="square" rtlCol="0">
            <a:spAutoFit/>
          </a:bodyPr>
          <a:lstStyle/>
          <a:p>
            <a:r>
              <a:rPr lang="en-US" sz="1200" dirty="0" smtClean="0">
                <a:solidFill>
                  <a:srgbClr val="000000"/>
                </a:solidFill>
                <a:latin typeface="Arial"/>
                <a:cs typeface="Arial"/>
              </a:rPr>
              <a:t>             3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27" name="Rectangle 26"/>
          <p:cNvSpPr/>
          <p:nvPr/>
        </p:nvSpPr>
        <p:spPr bwMode="auto">
          <a:xfrm>
            <a:off x="5918110" y="4633496"/>
            <a:ext cx="1390193"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endParaRPr kumimoji="0" lang="en-US" sz="1400" b="0" i="0" u="none" strike="noStrike" cap="none" normalizeH="0" baseline="0" dirty="0" smtClean="0">
              <a:ln>
                <a:noFill/>
              </a:ln>
              <a:solidFill>
                <a:srgbClr val="000000"/>
              </a:solidFill>
              <a:effectLst/>
              <a:latin typeface="Arial"/>
              <a:cs typeface="Arial"/>
            </a:endParaRPr>
          </a:p>
        </p:txBody>
      </p:sp>
      <p:sp>
        <p:nvSpPr>
          <p:cNvPr id="28" name="Rectangle 27"/>
          <p:cNvSpPr/>
          <p:nvPr/>
        </p:nvSpPr>
        <p:spPr bwMode="auto">
          <a:xfrm>
            <a:off x="7308304" y="4633496"/>
            <a:ext cx="142110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38" name="Rectangle 37"/>
          <p:cNvSpPr/>
          <p:nvPr/>
        </p:nvSpPr>
        <p:spPr bwMode="auto">
          <a:xfrm>
            <a:off x="3596540" y="297036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39" name="Rectangle 38"/>
          <p:cNvSpPr/>
          <p:nvPr/>
        </p:nvSpPr>
        <p:spPr bwMode="auto">
          <a:xfrm>
            <a:off x="6905723" y="3374792"/>
            <a:ext cx="1812994" cy="404428"/>
          </a:xfrm>
          <a:prstGeom prst="rect">
            <a:avLst/>
          </a:prstGeom>
          <a:solidFill>
            <a:srgbClr val="F2F2F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Rectangle 39"/>
          <p:cNvSpPr/>
          <p:nvPr/>
        </p:nvSpPr>
        <p:spPr bwMode="auto">
          <a:xfrm>
            <a:off x="3599709" y="337479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41" name="Rectangle 40"/>
          <p:cNvSpPr/>
          <p:nvPr/>
        </p:nvSpPr>
        <p:spPr bwMode="auto">
          <a:xfrm>
            <a:off x="5897610" y="2970364"/>
            <a:ext cx="2821107" cy="404428"/>
          </a:xfrm>
          <a:prstGeom prst="rect">
            <a:avLst/>
          </a:prstGeom>
          <a:solidFill>
            <a:srgbClr val="F2F2F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TextBox 41"/>
          <p:cNvSpPr txBox="1"/>
          <p:nvPr/>
        </p:nvSpPr>
        <p:spPr>
          <a:xfrm>
            <a:off x="3596540" y="2682332"/>
            <a:ext cx="5122177" cy="288032"/>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  M</a:t>
            </a:r>
            <a:endParaRPr lang="en-US" sz="1200" dirty="0">
              <a:solidFill>
                <a:srgbClr val="000000"/>
              </a:solidFill>
              <a:latin typeface="Arial"/>
              <a:cs typeface="Arial"/>
            </a:endParaRPr>
          </a:p>
        </p:txBody>
      </p:sp>
      <p:sp>
        <p:nvSpPr>
          <p:cNvPr id="43" name="Rectangle 42"/>
          <p:cNvSpPr/>
          <p:nvPr/>
        </p:nvSpPr>
        <p:spPr bwMode="auto">
          <a:xfrm>
            <a:off x="5897611" y="3374792"/>
            <a:ext cx="1008112" cy="404428"/>
          </a:xfrm>
          <a:prstGeom prst="rect">
            <a:avLst/>
          </a:prstGeom>
          <a:solidFill>
            <a:srgbClr val="F2F2F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44" name="Rectangle 43"/>
          <p:cNvSpPr/>
          <p:nvPr/>
        </p:nvSpPr>
        <p:spPr bwMode="auto">
          <a:xfrm>
            <a:off x="4604652" y="2970364"/>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45" name="Rectangle 44"/>
          <p:cNvSpPr/>
          <p:nvPr/>
        </p:nvSpPr>
        <p:spPr bwMode="auto">
          <a:xfrm>
            <a:off x="4607821" y="3374792"/>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46" name="Rectangle 45"/>
          <p:cNvSpPr/>
          <p:nvPr/>
        </p:nvSpPr>
        <p:spPr bwMode="auto">
          <a:xfrm>
            <a:off x="5897610" y="5487772"/>
            <a:ext cx="28179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7" name="TextBox 46"/>
          <p:cNvSpPr txBox="1"/>
          <p:nvPr/>
        </p:nvSpPr>
        <p:spPr>
          <a:xfrm>
            <a:off x="1661932" y="5199740"/>
            <a:ext cx="7053616" cy="288032"/>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50" name="Rectangle 49"/>
          <p:cNvSpPr/>
          <p:nvPr/>
        </p:nvSpPr>
        <p:spPr bwMode="auto">
          <a:xfrm>
            <a:off x="3593371" y="548777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3596540" y="589220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4601483" y="5487772"/>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4604652" y="5892200"/>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54" name="Rectangle 53"/>
          <p:cNvSpPr/>
          <p:nvPr/>
        </p:nvSpPr>
        <p:spPr bwMode="auto">
          <a:xfrm>
            <a:off x="1658763" y="5487772"/>
            <a:ext cx="19314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55" name="Rectangle 54"/>
          <p:cNvSpPr/>
          <p:nvPr/>
        </p:nvSpPr>
        <p:spPr bwMode="auto">
          <a:xfrm>
            <a:off x="1661932" y="5892200"/>
            <a:ext cx="19314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cxnSp>
        <p:nvCxnSpPr>
          <p:cNvPr id="59" name="Straight Arrow Connector 58"/>
          <p:cNvCxnSpPr/>
          <p:nvPr/>
        </p:nvCxnSpPr>
        <p:spPr bwMode="auto">
          <a:xfrm flipV="1">
            <a:off x="4932040" y="2092467"/>
            <a:ext cx="576064" cy="531676"/>
          </a:xfrm>
          <a:prstGeom prst="straightConnector1">
            <a:avLst/>
          </a:prstGeom>
          <a:solidFill>
            <a:srgbClr val="00B8FF"/>
          </a:solidFill>
          <a:ln w="57150" cap="flat" cmpd="sng" algn="ctr">
            <a:solidFill>
              <a:srgbClr val="009973"/>
            </a:solidFill>
            <a:prstDash val="solid"/>
            <a:round/>
            <a:headEnd type="arrow"/>
            <a:tailEnd type="arrow"/>
          </a:ln>
          <a:effectLst/>
        </p:spPr>
      </p:cxnSp>
      <p:sp>
        <p:nvSpPr>
          <p:cNvPr id="61" name="TextBox 60"/>
          <p:cNvSpPr txBox="1"/>
          <p:nvPr/>
        </p:nvSpPr>
        <p:spPr>
          <a:xfrm>
            <a:off x="3288387" y="1385481"/>
            <a:ext cx="1646605" cy="1323439"/>
          </a:xfrm>
          <a:prstGeom prst="rect">
            <a:avLst/>
          </a:prstGeom>
          <a:noFill/>
        </p:spPr>
        <p:txBody>
          <a:bodyPr wrap="none" rtlCol="0">
            <a:spAutoFit/>
          </a:bodyPr>
          <a:lstStyle/>
          <a:p>
            <a:pPr algn="dist"/>
            <a:r>
              <a:rPr lang="en-US" sz="2000" dirty="0" smtClean="0">
                <a:solidFill>
                  <a:srgbClr val="009973"/>
                </a:solidFill>
              </a:rPr>
              <a:t>Simply add or</a:t>
            </a:r>
            <a:br>
              <a:rPr lang="en-US" sz="2000" dirty="0" smtClean="0">
                <a:solidFill>
                  <a:srgbClr val="009973"/>
                </a:solidFill>
              </a:rPr>
            </a:br>
            <a:r>
              <a:rPr lang="en-US" sz="2000" dirty="0" smtClean="0">
                <a:solidFill>
                  <a:srgbClr val="009973"/>
                </a:solidFill>
              </a:rPr>
              <a:t>remove tag;</a:t>
            </a:r>
            <a:br>
              <a:rPr lang="en-US" sz="2000" dirty="0" smtClean="0">
                <a:solidFill>
                  <a:srgbClr val="009973"/>
                </a:solidFill>
              </a:rPr>
            </a:br>
            <a:r>
              <a:rPr lang="en-US" sz="2000" dirty="0" smtClean="0">
                <a:solidFill>
                  <a:srgbClr val="009973"/>
                </a:solidFill>
              </a:rPr>
              <a:t>MSDU is</a:t>
            </a:r>
            <a:br>
              <a:rPr lang="en-US" sz="2000" dirty="0" smtClean="0">
                <a:solidFill>
                  <a:srgbClr val="009973"/>
                </a:solidFill>
              </a:rPr>
            </a:br>
            <a:r>
              <a:rPr lang="en-US" sz="2000" dirty="0" smtClean="0">
                <a:solidFill>
                  <a:srgbClr val="009973"/>
                </a:solidFill>
              </a:rPr>
              <a:t>unchanged.</a:t>
            </a:r>
            <a:endParaRPr lang="en-US" sz="2000" dirty="0">
              <a:solidFill>
                <a:srgbClr val="009973"/>
              </a:solidFill>
            </a:endParaRPr>
          </a:p>
        </p:txBody>
      </p:sp>
      <p:sp>
        <p:nvSpPr>
          <p:cNvPr id="62" name="TextBox 61"/>
          <p:cNvSpPr txBox="1"/>
          <p:nvPr/>
        </p:nvSpPr>
        <p:spPr>
          <a:xfrm>
            <a:off x="3211444" y="4141529"/>
            <a:ext cx="1800493" cy="1015663"/>
          </a:xfrm>
          <a:prstGeom prst="rect">
            <a:avLst/>
          </a:prstGeom>
          <a:noFill/>
        </p:spPr>
        <p:txBody>
          <a:bodyPr wrap="none" rtlCol="0">
            <a:spAutoFit/>
          </a:bodyPr>
          <a:lstStyle/>
          <a:p>
            <a:pPr algn="dist"/>
            <a:r>
              <a:rPr lang="en-US" sz="2000" dirty="0" smtClean="0">
                <a:solidFill>
                  <a:srgbClr val="FF0000"/>
                </a:solidFill>
              </a:rPr>
              <a:t>Change MSDU</a:t>
            </a:r>
            <a:br>
              <a:rPr lang="en-US" sz="2000" dirty="0" smtClean="0">
                <a:solidFill>
                  <a:srgbClr val="FF0000"/>
                </a:solidFill>
              </a:rPr>
            </a:br>
            <a:r>
              <a:rPr lang="en-US" sz="2000" dirty="0" smtClean="0">
                <a:solidFill>
                  <a:srgbClr val="FF0000"/>
                </a:solidFill>
              </a:rPr>
              <a:t>when adding or</a:t>
            </a:r>
            <a:br>
              <a:rPr lang="en-US" sz="2000" dirty="0" smtClean="0">
                <a:solidFill>
                  <a:srgbClr val="FF0000"/>
                </a:solidFill>
              </a:rPr>
            </a:br>
            <a:r>
              <a:rPr lang="en-US" sz="2000" dirty="0" smtClean="0">
                <a:solidFill>
                  <a:srgbClr val="FF0000"/>
                </a:solidFill>
              </a:rPr>
              <a:t>removing a tag.</a:t>
            </a:r>
            <a:endParaRPr lang="en-US" sz="2000" dirty="0">
              <a:solidFill>
                <a:srgbClr val="FF0000"/>
              </a:solidFill>
            </a:endParaRPr>
          </a:p>
        </p:txBody>
      </p:sp>
      <p:sp>
        <p:nvSpPr>
          <p:cNvPr id="56" name="Rectangle 55"/>
          <p:cNvSpPr/>
          <p:nvPr/>
        </p:nvSpPr>
        <p:spPr bwMode="auto">
          <a:xfrm>
            <a:off x="6916418" y="5892200"/>
            <a:ext cx="1812994"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57" name="Rectangle 56"/>
          <p:cNvSpPr/>
          <p:nvPr/>
        </p:nvSpPr>
        <p:spPr bwMode="auto">
          <a:xfrm>
            <a:off x="5908306" y="5892200"/>
            <a:ext cx="1008112"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cxnSp>
        <p:nvCxnSpPr>
          <p:cNvPr id="37" name="Straight Arrow Connector 36"/>
          <p:cNvCxnSpPr/>
          <p:nvPr/>
        </p:nvCxnSpPr>
        <p:spPr bwMode="auto">
          <a:xfrm flipV="1">
            <a:off x="6300192" y="4941168"/>
            <a:ext cx="0" cy="951032"/>
          </a:xfrm>
          <a:prstGeom prst="straightConnector1">
            <a:avLst/>
          </a:prstGeom>
          <a:solidFill>
            <a:srgbClr val="00B8FF"/>
          </a:solidFill>
          <a:ln w="57150" cap="flat" cmpd="sng" algn="ctr">
            <a:solidFill>
              <a:srgbClr val="FF0000"/>
            </a:solidFill>
            <a:prstDash val="solid"/>
            <a:round/>
            <a:headEnd type="arrow"/>
            <a:tailEnd type="arrow"/>
          </a:ln>
          <a:effectLst/>
        </p:spPr>
      </p:cxnSp>
      <p:cxnSp>
        <p:nvCxnSpPr>
          <p:cNvPr id="48" name="Straight Arrow Connector 47"/>
          <p:cNvCxnSpPr/>
          <p:nvPr/>
        </p:nvCxnSpPr>
        <p:spPr bwMode="auto">
          <a:xfrm flipV="1">
            <a:off x="4932040" y="4633496"/>
            <a:ext cx="576064" cy="531676"/>
          </a:xfrm>
          <a:prstGeom prst="straightConnector1">
            <a:avLst/>
          </a:prstGeom>
          <a:solidFill>
            <a:srgbClr val="00B8FF"/>
          </a:solidFill>
          <a:ln w="57150" cap="flat" cmpd="sng" algn="ctr">
            <a:solidFill>
              <a:schemeClr val="accent6"/>
            </a:solidFill>
            <a:prstDash val="solid"/>
            <a:round/>
            <a:headEnd type="arrow"/>
            <a:tailEnd type="arrow"/>
          </a:ln>
          <a:effectLst/>
        </p:spPr>
      </p:cxnSp>
    </p:spTree>
    <p:extLst>
      <p:ext uri="{BB962C8B-B14F-4D97-AF65-F5344CB8AC3E}">
        <p14:creationId xmlns:p14="http://schemas.microsoft.com/office/powerpoint/2010/main" val="64119402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Rectangle 78"/>
          <p:cNvSpPr/>
          <p:nvPr/>
        </p:nvSpPr>
        <p:spPr bwMode="auto">
          <a:xfrm>
            <a:off x="4572000" y="5949280"/>
            <a:ext cx="1584176" cy="404428"/>
          </a:xfrm>
          <a:prstGeom prst="rect">
            <a:avLst/>
          </a:prstGeom>
          <a:solidFill>
            <a:srgbClr val="C2FFF0"/>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4" name="Rectangle 83"/>
          <p:cNvSpPr/>
          <p:nvPr/>
        </p:nvSpPr>
        <p:spPr bwMode="auto">
          <a:xfrm>
            <a:off x="5052257" y="5521336"/>
            <a:ext cx="3503982" cy="404428"/>
          </a:xfrm>
          <a:prstGeom prst="rect">
            <a:avLst/>
          </a:prstGeom>
          <a:solidFill>
            <a:srgbClr val="CCFFCC"/>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3" name="Rectangle 82"/>
          <p:cNvSpPr/>
          <p:nvPr/>
        </p:nvSpPr>
        <p:spPr bwMode="auto">
          <a:xfrm>
            <a:off x="2761968" y="5521336"/>
            <a:ext cx="1254146" cy="404428"/>
          </a:xfrm>
          <a:prstGeom prst="rect">
            <a:avLst/>
          </a:prstGeom>
          <a:solidFill>
            <a:srgbClr val="FFFC69"/>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2" name="Rectangle 81"/>
          <p:cNvSpPr/>
          <p:nvPr/>
        </p:nvSpPr>
        <p:spPr bwMode="auto">
          <a:xfrm>
            <a:off x="6156176" y="5085184"/>
            <a:ext cx="1656184" cy="404428"/>
          </a:xfrm>
          <a:prstGeom prst="rect">
            <a:avLst/>
          </a:prstGeom>
          <a:solidFill>
            <a:srgbClr val="FFFC69"/>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1" name="Rectangle 80"/>
          <p:cNvSpPr/>
          <p:nvPr/>
        </p:nvSpPr>
        <p:spPr bwMode="auto">
          <a:xfrm>
            <a:off x="2436170" y="5085184"/>
            <a:ext cx="3503982" cy="404428"/>
          </a:xfrm>
          <a:prstGeom prst="rect">
            <a:avLst/>
          </a:prstGeom>
          <a:solidFill>
            <a:srgbClr val="CCFFCC"/>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0" name="Rectangle 79"/>
          <p:cNvSpPr/>
          <p:nvPr/>
        </p:nvSpPr>
        <p:spPr bwMode="auto">
          <a:xfrm>
            <a:off x="6804248" y="5949280"/>
            <a:ext cx="1008112" cy="404428"/>
          </a:xfrm>
          <a:prstGeom prst="rect">
            <a:avLst/>
          </a:prstGeom>
          <a:solidFill>
            <a:schemeClr val="accent6">
              <a:lumMod val="20000"/>
              <a:lumOff val="80000"/>
            </a:schemeClr>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78" name="Rectangle 77"/>
          <p:cNvSpPr/>
          <p:nvPr/>
        </p:nvSpPr>
        <p:spPr bwMode="auto">
          <a:xfrm>
            <a:off x="1278776" y="5949280"/>
            <a:ext cx="2126545" cy="404428"/>
          </a:xfrm>
          <a:prstGeom prst="rect">
            <a:avLst/>
          </a:prstGeom>
          <a:solidFill>
            <a:srgbClr val="FFD7D2"/>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2" name="Title 1"/>
          <p:cNvSpPr>
            <a:spLocks noGrp="1"/>
          </p:cNvSpPr>
          <p:nvPr>
            <p:ph type="title"/>
          </p:nvPr>
        </p:nvSpPr>
        <p:spPr>
          <a:xfrm>
            <a:off x="685800" y="476672"/>
            <a:ext cx="7770813" cy="1065213"/>
          </a:xfrm>
        </p:spPr>
        <p:txBody>
          <a:bodyPr/>
          <a:lstStyle/>
          <a:p>
            <a:r>
              <a:rPr lang="en-US" dirty="0">
                <a:solidFill>
                  <a:schemeClr val="accent6"/>
                </a:solidFill>
              </a:rPr>
              <a:t>LLC</a:t>
            </a:r>
            <a:r>
              <a:rPr lang="en-US" dirty="0"/>
              <a:t> tagging </a:t>
            </a:r>
            <a:r>
              <a:rPr lang="en-US" dirty="0" smtClean="0"/>
              <a:t>process </a:t>
            </a:r>
            <a:r>
              <a:rPr lang="en-US" dirty="0"/>
              <a:t>P802.1Qbz Draft </a:t>
            </a:r>
            <a:r>
              <a:rPr lang="en-US" dirty="0" smtClean="0"/>
              <a:t>1.3</a:t>
            </a:r>
            <a:br>
              <a:rPr lang="en-US" dirty="0" smtClean="0"/>
            </a:br>
            <a:r>
              <a:rPr lang="en-US" dirty="0" smtClean="0"/>
              <a:t>We want this in 802.11ak, also</a:t>
            </a:r>
            <a:endParaRPr lang="en-US" dirty="0"/>
          </a:p>
        </p:txBody>
      </p:sp>
      <p:sp>
        <p:nvSpPr>
          <p:cNvPr id="3" name="Content Placeholder 2"/>
          <p:cNvSpPr>
            <a:spLocks noGrp="1"/>
          </p:cNvSpPr>
          <p:nvPr>
            <p:ph idx="1"/>
          </p:nvPr>
        </p:nvSpPr>
        <p:spPr>
          <a:xfrm>
            <a:off x="179512" y="1981200"/>
            <a:ext cx="8549898" cy="4494213"/>
          </a:xfrm>
        </p:spPr>
        <p:txBody>
          <a:bodyPr>
            <a:normAutofit/>
          </a:bodyPr>
          <a:lstStyle/>
          <a:p>
            <a:pPr>
              <a:buFont typeface="Arial"/>
              <a:buChar char="•"/>
            </a:pPr>
            <a:r>
              <a:rPr lang="en-US" dirty="0" smtClean="0"/>
              <a:t>Add/remove tag</a:t>
            </a:r>
            <a:br>
              <a:rPr lang="en-US" dirty="0" smtClean="0"/>
            </a:br>
            <a:r>
              <a:rPr lang="en-US" dirty="0" smtClean="0"/>
              <a:t>on </a:t>
            </a:r>
            <a:r>
              <a:rPr lang="en-US" dirty="0" smtClean="0">
                <a:solidFill>
                  <a:srgbClr val="FF0000"/>
                </a:solidFill>
              </a:rPr>
              <a:t>SNAP</a:t>
            </a:r>
            <a:r>
              <a:rPr lang="en-US" dirty="0" smtClean="0"/>
              <a:t> frame</a:t>
            </a:r>
            <a:endParaRPr lang="en-US" dirty="0"/>
          </a:p>
          <a:p>
            <a:pPr>
              <a:buFont typeface="Arial"/>
              <a:buChar char="•"/>
            </a:pPr>
            <a:endParaRPr lang="en-US" dirty="0" smtClean="0"/>
          </a:p>
          <a:p>
            <a:pPr>
              <a:buFont typeface="Arial"/>
              <a:buChar char="•"/>
            </a:pPr>
            <a:endParaRPr lang="en-US" dirty="0"/>
          </a:p>
          <a:p>
            <a:pPr>
              <a:buFont typeface="Arial"/>
              <a:buChar char="•"/>
            </a:pPr>
            <a:endParaRPr lang="en-US" dirty="0" smtClean="0"/>
          </a:p>
          <a:p>
            <a:pPr>
              <a:buFont typeface="Arial"/>
              <a:buChar char="•"/>
            </a:pPr>
            <a:endParaRPr lang="en-US" dirty="0"/>
          </a:p>
          <a:p>
            <a:pPr>
              <a:buFont typeface="Arial"/>
              <a:buChar char="•"/>
            </a:pPr>
            <a:endParaRPr lang="en-US" dirty="0" smtClean="0"/>
          </a:p>
          <a:p>
            <a:pPr>
              <a:buFont typeface="Arial"/>
              <a:buChar char="•"/>
            </a:pPr>
            <a:r>
              <a:rPr lang="en-US" dirty="0" smtClean="0"/>
              <a:t>Add: Convert old outer item LLC </a:t>
            </a:r>
            <a:r>
              <a:rPr lang="en-US" dirty="0" smtClean="0">
                <a:sym typeface="Wingdings"/>
              </a:rPr>
              <a:t> </a:t>
            </a:r>
            <a:r>
              <a:rPr lang="en-US" dirty="0" smtClean="0"/>
              <a:t>L/T, add LLC tag.</a:t>
            </a:r>
          </a:p>
          <a:p>
            <a:pPr>
              <a:buFont typeface="Arial"/>
              <a:buChar char="•"/>
            </a:pPr>
            <a:r>
              <a:rPr lang="en-US" dirty="0" smtClean="0"/>
              <a:t>Remove:  Delete LLC tag, convert new outer item L/T</a:t>
            </a:r>
            <a:r>
              <a:rPr lang="en-US" dirty="0" smtClean="0">
                <a:sym typeface="Wingdings"/>
              </a:rPr>
              <a:t>LLC.</a:t>
            </a:r>
          </a:p>
          <a:p>
            <a:pPr>
              <a:buFont typeface="Arial"/>
              <a:buChar char="•"/>
            </a:pPr>
            <a:r>
              <a:rPr lang="en-US" dirty="0" smtClean="0">
                <a:sym typeface="Wingdings"/>
              </a:rPr>
              <a:t>OR:  Add/remove tag between LLC-SNAP and MSDU.</a:t>
            </a:r>
            <a:endParaRPr lang="en-US" dirty="0" smtClean="0"/>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grpSp>
        <p:nvGrpSpPr>
          <p:cNvPr id="7" name="Group 6"/>
          <p:cNvGrpSpPr/>
          <p:nvPr/>
        </p:nvGrpSpPr>
        <p:grpSpPr>
          <a:xfrm>
            <a:off x="2992731" y="1423628"/>
            <a:ext cx="5736680" cy="1501316"/>
            <a:chOff x="2979336" y="1307468"/>
            <a:chExt cx="5736680" cy="1501316"/>
          </a:xfrm>
        </p:grpSpPr>
        <p:sp>
          <p:nvSpPr>
            <p:cNvPr id="39" name="Rectangle 38"/>
            <p:cNvSpPr/>
            <p:nvPr/>
          </p:nvSpPr>
          <p:spPr bwMode="auto">
            <a:xfrm>
              <a:off x="2987824" y="1595500"/>
              <a:ext cx="5728191" cy="404428"/>
            </a:xfrm>
            <a:prstGeom prst="rect">
              <a:avLst/>
            </a:prstGeom>
            <a:solidFill>
              <a:srgbClr val="CC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Untagged MSDU</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TextBox 39"/>
            <p:cNvSpPr txBox="1"/>
            <p:nvPr/>
          </p:nvSpPr>
          <p:spPr>
            <a:xfrm>
              <a:off x="2979336" y="1307468"/>
              <a:ext cx="5736679" cy="288032"/>
            </a:xfrm>
            <a:prstGeom prst="rect">
              <a:avLst/>
            </a:prstGeom>
            <a:noFill/>
          </p:spPr>
          <p:txBody>
            <a:bodyPr wrap="square" rtlCol="0">
              <a:spAutoFit/>
            </a:bodyPr>
            <a:lstStyle/>
            <a:p>
              <a:r>
                <a:rPr lang="en-US" sz="1200" dirty="0" smtClean="0">
                  <a:solidFill>
                    <a:srgbClr val="000000"/>
                  </a:solidFill>
                  <a:latin typeface="Arial"/>
                  <a:cs typeface="Arial"/>
                </a:rPr>
                <a:t>         3                        3                          2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41" name="Rectangle 40"/>
            <p:cNvSpPr/>
            <p:nvPr/>
          </p:nvSpPr>
          <p:spPr bwMode="auto">
            <a:xfrm>
              <a:off x="2987387" y="2404356"/>
              <a:ext cx="115206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Rectangle 41"/>
            <p:cNvSpPr/>
            <p:nvPr/>
          </p:nvSpPr>
          <p:spPr bwMode="auto">
            <a:xfrm>
              <a:off x="4139456" y="2404356"/>
              <a:ext cx="11431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43" name="Rectangle 42"/>
            <p:cNvSpPr/>
            <p:nvPr/>
          </p:nvSpPr>
          <p:spPr bwMode="auto">
            <a:xfrm>
              <a:off x="2984657" y="1999928"/>
              <a:ext cx="11547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44" name="Rectangle 43"/>
            <p:cNvSpPr/>
            <p:nvPr/>
          </p:nvSpPr>
          <p:spPr bwMode="auto">
            <a:xfrm>
              <a:off x="4139455" y="1999928"/>
              <a:ext cx="1143199"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a:t>
              </a:r>
              <a:endParaRPr kumimoji="0" lang="en-US" sz="1400" b="0" i="0" u="none" strike="noStrike" cap="none" normalizeH="0" baseline="0" dirty="0" smtClean="0">
                <a:ln>
                  <a:noFill/>
                </a:ln>
                <a:solidFill>
                  <a:srgbClr val="000000"/>
                </a:solidFill>
                <a:effectLst/>
                <a:latin typeface="Arial"/>
                <a:cs typeface="Arial"/>
              </a:endParaRPr>
            </a:p>
          </p:txBody>
        </p:sp>
        <p:sp>
          <p:nvSpPr>
            <p:cNvPr id="45" name="Rectangle 44"/>
            <p:cNvSpPr/>
            <p:nvPr/>
          </p:nvSpPr>
          <p:spPr bwMode="auto">
            <a:xfrm>
              <a:off x="5282655" y="2404356"/>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46" name="Rectangle 45"/>
            <p:cNvSpPr/>
            <p:nvPr/>
          </p:nvSpPr>
          <p:spPr bwMode="auto">
            <a:xfrm>
              <a:off x="5282654" y="1999928"/>
              <a:ext cx="1143199"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47" name="Rectangle 46"/>
            <p:cNvSpPr/>
            <p:nvPr/>
          </p:nvSpPr>
          <p:spPr bwMode="auto">
            <a:xfrm>
              <a:off x="6429619" y="2404356"/>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48" name="Rectangle 47"/>
            <p:cNvSpPr/>
            <p:nvPr/>
          </p:nvSpPr>
          <p:spPr bwMode="auto">
            <a:xfrm>
              <a:off x="6429618" y="1999928"/>
              <a:ext cx="22863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49" name="Rectangle 48"/>
            <p:cNvSpPr/>
            <p:nvPr/>
          </p:nvSpPr>
          <p:spPr bwMode="auto">
            <a:xfrm>
              <a:off x="7572818" y="2404356"/>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grpSp>
      <p:sp>
        <p:nvSpPr>
          <p:cNvPr id="37" name="Rectangle 36"/>
          <p:cNvSpPr/>
          <p:nvPr/>
        </p:nvSpPr>
        <p:spPr bwMode="auto">
          <a:xfrm>
            <a:off x="5296049" y="3799892"/>
            <a:ext cx="3433361" cy="404428"/>
          </a:xfrm>
          <a:prstGeom prst="rect">
            <a:avLst/>
          </a:prstGeom>
          <a:solidFill>
            <a:srgbClr val="CC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Untagged MSDU</a:t>
            </a:r>
            <a:endParaRPr kumimoji="0" lang="en-US" sz="1400" b="0" i="0" u="none" strike="noStrike" cap="none" normalizeH="0" baseline="0" dirty="0" smtClean="0">
              <a:ln>
                <a:noFill/>
              </a:ln>
              <a:solidFill>
                <a:srgbClr val="000000"/>
              </a:solidFill>
              <a:effectLst/>
              <a:latin typeface="Arial"/>
              <a:cs typeface="Arial"/>
            </a:endParaRPr>
          </a:p>
        </p:txBody>
      </p:sp>
      <p:sp>
        <p:nvSpPr>
          <p:cNvPr id="38" name="TextBox 37"/>
          <p:cNvSpPr txBox="1"/>
          <p:nvPr/>
        </p:nvSpPr>
        <p:spPr>
          <a:xfrm>
            <a:off x="705285" y="3107432"/>
            <a:ext cx="8024126" cy="288032"/>
          </a:xfrm>
          <a:prstGeom prst="rect">
            <a:avLst/>
          </a:prstGeom>
          <a:noFill/>
        </p:spPr>
        <p:txBody>
          <a:bodyPr wrap="square" rtlCol="0">
            <a:spAutoFit/>
          </a:bodyPr>
          <a:lstStyle/>
          <a:p>
            <a:r>
              <a:rPr lang="en-US" sz="1200" dirty="0" smtClean="0">
                <a:solidFill>
                  <a:srgbClr val="000000"/>
                </a:solidFill>
                <a:latin typeface="Arial"/>
                <a:cs typeface="Arial"/>
              </a:rPr>
              <a:t>         3                        3                          2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50" name="Rectangle 49"/>
          <p:cNvSpPr/>
          <p:nvPr/>
        </p:nvSpPr>
        <p:spPr bwMode="auto">
          <a:xfrm>
            <a:off x="702785" y="4608748"/>
            <a:ext cx="115206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1854854" y="4608748"/>
            <a:ext cx="11431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700055" y="4204320"/>
            <a:ext cx="11547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1854853" y="4204320"/>
            <a:ext cx="1143199"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a:t>
            </a:r>
            <a:endParaRPr kumimoji="0" lang="en-US" sz="1400" b="0" i="0" u="none" strike="noStrike" cap="none" normalizeH="0" baseline="0" dirty="0" smtClean="0">
              <a:ln>
                <a:noFill/>
              </a:ln>
              <a:solidFill>
                <a:srgbClr val="000000"/>
              </a:solidFill>
              <a:effectLst/>
              <a:latin typeface="Arial"/>
              <a:cs typeface="Arial"/>
            </a:endParaRPr>
          </a:p>
        </p:txBody>
      </p:sp>
      <p:sp>
        <p:nvSpPr>
          <p:cNvPr id="54" name="Rectangle 53"/>
          <p:cNvSpPr/>
          <p:nvPr/>
        </p:nvSpPr>
        <p:spPr bwMode="auto">
          <a:xfrm>
            <a:off x="5296050" y="4608748"/>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57" name="Rectangle 56"/>
          <p:cNvSpPr/>
          <p:nvPr/>
        </p:nvSpPr>
        <p:spPr bwMode="auto">
          <a:xfrm>
            <a:off x="5296049" y="4204320"/>
            <a:ext cx="1143199"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60" name="Rectangle 59"/>
          <p:cNvSpPr/>
          <p:nvPr/>
        </p:nvSpPr>
        <p:spPr bwMode="auto">
          <a:xfrm>
            <a:off x="6443014" y="4608748"/>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67" name="Rectangle 66"/>
          <p:cNvSpPr/>
          <p:nvPr/>
        </p:nvSpPr>
        <p:spPr bwMode="auto">
          <a:xfrm>
            <a:off x="6443013" y="4204320"/>
            <a:ext cx="22863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68" name="Rectangle 67"/>
          <p:cNvSpPr/>
          <p:nvPr/>
        </p:nvSpPr>
        <p:spPr bwMode="auto">
          <a:xfrm>
            <a:off x="7586213" y="4608748"/>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sp>
        <p:nvSpPr>
          <p:cNvPr id="69" name="Rectangle 68"/>
          <p:cNvSpPr/>
          <p:nvPr/>
        </p:nvSpPr>
        <p:spPr bwMode="auto">
          <a:xfrm>
            <a:off x="3004833" y="4204320"/>
            <a:ext cx="1008112"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70" name="Rectangle 69"/>
          <p:cNvSpPr/>
          <p:nvPr/>
        </p:nvSpPr>
        <p:spPr bwMode="auto">
          <a:xfrm>
            <a:off x="3008002" y="4608748"/>
            <a:ext cx="1008112"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71" name="Rectangle 70"/>
          <p:cNvSpPr/>
          <p:nvPr/>
        </p:nvSpPr>
        <p:spPr bwMode="auto">
          <a:xfrm>
            <a:off x="4012945" y="4204320"/>
            <a:ext cx="1292958"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72" name="Rectangle 71"/>
          <p:cNvSpPr/>
          <p:nvPr/>
        </p:nvSpPr>
        <p:spPr bwMode="auto">
          <a:xfrm>
            <a:off x="4016114" y="4608748"/>
            <a:ext cx="1292958"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73" name="Rectangle 72"/>
          <p:cNvSpPr/>
          <p:nvPr/>
        </p:nvSpPr>
        <p:spPr bwMode="auto">
          <a:xfrm>
            <a:off x="705284" y="3799892"/>
            <a:ext cx="4590765" cy="404428"/>
          </a:xfrm>
          <a:prstGeom prst="rect">
            <a:avLst/>
          </a:prstGeom>
          <a:solidFill>
            <a:srgbClr val="FFFC69"/>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a:t>
            </a:r>
            <a:endParaRPr kumimoji="0" lang="en-US" sz="1400" b="0" i="0" u="none" strike="noStrike" cap="none" normalizeH="0" baseline="0" dirty="0" smtClean="0">
              <a:ln>
                <a:noFill/>
              </a:ln>
              <a:solidFill>
                <a:srgbClr val="000000"/>
              </a:solidFill>
              <a:effectLst/>
              <a:latin typeface="Arial"/>
              <a:cs typeface="Arial"/>
            </a:endParaRPr>
          </a:p>
        </p:txBody>
      </p:sp>
      <p:sp>
        <p:nvSpPr>
          <p:cNvPr id="74" name="Rectangle 73"/>
          <p:cNvSpPr/>
          <p:nvPr/>
        </p:nvSpPr>
        <p:spPr bwMode="auto">
          <a:xfrm>
            <a:off x="705285" y="3395464"/>
            <a:ext cx="8024125"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Tagged MSDU</a:t>
            </a:r>
            <a:endParaRPr kumimoji="0" lang="en-US" sz="1400" b="0" i="0" u="none" strike="noStrike" cap="none" normalizeH="0" baseline="0" dirty="0" smtClean="0">
              <a:ln>
                <a:noFill/>
              </a:ln>
              <a:solidFill>
                <a:srgbClr val="000000"/>
              </a:solidFill>
              <a:effectLst/>
              <a:latin typeface="Arial"/>
              <a:cs typeface="Arial"/>
            </a:endParaRPr>
          </a:p>
        </p:txBody>
      </p:sp>
      <p:cxnSp>
        <p:nvCxnSpPr>
          <p:cNvPr id="10" name="Straight Connector 9"/>
          <p:cNvCxnSpPr/>
          <p:nvPr/>
        </p:nvCxnSpPr>
        <p:spPr bwMode="auto">
          <a:xfrm flipH="1">
            <a:off x="705285" y="2924944"/>
            <a:ext cx="2302717" cy="127937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5" name="Straight Connector 74"/>
          <p:cNvCxnSpPr>
            <a:endCxn id="73" idx="2"/>
          </p:cNvCxnSpPr>
          <p:nvPr/>
        </p:nvCxnSpPr>
        <p:spPr bwMode="auto">
          <a:xfrm flipH="1">
            <a:off x="3000667" y="2924944"/>
            <a:ext cx="2295383" cy="127937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6" name="Straight Connector 75"/>
          <p:cNvCxnSpPr/>
          <p:nvPr/>
        </p:nvCxnSpPr>
        <p:spPr bwMode="auto">
          <a:xfrm flipH="1">
            <a:off x="5296049" y="2924944"/>
            <a:ext cx="13023" cy="87494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7" name="Straight Connector 76"/>
          <p:cNvCxnSpPr/>
          <p:nvPr/>
        </p:nvCxnSpPr>
        <p:spPr bwMode="auto">
          <a:xfrm flipH="1">
            <a:off x="8729410" y="2924944"/>
            <a:ext cx="1" cy="47052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3008002" y="2116088"/>
            <a:ext cx="2288047" cy="2088232"/>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7691060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Rectangle 95"/>
          <p:cNvSpPr/>
          <p:nvPr/>
        </p:nvSpPr>
        <p:spPr bwMode="auto">
          <a:xfrm>
            <a:off x="6018557" y="5213806"/>
            <a:ext cx="1649787" cy="404428"/>
          </a:xfrm>
          <a:prstGeom prst="rect">
            <a:avLst/>
          </a:prstGeom>
          <a:solidFill>
            <a:srgbClr val="FFD7D2"/>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95" name="Rectangle 94"/>
          <p:cNvSpPr/>
          <p:nvPr/>
        </p:nvSpPr>
        <p:spPr bwMode="auto">
          <a:xfrm>
            <a:off x="3789826" y="5213806"/>
            <a:ext cx="1142213" cy="404428"/>
          </a:xfrm>
          <a:prstGeom prst="rect">
            <a:avLst/>
          </a:prstGeom>
          <a:solidFill>
            <a:schemeClr val="accent1">
              <a:lumMod val="20000"/>
              <a:lumOff val="80000"/>
            </a:schemeClr>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3" name="Content Placeholder 2"/>
          <p:cNvSpPr>
            <a:spLocks noGrp="1"/>
          </p:cNvSpPr>
          <p:nvPr>
            <p:ph idx="1"/>
          </p:nvPr>
        </p:nvSpPr>
        <p:spPr>
          <a:xfrm>
            <a:off x="179512" y="1981200"/>
            <a:ext cx="8566359" cy="4113213"/>
          </a:xfrm>
        </p:spPr>
        <p:txBody>
          <a:bodyPr>
            <a:normAutofit/>
          </a:bodyPr>
          <a:lstStyle/>
          <a:p>
            <a:pPr>
              <a:buFont typeface="Arial"/>
              <a:buChar char="•"/>
            </a:pPr>
            <a:r>
              <a:rPr lang="en-US" dirty="0" smtClean="0"/>
              <a:t>Add/remove tag</a:t>
            </a:r>
            <a:br>
              <a:rPr lang="en-US" dirty="0" smtClean="0"/>
            </a:br>
            <a:r>
              <a:rPr lang="en-US" dirty="0" smtClean="0"/>
              <a:t>on </a:t>
            </a:r>
            <a:r>
              <a:rPr lang="en-US" dirty="0" smtClean="0">
                <a:solidFill>
                  <a:srgbClr val="FF0000"/>
                </a:solidFill>
              </a:rPr>
              <a:t>LLC </a:t>
            </a:r>
            <a:r>
              <a:rPr lang="en-US" dirty="0" smtClean="0"/>
              <a:t>frame</a:t>
            </a:r>
            <a:endParaRPr lang="en-US" dirty="0"/>
          </a:p>
          <a:p>
            <a:pPr marL="0" indent="0"/>
            <a:endParaRPr lang="en-US" sz="1200" dirty="0" smtClean="0"/>
          </a:p>
          <a:p>
            <a:pPr marL="0" indent="0"/>
            <a:endParaRPr lang="en-US" sz="1800" dirty="0"/>
          </a:p>
          <a:p>
            <a:pPr>
              <a:buFont typeface="Arial"/>
              <a:buChar char="•"/>
            </a:pPr>
            <a:endParaRPr lang="en-US" dirty="0"/>
          </a:p>
          <a:p>
            <a:pPr>
              <a:buFont typeface="Arial"/>
              <a:buChar char="•"/>
            </a:pPr>
            <a:endParaRPr lang="en-US" dirty="0"/>
          </a:p>
          <a:p>
            <a:pPr>
              <a:buFont typeface="Arial"/>
              <a:buChar char="•"/>
            </a:pPr>
            <a:endParaRPr lang="en-US" dirty="0"/>
          </a:p>
          <a:p>
            <a:pPr>
              <a:buFont typeface="Arial"/>
              <a:buChar char="•"/>
            </a:pPr>
            <a:endParaRPr lang="en-US" dirty="0"/>
          </a:p>
          <a:p>
            <a:pPr>
              <a:buFont typeface="Arial"/>
              <a:buChar char="•"/>
            </a:pPr>
            <a:r>
              <a:rPr lang="en-US" dirty="0" smtClean="0"/>
              <a:t>Add or remove both the LLC tag and the Length field.</a:t>
            </a:r>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
        <p:nvSpPr>
          <p:cNvPr id="38" name="TextBox 37"/>
          <p:cNvSpPr txBox="1"/>
          <p:nvPr/>
        </p:nvSpPr>
        <p:spPr>
          <a:xfrm>
            <a:off x="825423" y="3107432"/>
            <a:ext cx="7920447" cy="288032"/>
          </a:xfrm>
          <a:prstGeom prst="rect">
            <a:avLst/>
          </a:prstGeom>
          <a:noFill/>
        </p:spPr>
        <p:txBody>
          <a:bodyPr wrap="square" rtlCol="0">
            <a:spAutoFit/>
          </a:bodyPr>
          <a:lstStyle/>
          <a:p>
            <a:r>
              <a:rPr lang="en-US" sz="1200" dirty="0" smtClean="0">
                <a:solidFill>
                  <a:srgbClr val="000000"/>
                </a:solidFill>
                <a:latin typeface="Arial"/>
                <a:cs typeface="Arial"/>
              </a:rPr>
              <a:t>          3                        3                        2                         2                           2                         3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50" name="Rectangle 49"/>
          <p:cNvSpPr/>
          <p:nvPr/>
        </p:nvSpPr>
        <p:spPr bwMode="auto">
          <a:xfrm>
            <a:off x="828154" y="4605784"/>
            <a:ext cx="115206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1980223" y="4605784"/>
            <a:ext cx="11431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825424" y="4201356"/>
            <a:ext cx="11547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1980222" y="4201356"/>
            <a:ext cx="1143199"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a:t>
            </a:r>
            <a:endParaRPr kumimoji="0" lang="en-US" sz="1400" b="0" i="0" u="none" strike="noStrike" cap="none" normalizeH="0" baseline="0" dirty="0" smtClean="0">
              <a:ln>
                <a:noFill/>
              </a:ln>
              <a:solidFill>
                <a:srgbClr val="000000"/>
              </a:solidFill>
              <a:effectLst/>
              <a:latin typeface="Arial"/>
              <a:cs typeface="Arial"/>
            </a:endParaRPr>
          </a:p>
        </p:txBody>
      </p:sp>
      <p:sp>
        <p:nvSpPr>
          <p:cNvPr id="69" name="Rectangle 68"/>
          <p:cNvSpPr/>
          <p:nvPr/>
        </p:nvSpPr>
        <p:spPr bwMode="auto">
          <a:xfrm>
            <a:off x="3130202" y="4201356"/>
            <a:ext cx="1008112"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70" name="Rectangle 69"/>
          <p:cNvSpPr/>
          <p:nvPr/>
        </p:nvSpPr>
        <p:spPr bwMode="auto">
          <a:xfrm>
            <a:off x="3133371" y="4605784"/>
            <a:ext cx="1008112"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88-A8</a:t>
            </a:r>
            <a:endParaRPr kumimoji="0" lang="en-US" sz="1400" b="0" i="0" u="none" strike="noStrike" cap="none" normalizeH="0" baseline="0" dirty="0" smtClean="0">
              <a:ln>
                <a:noFill/>
              </a:ln>
              <a:solidFill>
                <a:srgbClr val="000000"/>
              </a:solidFill>
              <a:effectLst/>
              <a:latin typeface="Arial"/>
              <a:cs typeface="Arial"/>
            </a:endParaRPr>
          </a:p>
        </p:txBody>
      </p:sp>
      <p:sp>
        <p:nvSpPr>
          <p:cNvPr id="71" name="Rectangle 70"/>
          <p:cNvSpPr/>
          <p:nvPr/>
        </p:nvSpPr>
        <p:spPr bwMode="auto">
          <a:xfrm>
            <a:off x="4138314" y="4201356"/>
            <a:ext cx="1292958"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72" name="Rectangle 71"/>
          <p:cNvSpPr/>
          <p:nvPr/>
        </p:nvSpPr>
        <p:spPr bwMode="auto">
          <a:xfrm>
            <a:off x="4141483" y="4605784"/>
            <a:ext cx="1292958"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73" name="Rectangle 72"/>
          <p:cNvSpPr/>
          <p:nvPr/>
        </p:nvSpPr>
        <p:spPr bwMode="auto">
          <a:xfrm>
            <a:off x="828154" y="3799892"/>
            <a:ext cx="4603118" cy="404428"/>
          </a:xfrm>
          <a:prstGeom prst="rect">
            <a:avLst/>
          </a:prstGeom>
          <a:solidFill>
            <a:srgbClr val="FFFC69"/>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a:t>
            </a:r>
            <a:endParaRPr kumimoji="0" lang="en-US" sz="1400" b="0" i="0" u="none" strike="noStrike" cap="none" normalizeH="0" baseline="0" dirty="0" smtClean="0">
              <a:ln>
                <a:noFill/>
              </a:ln>
              <a:solidFill>
                <a:srgbClr val="000000"/>
              </a:solidFill>
              <a:effectLst/>
              <a:latin typeface="Arial"/>
              <a:cs typeface="Arial"/>
            </a:endParaRPr>
          </a:p>
        </p:txBody>
      </p:sp>
      <p:sp>
        <p:nvSpPr>
          <p:cNvPr id="74" name="Rectangle 73"/>
          <p:cNvSpPr/>
          <p:nvPr/>
        </p:nvSpPr>
        <p:spPr bwMode="auto">
          <a:xfrm>
            <a:off x="825424" y="3395464"/>
            <a:ext cx="7920447"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Tagged MSGU</a:t>
            </a:r>
            <a:endParaRPr kumimoji="0" lang="en-US" sz="1400" b="0" i="0" u="none" strike="noStrike" cap="none" normalizeH="0" baseline="0" dirty="0" smtClean="0">
              <a:ln>
                <a:noFill/>
              </a:ln>
              <a:solidFill>
                <a:srgbClr val="000000"/>
              </a:solidFill>
              <a:effectLst/>
              <a:latin typeface="Arial"/>
              <a:cs typeface="Arial"/>
            </a:endParaRPr>
          </a:p>
        </p:txBody>
      </p:sp>
      <p:cxnSp>
        <p:nvCxnSpPr>
          <p:cNvPr id="77" name="Straight Connector 76"/>
          <p:cNvCxnSpPr/>
          <p:nvPr/>
        </p:nvCxnSpPr>
        <p:spPr bwMode="auto">
          <a:xfrm flipH="1">
            <a:off x="8745870" y="2924944"/>
            <a:ext cx="1" cy="47052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6" name="Rectangle 55"/>
          <p:cNvSpPr/>
          <p:nvPr/>
        </p:nvSpPr>
        <p:spPr bwMode="auto">
          <a:xfrm>
            <a:off x="6454211" y="1711660"/>
            <a:ext cx="2291660" cy="404428"/>
          </a:xfrm>
          <a:prstGeom prst="rect">
            <a:avLst/>
          </a:prstGeom>
          <a:solidFill>
            <a:srgbClr val="CC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Untagged MSDU</a:t>
            </a:r>
            <a:endParaRPr kumimoji="0" lang="en-US" sz="1400" b="0" i="0" u="none" strike="noStrike" cap="none" normalizeH="0" baseline="0" dirty="0" smtClean="0">
              <a:ln>
                <a:noFill/>
              </a:ln>
              <a:solidFill>
                <a:srgbClr val="000000"/>
              </a:solidFill>
              <a:effectLst/>
              <a:latin typeface="Arial"/>
              <a:cs typeface="Arial"/>
            </a:endParaRPr>
          </a:p>
        </p:txBody>
      </p:sp>
      <p:sp>
        <p:nvSpPr>
          <p:cNvPr id="58" name="TextBox 57"/>
          <p:cNvSpPr txBox="1"/>
          <p:nvPr/>
        </p:nvSpPr>
        <p:spPr>
          <a:xfrm>
            <a:off x="6445722" y="1423628"/>
            <a:ext cx="2300149" cy="276999"/>
          </a:xfrm>
          <a:prstGeom prst="rect">
            <a:avLst/>
          </a:prstGeom>
          <a:noFill/>
        </p:spPr>
        <p:txBody>
          <a:bodyPr wrap="square" rtlCol="0">
            <a:spAutoFit/>
          </a:bodyPr>
          <a:lstStyle/>
          <a:p>
            <a:r>
              <a:rPr lang="en-US" sz="1200" dirty="0" smtClean="0">
                <a:solidFill>
                  <a:srgbClr val="000000"/>
                </a:solidFill>
                <a:latin typeface="Arial"/>
                <a:cs typeface="Arial"/>
              </a:rPr>
              <a:t>          3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59" name="Rectangle 58"/>
          <p:cNvSpPr/>
          <p:nvPr/>
        </p:nvSpPr>
        <p:spPr bwMode="auto">
          <a:xfrm>
            <a:off x="6456941" y="2520516"/>
            <a:ext cx="115206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42-42-03</a:t>
            </a:r>
            <a:endParaRPr kumimoji="0" lang="en-US" sz="1400" b="0" i="0" u="none" strike="noStrike" cap="none" normalizeH="0" baseline="0" dirty="0" smtClean="0">
              <a:ln>
                <a:noFill/>
              </a:ln>
              <a:solidFill>
                <a:srgbClr val="000000"/>
              </a:solidFill>
              <a:effectLst/>
              <a:latin typeface="Arial"/>
              <a:cs typeface="Arial"/>
            </a:endParaRPr>
          </a:p>
        </p:txBody>
      </p:sp>
      <p:sp>
        <p:nvSpPr>
          <p:cNvPr id="61" name="Rectangle 60"/>
          <p:cNvSpPr/>
          <p:nvPr/>
        </p:nvSpPr>
        <p:spPr bwMode="auto">
          <a:xfrm>
            <a:off x="7602673" y="2517552"/>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BPDU</a:t>
            </a:r>
            <a:endParaRPr kumimoji="0" lang="en-US" sz="1400" b="0" i="0" u="none" strike="noStrike" cap="none" normalizeH="0" baseline="0" dirty="0" smtClean="0">
              <a:ln>
                <a:noFill/>
              </a:ln>
              <a:solidFill>
                <a:srgbClr val="000000"/>
              </a:solidFill>
              <a:effectLst/>
              <a:latin typeface="Arial"/>
              <a:cs typeface="Arial"/>
            </a:endParaRPr>
          </a:p>
        </p:txBody>
      </p:sp>
      <p:sp>
        <p:nvSpPr>
          <p:cNvPr id="62" name="Rectangle 61"/>
          <p:cNvSpPr/>
          <p:nvPr/>
        </p:nvSpPr>
        <p:spPr bwMode="auto">
          <a:xfrm>
            <a:off x="6454211" y="2116088"/>
            <a:ext cx="11547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63" name="Rectangle 62"/>
          <p:cNvSpPr/>
          <p:nvPr/>
        </p:nvSpPr>
        <p:spPr bwMode="auto">
          <a:xfrm>
            <a:off x="7602672" y="2116088"/>
            <a:ext cx="1143199"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87" name="Rectangle 86"/>
          <p:cNvSpPr/>
          <p:nvPr/>
        </p:nvSpPr>
        <p:spPr bwMode="auto">
          <a:xfrm>
            <a:off x="5437610" y="3799892"/>
            <a:ext cx="3308261" cy="404428"/>
          </a:xfrm>
          <a:prstGeom prst="rect">
            <a:avLst/>
          </a:prstGeom>
          <a:solidFill>
            <a:srgbClr val="CC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Untagged MSDU</a:t>
            </a:r>
            <a:endParaRPr kumimoji="0" lang="en-US" sz="1400" b="0" i="0" u="none" strike="noStrike" cap="none" normalizeH="0" baseline="0" dirty="0" smtClean="0">
              <a:ln>
                <a:noFill/>
              </a:ln>
              <a:solidFill>
                <a:srgbClr val="000000"/>
              </a:solidFill>
              <a:effectLst/>
              <a:latin typeface="Arial"/>
              <a:cs typeface="Arial"/>
            </a:endParaRPr>
          </a:p>
        </p:txBody>
      </p:sp>
      <p:sp>
        <p:nvSpPr>
          <p:cNvPr id="88" name="Rectangle 87"/>
          <p:cNvSpPr/>
          <p:nvPr/>
        </p:nvSpPr>
        <p:spPr bwMode="auto">
          <a:xfrm>
            <a:off x="6450604" y="4608748"/>
            <a:ext cx="115206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42-42-03</a:t>
            </a:r>
            <a:endParaRPr kumimoji="0" lang="en-US" sz="1400" b="0" i="0" u="none" strike="noStrike" cap="none" normalizeH="0" baseline="0" dirty="0" smtClean="0">
              <a:ln>
                <a:noFill/>
              </a:ln>
              <a:solidFill>
                <a:srgbClr val="000000"/>
              </a:solidFill>
              <a:effectLst/>
              <a:latin typeface="Arial"/>
              <a:cs typeface="Arial"/>
            </a:endParaRPr>
          </a:p>
        </p:txBody>
      </p:sp>
      <p:sp>
        <p:nvSpPr>
          <p:cNvPr id="89" name="Rectangle 88"/>
          <p:cNvSpPr/>
          <p:nvPr/>
        </p:nvSpPr>
        <p:spPr bwMode="auto">
          <a:xfrm>
            <a:off x="7602673" y="4605784"/>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BPDU</a:t>
            </a:r>
            <a:endParaRPr kumimoji="0" lang="en-US" sz="1400" b="0" i="0" u="none" strike="noStrike" cap="none" normalizeH="0" baseline="0" dirty="0" smtClean="0">
              <a:ln>
                <a:noFill/>
              </a:ln>
              <a:solidFill>
                <a:srgbClr val="000000"/>
              </a:solidFill>
              <a:effectLst/>
              <a:latin typeface="Arial"/>
              <a:cs typeface="Arial"/>
            </a:endParaRPr>
          </a:p>
        </p:txBody>
      </p:sp>
      <p:sp>
        <p:nvSpPr>
          <p:cNvPr id="90" name="Rectangle 89"/>
          <p:cNvSpPr/>
          <p:nvPr/>
        </p:nvSpPr>
        <p:spPr bwMode="auto">
          <a:xfrm>
            <a:off x="6447874" y="4204320"/>
            <a:ext cx="11547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91" name="Rectangle 90"/>
          <p:cNvSpPr/>
          <p:nvPr/>
        </p:nvSpPr>
        <p:spPr bwMode="auto">
          <a:xfrm>
            <a:off x="7602672" y="4204320"/>
            <a:ext cx="1143199"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92" name="Rectangle 91"/>
          <p:cNvSpPr/>
          <p:nvPr/>
        </p:nvSpPr>
        <p:spPr bwMode="auto">
          <a:xfrm>
            <a:off x="5434441" y="4204320"/>
            <a:ext cx="1008112"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a:t>
            </a:r>
            <a:endParaRPr kumimoji="0" lang="en-US" sz="1400" b="0" i="0" u="none" strike="noStrike" cap="none" normalizeH="0" baseline="0" dirty="0" smtClean="0">
              <a:ln>
                <a:noFill/>
              </a:ln>
              <a:solidFill>
                <a:srgbClr val="000000"/>
              </a:solidFill>
              <a:effectLst/>
              <a:latin typeface="Arial"/>
              <a:cs typeface="Arial"/>
            </a:endParaRPr>
          </a:p>
        </p:txBody>
      </p:sp>
      <p:sp>
        <p:nvSpPr>
          <p:cNvPr id="93" name="Rectangle 92"/>
          <p:cNvSpPr/>
          <p:nvPr/>
        </p:nvSpPr>
        <p:spPr bwMode="auto">
          <a:xfrm>
            <a:off x="5437610" y="4608748"/>
            <a:ext cx="1008112"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i="1" dirty="0" smtClean="0">
                <a:solidFill>
                  <a:srgbClr val="000000"/>
                </a:solidFill>
                <a:latin typeface="Arial"/>
                <a:cs typeface="Arial"/>
              </a:rPr>
              <a:t>M</a:t>
            </a:r>
            <a:r>
              <a:rPr lang="en-US" sz="1400" dirty="0" smtClean="0">
                <a:solidFill>
                  <a:srgbClr val="000000"/>
                </a:solidFill>
                <a:latin typeface="Arial"/>
                <a:cs typeface="Arial"/>
              </a:rPr>
              <a:t>+3</a:t>
            </a:r>
            <a:endParaRPr kumimoji="0" lang="en-US" sz="1400" b="0" i="0" u="none" strike="noStrike" cap="none" normalizeH="0" baseline="0" dirty="0" smtClean="0">
              <a:ln>
                <a:noFill/>
              </a:ln>
              <a:solidFill>
                <a:srgbClr val="000000"/>
              </a:solidFill>
              <a:effectLst/>
              <a:latin typeface="Arial"/>
              <a:cs typeface="Arial"/>
            </a:endParaRPr>
          </a:p>
        </p:txBody>
      </p:sp>
      <p:cxnSp>
        <p:nvCxnSpPr>
          <p:cNvPr id="76" name="Straight Connector 75"/>
          <p:cNvCxnSpPr/>
          <p:nvPr/>
        </p:nvCxnSpPr>
        <p:spPr bwMode="auto">
          <a:xfrm flipH="1">
            <a:off x="6442553" y="2921980"/>
            <a:ext cx="6512" cy="8779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 name="Title 1"/>
          <p:cNvSpPr>
            <a:spLocks noGrp="1"/>
          </p:cNvSpPr>
          <p:nvPr>
            <p:ph type="title"/>
          </p:nvPr>
        </p:nvSpPr>
        <p:spPr>
          <a:xfrm>
            <a:off x="685800" y="476672"/>
            <a:ext cx="7770813" cy="1065213"/>
          </a:xfrm>
        </p:spPr>
        <p:txBody>
          <a:bodyPr/>
          <a:lstStyle/>
          <a:p>
            <a:r>
              <a:rPr lang="en-US" dirty="0">
                <a:solidFill>
                  <a:schemeClr val="accent6"/>
                </a:solidFill>
              </a:rPr>
              <a:t>LLC</a:t>
            </a:r>
            <a:r>
              <a:rPr lang="en-US" dirty="0"/>
              <a:t> tagging </a:t>
            </a:r>
            <a:r>
              <a:rPr lang="en-US" dirty="0" smtClean="0"/>
              <a:t>process </a:t>
            </a:r>
            <a:r>
              <a:rPr lang="en-US" dirty="0"/>
              <a:t>P802.1Qbz Draft </a:t>
            </a:r>
            <a:r>
              <a:rPr lang="en-US" dirty="0" smtClean="0"/>
              <a:t>1.3</a:t>
            </a:r>
            <a:br>
              <a:rPr lang="en-US" dirty="0" smtClean="0"/>
            </a:br>
            <a:r>
              <a:rPr lang="en-US" dirty="0" smtClean="0"/>
              <a:t>We want this in 802.11ak, also</a:t>
            </a:r>
            <a:endParaRPr lang="en-US" dirty="0"/>
          </a:p>
        </p:txBody>
      </p:sp>
    </p:spTree>
    <p:extLst>
      <p:ext uri="{BB962C8B-B14F-4D97-AF65-F5344CB8AC3E}">
        <p14:creationId xmlns:p14="http://schemas.microsoft.com/office/powerpoint/2010/main" val="16329754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traight Connector 21"/>
          <p:cNvCxnSpPr/>
          <p:nvPr/>
        </p:nvCxnSpPr>
        <p:spPr bwMode="auto">
          <a:xfrm flipH="1">
            <a:off x="611560" y="2204864"/>
            <a:ext cx="3448280" cy="0"/>
          </a:xfrm>
          <a:prstGeom prst="line">
            <a:avLst/>
          </a:prstGeom>
          <a:solidFill>
            <a:srgbClr val="00B8FF"/>
          </a:solidFill>
          <a:ln w="38100" cap="flat" cmpd="sng" algn="ctr">
            <a:solidFill>
              <a:schemeClr val="tx1"/>
            </a:solidFill>
            <a:prstDash val="solid"/>
            <a:round/>
            <a:headEnd type="none" w="med" len="med"/>
            <a:tailEnd type="none" w="med" len="med"/>
          </a:ln>
          <a:effectLst/>
        </p:spPr>
      </p:cxnSp>
      <p:grpSp>
        <p:nvGrpSpPr>
          <p:cNvPr id="17" name="Group 38"/>
          <p:cNvGrpSpPr>
            <a:grpSpLocks noChangeAspect="1"/>
          </p:cNvGrpSpPr>
          <p:nvPr/>
        </p:nvGrpSpPr>
        <p:grpSpPr bwMode="auto">
          <a:xfrm>
            <a:off x="4139952" y="2101677"/>
            <a:ext cx="2182813" cy="206375"/>
            <a:chOff x="3120" y="3600"/>
            <a:chExt cx="2112" cy="200"/>
          </a:xfrm>
        </p:grpSpPr>
        <p:sp>
          <p:nvSpPr>
            <p:cNvPr id="18"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9"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20"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sp>
        <p:nvSpPr>
          <p:cNvPr id="2" name="Title 1"/>
          <p:cNvSpPr>
            <a:spLocks noGrp="1"/>
          </p:cNvSpPr>
          <p:nvPr>
            <p:ph type="title"/>
          </p:nvPr>
        </p:nvSpPr>
        <p:spPr/>
        <p:txBody>
          <a:bodyPr/>
          <a:lstStyle/>
          <a:p>
            <a:r>
              <a:rPr lang="en-US" dirty="0" smtClean="0"/>
              <a:t>The </a:t>
            </a:r>
            <a:r>
              <a:rPr lang="en-US" dirty="0" smtClean="0">
                <a:solidFill>
                  <a:srgbClr val="2D2DB9"/>
                </a:solidFill>
              </a:rPr>
              <a:t>new </a:t>
            </a:r>
            <a:r>
              <a:rPr lang="en-US" dirty="0" smtClean="0"/>
              <a:t>end-to-end tag stacking </a:t>
            </a:r>
            <a:r>
              <a:rPr lang="en-US" dirty="0" smtClean="0">
                <a:solidFill>
                  <a:schemeClr val="tx1"/>
                </a:solidFill>
              </a:rPr>
              <a:t>solution</a:t>
            </a:r>
            <a:r>
              <a:rPr lang="en-US" dirty="0" smtClean="0">
                <a:solidFill>
                  <a:srgbClr val="FF0000"/>
                </a:solidFill>
              </a:rPr>
              <a:t/>
            </a:r>
            <a:br>
              <a:rPr lang="en-US" dirty="0" smtClean="0">
                <a:solidFill>
                  <a:srgbClr val="FF0000"/>
                </a:solidFill>
              </a:rPr>
            </a:br>
            <a:r>
              <a:rPr lang="en-US" sz="2400" dirty="0" smtClean="0">
                <a:solidFill>
                  <a:srgbClr val="FF0000"/>
                </a:solidFill>
              </a:rPr>
              <a:t>One translation per tag or media change</a:t>
            </a:r>
            <a:endParaRPr lang="en-US" sz="24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
        <p:nvSpPr>
          <p:cNvPr id="9" name="Rectangle 8"/>
          <p:cNvSpPr/>
          <p:nvPr/>
        </p:nvSpPr>
        <p:spPr bwMode="auto">
          <a:xfrm>
            <a:off x="4870320"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B4</a:t>
            </a:r>
          </a:p>
        </p:txBody>
      </p:sp>
      <p:sp>
        <p:nvSpPr>
          <p:cNvPr id="10" name="Rectangle 9"/>
          <p:cNvSpPr/>
          <p:nvPr/>
        </p:nvSpPr>
        <p:spPr bwMode="auto">
          <a:xfrm>
            <a:off x="3697618"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B3</a:t>
            </a:r>
          </a:p>
        </p:txBody>
      </p:sp>
      <p:sp>
        <p:nvSpPr>
          <p:cNvPr id="11" name="Rectangle 10"/>
          <p:cNvSpPr/>
          <p:nvPr/>
        </p:nvSpPr>
        <p:spPr bwMode="auto">
          <a:xfrm>
            <a:off x="1352214"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B1</a:t>
            </a:r>
          </a:p>
        </p:txBody>
      </p:sp>
      <p:grpSp>
        <p:nvGrpSpPr>
          <p:cNvPr id="23" name="Group 22"/>
          <p:cNvGrpSpPr/>
          <p:nvPr/>
        </p:nvGrpSpPr>
        <p:grpSpPr>
          <a:xfrm>
            <a:off x="179512" y="1916832"/>
            <a:ext cx="576064" cy="576064"/>
            <a:chOff x="683568" y="1916832"/>
            <a:chExt cx="576064" cy="576064"/>
          </a:xfrm>
        </p:grpSpPr>
        <p:sp>
          <p:nvSpPr>
            <p:cNvPr id="12" name="Oval 11"/>
            <p:cNvSpPr/>
            <p:nvPr/>
          </p:nvSpPr>
          <p:spPr bwMode="auto">
            <a:xfrm>
              <a:off x="683568"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4" name="TextBox 23"/>
            <p:cNvSpPr txBox="1"/>
            <p:nvPr/>
          </p:nvSpPr>
          <p:spPr>
            <a:xfrm>
              <a:off x="708322" y="1974032"/>
              <a:ext cx="526556" cy="461665"/>
            </a:xfrm>
            <a:prstGeom prst="rect">
              <a:avLst/>
            </a:prstGeom>
            <a:noFill/>
          </p:spPr>
          <p:txBody>
            <a:bodyPr wrap="none" rtlCol="0">
              <a:spAutoFit/>
            </a:bodyPr>
            <a:lstStyle/>
            <a:p>
              <a:pPr algn="ctr"/>
              <a:r>
                <a:rPr lang="en-US" dirty="0" smtClean="0"/>
                <a:t>E1</a:t>
              </a:r>
              <a:endParaRPr lang="en-US" dirty="0"/>
            </a:p>
          </p:txBody>
        </p:sp>
      </p:grpSp>
      <p:sp>
        <p:nvSpPr>
          <p:cNvPr id="27" name="Rectangle 26"/>
          <p:cNvSpPr/>
          <p:nvPr/>
        </p:nvSpPr>
        <p:spPr bwMode="auto">
          <a:xfrm>
            <a:off x="6763311"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28" name="Rectangle 27"/>
          <p:cNvSpPr/>
          <p:nvPr/>
        </p:nvSpPr>
        <p:spPr bwMode="auto">
          <a:xfrm>
            <a:off x="6763311"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2" name="Rectangle 31"/>
          <p:cNvSpPr/>
          <p:nvPr/>
        </p:nvSpPr>
        <p:spPr bwMode="auto">
          <a:xfrm>
            <a:off x="6763311" y="438955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9" name="Rectangle 28"/>
          <p:cNvSpPr/>
          <p:nvPr/>
        </p:nvSpPr>
        <p:spPr bwMode="auto">
          <a:xfrm>
            <a:off x="5567232"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30" name="Rectangle 29"/>
          <p:cNvSpPr/>
          <p:nvPr/>
        </p:nvSpPr>
        <p:spPr bwMode="auto">
          <a:xfrm>
            <a:off x="5567232"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1" name="Rectangle 30"/>
          <p:cNvSpPr/>
          <p:nvPr/>
        </p:nvSpPr>
        <p:spPr bwMode="auto">
          <a:xfrm>
            <a:off x="5567232"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3" name="Rectangle 32"/>
          <p:cNvSpPr/>
          <p:nvPr/>
        </p:nvSpPr>
        <p:spPr bwMode="auto">
          <a:xfrm>
            <a:off x="5567232"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2" name="Rectangle 41"/>
          <p:cNvSpPr/>
          <p:nvPr/>
        </p:nvSpPr>
        <p:spPr bwMode="auto">
          <a:xfrm>
            <a:off x="2524916"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B2</a:t>
            </a:r>
          </a:p>
        </p:txBody>
      </p:sp>
      <p:sp>
        <p:nvSpPr>
          <p:cNvPr id="50" name="Rectangle 49"/>
          <p:cNvSpPr/>
          <p:nvPr/>
        </p:nvSpPr>
        <p:spPr bwMode="auto">
          <a:xfrm>
            <a:off x="3177119"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1" name="Rectangle 50"/>
          <p:cNvSpPr/>
          <p:nvPr/>
        </p:nvSpPr>
        <p:spPr bwMode="auto">
          <a:xfrm>
            <a:off x="3177119"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2" name="Rectangle 51"/>
          <p:cNvSpPr/>
          <p:nvPr/>
        </p:nvSpPr>
        <p:spPr bwMode="auto">
          <a:xfrm>
            <a:off x="3177119"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3" name="Rectangle 52"/>
          <p:cNvSpPr/>
          <p:nvPr/>
        </p:nvSpPr>
        <p:spPr bwMode="auto">
          <a:xfrm>
            <a:off x="3177119"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4" name="Rectangle 53"/>
          <p:cNvSpPr/>
          <p:nvPr/>
        </p:nvSpPr>
        <p:spPr bwMode="auto">
          <a:xfrm>
            <a:off x="3177119"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5" name="Rectangle 54"/>
          <p:cNvSpPr/>
          <p:nvPr/>
        </p:nvSpPr>
        <p:spPr bwMode="auto">
          <a:xfrm>
            <a:off x="3177119"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7" name="Rectangle 56"/>
          <p:cNvSpPr/>
          <p:nvPr/>
        </p:nvSpPr>
        <p:spPr bwMode="auto">
          <a:xfrm>
            <a:off x="4371153"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8" name="Rectangle 57"/>
          <p:cNvSpPr/>
          <p:nvPr/>
        </p:nvSpPr>
        <p:spPr bwMode="auto">
          <a:xfrm>
            <a:off x="4371153"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9" name="Rectangle 58"/>
          <p:cNvSpPr/>
          <p:nvPr/>
        </p:nvSpPr>
        <p:spPr bwMode="auto">
          <a:xfrm>
            <a:off x="4371153"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0" name="Rectangle 59"/>
          <p:cNvSpPr/>
          <p:nvPr/>
        </p:nvSpPr>
        <p:spPr bwMode="auto">
          <a:xfrm>
            <a:off x="4371153"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1" name="Rectangle 60"/>
          <p:cNvSpPr/>
          <p:nvPr/>
        </p:nvSpPr>
        <p:spPr bwMode="auto">
          <a:xfrm>
            <a:off x="4371153"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2" name="Rectangle 61"/>
          <p:cNvSpPr/>
          <p:nvPr/>
        </p:nvSpPr>
        <p:spPr bwMode="auto">
          <a:xfrm>
            <a:off x="4371153"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1" name="Rectangle 70"/>
          <p:cNvSpPr/>
          <p:nvPr/>
        </p:nvSpPr>
        <p:spPr bwMode="auto">
          <a:xfrm>
            <a:off x="1981041"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72" name="Rectangle 71"/>
          <p:cNvSpPr/>
          <p:nvPr/>
        </p:nvSpPr>
        <p:spPr bwMode="auto">
          <a:xfrm>
            <a:off x="1981041"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3" name="Rectangle 72"/>
          <p:cNvSpPr/>
          <p:nvPr/>
        </p:nvSpPr>
        <p:spPr bwMode="auto">
          <a:xfrm>
            <a:off x="1981041"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4" name="Rectangle 73"/>
          <p:cNvSpPr/>
          <p:nvPr/>
        </p:nvSpPr>
        <p:spPr bwMode="auto">
          <a:xfrm>
            <a:off x="1981041"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82" name="Oval 81"/>
          <p:cNvSpPr/>
          <p:nvPr/>
        </p:nvSpPr>
        <p:spPr bwMode="auto">
          <a:xfrm>
            <a:off x="2858985" y="3202137"/>
            <a:ext cx="2448272" cy="430887"/>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TextBox 82"/>
          <p:cNvSpPr txBox="1"/>
          <p:nvPr/>
        </p:nvSpPr>
        <p:spPr>
          <a:xfrm>
            <a:off x="6444208" y="2708920"/>
            <a:ext cx="2419227" cy="954107"/>
          </a:xfrm>
          <a:prstGeom prst="rect">
            <a:avLst/>
          </a:prstGeom>
          <a:noFill/>
        </p:spPr>
        <p:txBody>
          <a:bodyPr wrap="none" rtlCol="0">
            <a:spAutoFit/>
          </a:bodyPr>
          <a:lstStyle/>
          <a:p>
            <a:pPr algn="r"/>
            <a:r>
              <a:rPr lang="en-US" sz="2800" b="1" dirty="0" smtClean="0">
                <a:solidFill>
                  <a:schemeClr val="accent6"/>
                </a:solidFill>
              </a:rPr>
              <a:t>LLC encoding</a:t>
            </a:r>
            <a:br>
              <a:rPr lang="en-US" sz="2800" b="1" dirty="0" smtClean="0">
                <a:solidFill>
                  <a:schemeClr val="accent6"/>
                </a:solidFill>
              </a:rPr>
            </a:br>
            <a:r>
              <a:rPr lang="en-US" sz="2800" b="1" dirty="0" smtClean="0">
                <a:solidFill>
                  <a:schemeClr val="accent6"/>
                </a:solidFill>
              </a:rPr>
              <a:t>on LLC media</a:t>
            </a:r>
            <a:endParaRPr lang="en-US" sz="2800" b="1" dirty="0">
              <a:solidFill>
                <a:schemeClr val="accent6"/>
              </a:solidFill>
            </a:endParaRPr>
          </a:p>
        </p:txBody>
      </p:sp>
      <p:sp>
        <p:nvSpPr>
          <p:cNvPr id="84" name="TextBox 83"/>
          <p:cNvSpPr txBox="1"/>
          <p:nvPr/>
        </p:nvSpPr>
        <p:spPr>
          <a:xfrm>
            <a:off x="107504" y="2708920"/>
            <a:ext cx="2133266" cy="1384995"/>
          </a:xfrm>
          <a:prstGeom prst="rect">
            <a:avLst/>
          </a:prstGeom>
          <a:noFill/>
        </p:spPr>
        <p:txBody>
          <a:bodyPr wrap="none" rtlCol="0">
            <a:spAutoFit/>
          </a:bodyPr>
          <a:lstStyle/>
          <a:p>
            <a:r>
              <a:rPr lang="en-US" sz="2800" b="1" dirty="0" smtClean="0">
                <a:solidFill>
                  <a:schemeClr val="accent1">
                    <a:lumMod val="50000"/>
                  </a:schemeClr>
                </a:solidFill>
              </a:rPr>
              <a:t>Length/</a:t>
            </a:r>
            <a:r>
              <a:rPr lang="en-US" sz="2800" b="1" dirty="0" smtClean="0">
                <a:solidFill>
                  <a:schemeClr val="accent1">
                    <a:lumMod val="50000"/>
                  </a:schemeClr>
                </a:solidFill>
              </a:rPr>
              <a:t>Type</a:t>
            </a:r>
            <a:br>
              <a:rPr lang="en-US" sz="2800" b="1" dirty="0" smtClean="0">
                <a:solidFill>
                  <a:schemeClr val="accent1">
                    <a:lumMod val="50000"/>
                  </a:schemeClr>
                </a:solidFill>
              </a:rPr>
            </a:br>
            <a:r>
              <a:rPr lang="en-US" sz="2800" b="1" dirty="0" smtClean="0">
                <a:solidFill>
                  <a:schemeClr val="accent1">
                    <a:lumMod val="50000"/>
                  </a:schemeClr>
                </a:solidFill>
              </a:rPr>
              <a:t>encoding</a:t>
            </a:r>
            <a:r>
              <a:rPr lang="en-US" sz="2800" b="1" dirty="0">
                <a:solidFill>
                  <a:schemeClr val="accent1">
                    <a:lumMod val="50000"/>
                  </a:schemeClr>
                </a:solidFill>
              </a:rPr>
              <a:t> </a:t>
            </a:r>
            <a:r>
              <a:rPr lang="en-US" sz="2800" b="1" dirty="0" smtClean="0">
                <a:solidFill>
                  <a:schemeClr val="accent1">
                    <a:lumMod val="50000"/>
                  </a:schemeClr>
                </a:solidFill>
              </a:rPr>
              <a:t>on</a:t>
            </a:r>
            <a:br>
              <a:rPr lang="en-US" sz="2800" b="1" dirty="0" smtClean="0">
                <a:solidFill>
                  <a:schemeClr val="accent1">
                    <a:lumMod val="50000"/>
                  </a:schemeClr>
                </a:solidFill>
              </a:rPr>
            </a:br>
            <a:r>
              <a:rPr lang="en-US" sz="2800" b="1" dirty="0" smtClean="0">
                <a:solidFill>
                  <a:schemeClr val="accent1">
                    <a:lumMod val="50000"/>
                  </a:schemeClr>
                </a:solidFill>
              </a:rPr>
              <a:t>L</a:t>
            </a:r>
            <a:r>
              <a:rPr lang="en-US" sz="2800" b="1" dirty="0" smtClean="0">
                <a:solidFill>
                  <a:schemeClr val="accent1">
                    <a:lumMod val="50000"/>
                  </a:schemeClr>
                </a:solidFill>
              </a:rPr>
              <a:t>/T media</a:t>
            </a:r>
            <a:endParaRPr lang="en-US" sz="2800" b="1" dirty="0">
              <a:solidFill>
                <a:schemeClr val="accent1">
                  <a:lumMod val="50000"/>
                </a:schemeClr>
              </a:solidFill>
            </a:endParaRPr>
          </a:p>
        </p:txBody>
      </p:sp>
      <p:sp>
        <p:nvSpPr>
          <p:cNvPr id="69" name="TextBox 68"/>
          <p:cNvSpPr txBox="1"/>
          <p:nvPr/>
        </p:nvSpPr>
        <p:spPr>
          <a:xfrm>
            <a:off x="1731528"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0" name="TextBox 69"/>
          <p:cNvSpPr txBox="1"/>
          <p:nvPr/>
        </p:nvSpPr>
        <p:spPr>
          <a:xfrm>
            <a:off x="2955664"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5" name="TextBox 74"/>
          <p:cNvSpPr txBox="1"/>
          <p:nvPr/>
        </p:nvSpPr>
        <p:spPr>
          <a:xfrm>
            <a:off x="4596345" y="5380655"/>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76" name="TextBox 75"/>
          <p:cNvSpPr txBox="1"/>
          <p:nvPr/>
        </p:nvSpPr>
        <p:spPr>
          <a:xfrm>
            <a:off x="5820481" y="5380655"/>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78" name="TextBox 77"/>
          <p:cNvSpPr txBox="1"/>
          <p:nvPr/>
        </p:nvSpPr>
        <p:spPr>
          <a:xfrm>
            <a:off x="7044617" y="5380655"/>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0" name="TextBox 79"/>
          <p:cNvSpPr txBox="1"/>
          <p:nvPr/>
        </p:nvSpPr>
        <p:spPr>
          <a:xfrm>
            <a:off x="4596345" y="4876599"/>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1" name="TextBox 80"/>
          <p:cNvSpPr txBox="1"/>
          <p:nvPr/>
        </p:nvSpPr>
        <p:spPr>
          <a:xfrm>
            <a:off x="5820481" y="4876599"/>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5" name="TextBox 84"/>
          <p:cNvSpPr txBox="1"/>
          <p:nvPr/>
        </p:nvSpPr>
        <p:spPr>
          <a:xfrm>
            <a:off x="7044617"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6" name="TextBox 85"/>
          <p:cNvSpPr txBox="1"/>
          <p:nvPr/>
        </p:nvSpPr>
        <p:spPr>
          <a:xfrm>
            <a:off x="4596345" y="4372543"/>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7" name="TextBox 86"/>
          <p:cNvSpPr txBox="1"/>
          <p:nvPr/>
        </p:nvSpPr>
        <p:spPr>
          <a:xfrm>
            <a:off x="5820481" y="4372543"/>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9" name="TextBox 88"/>
          <p:cNvSpPr txBox="1"/>
          <p:nvPr/>
        </p:nvSpPr>
        <p:spPr>
          <a:xfrm>
            <a:off x="4596345" y="3232140"/>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91" name="TextBox 90"/>
          <p:cNvSpPr txBox="1"/>
          <p:nvPr/>
        </p:nvSpPr>
        <p:spPr>
          <a:xfrm>
            <a:off x="1731528"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2" name="TextBox 91"/>
          <p:cNvSpPr txBox="1"/>
          <p:nvPr/>
        </p:nvSpPr>
        <p:spPr>
          <a:xfrm>
            <a:off x="2955664"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5" name="TextBox 94"/>
          <p:cNvSpPr txBox="1"/>
          <p:nvPr/>
        </p:nvSpPr>
        <p:spPr>
          <a:xfrm>
            <a:off x="1731528"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6" name="TextBox 95"/>
          <p:cNvSpPr txBox="1"/>
          <p:nvPr/>
        </p:nvSpPr>
        <p:spPr>
          <a:xfrm>
            <a:off x="2955664"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8" name="TextBox 97"/>
          <p:cNvSpPr txBox="1"/>
          <p:nvPr/>
        </p:nvSpPr>
        <p:spPr>
          <a:xfrm>
            <a:off x="2955664" y="3232140"/>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34" name="TextBox 33"/>
          <p:cNvSpPr txBox="1"/>
          <p:nvPr/>
        </p:nvSpPr>
        <p:spPr>
          <a:xfrm>
            <a:off x="198710" y="6196672"/>
            <a:ext cx="8746580" cy="461665"/>
          </a:xfrm>
          <a:prstGeom prst="rect">
            <a:avLst/>
          </a:prstGeom>
          <a:noFill/>
        </p:spPr>
        <p:txBody>
          <a:bodyPr wrap="none" rtlCol="0">
            <a:spAutoFit/>
          </a:bodyPr>
          <a:lstStyle/>
          <a:p>
            <a:r>
              <a:rPr lang="en-US" sz="1200" dirty="0" smtClean="0">
                <a:solidFill>
                  <a:schemeClr val="tx1">
                    <a:lumMod val="95000"/>
                    <a:lumOff val="5000"/>
                  </a:schemeClr>
                </a:solidFill>
              </a:rPr>
              <a:t>802.1Q decoder </a:t>
            </a:r>
            <a:r>
              <a:rPr lang="en-US" sz="1200" dirty="0">
                <a:solidFill>
                  <a:schemeClr val="tx1">
                    <a:lumMod val="95000"/>
                    <a:lumOff val="5000"/>
                  </a:schemeClr>
                </a:solidFill>
              </a:rPr>
              <a:t>ring: BA = Backbone Addresses, I = I-tag, CA = Customer Addresses, S = Service VLAN tags, Q = Customer VLAN tags.</a:t>
            </a:r>
          </a:p>
          <a:p>
            <a:endParaRPr lang="en-US" sz="1200" dirty="0">
              <a:solidFill>
                <a:schemeClr val="tx1">
                  <a:lumMod val="95000"/>
                  <a:lumOff val="5000"/>
                </a:schemeClr>
              </a:solidFill>
            </a:endParaRPr>
          </a:p>
        </p:txBody>
      </p:sp>
      <p:sp>
        <p:nvSpPr>
          <p:cNvPr id="88" name="Oval 87"/>
          <p:cNvSpPr/>
          <p:nvPr/>
        </p:nvSpPr>
        <p:spPr bwMode="auto">
          <a:xfrm>
            <a:off x="4452329" y="4350765"/>
            <a:ext cx="2088232" cy="416384"/>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Oval 93"/>
          <p:cNvSpPr/>
          <p:nvPr/>
        </p:nvSpPr>
        <p:spPr bwMode="auto">
          <a:xfrm>
            <a:off x="5676465" y="4859159"/>
            <a:ext cx="2088232" cy="416384"/>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Rectangle 89"/>
          <p:cNvSpPr/>
          <p:nvPr/>
        </p:nvSpPr>
        <p:spPr bwMode="auto">
          <a:xfrm>
            <a:off x="7788594" y="5443068"/>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97" name="Rectangle 96"/>
          <p:cNvSpPr/>
          <p:nvPr/>
        </p:nvSpPr>
        <p:spPr bwMode="auto">
          <a:xfrm>
            <a:off x="7788594" y="4873716"/>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00" name="TextBox 99"/>
          <p:cNvSpPr txBox="1"/>
          <p:nvPr/>
        </p:nvSpPr>
        <p:spPr>
          <a:xfrm>
            <a:off x="8069900" y="5394702"/>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grpSp>
        <p:nvGrpSpPr>
          <p:cNvPr id="104" name="Group 38"/>
          <p:cNvGrpSpPr>
            <a:grpSpLocks noChangeAspect="1"/>
          </p:cNvGrpSpPr>
          <p:nvPr/>
        </p:nvGrpSpPr>
        <p:grpSpPr bwMode="auto">
          <a:xfrm>
            <a:off x="6516216" y="2100786"/>
            <a:ext cx="2182813" cy="206375"/>
            <a:chOff x="3120" y="3600"/>
            <a:chExt cx="2112" cy="200"/>
          </a:xfrm>
        </p:grpSpPr>
        <p:sp>
          <p:nvSpPr>
            <p:cNvPr id="105"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06"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107"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sp>
        <p:nvSpPr>
          <p:cNvPr id="8" name="Rectangle 7"/>
          <p:cNvSpPr/>
          <p:nvPr/>
        </p:nvSpPr>
        <p:spPr bwMode="auto">
          <a:xfrm>
            <a:off x="6043022"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B5</a:t>
            </a:r>
          </a:p>
        </p:txBody>
      </p:sp>
      <p:sp>
        <p:nvSpPr>
          <p:cNvPr id="102" name="Rectangle 101"/>
          <p:cNvSpPr/>
          <p:nvPr/>
        </p:nvSpPr>
        <p:spPr bwMode="auto">
          <a:xfrm>
            <a:off x="7215724"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B6</a:t>
            </a: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21" name="Group 20"/>
          <p:cNvGrpSpPr/>
          <p:nvPr/>
        </p:nvGrpSpPr>
        <p:grpSpPr>
          <a:xfrm>
            <a:off x="8388424" y="1916832"/>
            <a:ext cx="576064" cy="576064"/>
            <a:chOff x="8492509" y="1916832"/>
            <a:chExt cx="576064" cy="576064"/>
          </a:xfrm>
        </p:grpSpPr>
        <p:sp>
          <p:nvSpPr>
            <p:cNvPr id="101" name="Oval 100"/>
            <p:cNvSpPr/>
            <p:nvPr/>
          </p:nvSpPr>
          <p:spPr bwMode="auto">
            <a:xfrm>
              <a:off x="8492509"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3" name="TextBox 102"/>
            <p:cNvSpPr txBox="1"/>
            <p:nvPr/>
          </p:nvSpPr>
          <p:spPr>
            <a:xfrm>
              <a:off x="8517263" y="1974032"/>
              <a:ext cx="526556" cy="461665"/>
            </a:xfrm>
            <a:prstGeom prst="rect">
              <a:avLst/>
            </a:prstGeom>
            <a:noFill/>
          </p:spPr>
          <p:txBody>
            <a:bodyPr wrap="none" rtlCol="0">
              <a:spAutoFit/>
            </a:bodyPr>
            <a:lstStyle/>
            <a:p>
              <a:pPr algn="ctr"/>
              <a:r>
                <a:rPr lang="en-US" dirty="0" smtClean="0"/>
                <a:t>E2</a:t>
              </a:r>
              <a:endParaRPr lang="en-US" dirty="0"/>
            </a:p>
          </p:txBody>
        </p:sp>
      </p:grpSp>
      <p:sp>
        <p:nvSpPr>
          <p:cNvPr id="108" name="Rectangle 107"/>
          <p:cNvSpPr/>
          <p:nvPr/>
        </p:nvSpPr>
        <p:spPr bwMode="auto">
          <a:xfrm>
            <a:off x="778662"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data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09" name="Rectangle 108"/>
          <p:cNvSpPr/>
          <p:nvPr/>
        </p:nvSpPr>
        <p:spPr bwMode="auto">
          <a:xfrm>
            <a:off x="778662" y="436510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10" name="TextBox 109"/>
          <p:cNvSpPr txBox="1"/>
          <p:nvPr/>
        </p:nvSpPr>
        <p:spPr>
          <a:xfrm>
            <a:off x="530261"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111" name="Rectangle 110"/>
          <p:cNvSpPr/>
          <p:nvPr/>
        </p:nvSpPr>
        <p:spPr bwMode="auto">
          <a:xfrm>
            <a:off x="778662" y="4941168"/>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12" name="TextBox 111"/>
          <p:cNvSpPr txBox="1"/>
          <p:nvPr/>
        </p:nvSpPr>
        <p:spPr>
          <a:xfrm>
            <a:off x="539552" y="4873716"/>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Tree>
    <p:extLst>
      <p:ext uri="{BB962C8B-B14F-4D97-AF65-F5344CB8AC3E}">
        <p14:creationId xmlns:p14="http://schemas.microsoft.com/office/powerpoint/2010/main" val="95599951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 result desired</a:t>
            </a:r>
            <a:endParaRPr lang="en-US" dirty="0"/>
          </a:p>
        </p:txBody>
      </p:sp>
      <p:sp>
        <p:nvSpPr>
          <p:cNvPr id="3" name="Content Placeholder 2"/>
          <p:cNvSpPr>
            <a:spLocks noGrp="1"/>
          </p:cNvSpPr>
          <p:nvPr>
            <p:ph idx="1"/>
          </p:nvPr>
        </p:nvSpPr>
        <p:spPr>
          <a:xfrm>
            <a:off x="214789" y="1981200"/>
            <a:ext cx="8241824" cy="4113213"/>
          </a:xfrm>
        </p:spPr>
        <p:txBody>
          <a:bodyPr>
            <a:normAutofit/>
          </a:bodyPr>
          <a:lstStyle/>
          <a:p>
            <a:pPr>
              <a:buFont typeface="Arial"/>
              <a:buChar char="•"/>
            </a:pPr>
            <a:r>
              <a:rPr lang="en-US" dirty="0" smtClean="0"/>
              <a:t>Multiple tags on </a:t>
            </a:r>
            <a:r>
              <a:rPr lang="en-US" dirty="0" smtClean="0">
                <a:solidFill>
                  <a:srgbClr val="009973"/>
                </a:solidFill>
              </a:rPr>
              <a:t>Length/Type (802.3) frame</a:t>
            </a:r>
            <a:r>
              <a:rPr lang="en-US" dirty="0" smtClean="0"/>
              <a:t>:</a:t>
            </a:r>
          </a:p>
          <a:p>
            <a:pPr>
              <a:buFont typeface="Arial"/>
              <a:buChar char="•"/>
            </a:pPr>
            <a:endParaRPr lang="en-US" dirty="0"/>
          </a:p>
          <a:p>
            <a:pPr>
              <a:buFont typeface="Arial"/>
              <a:buChar char="•"/>
            </a:pPr>
            <a:endParaRPr lang="en-US" dirty="0" smtClean="0"/>
          </a:p>
          <a:p>
            <a:pPr>
              <a:buFont typeface="Arial"/>
              <a:buChar char="•"/>
            </a:pPr>
            <a:r>
              <a:rPr lang="en-US" dirty="0" smtClean="0"/>
              <a:t>Multiple tags on</a:t>
            </a:r>
            <a:r>
              <a:rPr lang="en-US" dirty="0" smtClean="0">
                <a:solidFill>
                  <a:schemeClr val="accent6"/>
                </a:solidFill>
              </a:rPr>
              <a:t> LLC (802.11) frame</a:t>
            </a:r>
            <a:r>
              <a:rPr lang="en-US" dirty="0" smtClean="0"/>
              <a:t>:</a:t>
            </a:r>
          </a:p>
          <a:p>
            <a:pPr>
              <a:buFont typeface="Arial"/>
              <a:buChar char="•"/>
            </a:pPr>
            <a:endParaRPr lang="en-US" dirty="0"/>
          </a:p>
          <a:p>
            <a:pPr marL="0" indent="0"/>
            <a:endParaRPr lang="en-US" dirty="0" smtClean="0"/>
          </a:p>
          <a:p>
            <a:pPr>
              <a:buFont typeface="Arial"/>
              <a:buChar char="•"/>
            </a:pPr>
            <a:r>
              <a:rPr lang="en-US" dirty="0" smtClean="0"/>
              <a:t>Only the </a:t>
            </a:r>
            <a:r>
              <a:rPr lang="en-US" dirty="0" smtClean="0">
                <a:solidFill>
                  <a:srgbClr val="FF0000"/>
                </a:solidFill>
              </a:rPr>
              <a:t>first item </a:t>
            </a:r>
            <a:r>
              <a:rPr lang="en-US" dirty="0" smtClean="0"/>
              <a:t>is </a:t>
            </a:r>
            <a:r>
              <a:rPr lang="en-US" dirty="0" smtClean="0">
                <a:solidFill>
                  <a:schemeClr val="accent6"/>
                </a:solidFill>
              </a:rPr>
              <a:t>LLC-encoded </a:t>
            </a:r>
            <a:r>
              <a:rPr lang="en-US" dirty="0" smtClean="0"/>
              <a:t>on an LLC medium; all other items are </a:t>
            </a:r>
            <a:r>
              <a:rPr lang="en-US" dirty="0" smtClean="0">
                <a:solidFill>
                  <a:srgbClr val="009973"/>
                </a:solidFill>
              </a:rPr>
              <a:t>Length/Type-encoded</a:t>
            </a:r>
            <a:r>
              <a:rPr lang="en-US" dirty="0" smtClean="0"/>
              <a:t>.</a:t>
            </a:r>
          </a:p>
          <a:p>
            <a:pPr>
              <a:buFont typeface="Arial"/>
              <a:buChar char="•"/>
            </a:pPr>
            <a:r>
              <a:rPr lang="en-US" dirty="0" smtClean="0"/>
              <a:t>(An untagged MSDU is </a:t>
            </a:r>
            <a:r>
              <a:rPr lang="en-US" dirty="0" smtClean="0">
                <a:solidFill>
                  <a:schemeClr val="accent6"/>
                </a:solidFill>
              </a:rPr>
              <a:t>LLC</a:t>
            </a:r>
            <a:r>
              <a:rPr lang="en-US" dirty="0" smtClean="0"/>
              <a:t> or </a:t>
            </a:r>
            <a:r>
              <a:rPr lang="en-US" dirty="0" smtClean="0">
                <a:solidFill>
                  <a:srgbClr val="009973"/>
                </a:solidFill>
              </a:rPr>
              <a:t>Length/Type</a:t>
            </a:r>
            <a:r>
              <a:rPr lang="en-US" dirty="0" smtClean="0"/>
              <a:t>, by medium.)</a:t>
            </a:r>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
        <p:nvSpPr>
          <p:cNvPr id="34" name="Rectangle 33"/>
          <p:cNvSpPr/>
          <p:nvPr/>
        </p:nvSpPr>
        <p:spPr bwMode="auto">
          <a:xfrm>
            <a:off x="6372988" y="2653745"/>
            <a:ext cx="2591500"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MSDU</a:t>
            </a:r>
            <a:endParaRPr kumimoji="0" lang="en-US" sz="1400" b="0" i="0" u="none" strike="noStrike" cap="none" normalizeH="0" baseline="0" dirty="0" smtClean="0">
              <a:ln>
                <a:noFill/>
              </a:ln>
              <a:solidFill>
                <a:srgbClr val="000000"/>
              </a:solidFill>
              <a:effectLst/>
              <a:latin typeface="Arial"/>
              <a:cs typeface="Arial"/>
            </a:endParaRPr>
          </a:p>
        </p:txBody>
      </p:sp>
      <p:sp>
        <p:nvSpPr>
          <p:cNvPr id="35" name="Rectangle 34"/>
          <p:cNvSpPr/>
          <p:nvPr/>
        </p:nvSpPr>
        <p:spPr bwMode="auto">
          <a:xfrm>
            <a:off x="4671974" y="2661883"/>
            <a:ext cx="1701014"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3</a:t>
            </a:r>
            <a:endParaRPr kumimoji="0" lang="en-US" sz="1400" b="0" i="0" u="none" strike="noStrike" cap="none" normalizeH="0" baseline="0" dirty="0" smtClean="0">
              <a:ln>
                <a:noFill/>
              </a:ln>
              <a:solidFill>
                <a:srgbClr val="000000"/>
              </a:solidFill>
              <a:effectLst/>
              <a:latin typeface="Arial"/>
              <a:cs typeface="Arial"/>
            </a:endParaRPr>
          </a:p>
        </p:txBody>
      </p:sp>
      <p:sp>
        <p:nvSpPr>
          <p:cNvPr id="36" name="Rectangle 35"/>
          <p:cNvSpPr/>
          <p:nvPr/>
        </p:nvSpPr>
        <p:spPr bwMode="auto">
          <a:xfrm>
            <a:off x="3012514" y="2653745"/>
            <a:ext cx="1659459"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2</a:t>
            </a:r>
            <a:endParaRPr kumimoji="0" lang="en-US" sz="1400" b="0" i="0" u="none" strike="noStrike" cap="none" normalizeH="0" baseline="0" dirty="0" smtClean="0">
              <a:ln>
                <a:noFill/>
              </a:ln>
              <a:solidFill>
                <a:srgbClr val="000000"/>
              </a:solidFill>
              <a:effectLst/>
              <a:latin typeface="Arial"/>
              <a:cs typeface="Arial"/>
            </a:endParaRPr>
          </a:p>
        </p:txBody>
      </p:sp>
      <p:sp>
        <p:nvSpPr>
          <p:cNvPr id="37" name="Rectangle 36"/>
          <p:cNvSpPr/>
          <p:nvPr/>
        </p:nvSpPr>
        <p:spPr bwMode="auto">
          <a:xfrm>
            <a:off x="1332428" y="2653745"/>
            <a:ext cx="1680087"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1</a:t>
            </a:r>
            <a:endParaRPr kumimoji="0" lang="en-US" sz="1400" b="0" i="0" u="none" strike="noStrike" cap="none" normalizeH="0" baseline="0" dirty="0" smtClean="0">
              <a:ln>
                <a:noFill/>
              </a:ln>
              <a:solidFill>
                <a:srgbClr val="000000"/>
              </a:solidFill>
              <a:effectLst/>
              <a:latin typeface="Arial"/>
              <a:cs typeface="Arial"/>
            </a:endParaRPr>
          </a:p>
        </p:txBody>
      </p:sp>
      <p:sp>
        <p:nvSpPr>
          <p:cNvPr id="39" name="Rectangle 38"/>
          <p:cNvSpPr/>
          <p:nvPr/>
        </p:nvSpPr>
        <p:spPr bwMode="auto">
          <a:xfrm>
            <a:off x="6372988" y="4076030"/>
            <a:ext cx="2591500"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MSDU</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Rectangle 39"/>
          <p:cNvSpPr/>
          <p:nvPr/>
        </p:nvSpPr>
        <p:spPr bwMode="auto">
          <a:xfrm>
            <a:off x="4671974" y="4076030"/>
            <a:ext cx="1701015"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3</a:t>
            </a:r>
            <a:endParaRPr kumimoji="0" lang="en-US" sz="1400" b="0" i="0" u="none" strike="noStrike" cap="none" normalizeH="0" baseline="0" dirty="0" smtClean="0">
              <a:ln>
                <a:noFill/>
              </a:ln>
              <a:solidFill>
                <a:srgbClr val="000000"/>
              </a:solidFill>
              <a:effectLst/>
              <a:latin typeface="Arial"/>
              <a:cs typeface="Arial"/>
            </a:endParaRPr>
          </a:p>
        </p:txBody>
      </p:sp>
      <p:sp>
        <p:nvSpPr>
          <p:cNvPr id="41" name="Rectangle 40"/>
          <p:cNvSpPr/>
          <p:nvPr/>
        </p:nvSpPr>
        <p:spPr bwMode="auto">
          <a:xfrm>
            <a:off x="3012515" y="4076030"/>
            <a:ext cx="165945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2</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Rectangle 41"/>
          <p:cNvSpPr/>
          <p:nvPr/>
        </p:nvSpPr>
        <p:spPr bwMode="auto">
          <a:xfrm>
            <a:off x="287586" y="4076030"/>
            <a:ext cx="2724930"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 SNAP Tag 1</a:t>
            </a:r>
            <a:endParaRPr kumimoji="0" lang="en-US" sz="1400" b="0" i="0" u="none" strike="noStrike" cap="none" normalizeH="0" baseline="0" dirty="0" smtClean="0">
              <a:ln>
                <a:noFill/>
              </a:ln>
              <a:solidFill>
                <a:srgbClr val="000000"/>
              </a:solidFill>
              <a:effectLst/>
              <a:latin typeface="Arial"/>
              <a:cs typeface="Arial"/>
            </a:endParaRPr>
          </a:p>
        </p:txBody>
      </p:sp>
    </p:spTree>
    <p:extLst>
      <p:ext uri="{BB962C8B-B14F-4D97-AF65-F5344CB8AC3E}">
        <p14:creationId xmlns:p14="http://schemas.microsoft.com/office/powerpoint/2010/main" val="288420857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solidFill>
                  <a:srgbClr val="2D2DB9"/>
                </a:solidFill>
              </a:rPr>
              <a:t>new </a:t>
            </a:r>
            <a:r>
              <a:rPr lang="en-US" dirty="0" smtClean="0"/>
              <a:t>end-to-end tag solution</a:t>
            </a:r>
            <a:endParaRPr lang="en-US" dirty="0"/>
          </a:p>
        </p:txBody>
      </p:sp>
      <p:sp>
        <p:nvSpPr>
          <p:cNvPr id="3" name="Content Placeholder 2"/>
          <p:cNvSpPr>
            <a:spLocks noGrp="1"/>
          </p:cNvSpPr>
          <p:nvPr>
            <p:ph idx="1"/>
          </p:nvPr>
        </p:nvSpPr>
        <p:spPr>
          <a:xfrm>
            <a:off x="685800" y="1628799"/>
            <a:ext cx="7770813" cy="4846613"/>
          </a:xfrm>
        </p:spPr>
        <p:txBody>
          <a:bodyPr>
            <a:normAutofit fontScale="92500" lnSpcReduction="10000"/>
          </a:bodyPr>
          <a:lstStyle/>
          <a:p>
            <a:pPr>
              <a:buFont typeface="Arial"/>
              <a:buChar char="•"/>
            </a:pPr>
            <a:r>
              <a:rPr lang="en-US" dirty="0" smtClean="0">
                <a:solidFill>
                  <a:srgbClr val="2D2DB9"/>
                </a:solidFill>
              </a:rPr>
              <a:t>We keep the whole stack, except for the outermost item, in Length/Type format.</a:t>
            </a:r>
          </a:p>
          <a:p>
            <a:pPr>
              <a:buFont typeface="Arial"/>
              <a:buChar char="•"/>
            </a:pPr>
            <a:r>
              <a:rPr lang="en-US" dirty="0"/>
              <a:t>E</a:t>
            </a:r>
            <a:r>
              <a:rPr lang="en-US" dirty="0" smtClean="0"/>
              <a:t>very device knows how to encode/decode frames.</a:t>
            </a:r>
          </a:p>
          <a:p>
            <a:pPr>
              <a:buFont typeface="Arial"/>
              <a:buChar char="•"/>
            </a:pPr>
            <a:r>
              <a:rPr lang="en-US" dirty="0" smtClean="0"/>
              <a:t>Only </a:t>
            </a:r>
            <a:r>
              <a:rPr lang="en-US" dirty="0" smtClean="0">
                <a:solidFill>
                  <a:srgbClr val="2D2DB9"/>
                </a:solidFill>
              </a:rPr>
              <a:t>one item</a:t>
            </a:r>
            <a:r>
              <a:rPr lang="en-US" dirty="0" smtClean="0"/>
              <a:t> is converted per tag added</a:t>
            </a:r>
            <a:r>
              <a:rPr lang="en-US" dirty="0"/>
              <a:t> </a:t>
            </a:r>
            <a:r>
              <a:rPr lang="en-US" dirty="0" smtClean="0"/>
              <a:t>or removed, or when changing between 802.3 and 802.11.</a:t>
            </a:r>
          </a:p>
          <a:p>
            <a:pPr>
              <a:buFont typeface="Arial"/>
              <a:buChar char="•"/>
            </a:pPr>
            <a:r>
              <a:rPr lang="en-US" dirty="0" smtClean="0"/>
              <a:t>New end-to-end tags can be invented without altering B3.</a:t>
            </a:r>
          </a:p>
          <a:p>
            <a:pPr>
              <a:buFont typeface="Arial"/>
              <a:buChar char="•"/>
            </a:pPr>
            <a:r>
              <a:rPr lang="en-US" dirty="0" smtClean="0"/>
              <a:t>The outermost item still follows the rules for the medium in question.</a:t>
            </a:r>
          </a:p>
          <a:p>
            <a:pPr>
              <a:buFont typeface="Arial"/>
              <a:buChar char="•"/>
            </a:pPr>
            <a:r>
              <a:rPr lang="en-US" dirty="0" smtClean="0"/>
              <a:t>We could equally well have used the LLC format in all except the outermost item, except that 802.3 devices already use multiple tags and (as far as this author knows) </a:t>
            </a:r>
            <a:r>
              <a:rPr lang="en-US" dirty="0" smtClean="0">
                <a:solidFill>
                  <a:srgbClr val="2D2DB9"/>
                </a:solidFill>
              </a:rPr>
              <a:t>802.11 devices do not yet use tags</a:t>
            </a:r>
            <a:r>
              <a:rPr lang="en-US" dirty="0" smtClean="0"/>
              <a:t>.</a:t>
            </a:r>
          </a:p>
          <a:p>
            <a:pPr>
              <a:buFont typeface="Arial"/>
              <a:buChar char="•"/>
            </a:pPr>
            <a:r>
              <a:rPr lang="en-US" dirty="0" smtClean="0"/>
              <a:t>(There is also a new </a:t>
            </a:r>
            <a:r>
              <a:rPr lang="en-US" dirty="0" err="1" smtClean="0"/>
              <a:t>EtherType</a:t>
            </a:r>
            <a:r>
              <a:rPr lang="en-US" dirty="0" smtClean="0"/>
              <a:t> defined in P802.1Qbz D1.2 to encode an LLC MSDU longer than 1500 bytes.)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extLst>
      <p:ext uri="{BB962C8B-B14F-4D97-AF65-F5344CB8AC3E}">
        <p14:creationId xmlns:p14="http://schemas.microsoft.com/office/powerpoint/2010/main" val="398378635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norm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Work now in progress on P802.1Qbz and P802.11ak has shown that the method currently defined in IEEE 802.1Q for adding and removing tags (e.g., the VLAN tag) to frames on LLC media (e.g., 802.11) is untenable.  A new scheme is proposed in P802.1Qbz Draft 1.3 for use by P802.11ak. </a:t>
            </a:r>
            <a:r>
              <a:rPr lang="en-GB" dirty="0" smtClean="0">
                <a:solidFill>
                  <a:srgbClr val="FF0000"/>
                </a:solidFill>
              </a:rPr>
              <a:t> In the worst case, this change could invalidate a currently-compliant implementation of 802.11.</a:t>
            </a:r>
            <a:r>
              <a:rPr lang="en-GB" dirty="0" smtClean="0"/>
              <a:t>  This presentation solicits comments from any organization or individual that might be affected by this change.</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A plea</a:t>
            </a:r>
            <a:endParaRPr lang="en-US" dirty="0">
              <a:solidFill>
                <a:schemeClr val="accent6"/>
              </a:solidFill>
            </a:endParaRPr>
          </a:p>
        </p:txBody>
      </p:sp>
      <p:sp>
        <p:nvSpPr>
          <p:cNvPr id="3" name="Content Placeholder 2"/>
          <p:cNvSpPr>
            <a:spLocks noGrp="1"/>
          </p:cNvSpPr>
          <p:nvPr>
            <p:ph idx="1"/>
          </p:nvPr>
        </p:nvSpPr>
        <p:spPr>
          <a:xfrm>
            <a:off x="685800" y="1556792"/>
            <a:ext cx="7770813" cy="5099596"/>
          </a:xfrm>
        </p:spPr>
        <p:txBody>
          <a:bodyPr>
            <a:normAutofit/>
          </a:bodyPr>
          <a:lstStyle/>
          <a:p>
            <a:pPr>
              <a:buFont typeface="Arial"/>
              <a:buChar char="•"/>
            </a:pPr>
            <a:r>
              <a:rPr lang="en-US" dirty="0" smtClean="0">
                <a:solidFill>
                  <a:schemeClr val="tx1">
                    <a:lumMod val="95000"/>
                    <a:lumOff val="5000"/>
                  </a:schemeClr>
                </a:solidFill>
              </a:rPr>
              <a:t>This example is from </a:t>
            </a:r>
            <a:r>
              <a:rPr lang="en-US" dirty="0" smtClean="0">
                <a:solidFill>
                  <a:schemeClr val="accent6"/>
                </a:solidFill>
              </a:rPr>
              <a:t>802.11-2012 Table P-3</a:t>
            </a:r>
            <a:r>
              <a:rPr lang="en-US" dirty="0" smtClean="0">
                <a:solidFill>
                  <a:schemeClr val="tx1">
                    <a:lumMod val="95000"/>
                    <a:lumOff val="5000"/>
                  </a:schemeClr>
                </a:solidFill>
              </a:rPr>
              <a:t>.  If you use this format, please tell 802.1 Interworking and/or 802.11 </a:t>
            </a:r>
            <a:r>
              <a:rPr lang="en-US" dirty="0" err="1" smtClean="0">
                <a:solidFill>
                  <a:schemeClr val="tx1">
                    <a:lumMod val="95000"/>
                    <a:lumOff val="5000"/>
                  </a:schemeClr>
                </a:solidFill>
              </a:rPr>
              <a:t>TGak</a:t>
            </a:r>
            <a:r>
              <a:rPr lang="en-US" dirty="0" smtClean="0">
                <a:solidFill>
                  <a:schemeClr val="tx1">
                    <a:lumMod val="95000"/>
                    <a:lumOff val="5000"/>
                  </a:schemeClr>
                </a:solidFill>
              </a:rPr>
              <a:t>, because </a:t>
            </a:r>
            <a:r>
              <a:rPr lang="en-US" dirty="0" smtClean="0">
                <a:solidFill>
                  <a:srgbClr val="FF0000"/>
                </a:solidFill>
              </a:rPr>
              <a:t>we propose to remove this format from the standards; it stacks SNAP encodings:</a:t>
            </a:r>
          </a:p>
          <a:p>
            <a:pPr>
              <a:buFont typeface="Arial"/>
              <a:buChar char="•"/>
            </a:pPr>
            <a:endParaRPr lang="en-US" dirty="0">
              <a:solidFill>
                <a:srgbClr val="FF0000"/>
              </a:solidFill>
            </a:endParaRPr>
          </a:p>
          <a:p>
            <a:pPr marL="0" indent="0"/>
            <a:endParaRPr lang="en-US" sz="2000" dirty="0">
              <a:solidFill>
                <a:srgbClr val="FF0000"/>
              </a:solidFill>
            </a:endParaRPr>
          </a:p>
          <a:p>
            <a:pPr marL="0" indent="0"/>
            <a:endParaRPr lang="en-US" sz="1200" dirty="0">
              <a:solidFill>
                <a:srgbClr val="FF0000"/>
              </a:solidFill>
            </a:endParaRPr>
          </a:p>
          <a:p>
            <a:pPr>
              <a:buFont typeface="Arial"/>
              <a:buChar char="•"/>
            </a:pPr>
            <a:r>
              <a:rPr lang="en-US" dirty="0" smtClean="0"/>
              <a:t>(This frame would be encoded, in the new scheme as:)</a:t>
            </a:r>
          </a:p>
          <a:p>
            <a:pPr marL="0" indent="0"/>
            <a:endParaRPr lang="en-US" sz="1200" dirty="0" smtClean="0"/>
          </a:p>
          <a:p>
            <a:pPr marL="0" indent="0"/>
            <a:endParaRPr lang="en-US" sz="1200" dirty="0"/>
          </a:p>
          <a:p>
            <a:pPr>
              <a:buFont typeface="Arial"/>
              <a:buChar char="•"/>
            </a:pPr>
            <a:endParaRPr lang="en-US" dirty="0" smtClean="0"/>
          </a:p>
          <a:p>
            <a:pPr>
              <a:buFont typeface="Arial"/>
              <a:buChar char="•"/>
            </a:pPr>
            <a:r>
              <a:rPr lang="en-US" dirty="0"/>
              <a:t>If there is such a use, then we will have to re-examine our options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20</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Norman Finn, Cisco Systems</a:t>
            </a:r>
            <a:endParaRPr lang="en-GB" dirty="0"/>
          </a:p>
        </p:txBody>
      </p:sp>
      <p:sp>
        <p:nvSpPr>
          <p:cNvPr id="10" name="TextBox 9"/>
          <p:cNvSpPr txBox="1"/>
          <p:nvPr/>
        </p:nvSpPr>
        <p:spPr>
          <a:xfrm>
            <a:off x="182680" y="2996952"/>
            <a:ext cx="8778619" cy="284991"/>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6                                 2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11" name="Rectangle 10"/>
          <p:cNvSpPr/>
          <p:nvPr/>
        </p:nvSpPr>
        <p:spPr bwMode="auto">
          <a:xfrm>
            <a:off x="1984619" y="3281943"/>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12" name="Rectangle 11"/>
          <p:cNvSpPr/>
          <p:nvPr/>
        </p:nvSpPr>
        <p:spPr bwMode="auto">
          <a:xfrm>
            <a:off x="1984619" y="368941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13" name="Rectangle 12"/>
          <p:cNvSpPr/>
          <p:nvPr/>
        </p:nvSpPr>
        <p:spPr bwMode="auto">
          <a:xfrm>
            <a:off x="3001219" y="3284984"/>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3001219" y="3689412"/>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87-65</a:t>
            </a:r>
            <a:endParaRPr kumimoji="0" lang="en-US" sz="1400" b="0" i="0" u="none" strike="noStrike" cap="none" normalizeH="0" baseline="0" dirty="0" smtClean="0">
              <a:ln>
                <a:noFill/>
              </a:ln>
              <a:solidFill>
                <a:srgbClr val="000000"/>
              </a:solidFill>
              <a:effectLst/>
              <a:latin typeface="Arial"/>
              <a:cs typeface="Arial"/>
            </a:endParaRPr>
          </a:p>
        </p:txBody>
      </p:sp>
      <p:sp>
        <p:nvSpPr>
          <p:cNvPr id="15" name="Rectangle 14"/>
          <p:cNvSpPr/>
          <p:nvPr/>
        </p:nvSpPr>
        <p:spPr bwMode="auto">
          <a:xfrm>
            <a:off x="179512" y="3284984"/>
            <a:ext cx="1805107"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16" name="Rectangle 15"/>
          <p:cNvSpPr/>
          <p:nvPr/>
        </p:nvSpPr>
        <p:spPr bwMode="auto">
          <a:xfrm>
            <a:off x="182681" y="3689412"/>
            <a:ext cx="179703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
        <p:nvSpPr>
          <p:cNvPr id="26" name="Rectangle 25"/>
          <p:cNvSpPr/>
          <p:nvPr/>
        </p:nvSpPr>
        <p:spPr bwMode="auto">
          <a:xfrm>
            <a:off x="5527939" y="3689412"/>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08-06</a:t>
            </a:r>
            <a:endParaRPr kumimoji="0" lang="en-US" sz="1400" b="0" i="0" u="none" strike="noStrike" cap="none" normalizeH="0" baseline="0" dirty="0" smtClean="0">
              <a:ln>
                <a:noFill/>
              </a:ln>
              <a:solidFill>
                <a:srgbClr val="000000"/>
              </a:solidFill>
              <a:effectLst/>
              <a:latin typeface="Arial"/>
              <a:cs typeface="Arial"/>
            </a:endParaRPr>
          </a:p>
        </p:txBody>
      </p:sp>
      <p:sp>
        <p:nvSpPr>
          <p:cNvPr id="27" name="Rectangle 26"/>
          <p:cNvSpPr/>
          <p:nvPr/>
        </p:nvSpPr>
        <p:spPr bwMode="auto">
          <a:xfrm>
            <a:off x="5527938" y="3284984"/>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28" name="Rectangle 27"/>
          <p:cNvSpPr/>
          <p:nvPr/>
        </p:nvSpPr>
        <p:spPr bwMode="auto">
          <a:xfrm>
            <a:off x="6674903" y="3689412"/>
            <a:ext cx="2286396"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ARP packet</a:t>
            </a:r>
            <a:endParaRPr kumimoji="0" lang="en-US" sz="1400" b="0" i="0" u="none" strike="noStrike" cap="none" normalizeH="0" baseline="0" dirty="0" smtClean="0">
              <a:ln>
                <a:noFill/>
              </a:ln>
              <a:solidFill>
                <a:srgbClr val="000000"/>
              </a:solidFill>
              <a:effectLst/>
              <a:latin typeface="Arial"/>
              <a:cs typeface="Arial"/>
            </a:endParaRPr>
          </a:p>
        </p:txBody>
      </p:sp>
      <p:sp>
        <p:nvSpPr>
          <p:cNvPr id="29" name="Rectangle 28"/>
          <p:cNvSpPr/>
          <p:nvPr/>
        </p:nvSpPr>
        <p:spPr bwMode="auto">
          <a:xfrm>
            <a:off x="6674902" y="3284984"/>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33" name="Rectangle 32"/>
          <p:cNvSpPr/>
          <p:nvPr/>
        </p:nvSpPr>
        <p:spPr bwMode="auto">
          <a:xfrm>
            <a:off x="3727738" y="3284984"/>
            <a:ext cx="1800200"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34" name="Rectangle 33"/>
          <p:cNvSpPr/>
          <p:nvPr/>
        </p:nvSpPr>
        <p:spPr bwMode="auto">
          <a:xfrm>
            <a:off x="3730907" y="3689412"/>
            <a:ext cx="1797031"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
        <p:nvSpPr>
          <p:cNvPr id="24" name="TextBox 23"/>
          <p:cNvSpPr txBox="1"/>
          <p:nvPr/>
        </p:nvSpPr>
        <p:spPr>
          <a:xfrm>
            <a:off x="182681" y="4509120"/>
            <a:ext cx="8778619" cy="284991"/>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25" name="Rectangle 24"/>
          <p:cNvSpPr/>
          <p:nvPr/>
        </p:nvSpPr>
        <p:spPr bwMode="auto">
          <a:xfrm>
            <a:off x="1984620" y="4794111"/>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31" name="Rectangle 30"/>
          <p:cNvSpPr/>
          <p:nvPr/>
        </p:nvSpPr>
        <p:spPr bwMode="auto">
          <a:xfrm>
            <a:off x="1984620" y="520158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32" name="Rectangle 31"/>
          <p:cNvSpPr/>
          <p:nvPr/>
        </p:nvSpPr>
        <p:spPr bwMode="auto">
          <a:xfrm>
            <a:off x="3001220" y="4797152"/>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35" name="Rectangle 34"/>
          <p:cNvSpPr/>
          <p:nvPr/>
        </p:nvSpPr>
        <p:spPr bwMode="auto">
          <a:xfrm>
            <a:off x="3001220" y="5201580"/>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87-65</a:t>
            </a:r>
            <a:endParaRPr kumimoji="0" lang="en-US" sz="1400" b="0" i="0" u="none" strike="noStrike" cap="none" normalizeH="0" baseline="0" dirty="0" smtClean="0">
              <a:ln>
                <a:noFill/>
              </a:ln>
              <a:solidFill>
                <a:srgbClr val="000000"/>
              </a:solidFill>
              <a:effectLst/>
              <a:latin typeface="Arial"/>
              <a:cs typeface="Arial"/>
            </a:endParaRPr>
          </a:p>
        </p:txBody>
      </p:sp>
      <p:sp>
        <p:nvSpPr>
          <p:cNvPr id="36" name="Rectangle 35"/>
          <p:cNvSpPr/>
          <p:nvPr/>
        </p:nvSpPr>
        <p:spPr bwMode="auto">
          <a:xfrm>
            <a:off x="179513" y="4797152"/>
            <a:ext cx="1805107"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37" name="Rectangle 36"/>
          <p:cNvSpPr/>
          <p:nvPr/>
        </p:nvSpPr>
        <p:spPr bwMode="auto">
          <a:xfrm>
            <a:off x="182682" y="5201580"/>
            <a:ext cx="179703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
        <p:nvSpPr>
          <p:cNvPr id="38" name="Rectangle 37"/>
          <p:cNvSpPr/>
          <p:nvPr/>
        </p:nvSpPr>
        <p:spPr bwMode="auto">
          <a:xfrm>
            <a:off x="3730908" y="520158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08-06</a:t>
            </a:r>
            <a:endParaRPr kumimoji="0" lang="en-US" sz="1400" b="0" i="0" u="none" strike="noStrike" cap="none" normalizeH="0" baseline="0" dirty="0" smtClean="0">
              <a:ln>
                <a:noFill/>
              </a:ln>
              <a:solidFill>
                <a:srgbClr val="000000"/>
              </a:solidFill>
              <a:effectLst/>
              <a:latin typeface="Arial"/>
              <a:cs typeface="Arial"/>
            </a:endParaRPr>
          </a:p>
        </p:txBody>
      </p:sp>
      <p:sp>
        <p:nvSpPr>
          <p:cNvPr id="39" name="Rectangle 38"/>
          <p:cNvSpPr/>
          <p:nvPr/>
        </p:nvSpPr>
        <p:spPr bwMode="auto">
          <a:xfrm>
            <a:off x="3730907" y="4797152"/>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Rectangle 39"/>
          <p:cNvSpPr/>
          <p:nvPr/>
        </p:nvSpPr>
        <p:spPr bwMode="auto">
          <a:xfrm>
            <a:off x="4877872" y="5201580"/>
            <a:ext cx="2286396"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ARP packet</a:t>
            </a:r>
            <a:endParaRPr kumimoji="0" lang="en-US" sz="1400" b="0" i="0" u="none" strike="noStrike" cap="none" normalizeH="0" baseline="0" dirty="0" smtClean="0">
              <a:ln>
                <a:noFill/>
              </a:ln>
              <a:solidFill>
                <a:srgbClr val="000000"/>
              </a:solidFill>
              <a:effectLst/>
              <a:latin typeface="Arial"/>
              <a:cs typeface="Arial"/>
            </a:endParaRPr>
          </a:p>
        </p:txBody>
      </p:sp>
      <p:sp>
        <p:nvSpPr>
          <p:cNvPr id="41" name="Rectangle 40"/>
          <p:cNvSpPr/>
          <p:nvPr/>
        </p:nvSpPr>
        <p:spPr bwMode="auto">
          <a:xfrm>
            <a:off x="4877871" y="4797152"/>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Tree>
    <p:extLst>
      <p:ext uri="{BB962C8B-B14F-4D97-AF65-F5344CB8AC3E}">
        <p14:creationId xmlns:p14="http://schemas.microsoft.com/office/powerpoint/2010/main" val="203536228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tagging situation</a:t>
            </a:r>
            <a:endParaRPr lang="en-US" dirty="0"/>
          </a:p>
        </p:txBody>
      </p:sp>
      <p:sp>
        <p:nvSpPr>
          <p:cNvPr id="4" name="Date Placeholder 3"/>
          <p:cNvSpPr>
            <a:spLocks noGrp="1"/>
          </p:cNvSpPr>
          <p:nvPr>
            <p:ph type="dt" idx="10"/>
          </p:nvPr>
        </p:nvSpPr>
        <p:spPr/>
        <p:txBody>
          <a:bodyPr/>
          <a:lstStyle/>
          <a:p>
            <a:r>
              <a:rPr lang="en-US" smtClean="0"/>
              <a:t>November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3</a:t>
            </a:fld>
            <a:endParaRPr lang="en-GB"/>
          </a:p>
        </p:txBody>
      </p:sp>
    </p:spTree>
    <p:extLst>
      <p:ext uri="{BB962C8B-B14F-4D97-AF65-F5344CB8AC3E}">
        <p14:creationId xmlns:p14="http://schemas.microsoft.com/office/powerpoint/2010/main" val="33050714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The </a:t>
            </a:r>
            <a:r>
              <a:rPr lang="en-US" dirty="0" smtClean="0">
                <a:solidFill>
                  <a:schemeClr val="accent6"/>
                </a:solidFill>
              </a:rPr>
              <a:t>802.11</a:t>
            </a:r>
            <a:r>
              <a:rPr lang="en-US" dirty="0" smtClean="0"/>
              <a:t> Data Frame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pic>
        <p:nvPicPr>
          <p:cNvPr id="15" name="Picture 14"/>
          <p:cNvPicPr>
            <a:picLocks noChangeAspect="1"/>
          </p:cNvPicPr>
          <p:nvPr/>
        </p:nvPicPr>
        <p:blipFill>
          <a:blip r:embed="rId2"/>
          <a:stretch>
            <a:fillRect/>
          </a:stretch>
        </p:blipFill>
        <p:spPr>
          <a:xfrm>
            <a:off x="683568" y="1916832"/>
            <a:ext cx="7969534" cy="1944216"/>
          </a:xfrm>
          <a:prstGeom prst="rect">
            <a:avLst/>
          </a:prstGeom>
        </p:spPr>
      </p:pic>
      <p:sp>
        <p:nvSpPr>
          <p:cNvPr id="16" name="Content Placeholder 2"/>
          <p:cNvSpPr>
            <a:spLocks noGrp="1"/>
          </p:cNvSpPr>
          <p:nvPr>
            <p:ph idx="1"/>
          </p:nvPr>
        </p:nvSpPr>
        <p:spPr>
          <a:xfrm>
            <a:off x="685800" y="5228083"/>
            <a:ext cx="7770813" cy="1081237"/>
          </a:xfrm>
        </p:spPr>
        <p:txBody>
          <a:bodyPr/>
          <a:lstStyle/>
          <a:p>
            <a:pPr>
              <a:buFont typeface="Arial"/>
              <a:buChar char="•"/>
            </a:pPr>
            <a:r>
              <a:rPr lang="en-US" dirty="0" smtClean="0"/>
              <a:t>IEEE </a:t>
            </a:r>
            <a:r>
              <a:rPr lang="en-US" dirty="0" err="1" smtClean="0"/>
              <a:t>Std</a:t>
            </a:r>
            <a:r>
              <a:rPr lang="en-US" dirty="0" smtClean="0"/>
              <a:t> 802.11-2012</a:t>
            </a:r>
            <a:endParaRPr lang="en-US" dirty="0"/>
          </a:p>
        </p:txBody>
      </p:sp>
      <p:cxnSp>
        <p:nvCxnSpPr>
          <p:cNvPr id="18" name="Straight Connector 17"/>
          <p:cNvCxnSpPr/>
          <p:nvPr/>
        </p:nvCxnSpPr>
        <p:spPr bwMode="auto">
          <a:xfrm flipH="1">
            <a:off x="2238881" y="2852936"/>
            <a:ext cx="5112568" cy="1368152"/>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a:off x="8052287" y="2852936"/>
            <a:ext cx="0" cy="1368152"/>
          </a:xfrm>
          <a:prstGeom prst="line">
            <a:avLst/>
          </a:prstGeom>
          <a:solidFill>
            <a:srgbClr val="00B8FF"/>
          </a:solidFill>
          <a:ln w="38100" cap="flat" cmpd="sng" algn="ctr">
            <a:solidFill>
              <a:schemeClr val="tx1"/>
            </a:solidFill>
            <a:prstDash val="solid"/>
            <a:round/>
            <a:headEnd type="none" w="med" len="med"/>
            <a:tailEnd type="none" w="med" len="med"/>
          </a:ln>
          <a:effectLst/>
        </p:spPr>
      </p:cxnSp>
      <p:sp>
        <p:nvSpPr>
          <p:cNvPr id="22" name="Rectangle 21"/>
          <p:cNvSpPr/>
          <p:nvPr/>
        </p:nvSpPr>
        <p:spPr bwMode="auto">
          <a:xfrm>
            <a:off x="2238881" y="4221088"/>
            <a:ext cx="5813406" cy="504056"/>
          </a:xfrm>
          <a:prstGeom prst="rect">
            <a:avLst/>
          </a:prstGeom>
          <a:solidFill>
            <a:srgbClr val="FFFFFF"/>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smtClean="0">
                <a:solidFill>
                  <a:srgbClr val="000000"/>
                </a:solidFill>
              </a:rPr>
              <a:t>802.1AC </a:t>
            </a:r>
            <a:r>
              <a:rPr lang="en-US" dirty="0" err="1" smtClean="0">
                <a:solidFill>
                  <a:srgbClr val="000000"/>
                </a:solidFill>
              </a:rPr>
              <a:t>mac_service_data_unit</a:t>
            </a:r>
            <a:r>
              <a:rPr lang="en-US" dirty="0" smtClean="0">
                <a:solidFill>
                  <a:srgbClr val="000000"/>
                </a:solidFill>
              </a:rPr>
              <a:t> (MSDU)</a:t>
            </a:r>
            <a:endParaRPr kumimoji="0" lang="en-US" sz="2400" b="0" i="0" u="none" strike="noStrike" cap="none" normalizeH="0" baseline="0" dirty="0" smtClean="0">
              <a:ln>
                <a:noFill/>
              </a:ln>
              <a:solidFill>
                <a:srgbClr val="000000"/>
              </a:solidFill>
              <a:effectLst/>
              <a:latin typeface="Times New Roman" pitchFamily="16" charset="0"/>
              <a:ea typeface="MS Gothic" charset="-128"/>
            </a:endParaRPr>
          </a:p>
        </p:txBody>
      </p:sp>
    </p:spTree>
    <p:extLst>
      <p:ext uri="{BB962C8B-B14F-4D97-AF65-F5344CB8AC3E}">
        <p14:creationId xmlns:p14="http://schemas.microsoft.com/office/powerpoint/2010/main" val="174018321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The </a:t>
            </a:r>
            <a:r>
              <a:rPr lang="en-US" dirty="0" smtClean="0">
                <a:solidFill>
                  <a:srgbClr val="2D2DB9"/>
                </a:solidFill>
              </a:rPr>
              <a:t>802.3</a:t>
            </a:r>
            <a:r>
              <a:rPr lang="en-US" dirty="0" smtClean="0"/>
              <a:t> Data Frame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
        <p:nvSpPr>
          <p:cNvPr id="16" name="Content Placeholder 2"/>
          <p:cNvSpPr>
            <a:spLocks noGrp="1"/>
          </p:cNvSpPr>
          <p:nvPr>
            <p:ph idx="1"/>
          </p:nvPr>
        </p:nvSpPr>
        <p:spPr>
          <a:xfrm>
            <a:off x="685800" y="5228083"/>
            <a:ext cx="7770813" cy="1081237"/>
          </a:xfrm>
        </p:spPr>
        <p:txBody>
          <a:bodyPr/>
          <a:lstStyle/>
          <a:p>
            <a:pPr>
              <a:buFont typeface="Arial"/>
              <a:buChar char="•"/>
            </a:pPr>
            <a:r>
              <a:rPr lang="en-US" dirty="0" smtClean="0"/>
              <a:t>IEEE </a:t>
            </a:r>
            <a:r>
              <a:rPr lang="en-US" dirty="0" err="1" smtClean="0"/>
              <a:t>Std</a:t>
            </a:r>
            <a:r>
              <a:rPr lang="en-US" dirty="0" smtClean="0"/>
              <a:t> 802.3-2008</a:t>
            </a:r>
            <a:endParaRPr lang="en-US" dirty="0"/>
          </a:p>
        </p:txBody>
      </p:sp>
      <p:cxnSp>
        <p:nvCxnSpPr>
          <p:cNvPr id="18" name="Straight Connector 17"/>
          <p:cNvCxnSpPr/>
          <p:nvPr/>
        </p:nvCxnSpPr>
        <p:spPr bwMode="auto">
          <a:xfrm flipH="1">
            <a:off x="2238881" y="2852936"/>
            <a:ext cx="2333119" cy="1368152"/>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a:off x="7001030" y="2852936"/>
            <a:ext cx="1051257" cy="1368152"/>
          </a:xfrm>
          <a:prstGeom prst="line">
            <a:avLst/>
          </a:prstGeom>
          <a:solidFill>
            <a:srgbClr val="00B8FF"/>
          </a:solidFill>
          <a:ln w="38100" cap="flat" cmpd="sng" algn="ctr">
            <a:solidFill>
              <a:schemeClr val="tx1"/>
            </a:solidFill>
            <a:prstDash val="solid"/>
            <a:round/>
            <a:headEnd type="none" w="med" len="med"/>
            <a:tailEnd type="none" w="med" len="med"/>
          </a:ln>
          <a:effectLst/>
        </p:spPr>
      </p:cxnSp>
      <p:sp>
        <p:nvSpPr>
          <p:cNvPr id="11" name="Rectangle 10"/>
          <p:cNvSpPr/>
          <p:nvPr/>
        </p:nvSpPr>
        <p:spPr bwMode="auto">
          <a:xfrm>
            <a:off x="755576" y="2448508"/>
            <a:ext cx="131900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PREAMBLE</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2074576" y="2448508"/>
            <a:ext cx="625216"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SFD</a:t>
            </a:r>
            <a:endParaRPr kumimoji="0" lang="en-US" sz="1400" b="0" i="0" u="none" strike="noStrike" cap="none" normalizeH="0" baseline="0" dirty="0" smtClean="0">
              <a:ln>
                <a:noFill/>
              </a:ln>
              <a:solidFill>
                <a:srgbClr val="000000"/>
              </a:solidFill>
              <a:effectLst/>
              <a:latin typeface="Arial"/>
              <a:cs typeface="Arial"/>
            </a:endParaRPr>
          </a:p>
        </p:txBody>
      </p:sp>
      <p:sp>
        <p:nvSpPr>
          <p:cNvPr id="17" name="Rectangle 16"/>
          <p:cNvSpPr/>
          <p:nvPr/>
        </p:nvSpPr>
        <p:spPr bwMode="auto">
          <a:xfrm>
            <a:off x="2699792" y="2448508"/>
            <a:ext cx="936104"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a:t>
            </a:r>
            <a:endParaRPr kumimoji="0" lang="en-US" sz="1400" b="0" i="0" u="none" strike="noStrike" cap="none" normalizeH="0" baseline="0" dirty="0" smtClean="0">
              <a:ln>
                <a:noFill/>
              </a:ln>
              <a:solidFill>
                <a:srgbClr val="000000"/>
              </a:solidFill>
              <a:effectLst/>
              <a:latin typeface="Arial"/>
              <a:cs typeface="Arial"/>
            </a:endParaRPr>
          </a:p>
        </p:txBody>
      </p:sp>
      <p:sp>
        <p:nvSpPr>
          <p:cNvPr id="21" name="Rectangle 20"/>
          <p:cNvSpPr/>
          <p:nvPr/>
        </p:nvSpPr>
        <p:spPr bwMode="auto">
          <a:xfrm>
            <a:off x="4568831" y="2448508"/>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 TYPE</a:t>
            </a:r>
            <a:endParaRPr kumimoji="0" lang="en-US" sz="1400" b="0" i="0" u="none" strike="noStrike" cap="none" normalizeH="0" baseline="0" dirty="0" smtClean="0">
              <a:ln>
                <a:noFill/>
              </a:ln>
              <a:solidFill>
                <a:srgbClr val="000000"/>
              </a:solidFill>
              <a:effectLst/>
              <a:latin typeface="Arial"/>
              <a:cs typeface="Arial"/>
            </a:endParaRPr>
          </a:p>
        </p:txBody>
      </p:sp>
      <p:sp>
        <p:nvSpPr>
          <p:cNvPr id="23" name="Rectangle 22"/>
          <p:cNvSpPr/>
          <p:nvPr/>
        </p:nvSpPr>
        <p:spPr bwMode="auto">
          <a:xfrm>
            <a:off x="7009110" y="2448508"/>
            <a:ext cx="745445"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FCS</a:t>
            </a:r>
            <a:endParaRPr kumimoji="0" lang="en-US" sz="1400" b="0" i="0" u="none" strike="noStrike" cap="none" normalizeH="0" baseline="0" dirty="0" smtClean="0">
              <a:ln>
                <a:noFill/>
              </a:ln>
              <a:solidFill>
                <a:srgbClr val="000000"/>
              </a:solidFill>
              <a:effectLst/>
              <a:latin typeface="Arial"/>
              <a:cs typeface="Arial"/>
            </a:endParaRPr>
          </a:p>
        </p:txBody>
      </p:sp>
      <p:sp>
        <p:nvSpPr>
          <p:cNvPr id="24" name="Rectangle 23"/>
          <p:cNvSpPr/>
          <p:nvPr/>
        </p:nvSpPr>
        <p:spPr bwMode="auto">
          <a:xfrm>
            <a:off x="7754555" y="2448508"/>
            <a:ext cx="745445"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EXTENSION</a:t>
            </a:r>
            <a:endParaRPr kumimoji="0" lang="en-US" sz="1400" b="0" i="0" u="none" strike="noStrike" cap="none" normalizeH="0" baseline="0" dirty="0" smtClean="0">
              <a:ln>
                <a:noFill/>
              </a:ln>
              <a:solidFill>
                <a:srgbClr val="000000"/>
              </a:solidFill>
              <a:effectLst/>
              <a:latin typeface="Arial"/>
              <a:cs typeface="Arial"/>
            </a:endParaRPr>
          </a:p>
        </p:txBody>
      </p:sp>
      <p:sp>
        <p:nvSpPr>
          <p:cNvPr id="25" name="Rectangle 24"/>
          <p:cNvSpPr/>
          <p:nvPr/>
        </p:nvSpPr>
        <p:spPr bwMode="auto">
          <a:xfrm>
            <a:off x="3635896" y="2448508"/>
            <a:ext cx="936104"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SA</a:t>
            </a:r>
            <a:endParaRPr kumimoji="0" lang="en-US" sz="1400" b="0" i="0" u="none" strike="noStrike" cap="none" normalizeH="0" baseline="0" dirty="0" smtClean="0">
              <a:ln>
                <a:noFill/>
              </a:ln>
              <a:solidFill>
                <a:srgbClr val="000000"/>
              </a:solidFill>
              <a:effectLst/>
              <a:latin typeface="Arial"/>
              <a:cs typeface="Arial"/>
            </a:endParaRPr>
          </a:p>
        </p:txBody>
      </p:sp>
      <p:sp>
        <p:nvSpPr>
          <p:cNvPr id="26" name="Rectangle 25"/>
          <p:cNvSpPr/>
          <p:nvPr/>
        </p:nvSpPr>
        <p:spPr bwMode="auto">
          <a:xfrm>
            <a:off x="5582264" y="2448508"/>
            <a:ext cx="14130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9" name="TextBox 8"/>
          <p:cNvSpPr txBox="1"/>
          <p:nvPr/>
        </p:nvSpPr>
        <p:spPr>
          <a:xfrm>
            <a:off x="869495" y="1844824"/>
            <a:ext cx="7624954" cy="461665"/>
          </a:xfrm>
          <a:prstGeom prst="rect">
            <a:avLst/>
          </a:prstGeom>
          <a:noFill/>
        </p:spPr>
        <p:txBody>
          <a:bodyPr wrap="none" rtlCol="0">
            <a:spAutoFit/>
          </a:bodyPr>
          <a:lstStyle/>
          <a:p>
            <a:r>
              <a:rPr lang="en-US" sz="1200" dirty="0" smtClean="0">
                <a:solidFill>
                  <a:srgbClr val="000000"/>
                </a:solidFill>
                <a:latin typeface="Arial"/>
                <a:cs typeface="Arial"/>
              </a:rPr>
              <a:t>Octets</a:t>
            </a:r>
          </a:p>
          <a:p>
            <a:r>
              <a:rPr lang="en-US" sz="1200" dirty="0" smtClean="0">
                <a:solidFill>
                  <a:srgbClr val="000000"/>
                </a:solidFill>
                <a:latin typeface="Arial"/>
                <a:cs typeface="Arial"/>
              </a:rPr>
              <a:t>          7                     1                 6                   6                     2                     46-1982                  4              var.</a:t>
            </a:r>
            <a:endParaRPr lang="en-US" sz="1200" dirty="0">
              <a:solidFill>
                <a:srgbClr val="000000"/>
              </a:solidFill>
              <a:latin typeface="Arial"/>
              <a:cs typeface="Arial"/>
            </a:endParaRPr>
          </a:p>
        </p:txBody>
      </p:sp>
      <p:sp>
        <p:nvSpPr>
          <p:cNvPr id="20" name="Rectangle 19"/>
          <p:cNvSpPr/>
          <p:nvPr/>
        </p:nvSpPr>
        <p:spPr bwMode="auto">
          <a:xfrm>
            <a:off x="2238881" y="4221088"/>
            <a:ext cx="5813406" cy="504056"/>
          </a:xfrm>
          <a:prstGeom prst="rect">
            <a:avLst/>
          </a:prstGeom>
          <a:solidFill>
            <a:srgbClr val="FFFFFF"/>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smtClean="0">
                <a:solidFill>
                  <a:srgbClr val="000000"/>
                </a:solidFill>
              </a:rPr>
              <a:t>802.1AC </a:t>
            </a:r>
            <a:r>
              <a:rPr lang="en-US" dirty="0" err="1" smtClean="0">
                <a:solidFill>
                  <a:srgbClr val="000000"/>
                </a:solidFill>
              </a:rPr>
              <a:t>mac_service_data_unit</a:t>
            </a:r>
            <a:r>
              <a:rPr lang="en-US" dirty="0" smtClean="0">
                <a:solidFill>
                  <a:srgbClr val="000000"/>
                </a:solidFill>
              </a:rPr>
              <a:t> (MSDU)</a:t>
            </a:r>
            <a:endParaRPr kumimoji="0" lang="en-US" sz="2400" b="0" i="0" u="none" strike="noStrike" cap="none" normalizeH="0" baseline="0" dirty="0" smtClean="0">
              <a:ln>
                <a:noFill/>
              </a:ln>
              <a:solidFill>
                <a:srgbClr val="000000"/>
              </a:solidFill>
              <a:effectLst/>
              <a:latin typeface="Times New Roman" pitchFamily="16" charset="0"/>
              <a:ea typeface="MS Gothic" charset="-128"/>
            </a:endParaRPr>
          </a:p>
        </p:txBody>
      </p:sp>
    </p:spTree>
    <p:extLst>
      <p:ext uri="{BB962C8B-B14F-4D97-AF65-F5344CB8AC3E}">
        <p14:creationId xmlns:p14="http://schemas.microsoft.com/office/powerpoint/2010/main" val="408988975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802.3 </a:t>
            </a:r>
            <a:r>
              <a:rPr lang="en-US" dirty="0" smtClean="0">
                <a:solidFill>
                  <a:srgbClr val="2D2DB9"/>
                </a:solidFill>
              </a:rPr>
              <a:t>Length/Type </a:t>
            </a:r>
            <a:r>
              <a:rPr lang="en-US" dirty="0" smtClean="0"/>
              <a:t>MSDU</a:t>
            </a:r>
            <a:endParaRPr lang="en-US" dirty="0"/>
          </a:p>
        </p:txBody>
      </p:sp>
      <p:sp>
        <p:nvSpPr>
          <p:cNvPr id="3" name="Content Placeholder 2"/>
          <p:cNvSpPr>
            <a:spLocks noGrp="1"/>
          </p:cNvSpPr>
          <p:nvPr>
            <p:ph idx="1"/>
          </p:nvPr>
        </p:nvSpPr>
        <p:spPr>
          <a:xfrm>
            <a:off x="179512" y="1981200"/>
            <a:ext cx="7770813" cy="4113213"/>
          </a:xfrm>
        </p:spPr>
        <p:txBody>
          <a:bodyPr>
            <a:normAutofit/>
          </a:bodyPr>
          <a:lstStyle/>
          <a:p>
            <a:pPr>
              <a:buFont typeface="Arial"/>
              <a:buChar char="•"/>
            </a:pPr>
            <a:r>
              <a:rPr lang="en-US" dirty="0" err="1" smtClean="0"/>
              <a:t>EtherType</a:t>
            </a:r>
            <a:r>
              <a:rPr lang="en-US" dirty="0" smtClean="0"/>
              <a:t> data (e.g. IP packet):</a:t>
            </a:r>
          </a:p>
          <a:p>
            <a:pPr>
              <a:buFont typeface="Arial"/>
              <a:buChar char="•"/>
            </a:pPr>
            <a:endParaRPr lang="en-US" dirty="0" smtClean="0"/>
          </a:p>
          <a:p>
            <a:pPr>
              <a:buFont typeface="Arial"/>
              <a:buChar char="•"/>
            </a:pPr>
            <a:endParaRPr lang="en-US" dirty="0" smtClean="0"/>
          </a:p>
          <a:p>
            <a:pPr>
              <a:buFont typeface="Arial"/>
              <a:buChar char="•"/>
            </a:pPr>
            <a:r>
              <a:rPr lang="en-US" dirty="0" smtClean="0"/>
              <a:t>LLC data (e.g. Bridge</a:t>
            </a:r>
            <a:br>
              <a:rPr lang="en-US" dirty="0" smtClean="0"/>
            </a:br>
            <a:r>
              <a:rPr lang="en-US" dirty="0" smtClean="0"/>
              <a:t>Protocol Data Unit [BPDU]):</a:t>
            </a:r>
          </a:p>
          <a:p>
            <a:pPr>
              <a:buFont typeface="Arial"/>
              <a:buChar char="•"/>
            </a:pPr>
            <a:endParaRPr lang="en-US" dirty="0" smtClean="0"/>
          </a:p>
          <a:p>
            <a:pPr>
              <a:buFont typeface="Arial"/>
              <a:buChar char="•"/>
            </a:pPr>
            <a:endParaRPr lang="en-US" dirty="0"/>
          </a:p>
          <a:p>
            <a:pPr>
              <a:buFont typeface="Arial"/>
              <a:buChar char="•"/>
            </a:pPr>
            <a:r>
              <a:rPr lang="en-US" dirty="0" smtClean="0"/>
              <a:t>SNAP:</a:t>
            </a:r>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
        <p:nvSpPr>
          <p:cNvPr id="21" name="Rectangle 20"/>
          <p:cNvSpPr/>
          <p:nvPr/>
        </p:nvSpPr>
        <p:spPr bwMode="auto">
          <a:xfrm>
            <a:off x="5421150" y="3279068"/>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22" name="Rectangle 21"/>
          <p:cNvSpPr/>
          <p:nvPr/>
        </p:nvSpPr>
        <p:spPr bwMode="auto">
          <a:xfrm>
            <a:off x="6434582" y="3279068"/>
            <a:ext cx="229166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23" name="TextBox 22"/>
          <p:cNvSpPr txBox="1"/>
          <p:nvPr/>
        </p:nvSpPr>
        <p:spPr>
          <a:xfrm>
            <a:off x="5421150" y="2991036"/>
            <a:ext cx="3305092" cy="276999"/>
          </a:xfrm>
          <a:prstGeom prst="rect">
            <a:avLst/>
          </a:prstGeom>
          <a:noFill/>
        </p:spPr>
        <p:txBody>
          <a:bodyPr wrap="square" rtlCol="0">
            <a:spAutoFit/>
          </a:bodyPr>
          <a:lstStyle/>
          <a:p>
            <a:r>
              <a:rPr lang="en-US" sz="1200" dirty="0" smtClean="0">
                <a:solidFill>
                  <a:srgbClr val="000000"/>
                </a:solidFill>
                <a:latin typeface="Arial"/>
                <a:cs typeface="Arial"/>
              </a:rPr>
              <a:t>.        2                       3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24" name="Rectangle 23"/>
          <p:cNvSpPr/>
          <p:nvPr/>
        </p:nvSpPr>
        <p:spPr bwMode="auto">
          <a:xfrm>
            <a:off x="5420711" y="408792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i="1" dirty="0" smtClean="0">
                <a:solidFill>
                  <a:srgbClr val="000000"/>
                </a:solidFill>
                <a:latin typeface="Arial"/>
                <a:cs typeface="Arial"/>
              </a:rPr>
              <a:t>M</a:t>
            </a:r>
            <a:r>
              <a:rPr lang="en-US" sz="1400" dirty="0" smtClean="0">
                <a:solidFill>
                  <a:srgbClr val="000000"/>
                </a:solidFill>
                <a:latin typeface="Arial"/>
                <a:cs typeface="Arial"/>
              </a:rPr>
              <a:t>+3</a:t>
            </a:r>
            <a:endParaRPr lang="en-US" sz="1400" dirty="0">
              <a:solidFill>
                <a:srgbClr val="000000"/>
              </a:solidFill>
              <a:latin typeface="Arial"/>
              <a:cs typeface="Arial"/>
            </a:endParaRPr>
          </a:p>
        </p:txBody>
      </p:sp>
      <p:sp>
        <p:nvSpPr>
          <p:cNvPr id="25" name="Rectangle 24"/>
          <p:cNvSpPr/>
          <p:nvPr/>
        </p:nvSpPr>
        <p:spPr bwMode="auto">
          <a:xfrm>
            <a:off x="6434144" y="4087924"/>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42-42-03</a:t>
            </a:r>
            <a:endParaRPr kumimoji="0" lang="en-US" sz="1400" b="0" i="0" u="none" strike="noStrike" cap="none" normalizeH="0" baseline="0" dirty="0" smtClean="0">
              <a:ln>
                <a:noFill/>
              </a:ln>
              <a:solidFill>
                <a:srgbClr val="000000"/>
              </a:solidFill>
              <a:effectLst/>
              <a:latin typeface="Arial"/>
              <a:cs typeface="Arial"/>
            </a:endParaRPr>
          </a:p>
        </p:txBody>
      </p:sp>
      <p:sp>
        <p:nvSpPr>
          <p:cNvPr id="32" name="Rectangle 31"/>
          <p:cNvSpPr/>
          <p:nvPr/>
        </p:nvSpPr>
        <p:spPr bwMode="auto">
          <a:xfrm>
            <a:off x="7586213" y="408496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BPDU</a:t>
            </a:r>
            <a:endParaRPr kumimoji="0" lang="en-US" sz="1400" b="0" i="0" u="none" strike="noStrike" cap="none" normalizeH="0" baseline="0" dirty="0" smtClean="0">
              <a:ln>
                <a:noFill/>
              </a:ln>
              <a:solidFill>
                <a:srgbClr val="000000"/>
              </a:solidFill>
              <a:effectLst/>
              <a:latin typeface="Arial"/>
              <a:cs typeface="Arial"/>
            </a:endParaRPr>
          </a:p>
        </p:txBody>
      </p:sp>
      <p:sp>
        <p:nvSpPr>
          <p:cNvPr id="33" name="Rectangle 32"/>
          <p:cNvSpPr/>
          <p:nvPr/>
        </p:nvSpPr>
        <p:spPr bwMode="auto">
          <a:xfrm>
            <a:off x="5417981" y="3683496"/>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&lt; 05-DD</a:t>
            </a:r>
            <a:endParaRPr kumimoji="0" lang="en-US" sz="1400" b="0" i="0" u="none" strike="noStrike" cap="none" normalizeH="0" baseline="0" dirty="0" smtClean="0">
              <a:ln>
                <a:noFill/>
              </a:ln>
              <a:solidFill>
                <a:srgbClr val="000000"/>
              </a:solidFill>
              <a:effectLst/>
              <a:latin typeface="Arial"/>
              <a:cs typeface="Arial"/>
            </a:endParaRPr>
          </a:p>
        </p:txBody>
      </p:sp>
      <p:sp>
        <p:nvSpPr>
          <p:cNvPr id="34" name="Rectangle 33"/>
          <p:cNvSpPr/>
          <p:nvPr/>
        </p:nvSpPr>
        <p:spPr bwMode="auto">
          <a:xfrm>
            <a:off x="6431414" y="3683496"/>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35" name="Rectangle 34"/>
          <p:cNvSpPr/>
          <p:nvPr/>
        </p:nvSpPr>
        <p:spPr bwMode="auto">
          <a:xfrm>
            <a:off x="7586212" y="3683496"/>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54" name="Rectangle 53"/>
          <p:cNvSpPr/>
          <p:nvPr/>
        </p:nvSpPr>
        <p:spPr bwMode="auto">
          <a:xfrm>
            <a:off x="1987788" y="488001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55" name="Rectangle 54"/>
          <p:cNvSpPr/>
          <p:nvPr/>
        </p:nvSpPr>
        <p:spPr bwMode="auto">
          <a:xfrm>
            <a:off x="3001219" y="4880012"/>
            <a:ext cx="572819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56" name="TextBox 55"/>
          <p:cNvSpPr txBox="1"/>
          <p:nvPr/>
        </p:nvSpPr>
        <p:spPr>
          <a:xfrm>
            <a:off x="1987787" y="4591980"/>
            <a:ext cx="6741623" cy="276999"/>
          </a:xfrm>
          <a:prstGeom prst="rect">
            <a:avLst/>
          </a:prstGeom>
          <a:noFill/>
        </p:spPr>
        <p:txBody>
          <a:bodyPr wrap="square" rtlCol="0">
            <a:spAutoFit/>
          </a:bodyPr>
          <a:lstStyle/>
          <a:p>
            <a:r>
              <a:rPr lang="en-US" sz="1200" dirty="0" smtClean="0">
                <a:solidFill>
                  <a:srgbClr val="000000"/>
                </a:solidFill>
                <a:latin typeface="Arial"/>
                <a:cs typeface="Arial"/>
              </a:rPr>
              <a:t>.        2                       3                        3                          2                                   </a:t>
            </a:r>
            <a:r>
              <a:rPr lang="en-US" sz="1200" i="1" dirty="0" smtClean="0">
                <a:solidFill>
                  <a:srgbClr val="000000"/>
                </a:solidFill>
                <a:latin typeface="Arial"/>
                <a:cs typeface="Arial"/>
              </a:rPr>
              <a:t>  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57" name="Rectangle 56"/>
          <p:cNvSpPr/>
          <p:nvPr/>
        </p:nvSpPr>
        <p:spPr bwMode="auto">
          <a:xfrm>
            <a:off x="1987349" y="5688868"/>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i="1" dirty="0">
                <a:solidFill>
                  <a:srgbClr val="000000"/>
                </a:solidFill>
                <a:latin typeface="Arial"/>
                <a:cs typeface="Arial"/>
              </a:rPr>
              <a:t>M</a:t>
            </a:r>
            <a:r>
              <a:rPr lang="en-US" sz="1400" dirty="0" smtClean="0">
                <a:solidFill>
                  <a:srgbClr val="000000"/>
                </a:solidFill>
                <a:latin typeface="Arial"/>
                <a:cs typeface="Arial"/>
              </a:rPr>
              <a:t>+8</a:t>
            </a:r>
            <a:endParaRPr lang="en-US" sz="1400" dirty="0">
              <a:solidFill>
                <a:srgbClr val="000000"/>
              </a:solidFill>
              <a:latin typeface="Arial"/>
              <a:cs typeface="Arial"/>
            </a:endParaRPr>
          </a:p>
        </p:txBody>
      </p:sp>
      <p:sp>
        <p:nvSpPr>
          <p:cNvPr id="58" name="Rectangle 57"/>
          <p:cNvSpPr/>
          <p:nvPr/>
        </p:nvSpPr>
        <p:spPr bwMode="auto">
          <a:xfrm>
            <a:off x="3000782" y="5688868"/>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59" name="Rectangle 58"/>
          <p:cNvSpPr/>
          <p:nvPr/>
        </p:nvSpPr>
        <p:spPr bwMode="auto">
          <a:xfrm>
            <a:off x="4152851"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60" name="Rectangle 59"/>
          <p:cNvSpPr/>
          <p:nvPr/>
        </p:nvSpPr>
        <p:spPr bwMode="auto">
          <a:xfrm>
            <a:off x="1984619" y="528444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&lt; 05-DD</a:t>
            </a:r>
            <a:endParaRPr kumimoji="0" lang="en-US" sz="1400" b="0" i="0" u="none" strike="noStrike" cap="none" normalizeH="0" baseline="0" dirty="0" smtClean="0">
              <a:ln>
                <a:noFill/>
              </a:ln>
              <a:solidFill>
                <a:srgbClr val="000000"/>
              </a:solidFill>
              <a:effectLst/>
              <a:latin typeface="Arial"/>
              <a:cs typeface="Arial"/>
            </a:endParaRPr>
          </a:p>
        </p:txBody>
      </p:sp>
      <p:sp>
        <p:nvSpPr>
          <p:cNvPr id="61" name="Rectangle 60"/>
          <p:cNvSpPr/>
          <p:nvPr/>
        </p:nvSpPr>
        <p:spPr bwMode="auto">
          <a:xfrm>
            <a:off x="2998052" y="5284440"/>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62" name="Rectangle 61"/>
          <p:cNvSpPr/>
          <p:nvPr/>
        </p:nvSpPr>
        <p:spPr bwMode="auto">
          <a:xfrm>
            <a:off x="4152850" y="5284440"/>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OUI or 0</a:t>
            </a:r>
            <a:endParaRPr kumimoji="0" lang="en-US" sz="1400" b="0" i="0" u="none" strike="noStrike" cap="none" normalizeH="0" baseline="0" dirty="0" smtClean="0">
              <a:ln>
                <a:noFill/>
              </a:ln>
              <a:solidFill>
                <a:srgbClr val="000000"/>
              </a:solidFill>
              <a:effectLst/>
              <a:latin typeface="Arial"/>
              <a:cs typeface="Arial"/>
            </a:endParaRPr>
          </a:p>
        </p:txBody>
      </p:sp>
      <p:sp>
        <p:nvSpPr>
          <p:cNvPr id="63" name="Rectangle 62"/>
          <p:cNvSpPr/>
          <p:nvPr/>
        </p:nvSpPr>
        <p:spPr bwMode="auto">
          <a:xfrm>
            <a:off x="5296050"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64" name="Rectangle 63"/>
          <p:cNvSpPr/>
          <p:nvPr/>
        </p:nvSpPr>
        <p:spPr bwMode="auto">
          <a:xfrm>
            <a:off x="5296049" y="5284440"/>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r>
              <a:rPr lang="en-US" sz="1400" dirty="0" smtClean="0">
                <a:solidFill>
                  <a:srgbClr val="000000"/>
                </a:solidFill>
                <a:latin typeface="Arial"/>
                <a:cs typeface="Arial"/>
              </a:rPr>
              <a:t> or subtype</a:t>
            </a:r>
            <a:endParaRPr kumimoji="0" lang="en-US" sz="1400" b="0" i="0" u="none" strike="noStrike" cap="none" normalizeH="0" baseline="0" dirty="0" smtClean="0">
              <a:ln>
                <a:noFill/>
              </a:ln>
              <a:solidFill>
                <a:srgbClr val="000000"/>
              </a:solidFill>
              <a:effectLst/>
              <a:latin typeface="Arial"/>
              <a:cs typeface="Arial"/>
            </a:endParaRPr>
          </a:p>
        </p:txBody>
      </p:sp>
      <p:sp>
        <p:nvSpPr>
          <p:cNvPr id="65" name="Rectangle 64"/>
          <p:cNvSpPr/>
          <p:nvPr/>
        </p:nvSpPr>
        <p:spPr bwMode="auto">
          <a:xfrm>
            <a:off x="6443014"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66" name="Rectangle 65"/>
          <p:cNvSpPr/>
          <p:nvPr/>
        </p:nvSpPr>
        <p:spPr bwMode="auto">
          <a:xfrm>
            <a:off x="6443013" y="5284440"/>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67" name="Rectangle 66"/>
          <p:cNvSpPr/>
          <p:nvPr/>
        </p:nvSpPr>
        <p:spPr bwMode="auto">
          <a:xfrm>
            <a:off x="7586213"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grpSp>
        <p:nvGrpSpPr>
          <p:cNvPr id="75" name="Group 74"/>
          <p:cNvGrpSpPr/>
          <p:nvPr/>
        </p:nvGrpSpPr>
        <p:grpSpPr>
          <a:xfrm>
            <a:off x="5412661" y="1423628"/>
            <a:ext cx="3316750" cy="1501316"/>
            <a:chOff x="5412661" y="1207604"/>
            <a:chExt cx="3316750" cy="1501316"/>
          </a:xfrm>
        </p:grpSpPr>
        <p:sp>
          <p:nvSpPr>
            <p:cNvPr id="12" name="Rectangle 11"/>
            <p:cNvSpPr/>
            <p:nvPr/>
          </p:nvSpPr>
          <p:spPr bwMode="auto">
            <a:xfrm>
              <a:off x="5417981" y="190006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TYPE</a:t>
              </a:r>
              <a:br>
                <a:rPr lang="en-US" sz="1400" dirty="0" smtClean="0">
                  <a:solidFill>
                    <a:srgbClr val="000000"/>
                  </a:solidFill>
                  <a:latin typeface="Arial"/>
                  <a:cs typeface="Arial"/>
                </a:rPr>
              </a:br>
              <a:r>
                <a:rPr lang="en-US" sz="1400" dirty="0" smtClean="0">
                  <a:solidFill>
                    <a:srgbClr val="000000"/>
                  </a:solidFill>
                  <a:latin typeface="Arial"/>
                  <a:cs typeface="Arial"/>
                </a:rPr>
                <a:t>&gt; 05-FF</a:t>
              </a:r>
              <a:endParaRPr kumimoji="0" lang="en-US" sz="1400" b="0" i="0" u="none" strike="noStrike" cap="none" normalizeH="0" baseline="0" dirty="0" smtClean="0">
                <a:ln>
                  <a:noFill/>
                </a:ln>
                <a:solidFill>
                  <a:srgbClr val="000000"/>
                </a:solidFill>
                <a:effectLst/>
                <a:latin typeface="Arial"/>
                <a:cs typeface="Arial"/>
              </a:endParaRPr>
            </a:p>
          </p:txBody>
        </p:sp>
        <p:sp>
          <p:nvSpPr>
            <p:cNvPr id="16" name="Rectangle 15"/>
            <p:cNvSpPr/>
            <p:nvPr/>
          </p:nvSpPr>
          <p:spPr bwMode="auto">
            <a:xfrm>
              <a:off x="6431414" y="1900064"/>
              <a:ext cx="229482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19" name="Rectangle 18"/>
            <p:cNvSpPr/>
            <p:nvPr/>
          </p:nvSpPr>
          <p:spPr bwMode="auto">
            <a:xfrm>
              <a:off x="5421150" y="230449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20" name="Rectangle 19"/>
            <p:cNvSpPr/>
            <p:nvPr/>
          </p:nvSpPr>
          <p:spPr bwMode="auto">
            <a:xfrm>
              <a:off x="6434583" y="2304492"/>
              <a:ext cx="114846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7574613" y="2304492"/>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sp>
          <p:nvSpPr>
            <p:cNvPr id="72" name="Rectangle 71"/>
            <p:cNvSpPr/>
            <p:nvPr/>
          </p:nvSpPr>
          <p:spPr bwMode="auto">
            <a:xfrm>
              <a:off x="5412661" y="1495636"/>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73" name="Rectangle 72"/>
            <p:cNvSpPr/>
            <p:nvPr/>
          </p:nvSpPr>
          <p:spPr bwMode="auto">
            <a:xfrm>
              <a:off x="6426093" y="1495636"/>
              <a:ext cx="229166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74" name="TextBox 73"/>
            <p:cNvSpPr txBox="1"/>
            <p:nvPr/>
          </p:nvSpPr>
          <p:spPr>
            <a:xfrm>
              <a:off x="5412661" y="1207604"/>
              <a:ext cx="3305092" cy="276999"/>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grpSp>
    </p:spTree>
    <p:extLst>
      <p:ext uri="{BB962C8B-B14F-4D97-AF65-F5344CB8AC3E}">
        <p14:creationId xmlns:p14="http://schemas.microsoft.com/office/powerpoint/2010/main" val="392066498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802.2/802.11 </a:t>
            </a:r>
            <a:r>
              <a:rPr lang="en-US" dirty="0" smtClean="0">
                <a:solidFill>
                  <a:schemeClr val="accent1">
                    <a:lumMod val="75000"/>
                  </a:schemeClr>
                </a:solidFill>
              </a:rPr>
              <a:t>LLC</a:t>
            </a:r>
            <a:r>
              <a:rPr lang="en-US" dirty="0" smtClean="0">
                <a:solidFill>
                  <a:srgbClr val="2D2DB9"/>
                </a:solidFill>
              </a:rPr>
              <a:t> </a:t>
            </a:r>
            <a:r>
              <a:rPr lang="en-US" dirty="0" smtClean="0"/>
              <a:t>MSDU</a:t>
            </a:r>
            <a:endParaRPr lang="en-US" dirty="0"/>
          </a:p>
        </p:txBody>
      </p:sp>
      <p:sp>
        <p:nvSpPr>
          <p:cNvPr id="3" name="Content Placeholder 2"/>
          <p:cNvSpPr>
            <a:spLocks noGrp="1"/>
          </p:cNvSpPr>
          <p:nvPr>
            <p:ph idx="1"/>
          </p:nvPr>
        </p:nvSpPr>
        <p:spPr>
          <a:xfrm>
            <a:off x="179512" y="1981200"/>
            <a:ext cx="7770813" cy="4113213"/>
          </a:xfrm>
        </p:spPr>
        <p:txBody>
          <a:bodyPr>
            <a:normAutofit/>
          </a:bodyPr>
          <a:lstStyle/>
          <a:p>
            <a:pPr>
              <a:buFont typeface="Arial"/>
              <a:buChar char="•"/>
            </a:pPr>
            <a:endParaRPr lang="en-US" dirty="0" smtClean="0"/>
          </a:p>
          <a:p>
            <a:pPr>
              <a:buFont typeface="Arial"/>
              <a:buChar char="•"/>
            </a:pPr>
            <a:endParaRPr lang="en-US" dirty="0"/>
          </a:p>
          <a:p>
            <a:pPr>
              <a:buFont typeface="Arial"/>
              <a:buChar char="•"/>
            </a:pPr>
            <a:endParaRPr lang="en-US" dirty="0" smtClean="0"/>
          </a:p>
          <a:p>
            <a:pPr>
              <a:buFont typeface="Arial"/>
              <a:buChar char="•"/>
            </a:pPr>
            <a:r>
              <a:rPr lang="en-US" dirty="0" smtClean="0"/>
              <a:t>LLC data (e.g. Bridge</a:t>
            </a:r>
            <a:br>
              <a:rPr lang="en-US" dirty="0" smtClean="0"/>
            </a:br>
            <a:r>
              <a:rPr lang="en-US" dirty="0" smtClean="0"/>
              <a:t>Protocol Data Unit [BPDU]):</a:t>
            </a:r>
          </a:p>
          <a:p>
            <a:pPr marL="0" indent="0"/>
            <a:endParaRPr lang="en-US" sz="1400" dirty="0" smtClean="0"/>
          </a:p>
          <a:p>
            <a:pPr marL="0" indent="0"/>
            <a:endParaRPr lang="en-US" sz="1100" dirty="0" smtClean="0"/>
          </a:p>
          <a:p>
            <a:pPr>
              <a:buFont typeface="Arial"/>
              <a:buChar char="•"/>
            </a:pPr>
            <a:endParaRPr lang="en-US" sz="1800" dirty="0"/>
          </a:p>
          <a:p>
            <a:pPr>
              <a:buFont typeface="Arial"/>
              <a:buChar char="•"/>
            </a:pPr>
            <a:r>
              <a:rPr lang="en-US" dirty="0" smtClean="0"/>
              <a:t>SNAP:</a:t>
            </a:r>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grpSp>
        <p:nvGrpSpPr>
          <p:cNvPr id="8" name="Group 7"/>
          <p:cNvGrpSpPr/>
          <p:nvPr/>
        </p:nvGrpSpPr>
        <p:grpSpPr>
          <a:xfrm>
            <a:off x="6426092" y="2991036"/>
            <a:ext cx="2303319" cy="1501316"/>
            <a:chOff x="6426092" y="2780928"/>
            <a:chExt cx="2303319" cy="1501316"/>
          </a:xfrm>
        </p:grpSpPr>
        <p:sp>
          <p:nvSpPr>
            <p:cNvPr id="22" name="Rectangle 21"/>
            <p:cNvSpPr/>
            <p:nvPr/>
          </p:nvSpPr>
          <p:spPr bwMode="auto">
            <a:xfrm>
              <a:off x="6434582" y="3068960"/>
              <a:ext cx="229166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23" name="TextBox 22"/>
            <p:cNvSpPr txBox="1"/>
            <p:nvPr/>
          </p:nvSpPr>
          <p:spPr>
            <a:xfrm>
              <a:off x="6426092" y="2780928"/>
              <a:ext cx="2300149" cy="276999"/>
            </a:xfrm>
            <a:prstGeom prst="rect">
              <a:avLst/>
            </a:prstGeom>
            <a:noFill/>
          </p:spPr>
          <p:txBody>
            <a:bodyPr wrap="square" rtlCol="0">
              <a:spAutoFit/>
            </a:bodyPr>
            <a:lstStyle/>
            <a:p>
              <a:r>
                <a:rPr lang="en-US" sz="1200" dirty="0" smtClean="0">
                  <a:solidFill>
                    <a:srgbClr val="000000"/>
                  </a:solidFill>
                  <a:latin typeface="Arial"/>
                  <a:cs typeface="Arial"/>
                </a:rPr>
                <a:t>          3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25" name="Rectangle 24"/>
            <p:cNvSpPr/>
            <p:nvPr/>
          </p:nvSpPr>
          <p:spPr bwMode="auto">
            <a:xfrm>
              <a:off x="6434144" y="3877816"/>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42-42-03</a:t>
              </a:r>
              <a:endParaRPr kumimoji="0" lang="en-US" sz="1400" b="0" i="0" u="none" strike="noStrike" cap="none" normalizeH="0" baseline="0" dirty="0" smtClean="0">
                <a:ln>
                  <a:noFill/>
                </a:ln>
                <a:solidFill>
                  <a:srgbClr val="000000"/>
                </a:solidFill>
                <a:effectLst/>
                <a:latin typeface="Arial"/>
                <a:cs typeface="Arial"/>
              </a:endParaRPr>
            </a:p>
          </p:txBody>
        </p:sp>
        <p:sp>
          <p:nvSpPr>
            <p:cNvPr id="32" name="Rectangle 31"/>
            <p:cNvSpPr/>
            <p:nvPr/>
          </p:nvSpPr>
          <p:spPr bwMode="auto">
            <a:xfrm>
              <a:off x="7586213" y="3874852"/>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BPDU</a:t>
              </a:r>
              <a:endParaRPr kumimoji="0" lang="en-US" sz="1400" b="0" i="0" u="none" strike="noStrike" cap="none" normalizeH="0" baseline="0" dirty="0" smtClean="0">
                <a:ln>
                  <a:noFill/>
                </a:ln>
                <a:solidFill>
                  <a:srgbClr val="000000"/>
                </a:solidFill>
                <a:effectLst/>
                <a:latin typeface="Arial"/>
                <a:cs typeface="Arial"/>
              </a:endParaRPr>
            </a:p>
          </p:txBody>
        </p:sp>
        <p:sp>
          <p:nvSpPr>
            <p:cNvPr id="34" name="Rectangle 33"/>
            <p:cNvSpPr/>
            <p:nvPr/>
          </p:nvSpPr>
          <p:spPr bwMode="auto">
            <a:xfrm>
              <a:off x="6431414" y="3473388"/>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35" name="Rectangle 34"/>
            <p:cNvSpPr/>
            <p:nvPr/>
          </p:nvSpPr>
          <p:spPr bwMode="auto">
            <a:xfrm>
              <a:off x="7586212" y="3473388"/>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grpSp>
      <p:sp>
        <p:nvSpPr>
          <p:cNvPr id="55" name="Rectangle 54"/>
          <p:cNvSpPr/>
          <p:nvPr/>
        </p:nvSpPr>
        <p:spPr bwMode="auto">
          <a:xfrm>
            <a:off x="3001219" y="4880012"/>
            <a:ext cx="572819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56" name="TextBox 55"/>
          <p:cNvSpPr txBox="1"/>
          <p:nvPr/>
        </p:nvSpPr>
        <p:spPr>
          <a:xfrm>
            <a:off x="2992731" y="4591980"/>
            <a:ext cx="5736679" cy="288032"/>
          </a:xfrm>
          <a:prstGeom prst="rect">
            <a:avLst/>
          </a:prstGeom>
          <a:noFill/>
        </p:spPr>
        <p:txBody>
          <a:bodyPr wrap="square" rtlCol="0">
            <a:spAutoFit/>
          </a:bodyPr>
          <a:lstStyle/>
          <a:p>
            <a:r>
              <a:rPr lang="en-US" sz="1200" dirty="0" smtClean="0">
                <a:solidFill>
                  <a:srgbClr val="000000"/>
                </a:solidFill>
                <a:latin typeface="Arial"/>
                <a:cs typeface="Arial"/>
              </a:rPr>
              <a:t>          3                        3                          2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58" name="Rectangle 57"/>
          <p:cNvSpPr/>
          <p:nvPr/>
        </p:nvSpPr>
        <p:spPr bwMode="auto">
          <a:xfrm>
            <a:off x="3000782" y="5688868"/>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59" name="Rectangle 58"/>
          <p:cNvSpPr/>
          <p:nvPr/>
        </p:nvSpPr>
        <p:spPr bwMode="auto">
          <a:xfrm>
            <a:off x="4152851"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rgbClr val="000000"/>
                </a:solidFill>
                <a:latin typeface="Arial"/>
                <a:cs typeface="Arial"/>
              </a:rPr>
              <a:t>00-00-00</a:t>
            </a:r>
          </a:p>
        </p:txBody>
      </p:sp>
      <p:sp>
        <p:nvSpPr>
          <p:cNvPr id="61" name="Rectangle 60"/>
          <p:cNvSpPr/>
          <p:nvPr/>
        </p:nvSpPr>
        <p:spPr bwMode="auto">
          <a:xfrm>
            <a:off x="2998052" y="5284440"/>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62" name="Rectangle 61"/>
          <p:cNvSpPr/>
          <p:nvPr/>
        </p:nvSpPr>
        <p:spPr bwMode="auto">
          <a:xfrm>
            <a:off x="4152850" y="5284440"/>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OUI or 0</a:t>
            </a:r>
            <a:endParaRPr kumimoji="0" lang="en-US" sz="1400" b="0" i="0" u="none" strike="noStrike" cap="none" normalizeH="0" baseline="0" dirty="0" smtClean="0">
              <a:ln>
                <a:noFill/>
              </a:ln>
              <a:solidFill>
                <a:srgbClr val="000000"/>
              </a:solidFill>
              <a:effectLst/>
              <a:latin typeface="Arial"/>
              <a:cs typeface="Arial"/>
            </a:endParaRPr>
          </a:p>
        </p:txBody>
      </p:sp>
      <p:sp>
        <p:nvSpPr>
          <p:cNvPr id="63" name="Rectangle 62"/>
          <p:cNvSpPr/>
          <p:nvPr/>
        </p:nvSpPr>
        <p:spPr bwMode="auto">
          <a:xfrm>
            <a:off x="5296050"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rgbClr val="000000"/>
                </a:solidFill>
                <a:latin typeface="Arial"/>
                <a:cs typeface="Arial"/>
              </a:rPr>
              <a:t>08-00</a:t>
            </a:r>
          </a:p>
        </p:txBody>
      </p:sp>
      <p:sp>
        <p:nvSpPr>
          <p:cNvPr id="64" name="Rectangle 63"/>
          <p:cNvSpPr/>
          <p:nvPr/>
        </p:nvSpPr>
        <p:spPr bwMode="auto">
          <a:xfrm>
            <a:off x="5296049" y="5284440"/>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r>
              <a:rPr lang="en-US" sz="1400" dirty="0" smtClean="0">
                <a:solidFill>
                  <a:srgbClr val="000000"/>
                </a:solidFill>
                <a:latin typeface="Arial"/>
                <a:cs typeface="Arial"/>
              </a:rPr>
              <a:t> or subtype</a:t>
            </a:r>
            <a:endParaRPr kumimoji="0" lang="en-US" sz="1400" b="0" i="0" u="none" strike="noStrike" cap="none" normalizeH="0" baseline="0" dirty="0" smtClean="0">
              <a:ln>
                <a:noFill/>
              </a:ln>
              <a:solidFill>
                <a:srgbClr val="000000"/>
              </a:solidFill>
              <a:effectLst/>
              <a:latin typeface="Arial"/>
              <a:cs typeface="Arial"/>
            </a:endParaRPr>
          </a:p>
        </p:txBody>
      </p:sp>
      <p:sp>
        <p:nvSpPr>
          <p:cNvPr id="66" name="Rectangle 65"/>
          <p:cNvSpPr/>
          <p:nvPr/>
        </p:nvSpPr>
        <p:spPr bwMode="auto">
          <a:xfrm>
            <a:off x="6443013" y="5284440"/>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36" name="Rectangle 35"/>
          <p:cNvSpPr/>
          <p:nvPr/>
        </p:nvSpPr>
        <p:spPr bwMode="auto">
          <a:xfrm>
            <a:off x="6443014"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37" name="Rectangle 36"/>
          <p:cNvSpPr/>
          <p:nvPr/>
        </p:nvSpPr>
        <p:spPr bwMode="auto">
          <a:xfrm>
            <a:off x="7586213"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spTree>
    <p:extLst>
      <p:ext uri="{BB962C8B-B14F-4D97-AF65-F5344CB8AC3E}">
        <p14:creationId xmlns:p14="http://schemas.microsoft.com/office/powerpoint/2010/main" val="269296203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002786" cy="1065213"/>
          </a:xfrm>
        </p:spPr>
        <p:txBody>
          <a:bodyPr/>
          <a:lstStyle/>
          <a:p>
            <a:r>
              <a:rPr lang="en-US" dirty="0" smtClean="0"/>
              <a:t>Old tagging process: IEEE </a:t>
            </a:r>
            <a:r>
              <a:rPr lang="en-US" dirty="0" err="1" smtClean="0"/>
              <a:t>Std</a:t>
            </a:r>
            <a:r>
              <a:rPr lang="en-US" dirty="0" smtClean="0"/>
              <a:t> 802.1Q-2011</a:t>
            </a:r>
            <a:br>
              <a:rPr lang="en-US" dirty="0" smtClean="0"/>
            </a:br>
            <a:r>
              <a:rPr lang="en-US" dirty="0" smtClean="0"/>
              <a:t>and IEEE </a:t>
            </a:r>
            <a:r>
              <a:rPr lang="en-US" dirty="0" err="1" smtClean="0"/>
              <a:t>Std</a:t>
            </a:r>
            <a:r>
              <a:rPr lang="en-US" dirty="0" smtClean="0"/>
              <a:t> 802.11-2012 Annex P</a:t>
            </a:r>
            <a:endParaRPr lang="en-US" dirty="0"/>
          </a:p>
        </p:txBody>
      </p:sp>
      <p:sp>
        <p:nvSpPr>
          <p:cNvPr id="3" name="Content Placeholder 2"/>
          <p:cNvSpPr>
            <a:spLocks noGrp="1"/>
          </p:cNvSpPr>
          <p:nvPr>
            <p:ph idx="1"/>
          </p:nvPr>
        </p:nvSpPr>
        <p:spPr>
          <a:xfrm>
            <a:off x="685800" y="1751014"/>
            <a:ext cx="7770813" cy="4343400"/>
          </a:xfrm>
        </p:spPr>
        <p:txBody>
          <a:bodyPr>
            <a:normAutofit/>
          </a:bodyPr>
          <a:lstStyle/>
          <a:p>
            <a:pPr>
              <a:buFont typeface="Arial"/>
              <a:buChar char="•"/>
            </a:pPr>
            <a:r>
              <a:rPr lang="en-US" dirty="0" smtClean="0">
                <a:solidFill>
                  <a:srgbClr val="009973"/>
                </a:solidFill>
              </a:rPr>
              <a:t>Length/Type</a:t>
            </a:r>
            <a:r>
              <a:rPr lang="en-US" dirty="0" smtClean="0"/>
              <a:t/>
            </a:r>
            <a:br>
              <a:rPr lang="en-US" dirty="0" smtClean="0"/>
            </a:br>
            <a:r>
              <a:rPr lang="en-US" dirty="0" smtClean="0"/>
              <a:t>no tag:</a:t>
            </a:r>
            <a:endParaRPr lang="en-US" sz="1600" dirty="0"/>
          </a:p>
          <a:p>
            <a:pPr>
              <a:buFont typeface="Arial"/>
              <a:buChar char="•"/>
            </a:pPr>
            <a:endParaRPr lang="en-US" sz="1400" dirty="0" smtClean="0"/>
          </a:p>
          <a:p>
            <a:pPr>
              <a:buFont typeface="Arial"/>
              <a:buChar char="•"/>
            </a:pPr>
            <a:r>
              <a:rPr lang="en-US" dirty="0" smtClean="0">
                <a:solidFill>
                  <a:srgbClr val="009973"/>
                </a:solidFill>
              </a:rPr>
              <a:t>Length/Type</a:t>
            </a:r>
            <a:br>
              <a:rPr lang="en-US" dirty="0" smtClean="0">
                <a:solidFill>
                  <a:srgbClr val="009973"/>
                </a:solidFill>
              </a:rPr>
            </a:br>
            <a:r>
              <a:rPr lang="en-US" dirty="0" smtClean="0"/>
              <a:t>tagged:</a:t>
            </a:r>
          </a:p>
          <a:p>
            <a:pPr>
              <a:buFont typeface="Arial"/>
              <a:buChar char="•"/>
            </a:pPr>
            <a:endParaRPr lang="en-US" sz="2800" dirty="0"/>
          </a:p>
          <a:p>
            <a:pPr>
              <a:buFont typeface="Arial"/>
              <a:buChar char="•"/>
            </a:pPr>
            <a:r>
              <a:rPr lang="en-US" dirty="0" smtClean="0">
                <a:solidFill>
                  <a:schemeClr val="accent6"/>
                </a:solidFill>
              </a:rPr>
              <a:t>LLC </a:t>
            </a:r>
            <a:r>
              <a:rPr lang="en-US" dirty="0" smtClean="0"/>
              <a:t>no tag:</a:t>
            </a:r>
          </a:p>
          <a:p>
            <a:pPr>
              <a:buFont typeface="Arial"/>
              <a:buChar char="•"/>
            </a:pPr>
            <a:endParaRPr lang="en-US" sz="1200" dirty="0"/>
          </a:p>
          <a:p>
            <a:pPr>
              <a:buFont typeface="Arial"/>
              <a:buChar char="•"/>
            </a:pPr>
            <a:r>
              <a:rPr lang="en-US" dirty="0" smtClean="0">
                <a:solidFill>
                  <a:srgbClr val="2D2DB9"/>
                </a:solidFill>
              </a:rPr>
              <a:t>LLC</a:t>
            </a:r>
            <a:r>
              <a:rPr lang="en-US" dirty="0">
                <a:solidFill>
                  <a:srgbClr val="2D2DB9"/>
                </a:solidFill>
              </a:rPr>
              <a:t> </a:t>
            </a:r>
            <a:r>
              <a:rPr lang="en-US" dirty="0" smtClean="0"/>
              <a:t>tagged: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
        <p:nvSpPr>
          <p:cNvPr id="9" name="Rectangle 8"/>
          <p:cNvSpPr/>
          <p:nvPr/>
        </p:nvSpPr>
        <p:spPr bwMode="auto">
          <a:xfrm>
            <a:off x="6913248" y="2116088"/>
            <a:ext cx="1812994"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5905135" y="1711660"/>
            <a:ext cx="2821107"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15" name="TextBox 14"/>
          <p:cNvSpPr txBox="1"/>
          <p:nvPr/>
        </p:nvSpPr>
        <p:spPr>
          <a:xfrm>
            <a:off x="5918110" y="1423628"/>
            <a:ext cx="2808132" cy="288032"/>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17" name="Rectangle 16"/>
          <p:cNvSpPr/>
          <p:nvPr/>
        </p:nvSpPr>
        <p:spPr bwMode="auto">
          <a:xfrm>
            <a:off x="5905136" y="2116088"/>
            <a:ext cx="1008112"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21" name="Rectangle 20"/>
          <p:cNvSpPr/>
          <p:nvPr/>
        </p:nvSpPr>
        <p:spPr bwMode="auto">
          <a:xfrm>
            <a:off x="5908304" y="4229068"/>
            <a:ext cx="2817938"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22" name="TextBox 21"/>
          <p:cNvSpPr txBox="1"/>
          <p:nvPr/>
        </p:nvSpPr>
        <p:spPr>
          <a:xfrm>
            <a:off x="5918110" y="3941036"/>
            <a:ext cx="2808132" cy="288032"/>
          </a:xfrm>
          <a:prstGeom prst="rect">
            <a:avLst/>
          </a:prstGeom>
          <a:noFill/>
        </p:spPr>
        <p:txBody>
          <a:bodyPr wrap="square" rtlCol="0">
            <a:spAutoFit/>
          </a:bodyPr>
          <a:lstStyle/>
          <a:p>
            <a:r>
              <a:rPr lang="en-US" sz="1200" dirty="0" smtClean="0">
                <a:solidFill>
                  <a:srgbClr val="000000"/>
                </a:solidFill>
                <a:latin typeface="Arial"/>
                <a:cs typeface="Arial"/>
              </a:rPr>
              <a:t>             3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27" name="Rectangle 26"/>
          <p:cNvSpPr/>
          <p:nvPr/>
        </p:nvSpPr>
        <p:spPr bwMode="auto">
          <a:xfrm>
            <a:off x="5918110" y="4633496"/>
            <a:ext cx="1390193"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endParaRPr kumimoji="0" lang="en-US" sz="1400" b="0" i="0" u="none" strike="noStrike" cap="none" normalizeH="0" baseline="0" dirty="0" smtClean="0">
              <a:ln>
                <a:noFill/>
              </a:ln>
              <a:solidFill>
                <a:srgbClr val="000000"/>
              </a:solidFill>
              <a:effectLst/>
              <a:latin typeface="Arial"/>
              <a:cs typeface="Arial"/>
            </a:endParaRPr>
          </a:p>
        </p:txBody>
      </p:sp>
      <p:sp>
        <p:nvSpPr>
          <p:cNvPr id="28" name="Rectangle 27"/>
          <p:cNvSpPr/>
          <p:nvPr/>
        </p:nvSpPr>
        <p:spPr bwMode="auto">
          <a:xfrm>
            <a:off x="7308304" y="4633496"/>
            <a:ext cx="1421108"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38" name="Rectangle 37"/>
          <p:cNvSpPr/>
          <p:nvPr/>
        </p:nvSpPr>
        <p:spPr bwMode="auto">
          <a:xfrm>
            <a:off x="3596540" y="297036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39" name="Rectangle 38"/>
          <p:cNvSpPr/>
          <p:nvPr/>
        </p:nvSpPr>
        <p:spPr bwMode="auto">
          <a:xfrm>
            <a:off x="6905723" y="3374792"/>
            <a:ext cx="1812994"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Rectangle 39"/>
          <p:cNvSpPr/>
          <p:nvPr/>
        </p:nvSpPr>
        <p:spPr bwMode="auto">
          <a:xfrm>
            <a:off x="3599709" y="337479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41" name="Rectangle 40"/>
          <p:cNvSpPr/>
          <p:nvPr/>
        </p:nvSpPr>
        <p:spPr bwMode="auto">
          <a:xfrm>
            <a:off x="5897610" y="2970364"/>
            <a:ext cx="2821107"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TextBox 41"/>
          <p:cNvSpPr txBox="1"/>
          <p:nvPr/>
        </p:nvSpPr>
        <p:spPr>
          <a:xfrm>
            <a:off x="3596540" y="2682332"/>
            <a:ext cx="5122177" cy="288032"/>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  M</a:t>
            </a:r>
            <a:endParaRPr lang="en-US" sz="1200" dirty="0">
              <a:solidFill>
                <a:srgbClr val="000000"/>
              </a:solidFill>
              <a:latin typeface="Arial"/>
              <a:cs typeface="Arial"/>
            </a:endParaRPr>
          </a:p>
        </p:txBody>
      </p:sp>
      <p:sp>
        <p:nvSpPr>
          <p:cNvPr id="43" name="Rectangle 42"/>
          <p:cNvSpPr/>
          <p:nvPr/>
        </p:nvSpPr>
        <p:spPr bwMode="auto">
          <a:xfrm>
            <a:off x="5897611" y="3374792"/>
            <a:ext cx="1008112"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44" name="Rectangle 43"/>
          <p:cNvSpPr/>
          <p:nvPr/>
        </p:nvSpPr>
        <p:spPr bwMode="auto">
          <a:xfrm>
            <a:off x="4604652" y="2970364"/>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45" name="Rectangle 44"/>
          <p:cNvSpPr/>
          <p:nvPr/>
        </p:nvSpPr>
        <p:spPr bwMode="auto">
          <a:xfrm>
            <a:off x="4607821" y="3374792"/>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46" name="Rectangle 45"/>
          <p:cNvSpPr/>
          <p:nvPr/>
        </p:nvSpPr>
        <p:spPr bwMode="auto">
          <a:xfrm>
            <a:off x="5897610" y="5487772"/>
            <a:ext cx="2817938"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7" name="TextBox 46"/>
          <p:cNvSpPr txBox="1"/>
          <p:nvPr/>
        </p:nvSpPr>
        <p:spPr>
          <a:xfrm>
            <a:off x="1661932" y="5199740"/>
            <a:ext cx="7053616" cy="288032"/>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3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48" name="Rectangle 47"/>
          <p:cNvSpPr/>
          <p:nvPr/>
        </p:nvSpPr>
        <p:spPr bwMode="auto">
          <a:xfrm>
            <a:off x="5907416" y="5892200"/>
            <a:ext cx="1390193"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endParaRPr kumimoji="0" lang="en-US" sz="1400" b="0" i="0" u="none" strike="noStrike" cap="none" normalizeH="0" baseline="0" dirty="0" smtClean="0">
              <a:ln>
                <a:noFill/>
              </a:ln>
              <a:solidFill>
                <a:srgbClr val="000000"/>
              </a:solidFill>
              <a:effectLst/>
              <a:latin typeface="Arial"/>
              <a:cs typeface="Arial"/>
            </a:endParaRPr>
          </a:p>
        </p:txBody>
      </p:sp>
      <p:sp>
        <p:nvSpPr>
          <p:cNvPr id="49" name="Rectangle 48"/>
          <p:cNvSpPr/>
          <p:nvPr/>
        </p:nvSpPr>
        <p:spPr bwMode="auto">
          <a:xfrm>
            <a:off x="7297610" y="5892200"/>
            <a:ext cx="1421108"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50" name="Rectangle 49"/>
          <p:cNvSpPr/>
          <p:nvPr/>
        </p:nvSpPr>
        <p:spPr bwMode="auto">
          <a:xfrm>
            <a:off x="3593371" y="548777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3596540" y="589220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4601483" y="5487772"/>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4604652" y="5892200"/>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54" name="Rectangle 53"/>
          <p:cNvSpPr/>
          <p:nvPr/>
        </p:nvSpPr>
        <p:spPr bwMode="auto">
          <a:xfrm>
            <a:off x="1658763" y="5487772"/>
            <a:ext cx="19314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55" name="Rectangle 54"/>
          <p:cNvSpPr/>
          <p:nvPr/>
        </p:nvSpPr>
        <p:spPr bwMode="auto">
          <a:xfrm>
            <a:off x="1661932" y="5892200"/>
            <a:ext cx="19314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cxnSp>
        <p:nvCxnSpPr>
          <p:cNvPr id="59" name="Straight Arrow Connector 58"/>
          <p:cNvCxnSpPr/>
          <p:nvPr/>
        </p:nvCxnSpPr>
        <p:spPr bwMode="auto">
          <a:xfrm flipV="1">
            <a:off x="4932040" y="2092467"/>
            <a:ext cx="576064" cy="531676"/>
          </a:xfrm>
          <a:prstGeom prst="straightConnector1">
            <a:avLst/>
          </a:prstGeom>
          <a:solidFill>
            <a:srgbClr val="00B8FF"/>
          </a:solidFill>
          <a:ln w="57150" cap="flat" cmpd="sng" algn="ctr">
            <a:solidFill>
              <a:srgbClr val="009973"/>
            </a:solidFill>
            <a:prstDash val="solid"/>
            <a:round/>
            <a:headEnd type="arrow"/>
            <a:tailEnd type="arrow"/>
          </a:ln>
          <a:effectLst/>
        </p:spPr>
      </p:cxnSp>
      <p:cxnSp>
        <p:nvCxnSpPr>
          <p:cNvPr id="60" name="Straight Arrow Connector 59"/>
          <p:cNvCxnSpPr/>
          <p:nvPr/>
        </p:nvCxnSpPr>
        <p:spPr bwMode="auto">
          <a:xfrm flipV="1">
            <a:off x="4932040" y="4633496"/>
            <a:ext cx="576064" cy="531676"/>
          </a:xfrm>
          <a:prstGeom prst="straightConnector1">
            <a:avLst/>
          </a:prstGeom>
          <a:solidFill>
            <a:srgbClr val="00B8FF"/>
          </a:solidFill>
          <a:ln w="57150" cap="flat" cmpd="sng" algn="ctr">
            <a:solidFill>
              <a:schemeClr val="accent6"/>
            </a:solidFill>
            <a:prstDash val="solid"/>
            <a:round/>
            <a:headEnd type="arrow"/>
            <a:tailEnd type="arrow"/>
          </a:ln>
          <a:effectLst/>
        </p:spPr>
      </p:cxnSp>
      <p:sp>
        <p:nvSpPr>
          <p:cNvPr id="61" name="TextBox 60"/>
          <p:cNvSpPr txBox="1"/>
          <p:nvPr/>
        </p:nvSpPr>
        <p:spPr>
          <a:xfrm>
            <a:off x="3288387" y="1385481"/>
            <a:ext cx="1646605" cy="1323439"/>
          </a:xfrm>
          <a:prstGeom prst="rect">
            <a:avLst/>
          </a:prstGeom>
          <a:noFill/>
        </p:spPr>
        <p:txBody>
          <a:bodyPr wrap="none" rtlCol="0">
            <a:spAutoFit/>
          </a:bodyPr>
          <a:lstStyle/>
          <a:p>
            <a:pPr algn="dist"/>
            <a:r>
              <a:rPr lang="en-US" sz="2000" dirty="0" smtClean="0">
                <a:solidFill>
                  <a:srgbClr val="009973"/>
                </a:solidFill>
              </a:rPr>
              <a:t>Simply add or</a:t>
            </a:r>
            <a:br>
              <a:rPr lang="en-US" sz="2000" dirty="0" smtClean="0">
                <a:solidFill>
                  <a:srgbClr val="009973"/>
                </a:solidFill>
              </a:rPr>
            </a:br>
            <a:r>
              <a:rPr lang="en-US" sz="2000" dirty="0" smtClean="0">
                <a:solidFill>
                  <a:srgbClr val="009973"/>
                </a:solidFill>
              </a:rPr>
              <a:t>remove tag;</a:t>
            </a:r>
            <a:br>
              <a:rPr lang="en-US" sz="2000" dirty="0" smtClean="0">
                <a:solidFill>
                  <a:srgbClr val="009973"/>
                </a:solidFill>
              </a:rPr>
            </a:br>
            <a:r>
              <a:rPr lang="en-US" sz="2000" dirty="0" smtClean="0">
                <a:solidFill>
                  <a:srgbClr val="009973"/>
                </a:solidFill>
              </a:rPr>
              <a:t>MSDU is</a:t>
            </a:r>
            <a:br>
              <a:rPr lang="en-US" sz="2000" dirty="0" smtClean="0">
                <a:solidFill>
                  <a:srgbClr val="009973"/>
                </a:solidFill>
              </a:rPr>
            </a:br>
            <a:r>
              <a:rPr lang="en-US" sz="2000" dirty="0" smtClean="0">
                <a:solidFill>
                  <a:srgbClr val="009973"/>
                </a:solidFill>
              </a:rPr>
              <a:t>unchanged.</a:t>
            </a:r>
            <a:endParaRPr lang="en-US" sz="2000" dirty="0">
              <a:solidFill>
                <a:srgbClr val="009973"/>
              </a:solidFill>
            </a:endParaRPr>
          </a:p>
        </p:txBody>
      </p:sp>
      <p:sp>
        <p:nvSpPr>
          <p:cNvPr id="62" name="TextBox 61"/>
          <p:cNvSpPr txBox="1"/>
          <p:nvPr/>
        </p:nvSpPr>
        <p:spPr>
          <a:xfrm>
            <a:off x="3288387" y="3968617"/>
            <a:ext cx="1646605" cy="1323439"/>
          </a:xfrm>
          <a:prstGeom prst="rect">
            <a:avLst/>
          </a:prstGeom>
          <a:noFill/>
        </p:spPr>
        <p:txBody>
          <a:bodyPr wrap="none" rtlCol="0">
            <a:spAutoFit/>
          </a:bodyPr>
          <a:lstStyle/>
          <a:p>
            <a:pPr algn="dist"/>
            <a:r>
              <a:rPr lang="en-US" sz="2000" dirty="0" smtClean="0">
                <a:solidFill>
                  <a:srgbClr val="2D2DB9"/>
                </a:solidFill>
              </a:rPr>
              <a:t>Simply add or</a:t>
            </a:r>
            <a:br>
              <a:rPr lang="en-US" sz="2000" dirty="0" smtClean="0">
                <a:solidFill>
                  <a:srgbClr val="2D2DB9"/>
                </a:solidFill>
              </a:rPr>
            </a:br>
            <a:r>
              <a:rPr lang="en-US" sz="2000" dirty="0" smtClean="0">
                <a:solidFill>
                  <a:srgbClr val="2D2DB9"/>
                </a:solidFill>
              </a:rPr>
              <a:t>remove tag;</a:t>
            </a:r>
            <a:br>
              <a:rPr lang="en-US" sz="2000" dirty="0" smtClean="0">
                <a:solidFill>
                  <a:srgbClr val="2D2DB9"/>
                </a:solidFill>
              </a:rPr>
            </a:br>
            <a:r>
              <a:rPr lang="en-US" sz="2000" dirty="0" smtClean="0">
                <a:solidFill>
                  <a:srgbClr val="2D2DB9"/>
                </a:solidFill>
              </a:rPr>
              <a:t>MSDU is</a:t>
            </a:r>
            <a:br>
              <a:rPr lang="en-US" sz="2000" dirty="0" smtClean="0">
                <a:solidFill>
                  <a:srgbClr val="2D2DB9"/>
                </a:solidFill>
              </a:rPr>
            </a:br>
            <a:r>
              <a:rPr lang="en-US" sz="2000" dirty="0" smtClean="0">
                <a:solidFill>
                  <a:srgbClr val="2D2DB9"/>
                </a:solidFill>
              </a:rPr>
              <a:t>unchanged.</a:t>
            </a:r>
            <a:endParaRPr lang="en-US" sz="2000" dirty="0">
              <a:solidFill>
                <a:srgbClr val="2D2DB9"/>
              </a:solidFill>
            </a:endParaRPr>
          </a:p>
        </p:txBody>
      </p:sp>
    </p:spTree>
    <p:extLst>
      <p:ext uri="{BB962C8B-B14F-4D97-AF65-F5344CB8AC3E}">
        <p14:creationId xmlns:p14="http://schemas.microsoft.com/office/powerpoint/2010/main" val="389377779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Arial"/>
              <a:buChar char="•"/>
            </a:pPr>
            <a:r>
              <a:rPr lang="en-US" dirty="0" smtClean="0"/>
              <a:t>On LLC media, the first 3 bytes following </a:t>
            </a:r>
            <a:r>
              <a:rPr lang="en-US" dirty="0" smtClean="0">
                <a:solidFill>
                  <a:srgbClr val="2D2DB9"/>
                </a:solidFill>
              </a:rPr>
              <a:t>every tag </a:t>
            </a:r>
            <a:r>
              <a:rPr lang="en-US" dirty="0" smtClean="0"/>
              <a:t>are LLC.</a:t>
            </a:r>
          </a:p>
          <a:p>
            <a:pPr>
              <a:buFont typeface="Arial"/>
              <a:buChar char="•"/>
            </a:pPr>
            <a:r>
              <a:rPr lang="en-US" dirty="0" smtClean="0"/>
              <a:t>On Length/Type media, the first 2 bytes following </a:t>
            </a:r>
            <a:r>
              <a:rPr lang="en-US" dirty="0" smtClean="0">
                <a:solidFill>
                  <a:srgbClr val="2D2DB9"/>
                </a:solidFill>
              </a:rPr>
              <a:t>every tag</a:t>
            </a:r>
            <a:r>
              <a:rPr lang="en-US" dirty="0" smtClean="0"/>
              <a:t> are a Length/Type.</a:t>
            </a:r>
          </a:p>
          <a:p>
            <a:pPr>
              <a:buFont typeface="Arial"/>
              <a:buChar char="•"/>
            </a:pPr>
            <a:r>
              <a:rPr lang="en-US" dirty="0" smtClean="0"/>
              <a:t>You know how to decode the whole frame, because you know whether the medium is LLC or Length/Type.</a:t>
            </a:r>
          </a:p>
          <a:p>
            <a:pPr>
              <a:buFont typeface="Arial"/>
              <a:buChar char="•"/>
            </a:pPr>
            <a:r>
              <a:rPr lang="en-US" dirty="0" smtClean="0">
                <a:solidFill>
                  <a:schemeClr val="accent6"/>
                </a:solidFill>
              </a:rPr>
              <a:t>You cannot tell </a:t>
            </a:r>
            <a:r>
              <a:rPr lang="en-US" dirty="0" smtClean="0"/>
              <a:t>from the data, itself, whether the bytes following a tag are LLC or Length/Type, because there are many two-bytes values that are valid in both formats.  Knowledge of the media type is essential.</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
        <p:nvSpPr>
          <p:cNvPr id="8" name="Title 1"/>
          <p:cNvSpPr>
            <a:spLocks noGrp="1"/>
          </p:cNvSpPr>
          <p:nvPr>
            <p:ph type="title"/>
          </p:nvPr>
        </p:nvSpPr>
        <p:spPr>
          <a:xfrm>
            <a:off x="539552" y="476672"/>
            <a:ext cx="8002786" cy="1065213"/>
          </a:xfrm>
        </p:spPr>
        <p:txBody>
          <a:bodyPr/>
          <a:lstStyle/>
          <a:p>
            <a:r>
              <a:rPr lang="en-US" dirty="0" smtClean="0"/>
              <a:t>Old tagging process: IEEE </a:t>
            </a:r>
            <a:r>
              <a:rPr lang="en-US" dirty="0" err="1" smtClean="0"/>
              <a:t>Std</a:t>
            </a:r>
            <a:r>
              <a:rPr lang="en-US" dirty="0" smtClean="0"/>
              <a:t> 802.1Q-2011</a:t>
            </a:r>
            <a:br>
              <a:rPr lang="en-US" dirty="0" smtClean="0"/>
            </a:br>
            <a:r>
              <a:rPr lang="en-US" dirty="0" smtClean="0"/>
              <a:t>and IEEE </a:t>
            </a:r>
            <a:r>
              <a:rPr lang="en-US" dirty="0" err="1" smtClean="0"/>
              <a:t>Std</a:t>
            </a:r>
            <a:r>
              <a:rPr lang="en-US" dirty="0" smtClean="0"/>
              <a:t> 802.11-2012 Annex P</a:t>
            </a:r>
            <a:endParaRPr lang="en-US" dirty="0"/>
          </a:p>
        </p:txBody>
      </p:sp>
    </p:spTree>
    <p:extLst>
      <p:ext uri="{BB962C8B-B14F-4D97-AF65-F5344CB8AC3E}">
        <p14:creationId xmlns:p14="http://schemas.microsoft.com/office/powerpoint/2010/main" val="341127136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802-11-template.potx</Template>
  <TotalTime>5393</TotalTime>
  <Words>1762</Words>
  <Application>Microsoft Macintosh PowerPoint</Application>
  <PresentationFormat>On-screen Show (4:3)</PresentationFormat>
  <Paragraphs>502</Paragraphs>
  <Slides>20</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802-11-template</vt:lpstr>
      <vt:lpstr>Document</vt:lpstr>
      <vt:lpstr>Stacking Tags In LLC Media</vt:lpstr>
      <vt:lpstr>Abstract</vt:lpstr>
      <vt:lpstr>Current tagging situation</vt:lpstr>
      <vt:lpstr>Back to basics: The 802.11 Data Frame</vt:lpstr>
      <vt:lpstr>Back to basics: The 802.3 Data Frame</vt:lpstr>
      <vt:lpstr>Back to basics: 802.3 Length/Type MSDU</vt:lpstr>
      <vt:lpstr>Back to basics: 802.2/802.11 LLC MSDU</vt:lpstr>
      <vt:lpstr>Old tagging process: IEEE Std 802.1Q-2011 and IEEE Std 802.11-2012 Annex P</vt:lpstr>
      <vt:lpstr>Old tagging process: IEEE Std 802.1Q-2011 and IEEE Std 802.11-2012 Annex P</vt:lpstr>
      <vt:lpstr>Why that is a problem</vt:lpstr>
      <vt:lpstr>The end-to-end tag stacking problem today All tags must be translated at once by B3</vt:lpstr>
      <vt:lpstr>The end-to-end tag solution today</vt:lpstr>
      <vt:lpstr>proposal for tagging in P802.1Qbz D1.3</vt:lpstr>
      <vt:lpstr>Tagging process in P802.1Qbz Draft 1.3</vt:lpstr>
      <vt:lpstr>LLC tagging process P802.1Qbz Draft 1.3 We want this in 802.11ak, also</vt:lpstr>
      <vt:lpstr>LLC tagging process P802.1Qbz Draft 1.3 We want this in 802.11ak, also</vt:lpstr>
      <vt:lpstr>The new end-to-end tag stacking solution One translation per tag or media change</vt:lpstr>
      <vt:lpstr>The end result desired</vt:lpstr>
      <vt:lpstr>The new end-to-end tag solution</vt:lpstr>
      <vt:lpstr>A plea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Norman Finn</cp:lastModifiedBy>
  <cp:revision>80</cp:revision>
  <cp:lastPrinted>1601-01-01T00:00:00Z</cp:lastPrinted>
  <dcterms:created xsi:type="dcterms:W3CDTF">2010-02-15T12:38:41Z</dcterms:created>
  <dcterms:modified xsi:type="dcterms:W3CDTF">2013-11-14T20:51:26Z</dcterms:modified>
</cp:coreProperties>
</file>