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78" r:id="rId4"/>
    <p:sldId id="271" r:id="rId5"/>
    <p:sldId id="270" r:id="rId6"/>
    <p:sldId id="267" r:id="rId7"/>
    <p:sldId id="272" r:id="rId8"/>
    <p:sldId id="273" r:id="rId9"/>
    <p:sldId id="286" r:id="rId10"/>
    <p:sldId id="279" r:id="rId11"/>
    <p:sldId id="282" r:id="rId12"/>
    <p:sldId id="284" r:id="rId13"/>
    <p:sldId id="287" r:id="rId14"/>
    <p:sldId id="274" r:id="rId15"/>
    <p:sldId id="276" r:id="rId16"/>
    <p:sldId id="277" r:id="rId17"/>
    <p:sldId id="290" r:id="rId18"/>
    <p:sldId id="281" r:id="rId19"/>
    <p:sldId id="288" r:id="rId20"/>
    <p:sldId id="28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38" autoAdjust="0"/>
    <p:restoredTop sz="94660"/>
  </p:normalViewPr>
  <p:slideViewPr>
    <p:cSldViewPr snapToObjects="1">
      <p:cViewPr varScale="1">
        <p:scale>
          <a:sx n="131" d="100"/>
          <a:sy n="131" d="100"/>
        </p:scale>
        <p:origin x="-2048"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802.11-13/0952r2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802.11-13/0952r2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802.11-13/0952r2</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802.11-13/0952r2</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802.11-13/0952r2</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80617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802.11-13/0952r2</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11-13/0952r2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Stacking Tags In LLC Media</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a:t>
            </a:r>
            <a:r>
              <a:rPr lang="en-GB" sz="2000" b="0" dirty="0" smtClean="0"/>
              <a:t>-10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105"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that is a problem</a:t>
            </a:r>
            <a:endParaRPr lang="en-US" dirty="0"/>
          </a:p>
        </p:txBody>
      </p:sp>
      <p:sp>
        <p:nvSpPr>
          <p:cNvPr id="4" name="Date Placeholder 3"/>
          <p:cNvSpPr>
            <a:spLocks noGrp="1"/>
          </p:cNvSpPr>
          <p:nvPr>
            <p:ph type="dt" idx="10"/>
          </p:nvPr>
        </p:nvSpPr>
        <p:spPr/>
        <p:txBody>
          <a:bodyPr/>
          <a:lstStyle/>
          <a:p>
            <a:r>
              <a:rPr lang="en-US" smtClean="0"/>
              <a:t>September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21661240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1654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1654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16546"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0467"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0467"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0467"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0467"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2046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2046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2046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2046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2046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2046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24388"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24388"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2831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2200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347864" y="1628800"/>
            <a:ext cx="2448272" cy="5112568"/>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TextBox 2"/>
          <p:cNvSpPr txBox="1"/>
          <p:nvPr/>
        </p:nvSpPr>
        <p:spPr>
          <a:xfrm>
            <a:off x="107360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7487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49901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49580"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6" name="TextBox 75"/>
          <p:cNvSpPr txBox="1"/>
          <p:nvPr/>
        </p:nvSpPr>
        <p:spPr>
          <a:xfrm>
            <a:off x="6373716"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8" name="TextBox 77"/>
          <p:cNvSpPr txBox="1"/>
          <p:nvPr/>
        </p:nvSpPr>
        <p:spPr>
          <a:xfrm>
            <a:off x="7597852"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0" name="TextBox 79"/>
          <p:cNvSpPr txBox="1"/>
          <p:nvPr/>
        </p:nvSpPr>
        <p:spPr>
          <a:xfrm>
            <a:off x="5149580"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1" name="TextBox 80"/>
          <p:cNvSpPr txBox="1"/>
          <p:nvPr/>
        </p:nvSpPr>
        <p:spPr>
          <a:xfrm>
            <a:off x="6373716"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5" name="TextBox 84"/>
          <p:cNvSpPr txBox="1"/>
          <p:nvPr/>
        </p:nvSpPr>
        <p:spPr>
          <a:xfrm>
            <a:off x="7597852"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49580"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7" name="TextBox 86"/>
          <p:cNvSpPr txBox="1"/>
          <p:nvPr/>
        </p:nvSpPr>
        <p:spPr>
          <a:xfrm>
            <a:off x="6373716"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49580"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7487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49901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7487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49901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49901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The end-to-end tag stacking </a:t>
            </a:r>
            <a:r>
              <a:rPr lang="en-US" dirty="0" smtClean="0">
                <a:solidFill>
                  <a:schemeClr val="tx1"/>
                </a:solidFill>
              </a:rPr>
              <a:t>problem </a:t>
            </a:r>
            <a:r>
              <a:rPr lang="en-US" dirty="0" smtClean="0">
                <a:solidFill>
                  <a:schemeClr val="accent6"/>
                </a:solidFill>
              </a:rPr>
              <a:t>today</a:t>
            </a:r>
            <a:r>
              <a:rPr lang="en-US" dirty="0">
                <a:solidFill>
                  <a:srgbClr val="FF0000"/>
                </a:solidFill>
              </a:rPr>
              <a:t/>
            </a:r>
            <a:br>
              <a:rPr lang="en-US" dirty="0">
                <a:solidFill>
                  <a:srgbClr val="FF0000"/>
                </a:solidFill>
              </a:rPr>
            </a:br>
            <a:r>
              <a:rPr lang="en-US" sz="2400" dirty="0" smtClean="0">
                <a:solidFill>
                  <a:srgbClr val="FF0000"/>
                </a:solidFill>
              </a:rPr>
              <a:t>All tags must be translated at </a:t>
            </a:r>
            <a:r>
              <a:rPr lang="en-US" sz="2400" dirty="0" smtClean="0">
                <a:solidFill>
                  <a:srgbClr val="FF0000"/>
                </a:solidFill>
              </a:rPr>
              <a:t>once by B3</a:t>
            </a:r>
            <a:endParaRPr lang="en-US" dirty="0">
              <a:solidFill>
                <a:srgbClr val="FF0000"/>
              </a:solidFill>
            </a:endParaRPr>
          </a:p>
        </p:txBody>
      </p:sp>
      <p:sp>
        <p:nvSpPr>
          <p:cNvPr id="100" name="TextBox 99"/>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a:t>
            </a:r>
            <a:r>
              <a:rPr lang="en-US" sz="2800" b="1" dirty="0" smtClean="0">
                <a:solidFill>
                  <a:schemeClr val="accent6"/>
                </a:solidFill>
              </a:rPr>
              <a:t>encoding</a:t>
            </a:r>
            <a:r>
              <a:rPr lang="en-US" sz="2800" b="1" dirty="0" smtClean="0">
                <a:solidFill>
                  <a:schemeClr val="accent6"/>
                </a:solidFill>
              </a:rPr>
              <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101" name="TextBox 100"/>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a:t>
            </a:r>
            <a:r>
              <a:rPr lang="en-US" sz="2800" b="1" dirty="0" smtClean="0">
                <a:solidFill>
                  <a:schemeClr val="accent1">
                    <a:lumMod val="50000"/>
                  </a:schemeClr>
                </a:solidFill>
              </a:rPr>
              <a:t>encoding</a:t>
            </a:r>
            <a:r>
              <a:rPr lang="en-US" sz="2800" b="1" dirty="0" smtClean="0">
                <a:solidFill>
                  <a:schemeClr val="accent1">
                    <a:lumMod val="50000"/>
                  </a:schemeClr>
                </a:solidFill>
              </a:rPr>
              <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Tree>
    <p:extLst>
      <p:ext uri="{BB962C8B-B14F-4D97-AF65-F5344CB8AC3E}">
        <p14:creationId xmlns:p14="http://schemas.microsoft.com/office/powerpoint/2010/main" val="12653606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end-to-end tag </a:t>
            </a:r>
            <a:r>
              <a:rPr lang="en-US" dirty="0" smtClean="0"/>
              <a:t>solution </a:t>
            </a:r>
            <a:r>
              <a:rPr lang="en-US" dirty="0" smtClean="0">
                <a:solidFill>
                  <a:srgbClr val="2D2DB9"/>
                </a:solidFill>
              </a:rPr>
              <a:t>today</a:t>
            </a:r>
            <a:endParaRPr lang="en-US" dirty="0">
              <a:solidFill>
                <a:srgbClr val="2D2DB9"/>
              </a:solidFill>
            </a:endParaRPr>
          </a:p>
        </p:txBody>
      </p:sp>
      <p:sp>
        <p:nvSpPr>
          <p:cNvPr id="3" name="Content Placeholder 2"/>
          <p:cNvSpPr>
            <a:spLocks noGrp="1"/>
          </p:cNvSpPr>
          <p:nvPr>
            <p:ph idx="1"/>
          </p:nvPr>
        </p:nvSpPr>
        <p:spPr>
          <a:xfrm>
            <a:off x="685800" y="1556792"/>
            <a:ext cx="7770813" cy="4537621"/>
          </a:xfrm>
        </p:spPr>
        <p:txBody>
          <a:bodyPr>
            <a:normAutofit/>
          </a:bodyPr>
          <a:lstStyle/>
          <a:p>
            <a:pPr>
              <a:buFont typeface="Arial"/>
              <a:buChar char="•"/>
            </a:pPr>
            <a:r>
              <a:rPr lang="en-US" dirty="0" smtClean="0"/>
              <a:t>Tagging near the edges of the network must be in the format expected by the medium in that area.</a:t>
            </a:r>
          </a:p>
          <a:p>
            <a:pPr lvl="1">
              <a:buFont typeface="Arial"/>
              <a:buChar char="•"/>
            </a:pPr>
            <a:r>
              <a:rPr lang="en-US" dirty="0" smtClean="0"/>
              <a:t>Otherwise, they cannot decode the tag stack.</a:t>
            </a:r>
          </a:p>
          <a:p>
            <a:pPr lvl="1">
              <a:buFont typeface="Arial"/>
              <a:buChar char="•"/>
            </a:pPr>
            <a:r>
              <a:rPr lang="en-US" dirty="0" smtClean="0"/>
              <a:t>We cannot, ex post facto, require every bridge and tag-aware end station to start translating between encapsulations.</a:t>
            </a:r>
          </a:p>
          <a:p>
            <a:pPr lvl="1">
              <a:buFont typeface="Arial"/>
              <a:buChar char="•"/>
            </a:pPr>
            <a:r>
              <a:rPr lang="en-US" dirty="0" smtClean="0"/>
              <a:t>Heuristics to do the translation are possible, but not reliable.</a:t>
            </a:r>
          </a:p>
          <a:p>
            <a:pPr>
              <a:buFont typeface="Arial"/>
              <a:buChar char="•"/>
            </a:pPr>
            <a:r>
              <a:rPr lang="en-US" dirty="0" smtClean="0"/>
              <a:t>We could ask the bridge </a:t>
            </a:r>
            <a:r>
              <a:rPr lang="en-US" dirty="0" smtClean="0"/>
              <a:t>(B3) that </a:t>
            </a:r>
            <a:r>
              <a:rPr lang="en-US" dirty="0" smtClean="0"/>
              <a:t>connects to two media types to convert </a:t>
            </a:r>
            <a:r>
              <a:rPr lang="en-US" dirty="0" smtClean="0">
                <a:solidFill>
                  <a:schemeClr val="accent6"/>
                </a:solidFill>
              </a:rPr>
              <a:t>all</a:t>
            </a:r>
            <a:r>
              <a:rPr lang="en-US" dirty="0" smtClean="0"/>
              <a:t> tags </a:t>
            </a:r>
            <a:r>
              <a:rPr lang="en-US" dirty="0" smtClean="0">
                <a:solidFill>
                  <a:srgbClr val="2D2DB9"/>
                </a:solidFill>
              </a:rPr>
              <a:t>and</a:t>
            </a:r>
            <a:r>
              <a:rPr lang="en-US" dirty="0" smtClean="0"/>
              <a:t> the original MSDU.</a:t>
            </a:r>
          </a:p>
          <a:p>
            <a:pPr lvl="1">
              <a:buFont typeface="Arial"/>
              <a:buChar char="•"/>
            </a:pPr>
            <a:r>
              <a:rPr lang="en-US" dirty="0" smtClean="0"/>
              <a:t>That is difficult to do in high speed in ASICs.</a:t>
            </a:r>
          </a:p>
          <a:p>
            <a:pPr lvl="1">
              <a:buFont typeface="Arial"/>
              <a:buChar char="•"/>
            </a:pPr>
            <a:r>
              <a:rPr lang="en-US" dirty="0" smtClean="0">
                <a:solidFill>
                  <a:srgbClr val="2D2DB9"/>
                </a:solidFill>
              </a:rPr>
              <a:t>It makes it impossible to deploy new tags at the edge</a:t>
            </a:r>
            <a:r>
              <a:rPr lang="en-US" dirty="0" smtClean="0"/>
              <a:t>, because the core devices will not know how long those tags are.</a:t>
            </a:r>
          </a:p>
          <a:p>
            <a:pPr lvl="1">
              <a:buFont typeface="Arial"/>
              <a:buChar char="•"/>
            </a:pPr>
            <a:r>
              <a:rPr lang="en-US" dirty="0" smtClean="0"/>
              <a:t>That’s how you know it is a </a:t>
            </a:r>
            <a:r>
              <a:rPr lang="en-US" dirty="0" smtClean="0">
                <a:solidFill>
                  <a:schemeClr val="accent6"/>
                </a:solidFill>
              </a:rPr>
              <a:t>violation of the principles of layering</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5926740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for tagging in P802.1Q</a:t>
            </a:r>
            <a:r>
              <a:rPr lang="en-US" cap="none" dirty="0" smtClean="0"/>
              <a:t>bz</a:t>
            </a:r>
            <a:r>
              <a:rPr lang="en-US" dirty="0" smtClean="0"/>
              <a:t> </a:t>
            </a:r>
            <a:r>
              <a:rPr lang="en-US" dirty="0" smtClean="0"/>
              <a:t>D1.3</a:t>
            </a:r>
            <a:endParaRPr lang="en-US" dirty="0"/>
          </a:p>
        </p:txBody>
      </p:sp>
      <p:sp>
        <p:nvSpPr>
          <p:cNvPr id="4" name="Date Placeholder 3"/>
          <p:cNvSpPr>
            <a:spLocks noGrp="1"/>
          </p:cNvSpPr>
          <p:nvPr>
            <p:ph type="dt" idx="10"/>
          </p:nvPr>
        </p:nvSpPr>
        <p:spPr/>
        <p:txBody>
          <a:bodyPr/>
          <a:lstStyle/>
          <a:p>
            <a:r>
              <a:rPr lang="en-US" smtClean="0"/>
              <a:t>September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13</a:t>
            </a:fld>
            <a:endParaRPr lang="en-GB"/>
          </a:p>
        </p:txBody>
      </p:sp>
    </p:spTree>
    <p:extLst>
      <p:ext uri="{BB962C8B-B14F-4D97-AF65-F5344CB8AC3E}">
        <p14:creationId xmlns:p14="http://schemas.microsoft.com/office/powerpoint/2010/main" val="19861750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agging process in P802.1Qbz Draft </a:t>
            </a:r>
            <a:r>
              <a:rPr lang="en-US" dirty="0" smtClean="0"/>
              <a:t>1.3</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rgbClr val="009973"/>
                </a:solidFill>
              </a:rPr>
              <a:t>Length/Type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009973"/>
                </a:solidFill>
              </a:rPr>
              <a:t>Length/Type</a:t>
            </a:r>
            <a:r>
              <a:rPr lang="en-US" dirty="0" smtClean="0"/>
              <a:t/>
            </a:r>
            <a:br>
              <a:rPr lang="en-US" dirty="0" smtClean="0"/>
            </a:br>
            <a:r>
              <a:rPr lang="en-US" dirty="0" smtClean="0"/>
              <a:t>tagged:</a:t>
            </a:r>
          </a:p>
          <a:p>
            <a:pPr>
              <a:buFont typeface="Arial"/>
              <a:buChar char="•"/>
            </a:pPr>
            <a:endParaRPr lang="en-US" sz="2800" dirty="0"/>
          </a:p>
          <a:p>
            <a:pPr>
              <a:buFont typeface="Arial"/>
              <a:buChar char="•"/>
            </a:pPr>
            <a:r>
              <a:rPr lang="en-US" dirty="0" smtClean="0">
                <a:solidFill>
                  <a:schemeClr val="accent6"/>
                </a:solidFill>
              </a:rPr>
              <a:t>LLC</a:t>
            </a:r>
            <a:r>
              <a:rPr lang="en-US" dirty="0" smtClean="0">
                <a:solidFill>
                  <a:srgbClr val="009973"/>
                </a:solidFill>
              </a:rPr>
              <a:t> </a:t>
            </a:r>
            <a:r>
              <a:rPr lang="en-US" dirty="0" smtClean="0"/>
              <a:t>no tag:</a:t>
            </a:r>
          </a:p>
          <a:p>
            <a:pPr>
              <a:buFont typeface="Arial"/>
              <a:buChar char="•"/>
            </a:pPr>
            <a:endParaRPr lang="en-US" sz="1200" dirty="0"/>
          </a:p>
          <a:p>
            <a:pPr>
              <a:buFont typeface="Arial"/>
              <a:buChar char="•"/>
            </a:pPr>
            <a:r>
              <a:rPr lang="en-US" dirty="0" smtClean="0">
                <a:solidFill>
                  <a:srgbClr val="2D2DB9"/>
                </a:solidFill>
              </a:rPr>
              <a:t>LLC</a:t>
            </a:r>
            <a:r>
              <a:rPr lang="en-US" dirty="0">
                <a:solidFill>
                  <a:srgbClr val="2D2DB9"/>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9" name="Rectangle 8"/>
          <p:cNvSpPr/>
          <p:nvPr/>
        </p:nvSpPr>
        <p:spPr bwMode="auto">
          <a:xfrm>
            <a:off x="6913248" y="2116088"/>
            <a:ext cx="1812994"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  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  M</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dirty="0" smtClean="0">
                <a:solidFill>
                  <a:srgbClr val="000000"/>
                </a:solidFill>
                <a:latin typeface="Arial"/>
                <a:cs typeface="Arial"/>
              </a:rPr>
              <a:t>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
        <p:nvSpPr>
          <p:cNvPr id="62" name="TextBox 61"/>
          <p:cNvSpPr txBox="1"/>
          <p:nvPr/>
        </p:nvSpPr>
        <p:spPr>
          <a:xfrm>
            <a:off x="3211444" y="4141529"/>
            <a:ext cx="1800493" cy="1015663"/>
          </a:xfrm>
          <a:prstGeom prst="rect">
            <a:avLst/>
          </a:prstGeom>
          <a:noFill/>
        </p:spPr>
        <p:txBody>
          <a:bodyPr wrap="none" rtlCol="0">
            <a:spAutoFit/>
          </a:bodyPr>
          <a:lstStyle/>
          <a:p>
            <a:pPr algn="dist"/>
            <a:r>
              <a:rPr lang="en-US" sz="2000" dirty="0" smtClean="0">
                <a:solidFill>
                  <a:srgbClr val="FF0000"/>
                </a:solidFill>
              </a:rPr>
              <a:t>Change MSDU</a:t>
            </a:r>
            <a:br>
              <a:rPr lang="en-US" sz="2000" dirty="0" smtClean="0">
                <a:solidFill>
                  <a:srgbClr val="FF0000"/>
                </a:solidFill>
              </a:rPr>
            </a:br>
            <a:r>
              <a:rPr lang="en-US" sz="2000" dirty="0" smtClean="0">
                <a:solidFill>
                  <a:srgbClr val="FF0000"/>
                </a:solidFill>
              </a:rPr>
              <a:t>when adding or</a:t>
            </a:r>
            <a:br>
              <a:rPr lang="en-US" sz="2000" dirty="0" smtClean="0">
                <a:solidFill>
                  <a:srgbClr val="FF0000"/>
                </a:solidFill>
              </a:rPr>
            </a:br>
            <a:r>
              <a:rPr lang="en-US" sz="2000" dirty="0" smtClean="0">
                <a:solidFill>
                  <a:srgbClr val="FF0000"/>
                </a:solidFill>
              </a:rPr>
              <a:t>removing a tag.</a:t>
            </a:r>
            <a:endParaRPr lang="en-US" sz="2000" dirty="0">
              <a:solidFill>
                <a:srgbClr val="FF0000"/>
              </a:solidFill>
            </a:endParaRPr>
          </a:p>
        </p:txBody>
      </p:sp>
      <p:sp>
        <p:nvSpPr>
          <p:cNvPr id="56" name="Rectangle 55"/>
          <p:cNvSpPr/>
          <p:nvPr/>
        </p:nvSpPr>
        <p:spPr bwMode="auto">
          <a:xfrm>
            <a:off x="6916418" y="5892200"/>
            <a:ext cx="181299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908306" y="5892200"/>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cxnSp>
        <p:nvCxnSpPr>
          <p:cNvPr id="37" name="Straight Arrow Connector 36"/>
          <p:cNvCxnSpPr/>
          <p:nvPr/>
        </p:nvCxnSpPr>
        <p:spPr bwMode="auto">
          <a:xfrm flipV="1">
            <a:off x="6300192" y="4941168"/>
            <a:ext cx="0" cy="951032"/>
          </a:xfrm>
          <a:prstGeom prst="straightConnector1">
            <a:avLst/>
          </a:prstGeom>
          <a:solidFill>
            <a:srgbClr val="00B8FF"/>
          </a:solidFill>
          <a:ln w="57150" cap="flat" cmpd="sng" algn="ctr">
            <a:solidFill>
              <a:srgbClr val="FF0000"/>
            </a:solidFill>
            <a:prstDash val="solid"/>
            <a:round/>
            <a:headEnd type="arrow"/>
            <a:tailEnd type="arrow"/>
          </a:ln>
          <a:effectLst/>
        </p:spPr>
      </p:cxnSp>
      <p:cxnSp>
        <p:nvCxnSpPr>
          <p:cNvPr id="48" name="Straight Arrow Connector 47"/>
          <p:cNvCxnSpPr/>
          <p:nvPr/>
        </p:nvCxnSpPr>
        <p:spPr bwMode="auto">
          <a:xfrm flipV="1">
            <a:off x="4932040" y="4633496"/>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spTree>
    <p:extLst>
      <p:ext uri="{BB962C8B-B14F-4D97-AF65-F5344CB8AC3E}">
        <p14:creationId xmlns:p14="http://schemas.microsoft.com/office/powerpoint/2010/main" val="6411940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78"/>
          <p:cNvSpPr/>
          <p:nvPr/>
        </p:nvSpPr>
        <p:spPr bwMode="auto">
          <a:xfrm>
            <a:off x="4572000" y="5949280"/>
            <a:ext cx="1584176" cy="404428"/>
          </a:xfrm>
          <a:prstGeom prst="rect">
            <a:avLst/>
          </a:prstGeom>
          <a:solidFill>
            <a:srgbClr val="C2FFF0"/>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4" name="Rectangle 83"/>
          <p:cNvSpPr/>
          <p:nvPr/>
        </p:nvSpPr>
        <p:spPr bwMode="auto">
          <a:xfrm>
            <a:off x="5052257" y="5521336"/>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3" name="Rectangle 82"/>
          <p:cNvSpPr/>
          <p:nvPr/>
        </p:nvSpPr>
        <p:spPr bwMode="auto">
          <a:xfrm>
            <a:off x="2761968" y="5521336"/>
            <a:ext cx="1254146"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2" name="Rectangle 81"/>
          <p:cNvSpPr/>
          <p:nvPr/>
        </p:nvSpPr>
        <p:spPr bwMode="auto">
          <a:xfrm>
            <a:off x="6156176" y="5085184"/>
            <a:ext cx="1656184"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1" name="Rectangle 80"/>
          <p:cNvSpPr/>
          <p:nvPr/>
        </p:nvSpPr>
        <p:spPr bwMode="auto">
          <a:xfrm>
            <a:off x="2436170" y="5085184"/>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0" name="Rectangle 79"/>
          <p:cNvSpPr/>
          <p:nvPr/>
        </p:nvSpPr>
        <p:spPr bwMode="auto">
          <a:xfrm>
            <a:off x="6804248" y="5949280"/>
            <a:ext cx="1008112" cy="404428"/>
          </a:xfrm>
          <a:prstGeom prst="rect">
            <a:avLst/>
          </a:prstGeom>
          <a:solidFill>
            <a:schemeClr val="accent6">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78" name="Rectangle 77"/>
          <p:cNvSpPr/>
          <p:nvPr/>
        </p:nvSpPr>
        <p:spPr bwMode="auto">
          <a:xfrm>
            <a:off x="1278776" y="5949280"/>
            <a:ext cx="2126545" cy="404428"/>
          </a:xfrm>
          <a:prstGeom prst="rect">
            <a:avLst/>
          </a:prstGeom>
          <a:solidFill>
            <a:srgbClr val="FFD7D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2" name="Title 1"/>
          <p:cNvSpPr>
            <a:spLocks noGrp="1"/>
          </p:cNvSpPr>
          <p:nvPr>
            <p:ph type="title"/>
          </p:nvPr>
        </p:nvSpPr>
        <p:spPr>
          <a:xfrm>
            <a:off x="685800" y="476672"/>
            <a:ext cx="7770813" cy="1065213"/>
          </a:xfrm>
        </p:spPr>
        <p:txBody>
          <a:bodyPr/>
          <a:lstStyle/>
          <a:p>
            <a:r>
              <a:rPr lang="en-US" dirty="0">
                <a:solidFill>
                  <a:schemeClr val="accent6"/>
                </a:solidFill>
              </a:rPr>
              <a:t>LLC</a:t>
            </a:r>
            <a:r>
              <a:rPr lang="en-US" dirty="0"/>
              <a:t> tagging </a:t>
            </a:r>
            <a:r>
              <a:rPr lang="en-US" dirty="0" smtClean="0"/>
              <a:t>process </a:t>
            </a:r>
            <a:r>
              <a:rPr lang="en-US" dirty="0"/>
              <a:t>P802.1Qbz Draft </a:t>
            </a:r>
            <a:r>
              <a:rPr lang="en-US" dirty="0" smtClean="0"/>
              <a:t>1.3</a:t>
            </a:r>
            <a:br>
              <a:rPr lang="en-US" dirty="0" smtClean="0"/>
            </a:br>
            <a:r>
              <a:rPr lang="en-US" dirty="0" smtClean="0"/>
              <a:t>We want this in 802.11ak, also</a:t>
            </a:r>
            <a:endParaRPr lang="en-US" dirty="0"/>
          </a:p>
        </p:txBody>
      </p:sp>
      <p:sp>
        <p:nvSpPr>
          <p:cNvPr id="3" name="Content Placeholder 2"/>
          <p:cNvSpPr>
            <a:spLocks noGrp="1"/>
          </p:cNvSpPr>
          <p:nvPr>
            <p:ph idx="1"/>
          </p:nvPr>
        </p:nvSpPr>
        <p:spPr>
          <a:xfrm>
            <a:off x="179512" y="1981200"/>
            <a:ext cx="8549898" cy="4494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SNAP</a:t>
            </a:r>
            <a:r>
              <a:rPr lang="en-US" dirty="0" smtClean="0"/>
              <a:t> frame</a:t>
            </a: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Add: Convert old outer item LLC </a:t>
            </a:r>
            <a:r>
              <a:rPr lang="en-US" dirty="0" smtClean="0">
                <a:sym typeface="Wingdings"/>
              </a:rPr>
              <a:t> </a:t>
            </a:r>
            <a:r>
              <a:rPr lang="en-US" dirty="0" smtClean="0"/>
              <a:t>L/T, add LLC tag.</a:t>
            </a:r>
          </a:p>
          <a:p>
            <a:pPr>
              <a:buFont typeface="Arial"/>
              <a:buChar char="•"/>
            </a:pPr>
            <a:r>
              <a:rPr lang="en-US" dirty="0" smtClean="0"/>
              <a:t>Remove:  Delete LLC tag, convert new outer item L/T</a:t>
            </a:r>
            <a:r>
              <a:rPr lang="en-US" dirty="0" smtClean="0">
                <a:sym typeface="Wingdings"/>
              </a:rPr>
              <a:t>LLC.</a:t>
            </a:r>
          </a:p>
          <a:p>
            <a:pPr>
              <a:buFont typeface="Arial"/>
              <a:buChar char="•"/>
            </a:pPr>
            <a:r>
              <a:rPr lang="en-US" dirty="0" smtClean="0">
                <a:sym typeface="Wingdings"/>
              </a:rPr>
              <a:t>OR:  Add/remove tag between LLC-SNAP and MSDU.</a:t>
            </a:r>
            <a:endParaRPr lang="en-US" dirty="0" smtClean="0"/>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grpSp>
        <p:nvGrpSpPr>
          <p:cNvPr id="7" name="Group 6"/>
          <p:cNvGrpSpPr/>
          <p:nvPr/>
        </p:nvGrpSpPr>
        <p:grpSpPr>
          <a:xfrm>
            <a:off x="2992731" y="1423628"/>
            <a:ext cx="5736680" cy="1501316"/>
            <a:chOff x="2979336" y="1307468"/>
            <a:chExt cx="5736680" cy="1501316"/>
          </a:xfrm>
        </p:grpSpPr>
        <p:sp>
          <p:nvSpPr>
            <p:cNvPr id="39" name="Rectangle 38"/>
            <p:cNvSpPr/>
            <p:nvPr/>
          </p:nvSpPr>
          <p:spPr bwMode="auto">
            <a:xfrm>
              <a:off x="2987824" y="1595500"/>
              <a:ext cx="572819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TextBox 39"/>
            <p:cNvSpPr txBox="1"/>
            <p:nvPr/>
          </p:nvSpPr>
          <p:spPr>
            <a:xfrm>
              <a:off x="2979336" y="1307468"/>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1" name="Rectangle 40"/>
            <p:cNvSpPr/>
            <p:nvPr/>
          </p:nvSpPr>
          <p:spPr bwMode="auto">
            <a:xfrm>
              <a:off x="2987387" y="2404356"/>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4139456" y="2404356"/>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43" name="Rectangle 42"/>
            <p:cNvSpPr/>
            <p:nvPr/>
          </p:nvSpPr>
          <p:spPr bwMode="auto">
            <a:xfrm>
              <a:off x="2984657" y="1999928"/>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9455" y="1999928"/>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5282655"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282654" y="199992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Rectangle 46"/>
            <p:cNvSpPr/>
            <p:nvPr/>
          </p:nvSpPr>
          <p:spPr bwMode="auto">
            <a:xfrm>
              <a:off x="6429619"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48" name="Rectangle 47"/>
            <p:cNvSpPr/>
            <p:nvPr/>
          </p:nvSpPr>
          <p:spPr bwMode="auto">
            <a:xfrm>
              <a:off x="6429618" y="1999928"/>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572818"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37" name="Rectangle 36"/>
          <p:cNvSpPr/>
          <p:nvPr/>
        </p:nvSpPr>
        <p:spPr bwMode="auto">
          <a:xfrm>
            <a:off x="5296049" y="3799892"/>
            <a:ext cx="34333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TextBox 37"/>
          <p:cNvSpPr txBox="1"/>
          <p:nvPr/>
        </p:nvSpPr>
        <p:spPr>
          <a:xfrm>
            <a:off x="705285" y="3107432"/>
            <a:ext cx="8024126"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702785" y="4608748"/>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854854" y="4608748"/>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700055" y="4204320"/>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854853" y="4204320"/>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5296050"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296049"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6443014"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6443013" y="4204320"/>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8" name="Rectangle 67"/>
          <p:cNvSpPr/>
          <p:nvPr/>
        </p:nvSpPr>
        <p:spPr bwMode="auto">
          <a:xfrm>
            <a:off x="7586213"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004833"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008002"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012945" y="4204320"/>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016114" y="4608748"/>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705284" y="3799892"/>
            <a:ext cx="4590765"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705285" y="3395464"/>
            <a:ext cx="8024125"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MSDU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10" name="Straight Connector 9"/>
          <p:cNvCxnSpPr/>
          <p:nvPr/>
        </p:nvCxnSpPr>
        <p:spPr bwMode="auto">
          <a:xfrm flipH="1">
            <a:off x="705285" y="2924944"/>
            <a:ext cx="2302717"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Straight Connector 74"/>
          <p:cNvCxnSpPr>
            <a:endCxn id="73" idx="2"/>
          </p:cNvCxnSpPr>
          <p:nvPr/>
        </p:nvCxnSpPr>
        <p:spPr bwMode="auto">
          <a:xfrm flipH="1">
            <a:off x="3000667" y="2924944"/>
            <a:ext cx="2295383"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H="1">
            <a:off x="5296049" y="2924944"/>
            <a:ext cx="13023" cy="8749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flipH="1">
            <a:off x="872941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3008002" y="2116088"/>
            <a:ext cx="2288047" cy="2088232"/>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769106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bwMode="auto">
          <a:xfrm>
            <a:off x="6018557" y="5213806"/>
            <a:ext cx="1649787" cy="404428"/>
          </a:xfrm>
          <a:prstGeom prst="rect">
            <a:avLst/>
          </a:prstGeom>
          <a:solidFill>
            <a:srgbClr val="FFD7D2"/>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95" name="Rectangle 94"/>
          <p:cNvSpPr/>
          <p:nvPr/>
        </p:nvSpPr>
        <p:spPr bwMode="auto">
          <a:xfrm>
            <a:off x="3789826" y="5213806"/>
            <a:ext cx="1142213" cy="404428"/>
          </a:xfrm>
          <a:prstGeom prst="rect">
            <a:avLst/>
          </a:prstGeom>
          <a:solidFill>
            <a:schemeClr val="accent1">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3" name="Content Placeholder 2"/>
          <p:cNvSpPr>
            <a:spLocks noGrp="1"/>
          </p:cNvSpPr>
          <p:nvPr>
            <p:ph idx="1"/>
          </p:nvPr>
        </p:nvSpPr>
        <p:spPr>
          <a:xfrm>
            <a:off x="179512" y="1981200"/>
            <a:ext cx="8566359" cy="4113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LLC </a:t>
            </a:r>
            <a:r>
              <a:rPr lang="en-US" dirty="0" smtClean="0"/>
              <a:t>frame</a:t>
            </a:r>
            <a:endParaRPr lang="en-US" dirty="0"/>
          </a:p>
          <a:p>
            <a:pPr marL="0" indent="0"/>
            <a:endParaRPr lang="en-US" sz="1200" dirty="0" smtClean="0"/>
          </a:p>
          <a:p>
            <a:pPr marL="0" indent="0"/>
            <a:endParaRPr lang="en-US" sz="1800"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r>
              <a:rPr lang="en-US" dirty="0" smtClean="0"/>
              <a:t>Add or remove both the LLC tag and the Length field.</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38" name="TextBox 37"/>
          <p:cNvSpPr txBox="1"/>
          <p:nvPr/>
        </p:nvSpPr>
        <p:spPr>
          <a:xfrm>
            <a:off x="825423" y="3107432"/>
            <a:ext cx="7920447" cy="288032"/>
          </a:xfrm>
          <a:prstGeom prst="rect">
            <a:avLst/>
          </a:prstGeom>
          <a:noFill/>
        </p:spPr>
        <p:txBody>
          <a:bodyPr wrap="square" rtlCol="0">
            <a:spAutoFit/>
          </a:bodyPr>
          <a:lstStyle/>
          <a:p>
            <a:r>
              <a:rPr lang="en-US" sz="1200" dirty="0" smtClean="0">
                <a:solidFill>
                  <a:srgbClr val="000000"/>
                </a:solidFill>
                <a:latin typeface="Arial"/>
                <a:cs typeface="Arial"/>
              </a:rPr>
              <a:t>          3                        3                        2                         2                           2                         3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828154" y="4605784"/>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980223" y="4605784"/>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825424" y="4201356"/>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980222" y="4201356"/>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130202" y="4201356"/>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133371" y="4605784"/>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88-A8</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138314" y="4201356"/>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141483" y="4605784"/>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828154" y="3799892"/>
            <a:ext cx="4603118"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825424" y="3395464"/>
            <a:ext cx="7920447"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MSGU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7" name="Straight Connector 76"/>
          <p:cNvCxnSpPr/>
          <p:nvPr/>
        </p:nvCxnSpPr>
        <p:spPr bwMode="auto">
          <a:xfrm flipH="1">
            <a:off x="874587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Rectangle 55"/>
          <p:cNvSpPr/>
          <p:nvPr/>
        </p:nvSpPr>
        <p:spPr bwMode="auto">
          <a:xfrm>
            <a:off x="6454211" y="1711660"/>
            <a:ext cx="2291660"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58" name="TextBox 57"/>
          <p:cNvSpPr txBox="1"/>
          <p:nvPr/>
        </p:nvSpPr>
        <p:spPr>
          <a:xfrm>
            <a:off x="6445722" y="14236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59" name="Rectangle 58"/>
          <p:cNvSpPr/>
          <p:nvPr/>
        </p:nvSpPr>
        <p:spPr bwMode="auto">
          <a:xfrm>
            <a:off x="6456941" y="2520516"/>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7602673" y="2517552"/>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6454211" y="2116088"/>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7602672" y="211608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87" name="Rectangle 86"/>
          <p:cNvSpPr/>
          <p:nvPr/>
        </p:nvSpPr>
        <p:spPr bwMode="auto">
          <a:xfrm>
            <a:off x="5437610" y="3799892"/>
            <a:ext cx="33082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88" name="Rectangle 87"/>
          <p:cNvSpPr/>
          <p:nvPr/>
        </p:nvSpPr>
        <p:spPr bwMode="auto">
          <a:xfrm>
            <a:off x="6450604" y="4608748"/>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89" name="Rectangle 88"/>
          <p:cNvSpPr/>
          <p:nvPr/>
        </p:nvSpPr>
        <p:spPr bwMode="auto">
          <a:xfrm>
            <a:off x="7602673" y="4605784"/>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90" name="Rectangle 89"/>
          <p:cNvSpPr/>
          <p:nvPr/>
        </p:nvSpPr>
        <p:spPr bwMode="auto">
          <a:xfrm>
            <a:off x="6447874" y="4204320"/>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91" name="Rectangle 90"/>
          <p:cNvSpPr/>
          <p:nvPr/>
        </p:nvSpPr>
        <p:spPr bwMode="auto">
          <a:xfrm>
            <a:off x="7602672"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92" name="Rectangle 91"/>
          <p:cNvSpPr/>
          <p:nvPr/>
        </p:nvSpPr>
        <p:spPr bwMode="auto">
          <a:xfrm>
            <a:off x="5434441"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endParaRPr kumimoji="0" lang="en-US" sz="1400" b="0" i="0" u="none" strike="noStrike" cap="none" normalizeH="0" baseline="0" dirty="0" smtClean="0">
              <a:ln>
                <a:noFill/>
              </a:ln>
              <a:solidFill>
                <a:srgbClr val="000000"/>
              </a:solidFill>
              <a:effectLst/>
              <a:latin typeface="Arial"/>
              <a:cs typeface="Arial"/>
            </a:endParaRPr>
          </a:p>
        </p:txBody>
      </p:sp>
      <p:sp>
        <p:nvSpPr>
          <p:cNvPr id="93" name="Rectangle 92"/>
          <p:cNvSpPr/>
          <p:nvPr/>
        </p:nvSpPr>
        <p:spPr bwMode="auto">
          <a:xfrm>
            <a:off x="5437610"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i="1" dirty="0" smtClean="0">
                <a:solidFill>
                  <a:srgbClr val="000000"/>
                </a:solidFill>
                <a:latin typeface="Arial"/>
                <a:cs typeface="Arial"/>
              </a:rPr>
              <a:t>M</a:t>
            </a:r>
            <a:r>
              <a:rPr lang="en-US" sz="1400" dirty="0" smtClean="0">
                <a:solidFill>
                  <a:srgbClr val="000000"/>
                </a:solidFill>
                <a:latin typeface="Arial"/>
                <a:cs typeface="Arial"/>
              </a:rPr>
              <a:t>+3</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6" name="Straight Connector 75"/>
          <p:cNvCxnSpPr/>
          <p:nvPr/>
        </p:nvCxnSpPr>
        <p:spPr bwMode="auto">
          <a:xfrm flipH="1">
            <a:off x="6442553" y="2921980"/>
            <a:ext cx="6512" cy="8779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itle 1"/>
          <p:cNvSpPr>
            <a:spLocks noGrp="1"/>
          </p:cNvSpPr>
          <p:nvPr>
            <p:ph type="title"/>
          </p:nvPr>
        </p:nvSpPr>
        <p:spPr>
          <a:xfrm>
            <a:off x="685800" y="476672"/>
            <a:ext cx="7770813" cy="1065213"/>
          </a:xfrm>
        </p:spPr>
        <p:txBody>
          <a:bodyPr/>
          <a:lstStyle/>
          <a:p>
            <a:r>
              <a:rPr lang="en-US" dirty="0">
                <a:solidFill>
                  <a:schemeClr val="accent6"/>
                </a:solidFill>
              </a:rPr>
              <a:t>LLC</a:t>
            </a:r>
            <a:r>
              <a:rPr lang="en-US" dirty="0"/>
              <a:t> tagging </a:t>
            </a:r>
            <a:r>
              <a:rPr lang="en-US" dirty="0" smtClean="0"/>
              <a:t>process </a:t>
            </a:r>
            <a:r>
              <a:rPr lang="en-US" dirty="0"/>
              <a:t>P802.1Qbz Draft </a:t>
            </a:r>
            <a:r>
              <a:rPr lang="en-US" dirty="0" smtClean="0"/>
              <a:t>1.3</a:t>
            </a:r>
            <a:br>
              <a:rPr lang="en-US" dirty="0" smtClean="0"/>
            </a:br>
            <a:r>
              <a:rPr lang="en-US" dirty="0" smtClean="0"/>
              <a:t>We want this in 802.11ak, also</a:t>
            </a:r>
            <a:endParaRPr lang="en-US" dirty="0"/>
          </a:p>
        </p:txBody>
      </p:sp>
    </p:spTree>
    <p:extLst>
      <p:ext uri="{BB962C8B-B14F-4D97-AF65-F5344CB8AC3E}">
        <p14:creationId xmlns:p14="http://schemas.microsoft.com/office/powerpoint/2010/main" val="16329754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 name="Title 1"/>
          <p:cNvSpPr>
            <a:spLocks noGrp="1"/>
          </p:cNvSpPr>
          <p:nvPr>
            <p:ph type="title"/>
          </p:nvPr>
        </p:nvSpPr>
        <p:spPr/>
        <p:txBody>
          <a:bodyPr/>
          <a:lstStyle/>
          <a:p>
            <a:r>
              <a:rPr lang="en-US" dirty="0" smtClean="0"/>
              <a:t>The </a:t>
            </a:r>
            <a:r>
              <a:rPr lang="en-US" dirty="0" smtClean="0">
                <a:solidFill>
                  <a:srgbClr val="2D2DB9"/>
                </a:solidFill>
              </a:rPr>
              <a:t>new </a:t>
            </a:r>
            <a:r>
              <a:rPr lang="en-US" dirty="0" smtClean="0"/>
              <a:t>end</a:t>
            </a:r>
            <a:r>
              <a:rPr lang="en-US" dirty="0" smtClean="0"/>
              <a:t>-to-end tag stacking </a:t>
            </a:r>
            <a:r>
              <a:rPr lang="en-US" dirty="0" smtClean="0">
                <a:solidFill>
                  <a:schemeClr val="tx1"/>
                </a:solidFill>
              </a:rPr>
              <a:t>solution</a:t>
            </a:r>
            <a:r>
              <a:rPr lang="en-US" dirty="0" smtClean="0">
                <a:solidFill>
                  <a:srgbClr val="FF0000"/>
                </a:solidFill>
              </a:rPr>
              <a:t/>
            </a:r>
            <a:br>
              <a:rPr lang="en-US" dirty="0" smtClean="0">
                <a:solidFill>
                  <a:srgbClr val="FF0000"/>
                </a:solidFill>
              </a:rPr>
            </a:br>
            <a:r>
              <a:rPr lang="en-US" sz="2400" dirty="0" smtClean="0">
                <a:solidFill>
                  <a:srgbClr val="FF0000"/>
                </a:solidFill>
              </a:rPr>
              <a:t>One translation per tag or media change</a:t>
            </a:r>
            <a:endParaRPr lang="en-US" sz="2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2419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2419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24198"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8119"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8119"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8119"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8119"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3800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3800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3800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3800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3800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3800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3204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32040"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32040"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32040"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32040"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32040"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4192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4192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4192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4192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4585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3954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419872" y="3202137"/>
            <a:ext cx="2448272" cy="430887"/>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a:t>
            </a:r>
            <a:r>
              <a:rPr lang="en-US" sz="2800" b="1" dirty="0" smtClean="0">
                <a:solidFill>
                  <a:schemeClr val="accent6"/>
                </a:solidFill>
              </a:rPr>
              <a:t>encoding</a:t>
            </a:r>
            <a:r>
              <a:rPr lang="en-US" sz="2800" b="1" dirty="0" smtClean="0">
                <a:solidFill>
                  <a:schemeClr val="accent6"/>
                </a:solidFill>
              </a:rPr>
              <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84" name="TextBox 83"/>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a:t>
            </a:r>
            <a:r>
              <a:rPr lang="en-US" sz="2800" b="1" dirty="0" smtClean="0">
                <a:solidFill>
                  <a:schemeClr val="accent1">
                    <a:lumMod val="50000"/>
                  </a:schemeClr>
                </a:solidFill>
              </a:rPr>
              <a:t>encoding</a:t>
            </a:r>
            <a:r>
              <a:rPr lang="en-US" sz="2800" b="1" dirty="0" smtClean="0">
                <a:solidFill>
                  <a:schemeClr val="accent1">
                    <a:lumMod val="50000"/>
                  </a:schemeClr>
                </a:solidFill>
              </a:rPr>
              <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
        <p:nvSpPr>
          <p:cNvPr id="3" name="TextBox 2"/>
          <p:cNvSpPr txBox="1"/>
          <p:nvPr/>
        </p:nvSpPr>
        <p:spPr>
          <a:xfrm>
            <a:off x="109114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9241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51655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57232"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6" name="TextBox 75"/>
          <p:cNvSpPr txBox="1"/>
          <p:nvPr/>
        </p:nvSpPr>
        <p:spPr>
          <a:xfrm>
            <a:off x="6381368"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8" name="TextBox 77"/>
          <p:cNvSpPr txBox="1"/>
          <p:nvPr/>
        </p:nvSpPr>
        <p:spPr>
          <a:xfrm>
            <a:off x="7605504"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0" name="TextBox 79"/>
          <p:cNvSpPr txBox="1"/>
          <p:nvPr/>
        </p:nvSpPr>
        <p:spPr>
          <a:xfrm>
            <a:off x="5157232"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1" name="TextBox 80"/>
          <p:cNvSpPr txBox="1"/>
          <p:nvPr/>
        </p:nvSpPr>
        <p:spPr>
          <a:xfrm>
            <a:off x="6381368"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5" name="TextBox 84"/>
          <p:cNvSpPr txBox="1"/>
          <p:nvPr/>
        </p:nvSpPr>
        <p:spPr>
          <a:xfrm>
            <a:off x="7605504"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57232" y="4372543"/>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7" name="TextBox 86"/>
          <p:cNvSpPr txBox="1"/>
          <p:nvPr/>
        </p:nvSpPr>
        <p:spPr>
          <a:xfrm>
            <a:off x="6381368"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57232"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9241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51655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9241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51655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51655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88" name="Oval 87"/>
          <p:cNvSpPr/>
          <p:nvPr/>
        </p:nvSpPr>
        <p:spPr bwMode="auto">
          <a:xfrm>
            <a:off x="5013216" y="4350765"/>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6237352" y="4859159"/>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5599951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end result desired</a:t>
            </a:r>
            <a:endParaRPr lang="en-US" dirty="0"/>
          </a:p>
        </p:txBody>
      </p:sp>
      <p:sp>
        <p:nvSpPr>
          <p:cNvPr id="3" name="Content Placeholder 2"/>
          <p:cNvSpPr>
            <a:spLocks noGrp="1"/>
          </p:cNvSpPr>
          <p:nvPr>
            <p:ph idx="1"/>
          </p:nvPr>
        </p:nvSpPr>
        <p:spPr>
          <a:xfrm>
            <a:off x="214789" y="1981200"/>
            <a:ext cx="8241824" cy="4113213"/>
          </a:xfrm>
        </p:spPr>
        <p:txBody>
          <a:bodyPr>
            <a:normAutofit/>
          </a:bodyPr>
          <a:lstStyle/>
          <a:p>
            <a:pPr>
              <a:buFont typeface="Arial"/>
              <a:buChar char="•"/>
            </a:pPr>
            <a:r>
              <a:rPr lang="en-US" dirty="0" smtClean="0"/>
              <a:t>Multiple tags on </a:t>
            </a:r>
            <a:r>
              <a:rPr lang="en-US" dirty="0" smtClean="0">
                <a:solidFill>
                  <a:srgbClr val="009973"/>
                </a:solidFill>
              </a:rPr>
              <a:t>Length/Type (802.3) frame</a:t>
            </a:r>
            <a:r>
              <a:rPr lang="en-US" dirty="0" smtClean="0"/>
              <a:t>:</a:t>
            </a:r>
          </a:p>
          <a:p>
            <a:pPr>
              <a:buFont typeface="Arial"/>
              <a:buChar char="•"/>
            </a:pPr>
            <a:endParaRPr lang="en-US" dirty="0"/>
          </a:p>
          <a:p>
            <a:pPr>
              <a:buFont typeface="Arial"/>
              <a:buChar char="•"/>
            </a:pPr>
            <a:endParaRPr lang="en-US" dirty="0" smtClean="0"/>
          </a:p>
          <a:p>
            <a:pPr>
              <a:buFont typeface="Arial"/>
              <a:buChar char="•"/>
            </a:pPr>
            <a:r>
              <a:rPr lang="en-US" dirty="0" smtClean="0"/>
              <a:t>Multiple tags on</a:t>
            </a:r>
            <a:r>
              <a:rPr lang="en-US" dirty="0" smtClean="0">
                <a:solidFill>
                  <a:schemeClr val="accent6"/>
                </a:solidFill>
              </a:rPr>
              <a:t> LLC (802.11) frame</a:t>
            </a:r>
            <a:r>
              <a:rPr lang="en-US" dirty="0" smtClean="0"/>
              <a:t>:</a:t>
            </a:r>
          </a:p>
          <a:p>
            <a:pPr>
              <a:buFont typeface="Arial"/>
              <a:buChar char="•"/>
            </a:pPr>
            <a:endParaRPr lang="en-US" dirty="0"/>
          </a:p>
          <a:p>
            <a:pPr marL="0" indent="0"/>
            <a:endParaRPr lang="en-US" dirty="0" smtClean="0"/>
          </a:p>
          <a:p>
            <a:pPr>
              <a:buFont typeface="Arial"/>
              <a:buChar char="•"/>
            </a:pPr>
            <a:r>
              <a:rPr lang="en-US" dirty="0" smtClean="0"/>
              <a:t>Only the </a:t>
            </a:r>
            <a:r>
              <a:rPr lang="en-US" dirty="0" smtClean="0">
                <a:solidFill>
                  <a:srgbClr val="FF0000"/>
                </a:solidFill>
              </a:rPr>
              <a:t>first item </a:t>
            </a:r>
            <a:r>
              <a:rPr lang="en-US" dirty="0" smtClean="0"/>
              <a:t>is </a:t>
            </a:r>
            <a:r>
              <a:rPr lang="en-US" dirty="0" smtClean="0">
                <a:solidFill>
                  <a:schemeClr val="accent6"/>
                </a:solidFill>
              </a:rPr>
              <a:t>LLC-encoded </a:t>
            </a:r>
            <a:r>
              <a:rPr lang="en-US" dirty="0" smtClean="0"/>
              <a:t>on an LLC medium; all other items are </a:t>
            </a:r>
            <a:r>
              <a:rPr lang="en-US" dirty="0" smtClean="0">
                <a:solidFill>
                  <a:srgbClr val="009973"/>
                </a:solidFill>
              </a:rPr>
              <a:t>Length/Type-encoded</a:t>
            </a:r>
            <a:r>
              <a:rPr lang="en-US" dirty="0" smtClean="0"/>
              <a:t>.</a:t>
            </a:r>
          </a:p>
          <a:p>
            <a:pPr>
              <a:buFont typeface="Arial"/>
              <a:buChar char="•"/>
            </a:pPr>
            <a:r>
              <a:rPr lang="en-US" dirty="0" smtClean="0"/>
              <a:t>(An untagged MSDU is </a:t>
            </a:r>
            <a:r>
              <a:rPr lang="en-US" dirty="0" smtClean="0">
                <a:solidFill>
                  <a:schemeClr val="accent6"/>
                </a:solidFill>
              </a:rPr>
              <a:t>LLC</a:t>
            </a:r>
            <a:r>
              <a:rPr lang="en-US" dirty="0" smtClean="0"/>
              <a:t> or </a:t>
            </a:r>
            <a:r>
              <a:rPr lang="en-US" dirty="0" smtClean="0">
                <a:solidFill>
                  <a:srgbClr val="009973"/>
                </a:solidFill>
              </a:rPr>
              <a:t>Length/Type</a:t>
            </a:r>
            <a:r>
              <a:rPr lang="en-US" dirty="0" smtClean="0"/>
              <a:t>, by medium.)</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34" name="Rectangle 33"/>
          <p:cNvSpPr/>
          <p:nvPr/>
        </p:nvSpPr>
        <p:spPr bwMode="auto">
          <a:xfrm>
            <a:off x="6372988" y="2653745"/>
            <a:ext cx="2591500"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4671974" y="2661883"/>
            <a:ext cx="170101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3012514" y="2653745"/>
            <a:ext cx="1659459"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332428" y="2653745"/>
            <a:ext cx="1680087"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1</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372988" y="4076030"/>
            <a:ext cx="2591500"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671974" y="4076030"/>
            <a:ext cx="1701015"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3012515" y="4076030"/>
            <a:ext cx="165945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287586" y="4076030"/>
            <a:ext cx="2724930"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 SNAP Tag 1</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8842085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solidFill>
                  <a:srgbClr val="2D2DB9"/>
                </a:solidFill>
              </a:rPr>
              <a:t>new </a:t>
            </a:r>
            <a:r>
              <a:rPr lang="en-US" dirty="0" smtClean="0"/>
              <a:t>end</a:t>
            </a:r>
            <a:r>
              <a:rPr lang="en-US" dirty="0" smtClean="0"/>
              <a:t>-to-end tag solution</a:t>
            </a:r>
            <a:endParaRPr lang="en-US" dirty="0"/>
          </a:p>
        </p:txBody>
      </p:sp>
      <p:sp>
        <p:nvSpPr>
          <p:cNvPr id="3" name="Content Placeholder 2"/>
          <p:cNvSpPr>
            <a:spLocks noGrp="1"/>
          </p:cNvSpPr>
          <p:nvPr>
            <p:ph idx="1"/>
          </p:nvPr>
        </p:nvSpPr>
        <p:spPr>
          <a:xfrm>
            <a:off x="685800" y="1628799"/>
            <a:ext cx="7770813" cy="4846613"/>
          </a:xfrm>
        </p:spPr>
        <p:txBody>
          <a:bodyPr>
            <a:normAutofit fontScale="92500" lnSpcReduction="10000"/>
          </a:bodyPr>
          <a:lstStyle/>
          <a:p>
            <a:pPr>
              <a:buFont typeface="Arial"/>
              <a:buChar char="•"/>
            </a:pPr>
            <a:r>
              <a:rPr lang="en-US" dirty="0" smtClean="0">
                <a:solidFill>
                  <a:srgbClr val="2D2DB9"/>
                </a:solidFill>
              </a:rPr>
              <a:t>We keep the whole stack, except for the outermost item, in Length/Type format.</a:t>
            </a:r>
          </a:p>
          <a:p>
            <a:pPr>
              <a:buFont typeface="Arial"/>
              <a:buChar char="•"/>
            </a:pPr>
            <a:r>
              <a:rPr lang="en-US" dirty="0"/>
              <a:t>E</a:t>
            </a:r>
            <a:r>
              <a:rPr lang="en-US" dirty="0" smtClean="0"/>
              <a:t>very device knows how to encode/decode frames.</a:t>
            </a:r>
          </a:p>
          <a:p>
            <a:pPr>
              <a:buFont typeface="Arial"/>
              <a:buChar char="•"/>
            </a:pPr>
            <a:r>
              <a:rPr lang="en-US" dirty="0" smtClean="0"/>
              <a:t>Only </a:t>
            </a:r>
            <a:r>
              <a:rPr lang="en-US" dirty="0" smtClean="0">
                <a:solidFill>
                  <a:srgbClr val="2D2DB9"/>
                </a:solidFill>
              </a:rPr>
              <a:t>one item</a:t>
            </a:r>
            <a:r>
              <a:rPr lang="en-US" dirty="0" smtClean="0"/>
              <a:t> is converted per tag added</a:t>
            </a:r>
            <a:r>
              <a:rPr lang="en-US" dirty="0"/>
              <a:t> </a:t>
            </a:r>
            <a:r>
              <a:rPr lang="en-US" dirty="0" smtClean="0"/>
              <a:t>or </a:t>
            </a:r>
            <a:r>
              <a:rPr lang="en-US" dirty="0" smtClean="0"/>
              <a:t>removed, or when changing between 802.3 and 802.11.</a:t>
            </a:r>
          </a:p>
          <a:p>
            <a:pPr>
              <a:buFont typeface="Arial"/>
              <a:buChar char="•"/>
            </a:pPr>
            <a:r>
              <a:rPr lang="en-US" dirty="0" smtClean="0"/>
              <a:t>New end-to-end tags can be invented without altering B3.</a:t>
            </a:r>
            <a:endParaRPr lang="en-US" dirty="0" smtClean="0"/>
          </a:p>
          <a:p>
            <a:pPr>
              <a:buFont typeface="Arial"/>
              <a:buChar char="•"/>
            </a:pPr>
            <a:r>
              <a:rPr lang="en-US" dirty="0" smtClean="0"/>
              <a:t>The outermost item still follows the rules for the medium in question.</a:t>
            </a:r>
          </a:p>
          <a:p>
            <a:pPr>
              <a:buFont typeface="Arial"/>
              <a:buChar char="•"/>
            </a:pPr>
            <a:r>
              <a:rPr lang="en-US" dirty="0" smtClean="0"/>
              <a:t>We could equally well have used the LLC format in all except the outermost item, except that 802.3 devices already use multiple tags and (as far as this author knows) </a:t>
            </a:r>
            <a:r>
              <a:rPr lang="en-US" dirty="0" smtClean="0">
                <a:solidFill>
                  <a:srgbClr val="2D2DB9"/>
                </a:solidFill>
              </a:rPr>
              <a:t>802.11 devices do not </a:t>
            </a:r>
            <a:r>
              <a:rPr lang="en-US" dirty="0" smtClean="0">
                <a:solidFill>
                  <a:srgbClr val="2D2DB9"/>
                </a:solidFill>
              </a:rPr>
              <a:t>yet use tags</a:t>
            </a:r>
            <a:r>
              <a:rPr lang="en-US" dirty="0" smtClean="0"/>
              <a:t>.</a:t>
            </a:r>
          </a:p>
          <a:p>
            <a:pPr>
              <a:buFont typeface="Arial"/>
              <a:buChar char="•"/>
            </a:pPr>
            <a:r>
              <a:rPr lang="en-US" dirty="0" smtClean="0"/>
              <a:t>(There is also a new </a:t>
            </a:r>
            <a:r>
              <a:rPr lang="en-US" dirty="0" err="1" smtClean="0"/>
              <a:t>EtherType</a:t>
            </a:r>
            <a:r>
              <a:rPr lang="en-US" dirty="0" smtClean="0"/>
              <a:t> defined in P802.1Qbz D1.2 to encode an LLC MSDU longer than 1500 bytes.)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39837863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Work now in progress on P802.1Qbz and P802.11ak has shown that the method currently defined in IEEE 802.1Q for adding and removing tags (e.g., the VLAN tag) to frames on LLC media (e.g., 802.11) is untenable.  A new scheme is proposed in P802.1Qbz Draft </a:t>
            </a:r>
            <a:r>
              <a:rPr lang="en-GB" dirty="0" smtClean="0"/>
              <a:t>1.3 </a:t>
            </a:r>
            <a:r>
              <a:rPr lang="en-GB" dirty="0" smtClean="0"/>
              <a:t>for use by P802.11ak. </a:t>
            </a:r>
            <a:r>
              <a:rPr lang="en-GB" dirty="0" smtClean="0">
                <a:solidFill>
                  <a:srgbClr val="FF0000"/>
                </a:solidFill>
              </a:rPr>
              <a:t> In the worst case, this change could invalidate a currently-compliant implementation of 802.11.</a:t>
            </a:r>
            <a:r>
              <a:rPr lang="en-GB" dirty="0" smtClean="0"/>
              <a:t>  This presentation solicits comments from any organization or individual that might be affected by this change.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A plea</a:t>
            </a:r>
            <a:endParaRPr lang="en-US" dirty="0">
              <a:solidFill>
                <a:schemeClr val="accent6"/>
              </a:solidFill>
            </a:endParaRPr>
          </a:p>
        </p:txBody>
      </p:sp>
      <p:sp>
        <p:nvSpPr>
          <p:cNvPr id="3" name="Content Placeholder 2"/>
          <p:cNvSpPr>
            <a:spLocks noGrp="1"/>
          </p:cNvSpPr>
          <p:nvPr>
            <p:ph idx="1"/>
          </p:nvPr>
        </p:nvSpPr>
        <p:spPr>
          <a:xfrm>
            <a:off x="685800" y="1556792"/>
            <a:ext cx="7770813" cy="5099596"/>
          </a:xfrm>
        </p:spPr>
        <p:txBody>
          <a:bodyPr>
            <a:normAutofit/>
          </a:bodyPr>
          <a:lstStyle/>
          <a:p>
            <a:pPr>
              <a:buFont typeface="Arial"/>
              <a:buChar char="•"/>
            </a:pPr>
            <a:r>
              <a:rPr lang="en-US" dirty="0" smtClean="0">
                <a:solidFill>
                  <a:schemeClr val="tx1">
                    <a:lumMod val="95000"/>
                    <a:lumOff val="5000"/>
                  </a:schemeClr>
                </a:solidFill>
              </a:rPr>
              <a:t>This </a:t>
            </a:r>
            <a:r>
              <a:rPr lang="en-US" dirty="0" smtClean="0">
                <a:solidFill>
                  <a:schemeClr val="tx1">
                    <a:lumMod val="95000"/>
                    <a:lumOff val="5000"/>
                  </a:schemeClr>
                </a:solidFill>
              </a:rPr>
              <a:t>example is from </a:t>
            </a:r>
            <a:r>
              <a:rPr lang="en-US" dirty="0" smtClean="0">
                <a:solidFill>
                  <a:schemeClr val="accent6"/>
                </a:solidFill>
              </a:rPr>
              <a:t>802.11-2012 Table P-3</a:t>
            </a:r>
            <a:r>
              <a:rPr lang="en-US" dirty="0" smtClean="0">
                <a:solidFill>
                  <a:schemeClr val="tx1">
                    <a:lumMod val="95000"/>
                    <a:lumOff val="5000"/>
                  </a:schemeClr>
                </a:solidFill>
              </a:rPr>
              <a:t>.  If you use this </a:t>
            </a:r>
            <a:r>
              <a:rPr lang="en-US" dirty="0" smtClean="0">
                <a:solidFill>
                  <a:schemeClr val="tx1">
                    <a:lumMod val="95000"/>
                    <a:lumOff val="5000"/>
                  </a:schemeClr>
                </a:solidFill>
              </a:rPr>
              <a:t>format, </a:t>
            </a:r>
            <a:r>
              <a:rPr lang="en-US" dirty="0" smtClean="0">
                <a:solidFill>
                  <a:schemeClr val="tx1">
                    <a:lumMod val="95000"/>
                    <a:lumOff val="5000"/>
                  </a:schemeClr>
                </a:solidFill>
              </a:rPr>
              <a:t>please </a:t>
            </a:r>
            <a:r>
              <a:rPr lang="en-US" dirty="0" smtClean="0">
                <a:solidFill>
                  <a:schemeClr val="tx1">
                    <a:lumMod val="95000"/>
                    <a:lumOff val="5000"/>
                  </a:schemeClr>
                </a:solidFill>
              </a:rPr>
              <a:t>tell 802.1 </a:t>
            </a:r>
            <a:r>
              <a:rPr lang="en-US" dirty="0" smtClean="0">
                <a:solidFill>
                  <a:schemeClr val="tx1">
                    <a:lumMod val="95000"/>
                    <a:lumOff val="5000"/>
                  </a:schemeClr>
                </a:solidFill>
              </a:rPr>
              <a:t>Interworking </a:t>
            </a:r>
            <a:r>
              <a:rPr lang="en-US" dirty="0" smtClean="0">
                <a:solidFill>
                  <a:schemeClr val="tx1">
                    <a:lumMod val="95000"/>
                    <a:lumOff val="5000"/>
                  </a:schemeClr>
                </a:solidFill>
              </a:rPr>
              <a:t>and/or </a:t>
            </a:r>
            <a:r>
              <a:rPr lang="en-US" dirty="0" smtClean="0">
                <a:solidFill>
                  <a:schemeClr val="tx1">
                    <a:lumMod val="95000"/>
                    <a:lumOff val="5000"/>
                  </a:schemeClr>
                </a:solidFill>
              </a:rPr>
              <a:t>802.11 </a:t>
            </a:r>
            <a:r>
              <a:rPr lang="en-US" dirty="0" err="1" smtClean="0">
                <a:solidFill>
                  <a:schemeClr val="tx1">
                    <a:lumMod val="95000"/>
                    <a:lumOff val="5000"/>
                  </a:schemeClr>
                </a:solidFill>
              </a:rPr>
              <a:t>TGak</a:t>
            </a:r>
            <a:r>
              <a:rPr lang="en-US" dirty="0" smtClean="0">
                <a:solidFill>
                  <a:schemeClr val="tx1">
                    <a:lumMod val="95000"/>
                    <a:lumOff val="5000"/>
                  </a:schemeClr>
                </a:solidFill>
              </a:rPr>
              <a:t>, </a:t>
            </a:r>
            <a:r>
              <a:rPr lang="en-US" dirty="0" smtClean="0">
                <a:solidFill>
                  <a:schemeClr val="tx1">
                    <a:lumMod val="95000"/>
                    <a:lumOff val="5000"/>
                  </a:schemeClr>
                </a:solidFill>
              </a:rPr>
              <a:t>because </a:t>
            </a:r>
            <a:r>
              <a:rPr lang="en-US" dirty="0" smtClean="0">
                <a:solidFill>
                  <a:srgbClr val="FF0000"/>
                </a:solidFill>
              </a:rPr>
              <a:t>we propose to remove this format from the </a:t>
            </a:r>
            <a:r>
              <a:rPr lang="en-US" dirty="0" smtClean="0">
                <a:solidFill>
                  <a:srgbClr val="FF0000"/>
                </a:solidFill>
              </a:rPr>
              <a:t>standards; it stacks SNAP encodings:</a:t>
            </a:r>
            <a:endParaRPr lang="en-US" dirty="0" smtClean="0">
              <a:solidFill>
                <a:srgbClr val="FF0000"/>
              </a:solidFill>
            </a:endParaRPr>
          </a:p>
          <a:p>
            <a:pPr>
              <a:buFont typeface="Arial"/>
              <a:buChar char="•"/>
            </a:pPr>
            <a:endParaRPr lang="en-US" dirty="0">
              <a:solidFill>
                <a:srgbClr val="FF0000"/>
              </a:solidFill>
            </a:endParaRPr>
          </a:p>
          <a:p>
            <a:pPr marL="0" indent="0"/>
            <a:endParaRPr lang="en-US" sz="2000" dirty="0">
              <a:solidFill>
                <a:srgbClr val="FF0000"/>
              </a:solidFill>
            </a:endParaRPr>
          </a:p>
          <a:p>
            <a:pPr marL="0" indent="0"/>
            <a:endParaRPr lang="en-US" sz="1200" dirty="0">
              <a:solidFill>
                <a:srgbClr val="FF0000"/>
              </a:solidFill>
            </a:endParaRPr>
          </a:p>
          <a:p>
            <a:pPr>
              <a:buFont typeface="Arial"/>
              <a:buChar char="•"/>
            </a:pPr>
            <a:r>
              <a:rPr lang="en-US" dirty="0" smtClean="0"/>
              <a:t>(This frame would be encoded, in the new scheme as:)</a:t>
            </a:r>
          </a:p>
          <a:p>
            <a:pPr marL="0" indent="0"/>
            <a:endParaRPr lang="en-US" sz="1200" dirty="0" smtClean="0"/>
          </a:p>
          <a:p>
            <a:pPr marL="0" indent="0"/>
            <a:endParaRPr lang="en-US" sz="1200" dirty="0"/>
          </a:p>
          <a:p>
            <a:pPr>
              <a:buFont typeface="Arial"/>
              <a:buChar char="•"/>
            </a:pPr>
            <a:endParaRPr lang="en-US" dirty="0" smtClean="0"/>
          </a:p>
          <a:p>
            <a:pPr>
              <a:buFont typeface="Arial"/>
              <a:buChar char="•"/>
            </a:pPr>
            <a:r>
              <a:rPr lang="en-US" dirty="0"/>
              <a:t>If there is such a use, then we will have to re-examine our options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20</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182680" y="2996952"/>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1984619" y="3281943"/>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1984619" y="368941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001219" y="3284984"/>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001219" y="368941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179512" y="3284984"/>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182681" y="3689412"/>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27939" y="368941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a:t>
            </a:r>
            <a:r>
              <a:rPr lang="en-US" sz="1400" dirty="0" smtClean="0">
                <a:solidFill>
                  <a:srgbClr val="000000"/>
                </a:solidFill>
                <a:latin typeface="Arial"/>
                <a:cs typeface="Arial"/>
              </a:rPr>
              <a:t>06</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527938" y="3284984"/>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674903" y="3689412"/>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t>
            </a:r>
            <a:r>
              <a:rPr lang="en-US" sz="1400" dirty="0" smtClean="0">
                <a:solidFill>
                  <a:srgbClr val="000000"/>
                </a:solidFill>
                <a:latin typeface="Arial"/>
                <a:cs typeface="Arial"/>
              </a:rPr>
              <a:t>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674902" y="3284984"/>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727738" y="3284984"/>
            <a:ext cx="1800200"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730907" y="3689412"/>
            <a:ext cx="1797031"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TextBox 23"/>
          <p:cNvSpPr txBox="1"/>
          <p:nvPr/>
        </p:nvSpPr>
        <p:spPr>
          <a:xfrm>
            <a:off x="182681" y="4509120"/>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a:t>
            </a:r>
            <a:r>
              <a:rPr lang="en-US" sz="1200" dirty="0" smtClean="0">
                <a:solidFill>
                  <a:srgbClr val="000000"/>
                </a:solidFill>
                <a:latin typeface="Arial"/>
                <a:cs typeface="Arial"/>
              </a:rPr>
              <a:t>                </a:t>
            </a:r>
            <a:r>
              <a:rPr lang="en-US" sz="1200" dirty="0" smtClean="0">
                <a:solidFill>
                  <a:srgbClr val="000000"/>
                </a:solidFill>
                <a:latin typeface="Arial"/>
                <a:cs typeface="Arial"/>
              </a:rPr>
              <a:t>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1984620" y="4794111"/>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1" name="Rectangle 30"/>
          <p:cNvSpPr/>
          <p:nvPr/>
        </p:nvSpPr>
        <p:spPr bwMode="auto">
          <a:xfrm>
            <a:off x="1984620" y="520158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3001220" y="479715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3001220" y="5201580"/>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179513" y="4797152"/>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82682" y="5201580"/>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730908" y="520158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a:t>
            </a:r>
            <a:r>
              <a:rPr lang="en-US" sz="1400" dirty="0" smtClean="0">
                <a:solidFill>
                  <a:srgbClr val="000000"/>
                </a:solidFill>
                <a:latin typeface="Arial"/>
                <a:cs typeface="Arial"/>
              </a:rPr>
              <a:t>06</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3730907" y="479715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877872" y="5201580"/>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t>
            </a:r>
            <a:r>
              <a:rPr lang="en-US" sz="1400" dirty="0" smtClean="0">
                <a:solidFill>
                  <a:srgbClr val="000000"/>
                </a:solidFill>
                <a:latin typeface="Arial"/>
                <a:cs typeface="Arial"/>
              </a:rPr>
              <a:t>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4877871" y="4797152"/>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0353622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tagging situation</a:t>
            </a:r>
            <a:endParaRPr lang="en-US" dirty="0"/>
          </a:p>
        </p:txBody>
      </p:sp>
      <p:sp>
        <p:nvSpPr>
          <p:cNvPr id="4" name="Date Placeholder 3"/>
          <p:cNvSpPr>
            <a:spLocks noGrp="1"/>
          </p:cNvSpPr>
          <p:nvPr>
            <p:ph type="dt" idx="10"/>
          </p:nvPr>
        </p:nvSpPr>
        <p:spPr/>
        <p:txBody>
          <a:bodyPr/>
          <a:lstStyle/>
          <a:p>
            <a:r>
              <a:rPr lang="en-US" smtClean="0"/>
              <a:t>September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3050714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chemeClr val="accent6"/>
                </a:solidFill>
              </a:rPr>
              <a:t>802.11</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pic>
        <p:nvPicPr>
          <p:cNvPr id="15" name="Picture 14"/>
          <p:cNvPicPr>
            <a:picLocks noChangeAspect="1"/>
          </p:cNvPicPr>
          <p:nvPr/>
        </p:nvPicPr>
        <p:blipFill>
          <a:blip r:embed="rId2"/>
          <a:stretch>
            <a:fillRect/>
          </a:stretch>
        </p:blipFill>
        <p:spPr>
          <a:xfrm>
            <a:off x="683568" y="1916832"/>
            <a:ext cx="7969534" cy="1944216"/>
          </a:xfrm>
          <a:prstGeom prst="rect">
            <a:avLst/>
          </a:prstGeom>
        </p:spPr>
      </p:pic>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802.11-</a:t>
            </a:r>
            <a:r>
              <a:rPr lang="en-US" dirty="0" smtClean="0"/>
              <a:t>2012</a:t>
            </a:r>
            <a:endParaRPr lang="en-US" dirty="0"/>
          </a:p>
        </p:txBody>
      </p:sp>
      <p:cxnSp>
        <p:nvCxnSpPr>
          <p:cNvPr id="18" name="Straight Connector 17"/>
          <p:cNvCxnSpPr/>
          <p:nvPr/>
        </p:nvCxnSpPr>
        <p:spPr bwMode="auto">
          <a:xfrm flipH="1">
            <a:off x="2238881" y="2852936"/>
            <a:ext cx="5112568"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8052287" y="2852936"/>
            <a:ext cx="0"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2" name="Rectangle 21"/>
          <p:cNvSpPr/>
          <p:nvPr/>
        </p:nvSpPr>
        <p:spPr bwMode="auto">
          <a:xfrm>
            <a:off x="2238881" y="4221088"/>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802.1AC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Tree>
    <p:extLst>
      <p:ext uri="{BB962C8B-B14F-4D97-AF65-F5344CB8AC3E}">
        <p14:creationId xmlns:p14="http://schemas.microsoft.com/office/powerpoint/2010/main" val="17401832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rgbClr val="2D2DB9"/>
                </a:solidFill>
              </a:rPr>
              <a:t>802.3</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802.3-2008</a:t>
            </a:r>
            <a:endParaRPr lang="en-US" dirty="0"/>
          </a:p>
        </p:txBody>
      </p:sp>
      <p:cxnSp>
        <p:nvCxnSpPr>
          <p:cNvPr id="18" name="Straight Connector 17"/>
          <p:cNvCxnSpPr/>
          <p:nvPr/>
        </p:nvCxnSpPr>
        <p:spPr bwMode="auto">
          <a:xfrm flipH="1">
            <a:off x="2238881" y="2852936"/>
            <a:ext cx="2333119"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7001030" y="2852936"/>
            <a:ext cx="1051257" cy="1368152"/>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11" name="Rectangle 10"/>
          <p:cNvSpPr/>
          <p:nvPr/>
        </p:nvSpPr>
        <p:spPr bwMode="auto">
          <a:xfrm>
            <a:off x="755576" y="2448508"/>
            <a:ext cx="131900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PREAMBLE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2074576" y="2448508"/>
            <a:ext cx="62521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SFD</a:t>
            </a:r>
            <a:endParaRPr kumimoji="0" lang="en-US" sz="1400" b="0" i="0" u="none" strike="noStrike" cap="none" normalizeH="0" baseline="0" dirty="0" smtClean="0">
              <a:ln>
                <a:noFill/>
              </a:ln>
              <a:solidFill>
                <a:srgbClr val="000000"/>
              </a:solidFill>
              <a:effectLst/>
              <a:latin typeface="Arial"/>
              <a:cs typeface="Arial"/>
            </a:endParaRPr>
          </a:p>
        </p:txBody>
      </p:sp>
      <p:sp>
        <p:nvSpPr>
          <p:cNvPr id="17" name="Rectangle 16"/>
          <p:cNvSpPr/>
          <p:nvPr/>
        </p:nvSpPr>
        <p:spPr bwMode="auto">
          <a:xfrm>
            <a:off x="2699792"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4568831" y="244850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 TYPE</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Rectangle 22"/>
          <p:cNvSpPr/>
          <p:nvPr/>
        </p:nvSpPr>
        <p:spPr bwMode="auto">
          <a:xfrm>
            <a:off x="7009110"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FCS</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Rectangle 23"/>
          <p:cNvSpPr/>
          <p:nvPr/>
        </p:nvSpPr>
        <p:spPr bwMode="auto">
          <a:xfrm>
            <a:off x="7754555"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EXTENSION</a:t>
            </a:r>
            <a:endParaRPr kumimoji="0" lang="en-US" sz="1400" b="0" i="0" u="none" strike="noStrike" cap="none" normalizeH="0" baseline="0" dirty="0" smtClean="0">
              <a:ln>
                <a:noFill/>
              </a:ln>
              <a:solidFill>
                <a:srgbClr val="000000"/>
              </a:solidFill>
              <a:effectLst/>
              <a:latin typeface="Arial"/>
              <a:cs typeface="Arial"/>
            </a:endParaRPr>
          </a:p>
        </p:txBody>
      </p:sp>
      <p:sp>
        <p:nvSpPr>
          <p:cNvPr id="25" name="Rectangle 24"/>
          <p:cNvSpPr/>
          <p:nvPr/>
        </p:nvSpPr>
        <p:spPr bwMode="auto">
          <a:xfrm>
            <a:off x="3635896"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SA</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82264" y="2448508"/>
            <a:ext cx="14130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9" name="TextBox 8"/>
          <p:cNvSpPr txBox="1"/>
          <p:nvPr/>
        </p:nvSpPr>
        <p:spPr>
          <a:xfrm>
            <a:off x="869495" y="1844824"/>
            <a:ext cx="7624954" cy="461665"/>
          </a:xfrm>
          <a:prstGeom prst="rect">
            <a:avLst/>
          </a:prstGeom>
          <a:noFill/>
        </p:spPr>
        <p:txBody>
          <a:bodyPr wrap="none" rtlCol="0">
            <a:spAutoFit/>
          </a:bodyPr>
          <a:lstStyle/>
          <a:p>
            <a:r>
              <a:rPr lang="en-US" sz="1200" dirty="0" smtClean="0">
                <a:solidFill>
                  <a:srgbClr val="000000"/>
                </a:solidFill>
                <a:latin typeface="Arial"/>
                <a:cs typeface="Arial"/>
              </a:rPr>
              <a:t>Octets</a:t>
            </a:r>
          </a:p>
          <a:p>
            <a:r>
              <a:rPr lang="en-US" sz="1200" dirty="0" smtClean="0">
                <a:solidFill>
                  <a:srgbClr val="000000"/>
                </a:solidFill>
                <a:latin typeface="Arial"/>
                <a:cs typeface="Arial"/>
              </a:rPr>
              <a:t>          7                     1                 6                   6                     2                     46-1982                  4              var.</a:t>
            </a:r>
            <a:endParaRPr lang="en-US" sz="1200" dirty="0">
              <a:solidFill>
                <a:srgbClr val="000000"/>
              </a:solidFill>
              <a:latin typeface="Arial"/>
              <a:cs typeface="Arial"/>
            </a:endParaRPr>
          </a:p>
        </p:txBody>
      </p:sp>
      <p:sp>
        <p:nvSpPr>
          <p:cNvPr id="20" name="Rectangle 19"/>
          <p:cNvSpPr/>
          <p:nvPr/>
        </p:nvSpPr>
        <p:spPr bwMode="auto">
          <a:xfrm>
            <a:off x="2238881" y="4221088"/>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802.1AC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Tree>
    <p:extLst>
      <p:ext uri="{BB962C8B-B14F-4D97-AF65-F5344CB8AC3E}">
        <p14:creationId xmlns:p14="http://schemas.microsoft.com/office/powerpoint/2010/main" val="40898897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802.3 </a:t>
            </a:r>
            <a:r>
              <a:rPr lang="en-US" dirty="0" smtClean="0">
                <a:solidFill>
                  <a:srgbClr val="2D2DB9"/>
                </a:solidFill>
              </a:rPr>
              <a:t>Length/Type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r>
              <a:rPr lang="en-US" dirty="0" err="1" smtClean="0"/>
              <a:t>EtherType</a:t>
            </a:r>
            <a:r>
              <a:rPr lang="en-US" dirty="0" smtClean="0"/>
              <a:t> data (e.g. IP packet):</a:t>
            </a:r>
          </a:p>
          <a:p>
            <a:pPr>
              <a:buFont typeface="Arial"/>
              <a:buChar char="•"/>
            </a:pPr>
            <a:endParaRPr lang="en-US" dirty="0" smtClean="0"/>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a:buFont typeface="Arial"/>
              <a:buChar char="•"/>
            </a:pPr>
            <a:endParaRPr lang="en-US" dirty="0" smtClean="0"/>
          </a:p>
          <a:p>
            <a:pPr>
              <a:buFont typeface="Arial"/>
              <a:buChar char="•"/>
            </a:pPr>
            <a:endParaRPr lang="en-US" dirty="0"/>
          </a:p>
          <a:p>
            <a:pPr>
              <a:buFont typeface="Arial"/>
              <a:buChar char="•"/>
            </a:pPr>
            <a:r>
              <a:rPr lang="en-US" dirty="0" smtClean="0"/>
              <a:t>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21" name="Rectangle 20"/>
          <p:cNvSpPr/>
          <p:nvPr/>
        </p:nvSpPr>
        <p:spPr bwMode="auto">
          <a:xfrm>
            <a:off x="5421150" y="327906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Rectangle 21"/>
          <p:cNvSpPr/>
          <p:nvPr/>
        </p:nvSpPr>
        <p:spPr bwMode="auto">
          <a:xfrm>
            <a:off x="6434582" y="3279068"/>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5421150" y="2991036"/>
            <a:ext cx="3305092" cy="276999"/>
          </a:xfrm>
          <a:prstGeom prst="rect">
            <a:avLst/>
          </a:prstGeom>
          <a:noFill/>
        </p:spPr>
        <p:txBody>
          <a:bodyPr wrap="square" rtlCol="0">
            <a:spAutoFit/>
          </a:bodyPr>
          <a:lstStyle/>
          <a:p>
            <a:r>
              <a:rPr lang="en-US" sz="1200" dirty="0" smtClean="0">
                <a:solidFill>
                  <a:srgbClr val="000000"/>
                </a:solidFill>
                <a:latin typeface="Arial"/>
                <a:cs typeface="Arial"/>
              </a:rPr>
              <a:t>.        2                       3                   </a:t>
            </a:r>
            <a:r>
              <a:rPr lang="en-US" sz="1200" dirty="0" smtClean="0">
                <a:solidFill>
                  <a:srgbClr val="000000"/>
                </a:solidFill>
                <a:latin typeface="Arial"/>
                <a:cs typeface="Arial"/>
              </a:rPr>
              <a:t>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24" name="Rectangle 23"/>
          <p:cNvSpPr/>
          <p:nvPr/>
        </p:nvSpPr>
        <p:spPr bwMode="auto">
          <a:xfrm>
            <a:off x="5420711" y="408792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i="1" dirty="0" smtClean="0">
                <a:solidFill>
                  <a:srgbClr val="000000"/>
                </a:solidFill>
                <a:latin typeface="Arial"/>
                <a:cs typeface="Arial"/>
              </a:rPr>
              <a:t>M</a:t>
            </a:r>
            <a:r>
              <a:rPr lang="en-US" sz="1400" dirty="0" smtClean="0">
                <a:solidFill>
                  <a:srgbClr val="000000"/>
                </a:solidFill>
                <a:latin typeface="Arial"/>
                <a:cs typeface="Arial"/>
              </a:rPr>
              <a:t>+3</a:t>
            </a:r>
            <a:endParaRPr lang="en-US" sz="1400" dirty="0">
              <a:solidFill>
                <a:srgbClr val="000000"/>
              </a:solidFill>
              <a:latin typeface="Arial"/>
              <a:cs typeface="Arial"/>
            </a:endParaRPr>
          </a:p>
        </p:txBody>
      </p:sp>
      <p:sp>
        <p:nvSpPr>
          <p:cNvPr id="25" name="Rectangle 24"/>
          <p:cNvSpPr/>
          <p:nvPr/>
        </p:nvSpPr>
        <p:spPr bwMode="auto">
          <a:xfrm>
            <a:off x="6434144" y="4087924"/>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408496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5417981" y="368349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683496"/>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683496"/>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987788" y="488001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3001219" y="4880012"/>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1987787" y="4591980"/>
            <a:ext cx="6741623" cy="276999"/>
          </a:xfrm>
          <a:prstGeom prst="rect">
            <a:avLst/>
          </a:prstGeom>
          <a:noFill/>
        </p:spPr>
        <p:txBody>
          <a:bodyPr wrap="square" rtlCol="0">
            <a:spAutoFit/>
          </a:bodyPr>
          <a:lstStyle/>
          <a:p>
            <a:r>
              <a:rPr lang="en-US" sz="1200" dirty="0" smtClean="0">
                <a:solidFill>
                  <a:srgbClr val="000000"/>
                </a:solidFill>
                <a:latin typeface="Arial"/>
                <a:cs typeface="Arial"/>
              </a:rPr>
              <a:t>.        2                       3                        3                          2                                   </a:t>
            </a:r>
            <a:r>
              <a:rPr lang="en-US" sz="1200" i="1" dirty="0" smtClean="0">
                <a:solidFill>
                  <a:srgbClr val="000000"/>
                </a:solidFill>
                <a:latin typeface="Arial"/>
                <a:cs typeface="Arial"/>
              </a:rPr>
              <a:t>  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7" name="Rectangle 56"/>
          <p:cNvSpPr/>
          <p:nvPr/>
        </p:nvSpPr>
        <p:spPr bwMode="auto">
          <a:xfrm>
            <a:off x="1987349" y="568886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i="1" dirty="0">
                <a:solidFill>
                  <a:srgbClr val="000000"/>
                </a:solidFill>
                <a:latin typeface="Arial"/>
                <a:cs typeface="Arial"/>
              </a:rPr>
              <a:t>M</a:t>
            </a:r>
            <a:r>
              <a:rPr lang="en-US" sz="1400" dirty="0" smtClean="0">
                <a:solidFill>
                  <a:srgbClr val="000000"/>
                </a:solidFill>
                <a:latin typeface="Arial"/>
                <a:cs typeface="Arial"/>
              </a:rPr>
              <a:t>+8</a:t>
            </a:r>
            <a:endParaRPr lang="en-US" sz="1400" dirty="0">
              <a:solidFill>
                <a:srgbClr val="000000"/>
              </a:solidFill>
              <a:latin typeface="Arial"/>
              <a:cs typeface="Arial"/>
            </a:endParaRPr>
          </a:p>
        </p:txBody>
      </p:sp>
      <p:sp>
        <p:nvSpPr>
          <p:cNvPr id="58" name="Rectangle 57"/>
          <p:cNvSpPr/>
          <p:nvPr/>
        </p:nvSpPr>
        <p:spPr bwMode="auto">
          <a:xfrm>
            <a:off x="3000782" y="5688868"/>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1984619" y="528444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2998052" y="5284440"/>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 or 0</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64" name="Rectangle 63"/>
          <p:cNvSpPr/>
          <p:nvPr/>
        </p:nvSpPr>
        <p:spPr bwMode="auto">
          <a:xfrm>
            <a:off x="5296049"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r>
              <a:rPr lang="en-US" sz="1400" dirty="0" smtClean="0">
                <a:solidFill>
                  <a:srgbClr val="000000"/>
                </a:solidFill>
                <a:latin typeface="Arial"/>
                <a:cs typeface="Arial"/>
              </a:rPr>
              <a:t> or 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5" name="Rectangle 64"/>
          <p:cNvSpPr/>
          <p:nvPr/>
        </p:nvSpPr>
        <p:spPr bwMode="auto">
          <a:xfrm>
            <a:off x="6443014"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28444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7586213"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75" name="Group 74"/>
          <p:cNvGrpSpPr/>
          <p:nvPr/>
        </p:nvGrpSpPr>
        <p:grpSpPr>
          <a:xfrm>
            <a:off x="5412661" y="1423628"/>
            <a:ext cx="3316750" cy="1501316"/>
            <a:chOff x="5412661" y="1207604"/>
            <a:chExt cx="3316750" cy="1501316"/>
          </a:xfrm>
        </p:grpSpPr>
        <p:sp>
          <p:nvSpPr>
            <p:cNvPr id="12" name="Rectangle 11"/>
            <p:cNvSpPr/>
            <p:nvPr/>
          </p:nvSpPr>
          <p:spPr bwMode="auto">
            <a:xfrm>
              <a:off x="5417981" y="19000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TYPE</a:t>
              </a:r>
              <a:br>
                <a:rPr lang="en-US" sz="1400" dirty="0" smtClean="0">
                  <a:solidFill>
                    <a:srgbClr val="000000"/>
                  </a:solidFill>
                  <a:latin typeface="Arial"/>
                  <a:cs typeface="Arial"/>
                </a:rPr>
              </a:br>
              <a:r>
                <a:rPr lang="en-US" sz="1400" dirty="0" smtClean="0">
                  <a:solidFill>
                    <a:srgbClr val="000000"/>
                  </a:solidFill>
                  <a:latin typeface="Arial"/>
                  <a:cs typeface="Arial"/>
                </a:rPr>
                <a:t>&gt; 05-FF</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6431414" y="1900064"/>
              <a:ext cx="229482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9" name="Rectangle 18"/>
            <p:cNvSpPr/>
            <p:nvPr/>
          </p:nvSpPr>
          <p:spPr bwMode="auto">
            <a:xfrm>
              <a:off x="5421150" y="23044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20" name="Rectangle 19"/>
            <p:cNvSpPr/>
            <p:nvPr/>
          </p:nvSpPr>
          <p:spPr bwMode="auto">
            <a:xfrm>
              <a:off x="6434583" y="2304492"/>
              <a:ext cx="11484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7574613" y="2304492"/>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5412661" y="149563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6426093" y="1495636"/>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TextBox 73"/>
            <p:cNvSpPr txBox="1"/>
            <p:nvPr/>
          </p:nvSpPr>
          <p:spPr>
            <a:xfrm>
              <a:off x="5412661" y="1207604"/>
              <a:ext cx="3305092" cy="276999"/>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grpSp>
    </p:spTree>
    <p:extLst>
      <p:ext uri="{BB962C8B-B14F-4D97-AF65-F5344CB8AC3E}">
        <p14:creationId xmlns:p14="http://schemas.microsoft.com/office/powerpoint/2010/main" val="39206649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802.2/802.11 </a:t>
            </a:r>
            <a:r>
              <a:rPr lang="en-US" dirty="0" smtClean="0">
                <a:solidFill>
                  <a:schemeClr val="accent1">
                    <a:lumMod val="75000"/>
                  </a:schemeClr>
                </a:solidFill>
              </a:rPr>
              <a:t>LLC</a:t>
            </a:r>
            <a:r>
              <a:rPr lang="en-US" dirty="0" smtClean="0">
                <a:solidFill>
                  <a:srgbClr val="2D2DB9"/>
                </a:solidFill>
              </a:rPr>
              <a:t>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marL="0" indent="0"/>
            <a:endParaRPr lang="en-US" sz="1400" dirty="0" smtClean="0"/>
          </a:p>
          <a:p>
            <a:pPr marL="0" indent="0"/>
            <a:endParaRPr lang="en-US" sz="1100" dirty="0" smtClean="0"/>
          </a:p>
          <a:p>
            <a:pPr>
              <a:buFont typeface="Arial"/>
              <a:buChar char="•"/>
            </a:pPr>
            <a:endParaRPr lang="en-US" sz="1800" dirty="0"/>
          </a:p>
          <a:p>
            <a:pPr>
              <a:buFont typeface="Arial"/>
              <a:buChar char="•"/>
            </a:pPr>
            <a:r>
              <a:rPr lang="en-US" dirty="0" smtClean="0"/>
              <a:t>SNAP</a:t>
            </a:r>
            <a:r>
              <a:rPr lang="en-US" dirty="0" smtClean="0"/>
              <a:t>:</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grpSp>
        <p:nvGrpSpPr>
          <p:cNvPr id="8" name="Group 7"/>
          <p:cNvGrpSpPr/>
          <p:nvPr/>
        </p:nvGrpSpPr>
        <p:grpSpPr>
          <a:xfrm>
            <a:off x="6426092" y="2991036"/>
            <a:ext cx="2303319" cy="1501316"/>
            <a:chOff x="6426092" y="2780928"/>
            <a:chExt cx="2303319" cy="1501316"/>
          </a:xfrm>
        </p:grpSpPr>
        <p:sp>
          <p:nvSpPr>
            <p:cNvPr id="22" name="Rectangle 21"/>
            <p:cNvSpPr/>
            <p:nvPr/>
          </p:nvSpPr>
          <p:spPr bwMode="auto">
            <a:xfrm>
              <a:off x="6434582" y="3068960"/>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6426092" y="27809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6434144" y="3877816"/>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387485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473388"/>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47338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55" name="Rectangle 54"/>
          <p:cNvSpPr/>
          <p:nvPr/>
        </p:nvSpPr>
        <p:spPr bwMode="auto">
          <a:xfrm>
            <a:off x="3001219" y="4880012"/>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2992731" y="4591980"/>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8" name="Rectangle 57"/>
          <p:cNvSpPr/>
          <p:nvPr/>
        </p:nvSpPr>
        <p:spPr bwMode="auto">
          <a:xfrm>
            <a:off x="3000782" y="5688868"/>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rgbClr val="000000"/>
                </a:solidFill>
                <a:latin typeface="Arial"/>
                <a:cs typeface="Arial"/>
              </a:rPr>
              <a:t>00-00-00</a:t>
            </a:r>
          </a:p>
        </p:txBody>
      </p:sp>
      <p:sp>
        <p:nvSpPr>
          <p:cNvPr id="61" name="Rectangle 60"/>
          <p:cNvSpPr/>
          <p:nvPr/>
        </p:nvSpPr>
        <p:spPr bwMode="auto">
          <a:xfrm>
            <a:off x="2998052" y="5284440"/>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 or 0</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rgbClr val="000000"/>
                </a:solidFill>
                <a:latin typeface="Arial"/>
                <a:cs typeface="Arial"/>
              </a:rPr>
              <a:t>08-00</a:t>
            </a:r>
          </a:p>
        </p:txBody>
      </p:sp>
      <p:sp>
        <p:nvSpPr>
          <p:cNvPr id="64" name="Rectangle 63"/>
          <p:cNvSpPr/>
          <p:nvPr/>
        </p:nvSpPr>
        <p:spPr bwMode="auto">
          <a:xfrm>
            <a:off x="5296049"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r>
              <a:rPr lang="en-US" sz="1400" dirty="0" smtClean="0">
                <a:solidFill>
                  <a:srgbClr val="000000"/>
                </a:solidFill>
                <a:latin typeface="Arial"/>
                <a:cs typeface="Arial"/>
              </a:rPr>
              <a:t> or 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28444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6443014"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7586213"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6929620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002786" cy="1065213"/>
          </a:xfrm>
        </p:spPr>
        <p:txBody>
          <a:bodyPr/>
          <a:lstStyle/>
          <a:p>
            <a:r>
              <a:rPr lang="en-US" dirty="0" smtClean="0"/>
              <a:t>Old tagging process: IEEE </a:t>
            </a:r>
            <a:r>
              <a:rPr lang="en-US" dirty="0" err="1" smtClean="0"/>
              <a:t>Std</a:t>
            </a:r>
            <a:r>
              <a:rPr lang="en-US" dirty="0" smtClean="0"/>
              <a:t> 802.1Q-2011</a:t>
            </a:r>
            <a:br>
              <a:rPr lang="en-US" dirty="0" smtClean="0"/>
            </a:br>
            <a:r>
              <a:rPr lang="en-US" dirty="0" smtClean="0"/>
              <a:t>and IEEE </a:t>
            </a:r>
            <a:r>
              <a:rPr lang="en-US" dirty="0" err="1" smtClean="0"/>
              <a:t>Std</a:t>
            </a:r>
            <a:r>
              <a:rPr lang="en-US" dirty="0" smtClean="0"/>
              <a:t> 802.11-2012 Annex P</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rgbClr val="009973"/>
                </a:solidFill>
              </a:rPr>
              <a:t>Length/Type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009973"/>
                </a:solidFill>
              </a:rPr>
              <a:t>Length/Type</a:t>
            </a:r>
            <a:br>
              <a:rPr lang="en-US" dirty="0" smtClean="0">
                <a:solidFill>
                  <a:srgbClr val="009973"/>
                </a:solidFill>
              </a:rPr>
            </a:br>
            <a:r>
              <a:rPr lang="en-US" dirty="0" smtClean="0"/>
              <a:t>tagged:</a:t>
            </a:r>
          </a:p>
          <a:p>
            <a:pPr>
              <a:buFont typeface="Arial"/>
              <a:buChar char="•"/>
            </a:pPr>
            <a:endParaRPr lang="en-US" sz="2800" dirty="0"/>
          </a:p>
          <a:p>
            <a:pPr>
              <a:buFont typeface="Arial"/>
              <a:buChar char="•"/>
            </a:pPr>
            <a:r>
              <a:rPr lang="en-US" dirty="0" smtClean="0">
                <a:solidFill>
                  <a:schemeClr val="accent6"/>
                </a:solidFill>
              </a:rPr>
              <a:t>LLC </a:t>
            </a:r>
            <a:r>
              <a:rPr lang="en-US" dirty="0" smtClean="0"/>
              <a:t>no tag:</a:t>
            </a:r>
          </a:p>
          <a:p>
            <a:pPr>
              <a:buFont typeface="Arial"/>
              <a:buChar char="•"/>
            </a:pPr>
            <a:endParaRPr lang="en-US" sz="1200" dirty="0"/>
          </a:p>
          <a:p>
            <a:pPr>
              <a:buFont typeface="Arial"/>
              <a:buChar char="•"/>
            </a:pPr>
            <a:r>
              <a:rPr lang="en-US" dirty="0" smtClean="0">
                <a:solidFill>
                  <a:srgbClr val="2D2DB9"/>
                </a:solidFill>
              </a:rPr>
              <a:t>LLC</a:t>
            </a:r>
            <a:r>
              <a:rPr lang="en-US" dirty="0">
                <a:solidFill>
                  <a:srgbClr val="2D2DB9"/>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9" name="Rectangle 8"/>
          <p:cNvSpPr/>
          <p:nvPr/>
        </p:nvSpPr>
        <p:spPr bwMode="auto">
          <a:xfrm>
            <a:off x="6913248" y="2116088"/>
            <a:ext cx="1812994"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dirty="0" smtClean="0">
                <a:solidFill>
                  <a:srgbClr val="000000"/>
                </a:solidFill>
                <a:latin typeface="Arial"/>
                <a:cs typeface="Arial"/>
              </a:rPr>
              <a:t>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  M</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8" name="Rectangle 47"/>
          <p:cNvSpPr/>
          <p:nvPr/>
        </p:nvSpPr>
        <p:spPr bwMode="auto">
          <a:xfrm>
            <a:off x="5907416" y="5892200"/>
            <a:ext cx="1390193"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297610" y="5892200"/>
            <a:ext cx="142110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cxnSp>
        <p:nvCxnSpPr>
          <p:cNvPr id="60" name="Straight Arrow Connector 59"/>
          <p:cNvCxnSpPr/>
          <p:nvPr/>
        </p:nvCxnSpPr>
        <p:spPr bwMode="auto">
          <a:xfrm flipV="1">
            <a:off x="4932040" y="4633496"/>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
        <p:nvSpPr>
          <p:cNvPr id="62" name="TextBox 61"/>
          <p:cNvSpPr txBox="1"/>
          <p:nvPr/>
        </p:nvSpPr>
        <p:spPr>
          <a:xfrm>
            <a:off x="3288387" y="3968617"/>
            <a:ext cx="1646605" cy="1323439"/>
          </a:xfrm>
          <a:prstGeom prst="rect">
            <a:avLst/>
          </a:prstGeom>
          <a:noFill/>
        </p:spPr>
        <p:txBody>
          <a:bodyPr wrap="none" rtlCol="0">
            <a:spAutoFit/>
          </a:bodyPr>
          <a:lstStyle/>
          <a:p>
            <a:pPr algn="dist"/>
            <a:r>
              <a:rPr lang="en-US" sz="2000" dirty="0" smtClean="0">
                <a:solidFill>
                  <a:srgbClr val="2D2DB9"/>
                </a:solidFill>
              </a:rPr>
              <a:t>Simply add or</a:t>
            </a:r>
            <a:br>
              <a:rPr lang="en-US" sz="2000" dirty="0" smtClean="0">
                <a:solidFill>
                  <a:srgbClr val="2D2DB9"/>
                </a:solidFill>
              </a:rPr>
            </a:br>
            <a:r>
              <a:rPr lang="en-US" sz="2000" dirty="0" smtClean="0">
                <a:solidFill>
                  <a:srgbClr val="2D2DB9"/>
                </a:solidFill>
              </a:rPr>
              <a:t>remove tag;</a:t>
            </a:r>
            <a:br>
              <a:rPr lang="en-US" sz="2000" dirty="0" smtClean="0">
                <a:solidFill>
                  <a:srgbClr val="2D2DB9"/>
                </a:solidFill>
              </a:rPr>
            </a:br>
            <a:r>
              <a:rPr lang="en-US" sz="2000" dirty="0" smtClean="0">
                <a:solidFill>
                  <a:srgbClr val="2D2DB9"/>
                </a:solidFill>
              </a:rPr>
              <a:t>MSDU is</a:t>
            </a:r>
            <a:br>
              <a:rPr lang="en-US" sz="2000" dirty="0" smtClean="0">
                <a:solidFill>
                  <a:srgbClr val="2D2DB9"/>
                </a:solidFill>
              </a:rPr>
            </a:br>
            <a:r>
              <a:rPr lang="en-US" sz="2000" dirty="0" smtClean="0">
                <a:solidFill>
                  <a:srgbClr val="2D2DB9"/>
                </a:solidFill>
              </a:rPr>
              <a:t>unchanged.</a:t>
            </a:r>
            <a:endParaRPr lang="en-US" sz="2000" dirty="0">
              <a:solidFill>
                <a:srgbClr val="2D2DB9"/>
              </a:solidFill>
            </a:endParaRPr>
          </a:p>
        </p:txBody>
      </p:sp>
    </p:spTree>
    <p:extLst>
      <p:ext uri="{BB962C8B-B14F-4D97-AF65-F5344CB8AC3E}">
        <p14:creationId xmlns:p14="http://schemas.microsoft.com/office/powerpoint/2010/main" val="38937777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a:buChar char="•"/>
            </a:pPr>
            <a:r>
              <a:rPr lang="en-US" dirty="0" smtClean="0"/>
              <a:t>On LLC media, the first 3 bytes following </a:t>
            </a:r>
            <a:r>
              <a:rPr lang="en-US" dirty="0" smtClean="0">
                <a:solidFill>
                  <a:srgbClr val="2D2DB9"/>
                </a:solidFill>
              </a:rPr>
              <a:t>every tag </a:t>
            </a:r>
            <a:r>
              <a:rPr lang="en-US" dirty="0" smtClean="0"/>
              <a:t>are LLC.</a:t>
            </a:r>
          </a:p>
          <a:p>
            <a:pPr>
              <a:buFont typeface="Arial"/>
              <a:buChar char="•"/>
            </a:pPr>
            <a:r>
              <a:rPr lang="en-US" dirty="0" smtClean="0"/>
              <a:t>On Length/Type media, the first 2 bytes following </a:t>
            </a:r>
            <a:r>
              <a:rPr lang="en-US" dirty="0" smtClean="0">
                <a:solidFill>
                  <a:srgbClr val="2D2DB9"/>
                </a:solidFill>
              </a:rPr>
              <a:t>every tag</a:t>
            </a:r>
            <a:r>
              <a:rPr lang="en-US" dirty="0" smtClean="0"/>
              <a:t> are a Length/Type.</a:t>
            </a:r>
          </a:p>
          <a:p>
            <a:pPr>
              <a:buFont typeface="Arial"/>
              <a:buChar char="•"/>
            </a:pPr>
            <a:r>
              <a:rPr lang="en-US" dirty="0" smtClean="0"/>
              <a:t>You know how to decode the whole frame, because you know whether the medium is LLC or Length/Type.</a:t>
            </a:r>
          </a:p>
          <a:p>
            <a:pPr>
              <a:buFont typeface="Arial"/>
              <a:buChar char="•"/>
            </a:pPr>
            <a:r>
              <a:rPr lang="en-US" dirty="0" smtClean="0">
                <a:solidFill>
                  <a:schemeClr val="accent6"/>
                </a:solidFill>
              </a:rPr>
              <a:t>You cannot tell </a:t>
            </a:r>
            <a:r>
              <a:rPr lang="en-US" dirty="0" smtClean="0"/>
              <a:t>from the data, itself, whether the bytes following a tag are LLC or Length/Type, because there are many two-bytes values that are valid in both formats.  Knowledge of the media type is essential.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8" name="Title 1"/>
          <p:cNvSpPr>
            <a:spLocks noGrp="1"/>
          </p:cNvSpPr>
          <p:nvPr>
            <p:ph type="title"/>
          </p:nvPr>
        </p:nvSpPr>
        <p:spPr>
          <a:xfrm>
            <a:off x="539552" y="476672"/>
            <a:ext cx="8002786" cy="1065213"/>
          </a:xfrm>
        </p:spPr>
        <p:txBody>
          <a:bodyPr/>
          <a:lstStyle/>
          <a:p>
            <a:r>
              <a:rPr lang="en-US" dirty="0" smtClean="0"/>
              <a:t>Old tagging process: IEEE </a:t>
            </a:r>
            <a:r>
              <a:rPr lang="en-US" dirty="0" err="1" smtClean="0"/>
              <a:t>Std</a:t>
            </a:r>
            <a:r>
              <a:rPr lang="en-US" dirty="0" smtClean="0"/>
              <a:t> 802.1Q-2011</a:t>
            </a:r>
            <a:br>
              <a:rPr lang="en-US" dirty="0" smtClean="0"/>
            </a:br>
            <a:r>
              <a:rPr lang="en-US" dirty="0" smtClean="0"/>
              <a:t>and IEEE </a:t>
            </a:r>
            <a:r>
              <a:rPr lang="en-US" dirty="0" err="1" smtClean="0"/>
              <a:t>Std</a:t>
            </a:r>
            <a:r>
              <a:rPr lang="en-US" dirty="0" smtClean="0"/>
              <a:t> 802.11-2012 Annex P</a:t>
            </a:r>
            <a:endParaRPr lang="en-US" dirty="0"/>
          </a:p>
        </p:txBody>
      </p:sp>
    </p:spTree>
    <p:extLst>
      <p:ext uri="{BB962C8B-B14F-4D97-AF65-F5344CB8AC3E}">
        <p14:creationId xmlns:p14="http://schemas.microsoft.com/office/powerpoint/2010/main" val="34112713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4999</TotalTime>
  <Words>1748</Words>
  <Application>Microsoft Macintosh PowerPoint</Application>
  <PresentationFormat>On-screen Show (4:3)</PresentationFormat>
  <Paragraphs>490</Paragraphs>
  <Slides>20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802-11-template</vt:lpstr>
      <vt:lpstr>Document</vt:lpstr>
      <vt:lpstr>Stacking Tags In LLC Media</vt:lpstr>
      <vt:lpstr>Abstract</vt:lpstr>
      <vt:lpstr>Current tagging situation</vt:lpstr>
      <vt:lpstr>Back to basics: The 802.11 Data Frame</vt:lpstr>
      <vt:lpstr>Back to basics: The 802.3 Data Frame</vt:lpstr>
      <vt:lpstr>Back to basics: 802.3 Length/Type MSDU</vt:lpstr>
      <vt:lpstr>Back to basics: 802.2/802.11 LLC MSDU</vt:lpstr>
      <vt:lpstr>Old tagging process: IEEE Std 802.1Q-2011 and IEEE Std 802.11-2012 Annex P</vt:lpstr>
      <vt:lpstr>Old tagging process: IEEE Std 802.1Q-2011 and IEEE Std 802.11-2012 Annex P</vt:lpstr>
      <vt:lpstr>Why that is a problem</vt:lpstr>
      <vt:lpstr>The end-to-end tag stacking problem today All tags must be translated at once by B3</vt:lpstr>
      <vt:lpstr>The end-to-end tag solution today</vt:lpstr>
      <vt:lpstr>proposal for tagging in P802.1Qbz D1.3</vt:lpstr>
      <vt:lpstr>Tagging process in P802.1Qbz Draft 1.3</vt:lpstr>
      <vt:lpstr>LLC tagging process P802.1Qbz Draft 1.3 We want this in 802.11ak, also</vt:lpstr>
      <vt:lpstr>LLC tagging process P802.1Qbz Draft 1.3 We want this in 802.11ak, also</vt:lpstr>
      <vt:lpstr>The new end-to-end tag stacking solution One translation per tag or media change</vt:lpstr>
      <vt:lpstr>The end result desired</vt:lpstr>
      <vt:lpstr>The new end-to-end tag solution</vt:lpstr>
      <vt:lpstr>A plea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77</cp:revision>
  <cp:lastPrinted>1601-01-01T00:00:00Z</cp:lastPrinted>
  <dcterms:created xsi:type="dcterms:W3CDTF">2010-02-15T12:38:41Z</dcterms:created>
  <dcterms:modified xsi:type="dcterms:W3CDTF">2013-09-11T00:23:23Z</dcterms:modified>
</cp:coreProperties>
</file>