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78" r:id="rId4"/>
    <p:sldId id="271" r:id="rId5"/>
    <p:sldId id="270" r:id="rId6"/>
    <p:sldId id="267" r:id="rId7"/>
    <p:sldId id="272" r:id="rId8"/>
    <p:sldId id="273" r:id="rId9"/>
    <p:sldId id="286" r:id="rId10"/>
    <p:sldId id="279" r:id="rId11"/>
    <p:sldId id="282" r:id="rId12"/>
    <p:sldId id="284" r:id="rId13"/>
    <p:sldId id="287" r:id="rId14"/>
    <p:sldId id="274" r:id="rId15"/>
    <p:sldId id="276" r:id="rId16"/>
    <p:sldId id="277" r:id="rId17"/>
    <p:sldId id="290" r:id="rId18"/>
    <p:sldId id="281" r:id="rId19"/>
    <p:sldId id="288" r:id="rId20"/>
    <p:sldId id="28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FFF0"/>
    <a:srgbClr val="D2D2F4"/>
    <a:srgbClr val="009973"/>
    <a:srgbClr val="FBE6FF"/>
    <a:srgbClr val="F0CFFF"/>
    <a:srgbClr val="FFFC69"/>
    <a:srgbClr val="FFDCB5"/>
    <a:srgbClr val="FFCFCF"/>
    <a:srgbClr val="CDDDFF"/>
    <a:srgbClr val="FFD7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38" autoAdjust="0"/>
    <p:restoredTop sz="94660"/>
  </p:normalViewPr>
  <p:slideViewPr>
    <p:cSldViewPr snapToObjects="1">
      <p:cViewPr varScale="1">
        <p:scale>
          <a:sx n="127" d="100"/>
          <a:sy n="127" d="100"/>
        </p:scale>
        <p:origin x="-2344"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802.11-13/0952r0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August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802.11-13/0952r0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August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802.11-13/0952r0</a:t>
            </a:r>
            <a:endParaRPr lang="en-US"/>
          </a:p>
        </p:txBody>
      </p:sp>
      <p:sp>
        <p:nvSpPr>
          <p:cNvPr id="5" name="Rectangle 3"/>
          <p:cNvSpPr>
            <a:spLocks noGrp="1" noChangeArrowheads="1"/>
          </p:cNvSpPr>
          <p:nvPr>
            <p:ph type="dt"/>
          </p:nvPr>
        </p:nvSpPr>
        <p:spPr>
          <a:ln/>
        </p:spPr>
        <p:txBody>
          <a:bodyPr/>
          <a:lstStyle/>
          <a:p>
            <a:r>
              <a:rPr lang="en-US" smtClean="0"/>
              <a:t>August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802.11-13/0952r0</a:t>
            </a:r>
            <a:endParaRPr lang="en-US"/>
          </a:p>
        </p:txBody>
      </p:sp>
      <p:sp>
        <p:nvSpPr>
          <p:cNvPr id="5" name="Rectangle 3"/>
          <p:cNvSpPr>
            <a:spLocks noGrp="1" noChangeArrowheads="1"/>
          </p:cNvSpPr>
          <p:nvPr>
            <p:ph type="dt"/>
          </p:nvPr>
        </p:nvSpPr>
        <p:spPr>
          <a:ln/>
        </p:spPr>
        <p:txBody>
          <a:bodyPr/>
          <a:lstStyle/>
          <a:p>
            <a:r>
              <a:rPr lang="en-US" smtClean="0"/>
              <a:t>August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802.11-13/0952r0</a:t>
            </a:r>
            <a:endParaRPr lang="en-US"/>
          </a:p>
        </p:txBody>
      </p:sp>
      <p:sp>
        <p:nvSpPr>
          <p:cNvPr id="5" name="Date Placeholder 4"/>
          <p:cNvSpPr>
            <a:spLocks noGrp="1"/>
          </p:cNvSpPr>
          <p:nvPr>
            <p:ph type="dt" idx="11"/>
          </p:nvPr>
        </p:nvSpPr>
        <p:spPr/>
        <p:txBody>
          <a:bodyPr/>
          <a:lstStyle/>
          <a:p>
            <a:r>
              <a:rPr lang="en-US" smtClean="0"/>
              <a:t>August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80617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802.11-13/0952r0</a:t>
            </a:r>
            <a:endParaRPr lang="en-US"/>
          </a:p>
        </p:txBody>
      </p:sp>
      <p:sp>
        <p:nvSpPr>
          <p:cNvPr id="5" name="Date Placeholder 4"/>
          <p:cNvSpPr>
            <a:spLocks noGrp="1"/>
          </p:cNvSpPr>
          <p:nvPr>
            <p:ph type="dt" idx="11"/>
          </p:nvPr>
        </p:nvSpPr>
        <p:spPr/>
        <p:txBody>
          <a:bodyPr/>
          <a:lstStyle/>
          <a:p>
            <a:r>
              <a:rPr lang="en-US" smtClean="0"/>
              <a:t>August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8061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0952r1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Stacking Tags In LLC Media</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2013-08-</a:t>
            </a:r>
            <a:r>
              <a:rPr lang="en-GB" sz="2000" b="0" dirty="0" smtClean="0"/>
              <a:t>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096" name="Document" r:id="rId4" imgW="8255000" imgH="2400300" progId="Word.Document.8">
                  <p:embed/>
                </p:oleObj>
              </mc:Choice>
              <mc:Fallback>
                <p:oleObj name="Document" r:id="rId4" imgW="8255000" imgH="2400300" progId="Word.Document.8">
                  <p:embed/>
                  <p:pic>
                    <p:nvPicPr>
                      <p:cNvPr id="0" name="Picture 3"/>
                      <p:cNvPicPr>
                        <a:picLocks noChangeAspect="1" noChangeArrowheads="1"/>
                      </p:cNvPicPr>
                      <p:nvPr/>
                    </p:nvPicPr>
                    <p:blipFill>
                      <a:blip r:embed="rId5"/>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that is a problem</a:t>
            </a:r>
            <a:endParaRPr lang="en-US" dirty="0"/>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216612401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1115616"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6041440" y="2101677"/>
            <a:ext cx="2182813" cy="206375"/>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7"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31654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31654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316546"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120467"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120467"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120467"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120467"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72046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72046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720466"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720466"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720466"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720466"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9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9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9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9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924388"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924388"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25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25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25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25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132831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1322009" y="486754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3347864" y="1628800"/>
            <a:ext cx="2448272" cy="5112568"/>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TextBox 82"/>
          <p:cNvSpPr txBox="1"/>
          <p:nvPr/>
        </p:nvSpPr>
        <p:spPr>
          <a:xfrm>
            <a:off x="6516216" y="2708920"/>
            <a:ext cx="2419227" cy="954107"/>
          </a:xfrm>
          <a:prstGeom prst="rect">
            <a:avLst/>
          </a:prstGeom>
          <a:noFill/>
        </p:spPr>
        <p:txBody>
          <a:bodyPr wrap="none" rtlCol="0">
            <a:spAutoFit/>
          </a:bodyPr>
          <a:lstStyle/>
          <a:p>
            <a:pPr algn="r"/>
            <a:r>
              <a:rPr lang="en-US" sz="2800" b="1" dirty="0" smtClean="0">
                <a:solidFill>
                  <a:schemeClr val="accent6"/>
                </a:solidFill>
              </a:rPr>
              <a:t>LLC </a:t>
            </a:r>
            <a:r>
              <a:rPr lang="en-US" sz="2800" b="1" dirty="0" smtClean="0">
                <a:solidFill>
                  <a:schemeClr val="accent6"/>
                </a:solidFill>
              </a:rPr>
              <a:t>tags</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84" name="TextBox 83"/>
          <p:cNvSpPr txBox="1"/>
          <p:nvPr/>
        </p:nvSpPr>
        <p:spPr>
          <a:xfrm>
            <a:off x="179512" y="2708920"/>
            <a:ext cx="2841418" cy="954107"/>
          </a:xfrm>
          <a:prstGeom prst="rect">
            <a:avLst/>
          </a:prstGeom>
          <a:noFill/>
        </p:spPr>
        <p:txBody>
          <a:bodyPr wrap="none" rtlCol="0">
            <a:spAutoFit/>
          </a:bodyPr>
          <a:lstStyle/>
          <a:p>
            <a:r>
              <a:rPr lang="en-US" sz="2800" b="1" dirty="0" smtClean="0">
                <a:solidFill>
                  <a:schemeClr val="accent1">
                    <a:lumMod val="50000"/>
                  </a:schemeClr>
                </a:solidFill>
              </a:rPr>
              <a:t>Length/Type </a:t>
            </a:r>
            <a:r>
              <a:rPr lang="en-US" sz="2800" b="1" dirty="0" smtClean="0">
                <a:solidFill>
                  <a:schemeClr val="accent1">
                    <a:lumMod val="50000"/>
                  </a:schemeClr>
                </a:solidFill>
              </a:rPr>
              <a:t>tags</a:t>
            </a:r>
            <a:br>
              <a:rPr lang="en-US" sz="2800" b="1" dirty="0" smtClean="0">
                <a:solidFill>
                  <a:schemeClr val="accent1">
                    <a:lumMod val="50000"/>
                  </a:schemeClr>
                </a:solidFill>
              </a:rPr>
            </a:br>
            <a:r>
              <a:rPr lang="en-US" sz="2800" b="1" dirty="0" smtClean="0">
                <a:solidFill>
                  <a:schemeClr val="accent1">
                    <a:lumMod val="50000"/>
                  </a:schemeClr>
                </a:solidFill>
              </a:rPr>
              <a:t>on L/T media</a:t>
            </a:r>
            <a:endParaRPr lang="en-US" sz="2800" b="1" dirty="0">
              <a:solidFill>
                <a:schemeClr val="accent1">
                  <a:lumMod val="50000"/>
                </a:schemeClr>
              </a:solidFill>
            </a:endParaRPr>
          </a:p>
        </p:txBody>
      </p:sp>
      <p:sp>
        <p:nvSpPr>
          <p:cNvPr id="3" name="TextBox 2"/>
          <p:cNvSpPr txBox="1"/>
          <p:nvPr/>
        </p:nvSpPr>
        <p:spPr>
          <a:xfrm>
            <a:off x="107360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69" name="TextBox 68"/>
          <p:cNvSpPr txBox="1"/>
          <p:nvPr/>
        </p:nvSpPr>
        <p:spPr>
          <a:xfrm>
            <a:off x="2274875"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349901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5" name="TextBox 74"/>
          <p:cNvSpPr txBox="1"/>
          <p:nvPr/>
        </p:nvSpPr>
        <p:spPr>
          <a:xfrm>
            <a:off x="5149580"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76" name="TextBox 75"/>
          <p:cNvSpPr txBox="1"/>
          <p:nvPr/>
        </p:nvSpPr>
        <p:spPr>
          <a:xfrm>
            <a:off x="6373716"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78" name="TextBox 77"/>
          <p:cNvSpPr txBox="1"/>
          <p:nvPr/>
        </p:nvSpPr>
        <p:spPr>
          <a:xfrm>
            <a:off x="7597852"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0" name="TextBox 79"/>
          <p:cNvSpPr txBox="1"/>
          <p:nvPr/>
        </p:nvSpPr>
        <p:spPr>
          <a:xfrm>
            <a:off x="5149580"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1" name="TextBox 80"/>
          <p:cNvSpPr txBox="1"/>
          <p:nvPr/>
        </p:nvSpPr>
        <p:spPr>
          <a:xfrm>
            <a:off x="6373716"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5" name="TextBox 84"/>
          <p:cNvSpPr txBox="1"/>
          <p:nvPr/>
        </p:nvSpPr>
        <p:spPr>
          <a:xfrm>
            <a:off x="7597852"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6" name="TextBox 85"/>
          <p:cNvSpPr txBox="1"/>
          <p:nvPr/>
        </p:nvSpPr>
        <p:spPr>
          <a:xfrm>
            <a:off x="5149580"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7" name="TextBox 86"/>
          <p:cNvSpPr txBox="1"/>
          <p:nvPr/>
        </p:nvSpPr>
        <p:spPr>
          <a:xfrm>
            <a:off x="6373716"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9" name="TextBox 88"/>
          <p:cNvSpPr txBox="1"/>
          <p:nvPr/>
        </p:nvSpPr>
        <p:spPr>
          <a:xfrm>
            <a:off x="5149580"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2274875"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3499011"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2274875"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3499011"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3499011"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2" name="Title 1"/>
          <p:cNvSpPr>
            <a:spLocks noGrp="1"/>
          </p:cNvSpPr>
          <p:nvPr>
            <p:ph type="title"/>
          </p:nvPr>
        </p:nvSpPr>
        <p:spPr/>
        <p:txBody>
          <a:bodyPr/>
          <a:lstStyle/>
          <a:p>
            <a:r>
              <a:rPr lang="en-US" dirty="0" smtClean="0"/>
              <a:t>The end-to-end tag stacking </a:t>
            </a:r>
            <a:r>
              <a:rPr lang="en-US" dirty="0" smtClean="0">
                <a:solidFill>
                  <a:srgbClr val="FF0000"/>
                </a:solidFill>
              </a:rPr>
              <a:t>problem</a:t>
            </a:r>
            <a:r>
              <a:rPr lang="en-US" dirty="0">
                <a:solidFill>
                  <a:srgbClr val="FF0000"/>
                </a:solidFill>
              </a:rPr>
              <a:t/>
            </a:r>
            <a:br>
              <a:rPr lang="en-US" dirty="0">
                <a:solidFill>
                  <a:srgbClr val="FF0000"/>
                </a:solidFill>
              </a:rPr>
            </a:br>
            <a:r>
              <a:rPr lang="en-US" sz="2400" dirty="0" smtClean="0">
                <a:solidFill>
                  <a:srgbClr val="000000">
                    <a:lumMod val="95000"/>
                    <a:lumOff val="5000"/>
                  </a:srgbClr>
                </a:solidFill>
              </a:rPr>
              <a:t>All tags must be translated at once</a:t>
            </a:r>
            <a:endParaRPr lang="en-US" dirty="0">
              <a:solidFill>
                <a:srgbClr val="FF0000"/>
              </a:solidFill>
            </a:endParaRPr>
          </a:p>
        </p:txBody>
      </p:sp>
    </p:spTree>
    <p:extLst>
      <p:ext uri="{BB962C8B-B14F-4D97-AF65-F5344CB8AC3E}">
        <p14:creationId xmlns:p14="http://schemas.microsoft.com/office/powerpoint/2010/main" val="126536067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end-to-end tag solution</a:t>
            </a:r>
            <a:endParaRPr lang="en-US" dirty="0"/>
          </a:p>
        </p:txBody>
      </p:sp>
      <p:sp>
        <p:nvSpPr>
          <p:cNvPr id="3" name="Content Placeholder 2"/>
          <p:cNvSpPr>
            <a:spLocks noGrp="1"/>
          </p:cNvSpPr>
          <p:nvPr>
            <p:ph idx="1"/>
          </p:nvPr>
        </p:nvSpPr>
        <p:spPr>
          <a:xfrm>
            <a:off x="685800" y="1556792"/>
            <a:ext cx="7770813" cy="4537621"/>
          </a:xfrm>
        </p:spPr>
        <p:txBody>
          <a:bodyPr>
            <a:normAutofit/>
          </a:bodyPr>
          <a:lstStyle/>
          <a:p>
            <a:pPr>
              <a:buFont typeface="Arial"/>
              <a:buChar char="•"/>
            </a:pPr>
            <a:r>
              <a:rPr lang="en-US" dirty="0" smtClean="0"/>
              <a:t>Tagging near the edges of the network must be in the format expected by the medium in that area.</a:t>
            </a:r>
          </a:p>
          <a:p>
            <a:pPr lvl="1">
              <a:buFont typeface="Arial"/>
              <a:buChar char="•"/>
            </a:pPr>
            <a:r>
              <a:rPr lang="en-US" dirty="0" smtClean="0"/>
              <a:t>Otherwise, they cannot decode the tag stack.</a:t>
            </a:r>
          </a:p>
          <a:p>
            <a:pPr lvl="1">
              <a:buFont typeface="Arial"/>
              <a:buChar char="•"/>
            </a:pPr>
            <a:r>
              <a:rPr lang="en-US" dirty="0" smtClean="0"/>
              <a:t>We cannot, ex post facto, require every bridge and tag-aware end station to start translating between encapsulations</a:t>
            </a:r>
            <a:r>
              <a:rPr lang="en-US" dirty="0" smtClean="0"/>
              <a:t>.</a:t>
            </a:r>
          </a:p>
          <a:p>
            <a:pPr lvl="1">
              <a:buFont typeface="Arial"/>
              <a:buChar char="•"/>
            </a:pPr>
            <a:r>
              <a:rPr lang="en-US" dirty="0" smtClean="0"/>
              <a:t>Heuristics to do the translation are possible, but not reliable.</a:t>
            </a:r>
            <a:endParaRPr lang="en-US" dirty="0" smtClean="0"/>
          </a:p>
          <a:p>
            <a:pPr>
              <a:buFont typeface="Arial"/>
              <a:buChar char="•"/>
            </a:pPr>
            <a:r>
              <a:rPr lang="en-US" dirty="0" smtClean="0"/>
              <a:t>We could ask the bridge that connects to two media types to convert </a:t>
            </a:r>
            <a:r>
              <a:rPr lang="en-US" dirty="0" smtClean="0">
                <a:solidFill>
                  <a:schemeClr val="accent6"/>
                </a:solidFill>
              </a:rPr>
              <a:t>all</a:t>
            </a:r>
            <a:r>
              <a:rPr lang="en-US" dirty="0" smtClean="0"/>
              <a:t> tags </a:t>
            </a:r>
            <a:r>
              <a:rPr lang="en-US" dirty="0" smtClean="0">
                <a:solidFill>
                  <a:srgbClr val="2D2DB9"/>
                </a:solidFill>
              </a:rPr>
              <a:t>and</a:t>
            </a:r>
            <a:r>
              <a:rPr lang="en-US" dirty="0" smtClean="0"/>
              <a:t> the original MSDU.</a:t>
            </a:r>
          </a:p>
          <a:p>
            <a:pPr lvl="1">
              <a:buFont typeface="Arial"/>
              <a:buChar char="•"/>
            </a:pPr>
            <a:r>
              <a:rPr lang="en-US" dirty="0" smtClean="0"/>
              <a:t>That is difficult to do in high speed in ASICs.</a:t>
            </a:r>
          </a:p>
          <a:p>
            <a:pPr lvl="1">
              <a:buFont typeface="Arial"/>
              <a:buChar char="•"/>
            </a:pPr>
            <a:r>
              <a:rPr lang="en-US" dirty="0" smtClean="0">
                <a:solidFill>
                  <a:srgbClr val="2D2DB9"/>
                </a:solidFill>
              </a:rPr>
              <a:t>It makes it impossible to deploy new tags at the edge</a:t>
            </a:r>
            <a:r>
              <a:rPr lang="en-US" dirty="0" smtClean="0"/>
              <a:t>, because the core devices will not know </a:t>
            </a:r>
            <a:r>
              <a:rPr lang="en-US" dirty="0" smtClean="0"/>
              <a:t>how </a:t>
            </a:r>
            <a:r>
              <a:rPr lang="en-US" dirty="0" smtClean="0"/>
              <a:t>long those tags are.</a:t>
            </a:r>
          </a:p>
          <a:p>
            <a:pPr lvl="1">
              <a:buFont typeface="Arial"/>
              <a:buChar char="•"/>
            </a:pPr>
            <a:r>
              <a:rPr lang="en-US" dirty="0" smtClean="0"/>
              <a:t>That’s how you know it is </a:t>
            </a:r>
            <a:r>
              <a:rPr lang="en-US" dirty="0" smtClean="0"/>
              <a:t>a </a:t>
            </a:r>
            <a:r>
              <a:rPr lang="en-US" dirty="0" smtClean="0">
                <a:solidFill>
                  <a:schemeClr val="accent6"/>
                </a:solidFill>
              </a:rPr>
              <a:t>violation </a:t>
            </a:r>
            <a:r>
              <a:rPr lang="en-US" dirty="0" smtClean="0">
                <a:solidFill>
                  <a:schemeClr val="accent6"/>
                </a:solidFill>
              </a:rPr>
              <a:t>of the principles of layering</a:t>
            </a:r>
            <a:r>
              <a:rPr lang="en-US"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Tree>
    <p:extLst>
      <p:ext uri="{BB962C8B-B14F-4D97-AF65-F5344CB8AC3E}">
        <p14:creationId xmlns:p14="http://schemas.microsoft.com/office/powerpoint/2010/main" val="5926740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a:t>
            </a:r>
            <a:r>
              <a:rPr lang="en-US" dirty="0" smtClean="0"/>
              <a:t>for </a:t>
            </a:r>
            <a:r>
              <a:rPr lang="en-US" dirty="0" smtClean="0"/>
              <a:t>tagging in P802.1Q</a:t>
            </a:r>
            <a:r>
              <a:rPr lang="en-US" cap="none" dirty="0" smtClean="0"/>
              <a:t>bz</a:t>
            </a:r>
            <a:r>
              <a:rPr lang="en-US" dirty="0" smtClean="0"/>
              <a:t> D1.2</a:t>
            </a:r>
            <a:endParaRPr lang="en-US" dirty="0"/>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13</a:t>
            </a:fld>
            <a:endParaRPr lang="en-GB"/>
          </a:p>
        </p:txBody>
      </p:sp>
    </p:spTree>
    <p:extLst>
      <p:ext uri="{BB962C8B-B14F-4D97-AF65-F5344CB8AC3E}">
        <p14:creationId xmlns:p14="http://schemas.microsoft.com/office/powerpoint/2010/main" val="198617508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agging process in </a:t>
            </a:r>
            <a:r>
              <a:rPr lang="en-US" dirty="0" smtClean="0"/>
              <a:t>P802.1Qbz Draft 1.2</a:t>
            </a:r>
            <a:endParaRPr lang="en-US" dirty="0"/>
          </a:p>
        </p:txBody>
      </p:sp>
      <p:sp>
        <p:nvSpPr>
          <p:cNvPr id="3" name="Content Placeholder 2"/>
          <p:cNvSpPr>
            <a:spLocks noGrp="1"/>
          </p:cNvSpPr>
          <p:nvPr>
            <p:ph idx="1"/>
          </p:nvPr>
        </p:nvSpPr>
        <p:spPr>
          <a:xfrm>
            <a:off x="685800" y="1751014"/>
            <a:ext cx="7770813" cy="4343400"/>
          </a:xfrm>
        </p:spPr>
        <p:txBody>
          <a:bodyPr>
            <a:normAutofit/>
          </a:bodyPr>
          <a:lstStyle/>
          <a:p>
            <a:pPr>
              <a:buFont typeface="Arial"/>
              <a:buChar char="•"/>
            </a:pPr>
            <a:r>
              <a:rPr lang="en-US" dirty="0" smtClean="0">
                <a:solidFill>
                  <a:srgbClr val="009973"/>
                </a:solidFill>
              </a:rPr>
              <a:t>Length/Type</a:t>
            </a:r>
            <a:r>
              <a:rPr lang="en-US" dirty="0" smtClean="0"/>
              <a:t/>
            </a:r>
            <a:br>
              <a:rPr lang="en-US" dirty="0" smtClean="0"/>
            </a:br>
            <a:r>
              <a:rPr lang="en-US" dirty="0" smtClean="0"/>
              <a:t>no tag:</a:t>
            </a:r>
            <a:endParaRPr lang="en-US" sz="1600" dirty="0"/>
          </a:p>
          <a:p>
            <a:pPr>
              <a:buFont typeface="Arial"/>
              <a:buChar char="•"/>
            </a:pPr>
            <a:endParaRPr lang="en-US" sz="1400" dirty="0" smtClean="0"/>
          </a:p>
          <a:p>
            <a:pPr>
              <a:buFont typeface="Arial"/>
              <a:buChar char="•"/>
            </a:pPr>
            <a:r>
              <a:rPr lang="en-US" dirty="0" smtClean="0">
                <a:solidFill>
                  <a:srgbClr val="009973"/>
                </a:solidFill>
              </a:rPr>
              <a:t>Length/Type</a:t>
            </a:r>
            <a:r>
              <a:rPr lang="en-US" dirty="0" smtClean="0"/>
              <a:t/>
            </a:r>
            <a:br>
              <a:rPr lang="en-US" dirty="0" smtClean="0"/>
            </a:br>
            <a:r>
              <a:rPr lang="en-US" dirty="0" smtClean="0"/>
              <a:t>tagged:</a:t>
            </a:r>
          </a:p>
          <a:p>
            <a:pPr>
              <a:buFont typeface="Arial"/>
              <a:buChar char="•"/>
            </a:pPr>
            <a:endParaRPr lang="en-US" sz="2800" dirty="0"/>
          </a:p>
          <a:p>
            <a:pPr>
              <a:buFont typeface="Arial"/>
              <a:buChar char="•"/>
            </a:pPr>
            <a:r>
              <a:rPr lang="en-US" dirty="0" smtClean="0">
                <a:solidFill>
                  <a:schemeClr val="accent6"/>
                </a:solidFill>
              </a:rPr>
              <a:t>LLC</a:t>
            </a:r>
            <a:r>
              <a:rPr lang="en-US" dirty="0" smtClean="0">
                <a:solidFill>
                  <a:srgbClr val="009973"/>
                </a:solidFill>
              </a:rPr>
              <a:t> </a:t>
            </a:r>
            <a:r>
              <a:rPr lang="en-US" dirty="0" smtClean="0"/>
              <a:t>no tag:</a:t>
            </a:r>
          </a:p>
          <a:p>
            <a:pPr>
              <a:buFont typeface="Arial"/>
              <a:buChar char="•"/>
            </a:pPr>
            <a:endParaRPr lang="en-US" sz="1200" dirty="0"/>
          </a:p>
          <a:p>
            <a:pPr>
              <a:buFont typeface="Arial"/>
              <a:buChar char="•"/>
            </a:pPr>
            <a:r>
              <a:rPr lang="en-US" dirty="0" smtClean="0">
                <a:solidFill>
                  <a:srgbClr val="2D2DB9"/>
                </a:solidFill>
              </a:rPr>
              <a:t>LLC</a:t>
            </a:r>
            <a:r>
              <a:rPr lang="en-US" dirty="0">
                <a:solidFill>
                  <a:srgbClr val="2D2DB9"/>
                </a:solidFill>
              </a:rPr>
              <a:t> </a:t>
            </a:r>
            <a:r>
              <a:rPr lang="en-US" dirty="0" smtClean="0"/>
              <a:t>tagged: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9" name="Rectangle 8"/>
          <p:cNvSpPr/>
          <p:nvPr/>
        </p:nvSpPr>
        <p:spPr bwMode="auto">
          <a:xfrm>
            <a:off x="6913248" y="2116088"/>
            <a:ext cx="1812994"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5905135" y="1711660"/>
            <a:ext cx="2821107"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TextBox 14"/>
          <p:cNvSpPr txBox="1"/>
          <p:nvPr/>
        </p:nvSpPr>
        <p:spPr>
          <a:xfrm>
            <a:off x="5918110" y="1423628"/>
            <a:ext cx="2808132"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17" name="Rectangle 16"/>
          <p:cNvSpPr/>
          <p:nvPr/>
        </p:nvSpPr>
        <p:spPr bwMode="auto">
          <a:xfrm>
            <a:off x="5905136" y="2116088"/>
            <a:ext cx="1008112" cy="404428"/>
          </a:xfrm>
          <a:prstGeom prst="rect">
            <a:avLst/>
          </a:prstGeom>
          <a:solidFill>
            <a:schemeClr val="bg1">
              <a:lumMod val="9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5908304" y="4229068"/>
            <a:ext cx="28179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TextBox 21"/>
          <p:cNvSpPr txBox="1"/>
          <p:nvPr/>
        </p:nvSpPr>
        <p:spPr>
          <a:xfrm>
            <a:off x="5918110" y="3941036"/>
            <a:ext cx="2808132" cy="288032"/>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–3 </a:t>
            </a:r>
            <a:endParaRPr lang="en-US" sz="1200" dirty="0">
              <a:solidFill>
                <a:srgbClr val="000000"/>
              </a:solidFill>
              <a:latin typeface="Arial"/>
              <a:cs typeface="Arial"/>
            </a:endParaRPr>
          </a:p>
        </p:txBody>
      </p:sp>
      <p:sp>
        <p:nvSpPr>
          <p:cNvPr id="27" name="Rectangle 26"/>
          <p:cNvSpPr/>
          <p:nvPr/>
        </p:nvSpPr>
        <p:spPr bwMode="auto">
          <a:xfrm>
            <a:off x="5918110" y="4633496"/>
            <a:ext cx="1390193"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7308304" y="4633496"/>
            <a:ext cx="142110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596540" y="29703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905723" y="3374792"/>
            <a:ext cx="1812994"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3599709" y="33747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5897610" y="2970364"/>
            <a:ext cx="2821107"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TextBox 41"/>
          <p:cNvSpPr txBox="1"/>
          <p:nvPr/>
        </p:nvSpPr>
        <p:spPr>
          <a:xfrm>
            <a:off x="3596540" y="2682332"/>
            <a:ext cx="5122177"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43" name="Rectangle 42"/>
          <p:cNvSpPr/>
          <p:nvPr/>
        </p:nvSpPr>
        <p:spPr bwMode="auto">
          <a:xfrm>
            <a:off x="5897611" y="3374792"/>
            <a:ext cx="1008112" cy="404428"/>
          </a:xfrm>
          <a:prstGeom prst="rect">
            <a:avLst/>
          </a:prstGeom>
          <a:solidFill>
            <a:srgbClr val="F2F2F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604652" y="2970364"/>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4607821" y="337479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897610" y="5487772"/>
            <a:ext cx="28179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TextBox 46"/>
          <p:cNvSpPr txBox="1"/>
          <p:nvPr/>
        </p:nvSpPr>
        <p:spPr>
          <a:xfrm>
            <a:off x="1661932" y="5199740"/>
            <a:ext cx="7053616" cy="288032"/>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50" name="Rectangle 49"/>
          <p:cNvSpPr/>
          <p:nvPr/>
        </p:nvSpPr>
        <p:spPr bwMode="auto">
          <a:xfrm>
            <a:off x="3593371" y="548777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3596540" y="589220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4601483" y="548777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4604652" y="5892200"/>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658763" y="5487772"/>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1661932" y="5892200"/>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cxnSp>
        <p:nvCxnSpPr>
          <p:cNvPr id="59" name="Straight Arrow Connector 58"/>
          <p:cNvCxnSpPr/>
          <p:nvPr/>
        </p:nvCxnSpPr>
        <p:spPr bwMode="auto">
          <a:xfrm flipV="1">
            <a:off x="4932040" y="2092467"/>
            <a:ext cx="576064" cy="531676"/>
          </a:xfrm>
          <a:prstGeom prst="straightConnector1">
            <a:avLst/>
          </a:prstGeom>
          <a:solidFill>
            <a:srgbClr val="00B8FF"/>
          </a:solidFill>
          <a:ln w="57150" cap="flat" cmpd="sng" algn="ctr">
            <a:solidFill>
              <a:srgbClr val="009973"/>
            </a:solidFill>
            <a:prstDash val="solid"/>
            <a:round/>
            <a:headEnd type="arrow"/>
            <a:tailEnd type="arrow"/>
          </a:ln>
          <a:effectLst/>
        </p:spPr>
      </p:cxnSp>
      <p:sp>
        <p:nvSpPr>
          <p:cNvPr id="61" name="TextBox 60"/>
          <p:cNvSpPr txBox="1"/>
          <p:nvPr/>
        </p:nvSpPr>
        <p:spPr>
          <a:xfrm>
            <a:off x="3288387" y="1385481"/>
            <a:ext cx="1646605" cy="1323439"/>
          </a:xfrm>
          <a:prstGeom prst="rect">
            <a:avLst/>
          </a:prstGeom>
          <a:noFill/>
        </p:spPr>
        <p:txBody>
          <a:bodyPr wrap="none" rtlCol="0">
            <a:spAutoFit/>
          </a:bodyPr>
          <a:lstStyle/>
          <a:p>
            <a:pPr algn="dist"/>
            <a:r>
              <a:rPr lang="en-US" sz="2000" dirty="0" smtClean="0">
                <a:solidFill>
                  <a:srgbClr val="009973"/>
                </a:solidFill>
              </a:rPr>
              <a:t>Simply add or</a:t>
            </a:r>
            <a:br>
              <a:rPr lang="en-US" sz="2000" dirty="0" smtClean="0">
                <a:solidFill>
                  <a:srgbClr val="009973"/>
                </a:solidFill>
              </a:rPr>
            </a:br>
            <a:r>
              <a:rPr lang="en-US" sz="2000" dirty="0" smtClean="0">
                <a:solidFill>
                  <a:srgbClr val="009973"/>
                </a:solidFill>
              </a:rPr>
              <a:t>remove tag;</a:t>
            </a:r>
            <a:br>
              <a:rPr lang="en-US" sz="2000" dirty="0" smtClean="0">
                <a:solidFill>
                  <a:srgbClr val="009973"/>
                </a:solidFill>
              </a:rPr>
            </a:br>
            <a:r>
              <a:rPr lang="en-US" sz="2000" dirty="0" smtClean="0">
                <a:solidFill>
                  <a:srgbClr val="009973"/>
                </a:solidFill>
              </a:rPr>
              <a:t>MSDU is</a:t>
            </a:r>
            <a:br>
              <a:rPr lang="en-US" sz="2000" dirty="0" smtClean="0">
                <a:solidFill>
                  <a:srgbClr val="009973"/>
                </a:solidFill>
              </a:rPr>
            </a:br>
            <a:r>
              <a:rPr lang="en-US" sz="2000" dirty="0" smtClean="0">
                <a:solidFill>
                  <a:srgbClr val="009973"/>
                </a:solidFill>
              </a:rPr>
              <a:t>unchanged.</a:t>
            </a:r>
            <a:endParaRPr lang="en-US" sz="2000" dirty="0">
              <a:solidFill>
                <a:srgbClr val="009973"/>
              </a:solidFill>
            </a:endParaRPr>
          </a:p>
        </p:txBody>
      </p:sp>
      <p:sp>
        <p:nvSpPr>
          <p:cNvPr id="62" name="TextBox 61"/>
          <p:cNvSpPr txBox="1"/>
          <p:nvPr/>
        </p:nvSpPr>
        <p:spPr>
          <a:xfrm>
            <a:off x="3211444" y="4141529"/>
            <a:ext cx="1800493" cy="1015663"/>
          </a:xfrm>
          <a:prstGeom prst="rect">
            <a:avLst/>
          </a:prstGeom>
          <a:noFill/>
        </p:spPr>
        <p:txBody>
          <a:bodyPr wrap="none" rtlCol="0">
            <a:spAutoFit/>
          </a:bodyPr>
          <a:lstStyle/>
          <a:p>
            <a:pPr algn="dist"/>
            <a:r>
              <a:rPr lang="en-US" sz="2000" dirty="0" smtClean="0">
                <a:solidFill>
                  <a:srgbClr val="FF0000"/>
                </a:solidFill>
              </a:rPr>
              <a:t>Change MSDU</a:t>
            </a:r>
            <a:br>
              <a:rPr lang="en-US" sz="2000" dirty="0" smtClean="0">
                <a:solidFill>
                  <a:srgbClr val="FF0000"/>
                </a:solidFill>
              </a:rPr>
            </a:br>
            <a:r>
              <a:rPr lang="en-US" sz="2000" dirty="0" smtClean="0">
                <a:solidFill>
                  <a:srgbClr val="FF0000"/>
                </a:solidFill>
              </a:rPr>
              <a:t>when adding or</a:t>
            </a:r>
            <a:br>
              <a:rPr lang="en-US" sz="2000" dirty="0" smtClean="0">
                <a:solidFill>
                  <a:srgbClr val="FF0000"/>
                </a:solidFill>
              </a:rPr>
            </a:br>
            <a:r>
              <a:rPr lang="en-US" sz="2000" dirty="0" smtClean="0">
                <a:solidFill>
                  <a:srgbClr val="FF0000"/>
                </a:solidFill>
              </a:rPr>
              <a:t>removing a tag.</a:t>
            </a:r>
            <a:endParaRPr lang="en-US" sz="2000" dirty="0">
              <a:solidFill>
                <a:srgbClr val="FF0000"/>
              </a:solidFill>
            </a:endParaRPr>
          </a:p>
        </p:txBody>
      </p:sp>
      <p:sp>
        <p:nvSpPr>
          <p:cNvPr id="56" name="Rectangle 55"/>
          <p:cNvSpPr/>
          <p:nvPr/>
        </p:nvSpPr>
        <p:spPr bwMode="auto">
          <a:xfrm>
            <a:off x="6916418" y="5892200"/>
            <a:ext cx="1812994"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57" name="Rectangle 56"/>
          <p:cNvSpPr/>
          <p:nvPr/>
        </p:nvSpPr>
        <p:spPr bwMode="auto">
          <a:xfrm>
            <a:off x="5908306" y="5892200"/>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cxnSp>
        <p:nvCxnSpPr>
          <p:cNvPr id="37" name="Straight Arrow Connector 36"/>
          <p:cNvCxnSpPr/>
          <p:nvPr/>
        </p:nvCxnSpPr>
        <p:spPr bwMode="auto">
          <a:xfrm flipV="1">
            <a:off x="6300192" y="4941168"/>
            <a:ext cx="0" cy="951032"/>
          </a:xfrm>
          <a:prstGeom prst="straightConnector1">
            <a:avLst/>
          </a:prstGeom>
          <a:solidFill>
            <a:srgbClr val="00B8FF"/>
          </a:solidFill>
          <a:ln w="57150" cap="flat" cmpd="sng" algn="ctr">
            <a:solidFill>
              <a:srgbClr val="FF0000"/>
            </a:solidFill>
            <a:prstDash val="solid"/>
            <a:round/>
            <a:headEnd type="arrow"/>
            <a:tailEnd type="arrow"/>
          </a:ln>
          <a:effectLst/>
        </p:spPr>
      </p:cxnSp>
      <p:cxnSp>
        <p:nvCxnSpPr>
          <p:cNvPr id="48" name="Straight Arrow Connector 47"/>
          <p:cNvCxnSpPr/>
          <p:nvPr/>
        </p:nvCxnSpPr>
        <p:spPr bwMode="auto">
          <a:xfrm flipV="1">
            <a:off x="4932040" y="4633496"/>
            <a:ext cx="576064" cy="531676"/>
          </a:xfrm>
          <a:prstGeom prst="straightConnector1">
            <a:avLst/>
          </a:prstGeom>
          <a:solidFill>
            <a:srgbClr val="00B8FF"/>
          </a:solidFill>
          <a:ln w="57150" cap="flat" cmpd="sng" algn="ctr">
            <a:solidFill>
              <a:schemeClr val="accent6"/>
            </a:solidFill>
            <a:prstDash val="solid"/>
            <a:round/>
            <a:headEnd type="arrow"/>
            <a:tailEnd type="arrow"/>
          </a:ln>
          <a:effectLst/>
        </p:spPr>
      </p:cxnSp>
    </p:spTree>
    <p:extLst>
      <p:ext uri="{BB962C8B-B14F-4D97-AF65-F5344CB8AC3E}">
        <p14:creationId xmlns:p14="http://schemas.microsoft.com/office/powerpoint/2010/main" val="64119402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ectangle 78"/>
          <p:cNvSpPr/>
          <p:nvPr/>
        </p:nvSpPr>
        <p:spPr bwMode="auto">
          <a:xfrm>
            <a:off x="4572000" y="5949280"/>
            <a:ext cx="1584176" cy="404428"/>
          </a:xfrm>
          <a:prstGeom prst="rect">
            <a:avLst/>
          </a:prstGeom>
          <a:solidFill>
            <a:srgbClr val="C2FFF0"/>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4" name="Rectangle 83"/>
          <p:cNvSpPr/>
          <p:nvPr/>
        </p:nvSpPr>
        <p:spPr bwMode="auto">
          <a:xfrm>
            <a:off x="5052257" y="5521336"/>
            <a:ext cx="3503982" cy="404428"/>
          </a:xfrm>
          <a:prstGeom prst="rect">
            <a:avLst/>
          </a:prstGeom>
          <a:solidFill>
            <a:srgbClr val="CCFFCC"/>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3" name="Rectangle 82"/>
          <p:cNvSpPr/>
          <p:nvPr/>
        </p:nvSpPr>
        <p:spPr bwMode="auto">
          <a:xfrm>
            <a:off x="2761968" y="5521336"/>
            <a:ext cx="1254146" cy="404428"/>
          </a:xfrm>
          <a:prstGeom prst="rect">
            <a:avLst/>
          </a:prstGeom>
          <a:solidFill>
            <a:srgbClr val="FFFC69"/>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2" name="Rectangle 81"/>
          <p:cNvSpPr/>
          <p:nvPr/>
        </p:nvSpPr>
        <p:spPr bwMode="auto">
          <a:xfrm>
            <a:off x="6156176" y="5085184"/>
            <a:ext cx="1656184" cy="404428"/>
          </a:xfrm>
          <a:prstGeom prst="rect">
            <a:avLst/>
          </a:prstGeom>
          <a:solidFill>
            <a:srgbClr val="FFFC69"/>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1" name="Rectangle 80"/>
          <p:cNvSpPr/>
          <p:nvPr/>
        </p:nvSpPr>
        <p:spPr bwMode="auto">
          <a:xfrm>
            <a:off x="2436170" y="5085184"/>
            <a:ext cx="3503982" cy="404428"/>
          </a:xfrm>
          <a:prstGeom prst="rect">
            <a:avLst/>
          </a:prstGeom>
          <a:solidFill>
            <a:srgbClr val="CCFFCC"/>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80" name="Rectangle 79"/>
          <p:cNvSpPr/>
          <p:nvPr/>
        </p:nvSpPr>
        <p:spPr bwMode="auto">
          <a:xfrm>
            <a:off x="6804248" y="5949280"/>
            <a:ext cx="1008112" cy="404428"/>
          </a:xfrm>
          <a:prstGeom prst="rect">
            <a:avLst/>
          </a:prstGeom>
          <a:solidFill>
            <a:schemeClr val="accent6">
              <a:lumMod val="20000"/>
              <a:lumOff val="80000"/>
            </a:schemeClr>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78" name="Rectangle 77"/>
          <p:cNvSpPr/>
          <p:nvPr/>
        </p:nvSpPr>
        <p:spPr bwMode="auto">
          <a:xfrm>
            <a:off x="1278776" y="5949280"/>
            <a:ext cx="2126545" cy="404428"/>
          </a:xfrm>
          <a:prstGeom prst="rect">
            <a:avLst/>
          </a:prstGeom>
          <a:solidFill>
            <a:srgbClr val="FFD7D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2" name="Title 1"/>
          <p:cNvSpPr>
            <a:spLocks noGrp="1"/>
          </p:cNvSpPr>
          <p:nvPr>
            <p:ph type="title"/>
          </p:nvPr>
        </p:nvSpPr>
        <p:spPr/>
        <p:txBody>
          <a:bodyPr/>
          <a:lstStyle/>
          <a:p>
            <a:r>
              <a:rPr lang="en-US" dirty="0">
                <a:solidFill>
                  <a:schemeClr val="accent6"/>
                </a:solidFill>
              </a:rPr>
              <a:t>LLC</a:t>
            </a:r>
            <a:r>
              <a:rPr lang="en-US" dirty="0"/>
              <a:t> tagging </a:t>
            </a:r>
            <a:r>
              <a:rPr lang="en-US" dirty="0" smtClean="0"/>
              <a:t>process </a:t>
            </a:r>
            <a:r>
              <a:rPr lang="en-US" dirty="0"/>
              <a:t>P802.1Qbz Draft 1.2</a:t>
            </a:r>
          </a:p>
        </p:txBody>
      </p:sp>
      <p:sp>
        <p:nvSpPr>
          <p:cNvPr id="3" name="Content Placeholder 2"/>
          <p:cNvSpPr>
            <a:spLocks noGrp="1"/>
          </p:cNvSpPr>
          <p:nvPr>
            <p:ph idx="1"/>
          </p:nvPr>
        </p:nvSpPr>
        <p:spPr>
          <a:xfrm>
            <a:off x="179512" y="1981200"/>
            <a:ext cx="8549898" cy="4494213"/>
          </a:xfrm>
        </p:spPr>
        <p:txBody>
          <a:bodyPr>
            <a:normAutofit/>
          </a:bodyPr>
          <a:lstStyle/>
          <a:p>
            <a:pPr>
              <a:buFont typeface="Arial"/>
              <a:buChar char="•"/>
            </a:pPr>
            <a:r>
              <a:rPr lang="en-US" dirty="0" smtClean="0"/>
              <a:t>Add/remove tag</a:t>
            </a:r>
            <a:br>
              <a:rPr lang="en-US" dirty="0" smtClean="0"/>
            </a:br>
            <a:r>
              <a:rPr lang="en-US" dirty="0" smtClean="0"/>
              <a:t>on </a:t>
            </a:r>
            <a:r>
              <a:rPr lang="en-US" dirty="0" smtClean="0">
                <a:solidFill>
                  <a:srgbClr val="FF0000"/>
                </a:solidFill>
              </a:rPr>
              <a:t>SNAP</a:t>
            </a:r>
            <a:r>
              <a:rPr lang="en-US" dirty="0" smtClean="0"/>
              <a:t> frame</a:t>
            </a:r>
            <a:endParaRPr lang="en-US" dirty="0"/>
          </a:p>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endParaRPr lang="en-US" dirty="0"/>
          </a:p>
          <a:p>
            <a:pPr>
              <a:buFont typeface="Arial"/>
              <a:buChar char="•"/>
            </a:pPr>
            <a:endParaRPr lang="en-US" dirty="0" smtClean="0"/>
          </a:p>
          <a:p>
            <a:pPr>
              <a:buFont typeface="Arial"/>
              <a:buChar char="•"/>
            </a:pPr>
            <a:r>
              <a:rPr lang="en-US" dirty="0" smtClean="0"/>
              <a:t>Add: Convert old outer item LLC </a:t>
            </a:r>
            <a:r>
              <a:rPr lang="en-US" dirty="0" smtClean="0">
                <a:sym typeface="Wingdings"/>
              </a:rPr>
              <a:t> </a:t>
            </a:r>
            <a:r>
              <a:rPr lang="en-US" dirty="0" smtClean="0"/>
              <a:t>L/T, add LLC tag.</a:t>
            </a:r>
          </a:p>
          <a:p>
            <a:pPr>
              <a:buFont typeface="Arial"/>
              <a:buChar char="•"/>
            </a:pPr>
            <a:r>
              <a:rPr lang="en-US" dirty="0" smtClean="0"/>
              <a:t>Remove:  Delete LLC tag, convert new outer item L/T</a:t>
            </a:r>
            <a:r>
              <a:rPr lang="en-US" dirty="0" smtClean="0">
                <a:sym typeface="Wingdings"/>
              </a:rPr>
              <a:t>LLC.</a:t>
            </a:r>
          </a:p>
          <a:p>
            <a:pPr>
              <a:buFont typeface="Arial"/>
              <a:buChar char="•"/>
            </a:pPr>
            <a:r>
              <a:rPr lang="en-US" dirty="0" smtClean="0">
                <a:sym typeface="Wingdings"/>
              </a:rPr>
              <a:t>OR:  Add/remove tag between LLC-SNAP and MSDU.</a:t>
            </a:r>
            <a:endParaRPr lang="en-US" dirty="0" smtClean="0"/>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grpSp>
        <p:nvGrpSpPr>
          <p:cNvPr id="7" name="Group 6"/>
          <p:cNvGrpSpPr/>
          <p:nvPr/>
        </p:nvGrpSpPr>
        <p:grpSpPr>
          <a:xfrm>
            <a:off x="2992731" y="1423628"/>
            <a:ext cx="5736680" cy="1501316"/>
            <a:chOff x="2979336" y="1307468"/>
            <a:chExt cx="5736680" cy="1501316"/>
          </a:xfrm>
        </p:grpSpPr>
        <p:sp>
          <p:nvSpPr>
            <p:cNvPr id="39" name="Rectangle 38"/>
            <p:cNvSpPr/>
            <p:nvPr/>
          </p:nvSpPr>
          <p:spPr bwMode="auto">
            <a:xfrm>
              <a:off x="2987824" y="1595500"/>
              <a:ext cx="572819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TextBox 39"/>
            <p:cNvSpPr txBox="1"/>
            <p:nvPr/>
          </p:nvSpPr>
          <p:spPr>
            <a:xfrm>
              <a:off x="2979336" y="1307468"/>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41" name="Rectangle 40"/>
            <p:cNvSpPr/>
            <p:nvPr/>
          </p:nvSpPr>
          <p:spPr bwMode="auto">
            <a:xfrm>
              <a:off x="2987387" y="2404356"/>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4139456" y="2404356"/>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43" name="Rectangle 42"/>
            <p:cNvSpPr/>
            <p:nvPr/>
          </p:nvSpPr>
          <p:spPr bwMode="auto">
            <a:xfrm>
              <a:off x="2984657" y="1999928"/>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139455" y="1999928"/>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5282655"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282654" y="1999928"/>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Rectangle 46"/>
            <p:cNvSpPr/>
            <p:nvPr/>
          </p:nvSpPr>
          <p:spPr bwMode="auto">
            <a:xfrm>
              <a:off x="6429619"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48" name="Rectangle 47"/>
            <p:cNvSpPr/>
            <p:nvPr/>
          </p:nvSpPr>
          <p:spPr bwMode="auto">
            <a:xfrm>
              <a:off x="6429618" y="1999928"/>
              <a:ext cx="22863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572818" y="2404356"/>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sp>
        <p:nvSpPr>
          <p:cNvPr id="37" name="Rectangle 36"/>
          <p:cNvSpPr/>
          <p:nvPr/>
        </p:nvSpPr>
        <p:spPr bwMode="auto">
          <a:xfrm>
            <a:off x="5296049" y="3799892"/>
            <a:ext cx="343336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TextBox 37"/>
          <p:cNvSpPr txBox="1"/>
          <p:nvPr/>
        </p:nvSpPr>
        <p:spPr>
          <a:xfrm>
            <a:off x="705285" y="3107432"/>
            <a:ext cx="8024126"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702785" y="4608748"/>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1854854" y="4608748"/>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700055" y="4204320"/>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1854853" y="4204320"/>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5296050"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57" name="Rectangle 56"/>
          <p:cNvSpPr/>
          <p:nvPr/>
        </p:nvSpPr>
        <p:spPr bwMode="auto">
          <a:xfrm>
            <a:off x="5296049" y="4204320"/>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60" name="Rectangle 59"/>
          <p:cNvSpPr/>
          <p:nvPr/>
        </p:nvSpPr>
        <p:spPr bwMode="auto">
          <a:xfrm>
            <a:off x="6443014"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67" name="Rectangle 66"/>
          <p:cNvSpPr/>
          <p:nvPr/>
        </p:nvSpPr>
        <p:spPr bwMode="auto">
          <a:xfrm>
            <a:off x="6443013" y="4204320"/>
            <a:ext cx="22863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68" name="Rectangle 67"/>
          <p:cNvSpPr/>
          <p:nvPr/>
        </p:nvSpPr>
        <p:spPr bwMode="auto">
          <a:xfrm>
            <a:off x="7586213" y="4608748"/>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69" name="Rectangle 68"/>
          <p:cNvSpPr/>
          <p:nvPr/>
        </p:nvSpPr>
        <p:spPr bwMode="auto">
          <a:xfrm>
            <a:off x="3004833" y="4204320"/>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70" name="Rectangle 69"/>
          <p:cNvSpPr/>
          <p:nvPr/>
        </p:nvSpPr>
        <p:spPr bwMode="auto">
          <a:xfrm>
            <a:off x="3008002" y="4608748"/>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71" name="Rectangle 70"/>
          <p:cNvSpPr/>
          <p:nvPr/>
        </p:nvSpPr>
        <p:spPr bwMode="auto">
          <a:xfrm>
            <a:off x="4012945" y="4204320"/>
            <a:ext cx="1292958"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4016114" y="4608748"/>
            <a:ext cx="1292958"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705284" y="3799892"/>
            <a:ext cx="4590765" cy="404428"/>
          </a:xfrm>
          <a:prstGeom prst="rect">
            <a:avLst/>
          </a:prstGeom>
          <a:solidFill>
            <a:srgbClr val="FFFC6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Rectangle 73"/>
          <p:cNvSpPr/>
          <p:nvPr/>
        </p:nvSpPr>
        <p:spPr bwMode="auto">
          <a:xfrm>
            <a:off x="705285" y="3395464"/>
            <a:ext cx="8024125"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Tagged MSDU</a:t>
            </a:r>
            <a:endParaRPr kumimoji="0" lang="en-US" sz="1400" b="0" i="0" u="none" strike="noStrike" cap="none" normalizeH="0" baseline="0" dirty="0" smtClean="0">
              <a:ln>
                <a:noFill/>
              </a:ln>
              <a:solidFill>
                <a:srgbClr val="000000"/>
              </a:solidFill>
              <a:effectLst/>
              <a:latin typeface="Arial"/>
              <a:cs typeface="Arial"/>
            </a:endParaRPr>
          </a:p>
        </p:txBody>
      </p:sp>
      <p:cxnSp>
        <p:nvCxnSpPr>
          <p:cNvPr id="10" name="Straight Connector 9"/>
          <p:cNvCxnSpPr/>
          <p:nvPr/>
        </p:nvCxnSpPr>
        <p:spPr bwMode="auto">
          <a:xfrm flipH="1">
            <a:off x="705285" y="2924944"/>
            <a:ext cx="2302717" cy="1279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5" name="Straight Connector 74"/>
          <p:cNvCxnSpPr>
            <a:endCxn id="73" idx="2"/>
          </p:cNvCxnSpPr>
          <p:nvPr/>
        </p:nvCxnSpPr>
        <p:spPr bwMode="auto">
          <a:xfrm flipH="1">
            <a:off x="3000667" y="2924944"/>
            <a:ext cx="2295383" cy="1279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flipH="1">
            <a:off x="5296049" y="2924944"/>
            <a:ext cx="13023" cy="87494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flipH="1">
            <a:off x="8729410" y="2924944"/>
            <a:ext cx="1" cy="47052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3008002" y="2116088"/>
            <a:ext cx="2288047" cy="2088232"/>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769106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95"/>
          <p:cNvSpPr/>
          <p:nvPr/>
        </p:nvSpPr>
        <p:spPr bwMode="auto">
          <a:xfrm>
            <a:off x="6018557" y="5213806"/>
            <a:ext cx="1649787" cy="404428"/>
          </a:xfrm>
          <a:prstGeom prst="rect">
            <a:avLst/>
          </a:prstGeom>
          <a:solidFill>
            <a:srgbClr val="FFD7D2"/>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95" name="Rectangle 94"/>
          <p:cNvSpPr/>
          <p:nvPr/>
        </p:nvSpPr>
        <p:spPr bwMode="auto">
          <a:xfrm>
            <a:off x="3789826" y="5213806"/>
            <a:ext cx="1142213" cy="404428"/>
          </a:xfrm>
          <a:prstGeom prst="rect">
            <a:avLst/>
          </a:prstGeom>
          <a:solidFill>
            <a:schemeClr val="accent1">
              <a:lumMod val="20000"/>
              <a:lumOff val="80000"/>
            </a:schemeClr>
          </a:solidFill>
          <a:ln w="12700" cap="flat" cmpd="sng" algn="ctr">
            <a:solidFill>
              <a:srgbClr val="FFFF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rgbClr val="000000"/>
              </a:solidFill>
              <a:effectLst/>
              <a:latin typeface="Arial"/>
              <a:cs typeface="Arial"/>
            </a:endParaRPr>
          </a:p>
        </p:txBody>
      </p:sp>
      <p:sp>
        <p:nvSpPr>
          <p:cNvPr id="2" name="Title 1"/>
          <p:cNvSpPr>
            <a:spLocks noGrp="1"/>
          </p:cNvSpPr>
          <p:nvPr>
            <p:ph type="title"/>
          </p:nvPr>
        </p:nvSpPr>
        <p:spPr/>
        <p:txBody>
          <a:bodyPr/>
          <a:lstStyle/>
          <a:p>
            <a:r>
              <a:rPr lang="en-US" dirty="0" smtClean="0">
                <a:solidFill>
                  <a:schemeClr val="accent6"/>
                </a:solidFill>
              </a:rPr>
              <a:t>LLC</a:t>
            </a:r>
            <a:r>
              <a:rPr lang="en-US" dirty="0" smtClean="0"/>
              <a:t> tagging process P802.1Qbz Draft 1.2</a:t>
            </a:r>
            <a:endParaRPr lang="en-US" dirty="0"/>
          </a:p>
        </p:txBody>
      </p:sp>
      <p:sp>
        <p:nvSpPr>
          <p:cNvPr id="3" name="Content Placeholder 2"/>
          <p:cNvSpPr>
            <a:spLocks noGrp="1"/>
          </p:cNvSpPr>
          <p:nvPr>
            <p:ph idx="1"/>
          </p:nvPr>
        </p:nvSpPr>
        <p:spPr>
          <a:xfrm>
            <a:off x="179512" y="1981200"/>
            <a:ext cx="8566359" cy="4113213"/>
          </a:xfrm>
        </p:spPr>
        <p:txBody>
          <a:bodyPr>
            <a:normAutofit/>
          </a:bodyPr>
          <a:lstStyle/>
          <a:p>
            <a:pPr>
              <a:buFont typeface="Arial"/>
              <a:buChar char="•"/>
            </a:pPr>
            <a:r>
              <a:rPr lang="en-US" dirty="0" smtClean="0"/>
              <a:t>Add/remove tag</a:t>
            </a:r>
            <a:br>
              <a:rPr lang="en-US" dirty="0" smtClean="0"/>
            </a:br>
            <a:r>
              <a:rPr lang="en-US" dirty="0" smtClean="0"/>
              <a:t>on </a:t>
            </a:r>
            <a:r>
              <a:rPr lang="en-US" dirty="0" smtClean="0">
                <a:solidFill>
                  <a:srgbClr val="FF0000"/>
                </a:solidFill>
              </a:rPr>
              <a:t>LLC </a:t>
            </a:r>
            <a:r>
              <a:rPr lang="en-US" dirty="0" smtClean="0"/>
              <a:t>frame</a:t>
            </a:r>
            <a:endParaRPr lang="en-US" dirty="0"/>
          </a:p>
          <a:p>
            <a:pPr marL="0" indent="0"/>
            <a:endParaRPr lang="en-US" sz="1200" dirty="0" smtClean="0"/>
          </a:p>
          <a:p>
            <a:pPr marL="0" indent="0"/>
            <a:endParaRPr lang="en-US" sz="1800" dirty="0"/>
          </a:p>
          <a:p>
            <a:pPr>
              <a:buFont typeface="Arial"/>
              <a:buChar char="•"/>
            </a:pPr>
            <a:endParaRPr lang="en-US" dirty="0"/>
          </a:p>
          <a:p>
            <a:pPr>
              <a:buFont typeface="Arial"/>
              <a:buChar char="•"/>
            </a:pPr>
            <a:endParaRPr lang="en-US" dirty="0"/>
          </a:p>
          <a:p>
            <a:pPr>
              <a:buFont typeface="Arial"/>
              <a:buChar char="•"/>
            </a:pPr>
            <a:endParaRPr lang="en-US" dirty="0"/>
          </a:p>
          <a:p>
            <a:pPr>
              <a:buFont typeface="Arial"/>
              <a:buChar char="•"/>
            </a:pPr>
            <a:endParaRPr lang="en-US" dirty="0"/>
          </a:p>
          <a:p>
            <a:pPr>
              <a:buFont typeface="Arial"/>
              <a:buChar char="•"/>
            </a:pPr>
            <a:r>
              <a:rPr lang="en-US" dirty="0" smtClean="0"/>
              <a:t>Add or remove both the LLC tag and the Length field</a:t>
            </a:r>
            <a:r>
              <a:rPr lang="en-US" dirty="0" smtClean="0"/>
              <a:t>.</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38" name="TextBox 37"/>
          <p:cNvSpPr txBox="1"/>
          <p:nvPr/>
        </p:nvSpPr>
        <p:spPr>
          <a:xfrm>
            <a:off x="825423" y="3107432"/>
            <a:ext cx="7920447" cy="288032"/>
          </a:xfrm>
          <a:prstGeom prst="rect">
            <a:avLst/>
          </a:prstGeom>
          <a:noFill/>
        </p:spPr>
        <p:txBody>
          <a:bodyPr wrap="square" rtlCol="0">
            <a:spAutoFit/>
          </a:bodyPr>
          <a:lstStyle/>
          <a:p>
            <a:r>
              <a:rPr lang="en-US" sz="1200" dirty="0" smtClean="0">
                <a:solidFill>
                  <a:srgbClr val="000000"/>
                </a:solidFill>
                <a:latin typeface="Arial"/>
                <a:cs typeface="Arial"/>
              </a:rPr>
              <a:t>          3                        3                        2                         2                           2                         3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0" name="Rectangle 49"/>
          <p:cNvSpPr/>
          <p:nvPr/>
        </p:nvSpPr>
        <p:spPr bwMode="auto">
          <a:xfrm>
            <a:off x="828154" y="4605784"/>
            <a:ext cx="115206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1980223" y="4605784"/>
            <a:ext cx="11431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825424" y="4201356"/>
            <a:ext cx="115479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1980222" y="4201356"/>
            <a:ext cx="1143199"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69" name="Rectangle 68"/>
          <p:cNvSpPr/>
          <p:nvPr/>
        </p:nvSpPr>
        <p:spPr bwMode="auto">
          <a:xfrm>
            <a:off x="3130202" y="4201356"/>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70" name="Rectangle 69"/>
          <p:cNvSpPr/>
          <p:nvPr/>
        </p:nvSpPr>
        <p:spPr bwMode="auto">
          <a:xfrm>
            <a:off x="3133371" y="4605784"/>
            <a:ext cx="1008112"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88-A8</a:t>
            </a:r>
            <a:endParaRPr kumimoji="0" lang="en-US" sz="1400" b="0" i="0" u="none" strike="noStrike" cap="none" normalizeH="0" baseline="0" dirty="0" smtClean="0">
              <a:ln>
                <a:noFill/>
              </a:ln>
              <a:solidFill>
                <a:srgbClr val="000000"/>
              </a:solidFill>
              <a:effectLst/>
              <a:latin typeface="Arial"/>
              <a:cs typeface="Arial"/>
            </a:endParaRPr>
          </a:p>
        </p:txBody>
      </p:sp>
      <p:sp>
        <p:nvSpPr>
          <p:cNvPr id="71" name="Rectangle 70"/>
          <p:cNvSpPr/>
          <p:nvPr/>
        </p:nvSpPr>
        <p:spPr bwMode="auto">
          <a:xfrm>
            <a:off x="4138314" y="4201356"/>
            <a:ext cx="1292958"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4141483" y="4605784"/>
            <a:ext cx="1292958"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828154" y="3799892"/>
            <a:ext cx="4603118" cy="404428"/>
          </a:xfrm>
          <a:prstGeom prst="rect">
            <a:avLst/>
          </a:prstGeom>
          <a:solidFill>
            <a:srgbClr val="FFFC6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Rectangle 73"/>
          <p:cNvSpPr/>
          <p:nvPr/>
        </p:nvSpPr>
        <p:spPr bwMode="auto">
          <a:xfrm>
            <a:off x="825424" y="3395464"/>
            <a:ext cx="7920447"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Tagged MSGU</a:t>
            </a:r>
            <a:endParaRPr kumimoji="0" lang="en-US" sz="1400" b="0" i="0" u="none" strike="noStrike" cap="none" normalizeH="0" baseline="0" dirty="0" smtClean="0">
              <a:ln>
                <a:noFill/>
              </a:ln>
              <a:solidFill>
                <a:srgbClr val="000000"/>
              </a:solidFill>
              <a:effectLst/>
              <a:latin typeface="Arial"/>
              <a:cs typeface="Arial"/>
            </a:endParaRPr>
          </a:p>
        </p:txBody>
      </p:sp>
      <p:cxnSp>
        <p:nvCxnSpPr>
          <p:cNvPr id="77" name="Straight Connector 76"/>
          <p:cNvCxnSpPr/>
          <p:nvPr/>
        </p:nvCxnSpPr>
        <p:spPr bwMode="auto">
          <a:xfrm flipH="1">
            <a:off x="8745870" y="2924944"/>
            <a:ext cx="1" cy="47052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Rectangle 55"/>
          <p:cNvSpPr/>
          <p:nvPr/>
        </p:nvSpPr>
        <p:spPr bwMode="auto">
          <a:xfrm>
            <a:off x="6454211" y="1711660"/>
            <a:ext cx="2291660"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58" name="TextBox 57"/>
          <p:cNvSpPr txBox="1"/>
          <p:nvPr/>
        </p:nvSpPr>
        <p:spPr>
          <a:xfrm>
            <a:off x="6445722" y="1423628"/>
            <a:ext cx="2300149" cy="276999"/>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59" name="Rectangle 58"/>
          <p:cNvSpPr/>
          <p:nvPr/>
        </p:nvSpPr>
        <p:spPr bwMode="auto">
          <a:xfrm>
            <a:off x="6456941" y="2520516"/>
            <a:ext cx="115206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7602673" y="2517552"/>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6454211" y="2116088"/>
            <a:ext cx="11547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7602672" y="2116088"/>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87" name="Rectangle 86"/>
          <p:cNvSpPr/>
          <p:nvPr/>
        </p:nvSpPr>
        <p:spPr bwMode="auto">
          <a:xfrm>
            <a:off x="5437610" y="3799892"/>
            <a:ext cx="3308261" cy="404428"/>
          </a:xfrm>
          <a:prstGeom prst="rect">
            <a:avLst/>
          </a:prstGeom>
          <a:solidFill>
            <a:srgbClr val="CCFF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Untagged MSDU</a:t>
            </a:r>
            <a:endParaRPr kumimoji="0" lang="en-US" sz="1400" b="0" i="0" u="none" strike="noStrike" cap="none" normalizeH="0" baseline="0" dirty="0" smtClean="0">
              <a:ln>
                <a:noFill/>
              </a:ln>
              <a:solidFill>
                <a:srgbClr val="000000"/>
              </a:solidFill>
              <a:effectLst/>
              <a:latin typeface="Arial"/>
              <a:cs typeface="Arial"/>
            </a:endParaRPr>
          </a:p>
        </p:txBody>
      </p:sp>
      <p:sp>
        <p:nvSpPr>
          <p:cNvPr id="88" name="Rectangle 87"/>
          <p:cNvSpPr/>
          <p:nvPr/>
        </p:nvSpPr>
        <p:spPr bwMode="auto">
          <a:xfrm>
            <a:off x="6450604" y="4608748"/>
            <a:ext cx="115206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89" name="Rectangle 88"/>
          <p:cNvSpPr/>
          <p:nvPr/>
        </p:nvSpPr>
        <p:spPr bwMode="auto">
          <a:xfrm>
            <a:off x="7602673" y="4605784"/>
            <a:ext cx="11431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90" name="Rectangle 89"/>
          <p:cNvSpPr/>
          <p:nvPr/>
        </p:nvSpPr>
        <p:spPr bwMode="auto">
          <a:xfrm>
            <a:off x="6447874" y="4204320"/>
            <a:ext cx="1154798"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91" name="Rectangle 90"/>
          <p:cNvSpPr/>
          <p:nvPr/>
        </p:nvSpPr>
        <p:spPr bwMode="auto">
          <a:xfrm>
            <a:off x="7602672" y="4204320"/>
            <a:ext cx="1143199"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92" name="Rectangle 91"/>
          <p:cNvSpPr/>
          <p:nvPr/>
        </p:nvSpPr>
        <p:spPr bwMode="auto">
          <a:xfrm>
            <a:off x="5434441" y="4204320"/>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a:t>
            </a:r>
            <a:endParaRPr kumimoji="0" lang="en-US" sz="1400" b="0" i="0" u="none" strike="noStrike" cap="none" normalizeH="0" baseline="0" dirty="0" smtClean="0">
              <a:ln>
                <a:noFill/>
              </a:ln>
              <a:solidFill>
                <a:srgbClr val="000000"/>
              </a:solidFill>
              <a:effectLst/>
              <a:latin typeface="Arial"/>
              <a:cs typeface="Arial"/>
            </a:endParaRPr>
          </a:p>
        </p:txBody>
      </p:sp>
      <p:sp>
        <p:nvSpPr>
          <p:cNvPr id="93" name="Rectangle 92"/>
          <p:cNvSpPr/>
          <p:nvPr/>
        </p:nvSpPr>
        <p:spPr bwMode="auto">
          <a:xfrm>
            <a:off x="5437610" y="4608748"/>
            <a:ext cx="1008112" cy="404428"/>
          </a:xfrm>
          <a:prstGeom prst="rect">
            <a:avLst/>
          </a:prstGeom>
          <a:solidFill>
            <a:srgbClr val="FFD7D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i="1" dirty="0" smtClean="0">
                <a:solidFill>
                  <a:srgbClr val="000000"/>
                </a:solidFill>
                <a:latin typeface="Arial"/>
                <a:cs typeface="Arial"/>
              </a:rPr>
              <a:t>M</a:t>
            </a:r>
            <a:r>
              <a:rPr lang="en-US" sz="1400" dirty="0" smtClean="0">
                <a:solidFill>
                  <a:srgbClr val="000000"/>
                </a:solidFill>
                <a:latin typeface="Arial"/>
                <a:cs typeface="Arial"/>
              </a:rPr>
              <a:t>+3</a:t>
            </a:r>
            <a:endParaRPr kumimoji="0" lang="en-US" sz="1400" b="0" i="0" u="none" strike="noStrike" cap="none" normalizeH="0" baseline="0" dirty="0" smtClean="0">
              <a:ln>
                <a:noFill/>
              </a:ln>
              <a:solidFill>
                <a:srgbClr val="000000"/>
              </a:solidFill>
              <a:effectLst/>
              <a:latin typeface="Arial"/>
              <a:cs typeface="Arial"/>
            </a:endParaRPr>
          </a:p>
        </p:txBody>
      </p:sp>
      <p:cxnSp>
        <p:nvCxnSpPr>
          <p:cNvPr id="76" name="Straight Connector 75"/>
          <p:cNvCxnSpPr/>
          <p:nvPr/>
        </p:nvCxnSpPr>
        <p:spPr bwMode="auto">
          <a:xfrm flipH="1">
            <a:off x="6442553" y="2921980"/>
            <a:ext cx="6512" cy="877912"/>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6329754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1115616"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6041440" y="2101677"/>
            <a:ext cx="2182813" cy="206375"/>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7"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2" name="Title 1"/>
          <p:cNvSpPr>
            <a:spLocks noGrp="1"/>
          </p:cNvSpPr>
          <p:nvPr>
            <p:ph type="title"/>
          </p:nvPr>
        </p:nvSpPr>
        <p:spPr/>
        <p:txBody>
          <a:bodyPr/>
          <a:lstStyle/>
          <a:p>
            <a:r>
              <a:rPr lang="en-US" dirty="0" smtClean="0"/>
              <a:t>The end-to-end tag stacking </a:t>
            </a:r>
            <a:r>
              <a:rPr lang="en-US" dirty="0" smtClean="0">
                <a:solidFill>
                  <a:srgbClr val="FF0000"/>
                </a:solidFill>
              </a:rPr>
              <a:t>solution</a:t>
            </a:r>
            <a:br>
              <a:rPr lang="en-US" dirty="0" smtClean="0">
                <a:solidFill>
                  <a:srgbClr val="FF0000"/>
                </a:solidFill>
              </a:rPr>
            </a:br>
            <a:r>
              <a:rPr lang="en-US" sz="2400" dirty="0" smtClean="0">
                <a:solidFill>
                  <a:schemeClr val="tx1">
                    <a:lumMod val="95000"/>
                    <a:lumOff val="5000"/>
                  </a:schemeClr>
                </a:solidFill>
              </a:rPr>
              <a:t>One translation per tag or media change</a:t>
            </a:r>
            <a:endParaRPr lang="en-US" sz="2400" dirty="0">
              <a:solidFill>
                <a:schemeClr val="tx1">
                  <a:lumMod val="95000"/>
                  <a:lumOff val="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32419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32419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324198"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128119"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128119"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128119"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128119"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73800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73800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738006"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738006"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738006"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738006"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93204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932040"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932040"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932040"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932040"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932040"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254192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254192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254192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254192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134585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1339549" y="486754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3419872" y="3202137"/>
            <a:ext cx="2448272" cy="430887"/>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TextBox 82"/>
          <p:cNvSpPr txBox="1"/>
          <p:nvPr/>
        </p:nvSpPr>
        <p:spPr>
          <a:xfrm>
            <a:off x="6516216" y="2708920"/>
            <a:ext cx="2419227" cy="954107"/>
          </a:xfrm>
          <a:prstGeom prst="rect">
            <a:avLst/>
          </a:prstGeom>
          <a:noFill/>
        </p:spPr>
        <p:txBody>
          <a:bodyPr wrap="none" rtlCol="0">
            <a:spAutoFit/>
          </a:bodyPr>
          <a:lstStyle/>
          <a:p>
            <a:pPr algn="r"/>
            <a:r>
              <a:rPr lang="en-US" sz="2800" b="1" dirty="0" smtClean="0">
                <a:solidFill>
                  <a:schemeClr val="accent6"/>
                </a:solidFill>
              </a:rPr>
              <a:t>LLC </a:t>
            </a:r>
            <a:r>
              <a:rPr lang="en-US" sz="2800" b="1" dirty="0" smtClean="0">
                <a:solidFill>
                  <a:schemeClr val="accent6"/>
                </a:solidFill>
              </a:rPr>
              <a:t>tags</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84" name="TextBox 83"/>
          <p:cNvSpPr txBox="1"/>
          <p:nvPr/>
        </p:nvSpPr>
        <p:spPr>
          <a:xfrm>
            <a:off x="179512" y="2708920"/>
            <a:ext cx="2841418" cy="954107"/>
          </a:xfrm>
          <a:prstGeom prst="rect">
            <a:avLst/>
          </a:prstGeom>
          <a:noFill/>
        </p:spPr>
        <p:txBody>
          <a:bodyPr wrap="none" rtlCol="0">
            <a:spAutoFit/>
          </a:bodyPr>
          <a:lstStyle/>
          <a:p>
            <a:r>
              <a:rPr lang="en-US" sz="2800" b="1" dirty="0" smtClean="0">
                <a:solidFill>
                  <a:schemeClr val="accent1">
                    <a:lumMod val="50000"/>
                  </a:schemeClr>
                </a:solidFill>
              </a:rPr>
              <a:t>Length/Type </a:t>
            </a:r>
            <a:r>
              <a:rPr lang="en-US" sz="2800" b="1" dirty="0" smtClean="0">
                <a:solidFill>
                  <a:schemeClr val="accent1">
                    <a:lumMod val="50000"/>
                  </a:schemeClr>
                </a:solidFill>
              </a:rPr>
              <a:t>tags</a:t>
            </a:r>
            <a:br>
              <a:rPr lang="en-US" sz="2800" b="1" dirty="0" smtClean="0">
                <a:solidFill>
                  <a:schemeClr val="accent1">
                    <a:lumMod val="50000"/>
                  </a:schemeClr>
                </a:solidFill>
              </a:rPr>
            </a:br>
            <a:r>
              <a:rPr lang="en-US" sz="2800" b="1" dirty="0" smtClean="0">
                <a:solidFill>
                  <a:schemeClr val="accent1">
                    <a:lumMod val="50000"/>
                  </a:schemeClr>
                </a:solidFill>
              </a:rPr>
              <a:t>on L/T media</a:t>
            </a:r>
            <a:endParaRPr lang="en-US" sz="2800" b="1" dirty="0">
              <a:solidFill>
                <a:schemeClr val="accent1">
                  <a:lumMod val="50000"/>
                </a:schemeClr>
              </a:solidFill>
            </a:endParaRPr>
          </a:p>
        </p:txBody>
      </p:sp>
      <p:sp>
        <p:nvSpPr>
          <p:cNvPr id="3" name="TextBox 2"/>
          <p:cNvSpPr txBox="1"/>
          <p:nvPr/>
        </p:nvSpPr>
        <p:spPr>
          <a:xfrm>
            <a:off x="109114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69" name="TextBox 68"/>
          <p:cNvSpPr txBox="1"/>
          <p:nvPr/>
        </p:nvSpPr>
        <p:spPr>
          <a:xfrm>
            <a:off x="2292415"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351655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5" name="TextBox 74"/>
          <p:cNvSpPr txBox="1"/>
          <p:nvPr/>
        </p:nvSpPr>
        <p:spPr>
          <a:xfrm>
            <a:off x="5157232"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6" name="TextBox 75"/>
          <p:cNvSpPr txBox="1"/>
          <p:nvPr/>
        </p:nvSpPr>
        <p:spPr>
          <a:xfrm>
            <a:off x="6381368"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8" name="TextBox 77"/>
          <p:cNvSpPr txBox="1"/>
          <p:nvPr/>
        </p:nvSpPr>
        <p:spPr>
          <a:xfrm>
            <a:off x="7605504"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0" name="TextBox 79"/>
          <p:cNvSpPr txBox="1"/>
          <p:nvPr/>
        </p:nvSpPr>
        <p:spPr>
          <a:xfrm>
            <a:off x="5157232"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1" name="TextBox 80"/>
          <p:cNvSpPr txBox="1"/>
          <p:nvPr/>
        </p:nvSpPr>
        <p:spPr>
          <a:xfrm>
            <a:off x="6381368"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5" name="TextBox 84"/>
          <p:cNvSpPr txBox="1"/>
          <p:nvPr/>
        </p:nvSpPr>
        <p:spPr>
          <a:xfrm>
            <a:off x="7605504"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6" name="TextBox 85"/>
          <p:cNvSpPr txBox="1"/>
          <p:nvPr/>
        </p:nvSpPr>
        <p:spPr>
          <a:xfrm>
            <a:off x="5157232" y="4372543"/>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7" name="TextBox 86"/>
          <p:cNvSpPr txBox="1"/>
          <p:nvPr/>
        </p:nvSpPr>
        <p:spPr>
          <a:xfrm>
            <a:off x="6381368"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9" name="TextBox 88"/>
          <p:cNvSpPr txBox="1"/>
          <p:nvPr/>
        </p:nvSpPr>
        <p:spPr>
          <a:xfrm>
            <a:off x="5157232"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2292415"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3516551"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2292415"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3516551"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3516551"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88" name="Oval 87"/>
          <p:cNvSpPr/>
          <p:nvPr/>
        </p:nvSpPr>
        <p:spPr bwMode="auto">
          <a:xfrm>
            <a:off x="5013216" y="4350765"/>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Oval 93"/>
          <p:cNvSpPr/>
          <p:nvPr/>
        </p:nvSpPr>
        <p:spPr bwMode="auto">
          <a:xfrm>
            <a:off x="6237352" y="4859159"/>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95599951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net effect</a:t>
            </a:r>
            <a:endParaRPr lang="en-US" dirty="0"/>
          </a:p>
        </p:txBody>
      </p:sp>
      <p:sp>
        <p:nvSpPr>
          <p:cNvPr id="3" name="Content Placeholder 2"/>
          <p:cNvSpPr>
            <a:spLocks noGrp="1"/>
          </p:cNvSpPr>
          <p:nvPr>
            <p:ph idx="1"/>
          </p:nvPr>
        </p:nvSpPr>
        <p:spPr>
          <a:xfrm>
            <a:off x="214789" y="1981200"/>
            <a:ext cx="8241824" cy="4113213"/>
          </a:xfrm>
        </p:spPr>
        <p:txBody>
          <a:bodyPr>
            <a:normAutofit/>
          </a:bodyPr>
          <a:lstStyle/>
          <a:p>
            <a:pPr>
              <a:buFont typeface="Arial"/>
              <a:buChar char="•"/>
            </a:pPr>
            <a:r>
              <a:rPr lang="en-US" dirty="0" smtClean="0"/>
              <a:t>Multiple tags on </a:t>
            </a:r>
            <a:r>
              <a:rPr lang="en-US" dirty="0" smtClean="0">
                <a:solidFill>
                  <a:srgbClr val="009973"/>
                </a:solidFill>
              </a:rPr>
              <a:t>Length/Type (802.3) frame</a:t>
            </a:r>
            <a:r>
              <a:rPr lang="en-US" dirty="0" smtClean="0"/>
              <a:t>:</a:t>
            </a:r>
          </a:p>
          <a:p>
            <a:pPr>
              <a:buFont typeface="Arial"/>
              <a:buChar char="•"/>
            </a:pPr>
            <a:endParaRPr lang="en-US" dirty="0"/>
          </a:p>
          <a:p>
            <a:pPr>
              <a:buFont typeface="Arial"/>
              <a:buChar char="•"/>
            </a:pPr>
            <a:endParaRPr lang="en-US" dirty="0" smtClean="0"/>
          </a:p>
          <a:p>
            <a:pPr>
              <a:buFont typeface="Arial"/>
              <a:buChar char="•"/>
            </a:pPr>
            <a:r>
              <a:rPr lang="en-US" dirty="0" smtClean="0"/>
              <a:t>Multiple tags on</a:t>
            </a:r>
            <a:r>
              <a:rPr lang="en-US" dirty="0" smtClean="0">
                <a:solidFill>
                  <a:schemeClr val="accent6"/>
                </a:solidFill>
              </a:rPr>
              <a:t> LLC (802.11) frame</a:t>
            </a:r>
            <a:r>
              <a:rPr lang="en-US" dirty="0" smtClean="0"/>
              <a:t>:</a:t>
            </a:r>
          </a:p>
          <a:p>
            <a:pPr>
              <a:buFont typeface="Arial"/>
              <a:buChar char="•"/>
            </a:pPr>
            <a:endParaRPr lang="en-US" dirty="0"/>
          </a:p>
          <a:p>
            <a:pPr marL="0" indent="0"/>
            <a:endParaRPr lang="en-US" dirty="0" smtClean="0"/>
          </a:p>
          <a:p>
            <a:pPr>
              <a:buFont typeface="Arial"/>
              <a:buChar char="•"/>
            </a:pPr>
            <a:r>
              <a:rPr lang="en-US" dirty="0" smtClean="0"/>
              <a:t>Only the </a:t>
            </a:r>
            <a:r>
              <a:rPr lang="en-US" dirty="0" smtClean="0">
                <a:solidFill>
                  <a:srgbClr val="FF0000"/>
                </a:solidFill>
              </a:rPr>
              <a:t>first item </a:t>
            </a:r>
            <a:r>
              <a:rPr lang="en-US" dirty="0" smtClean="0"/>
              <a:t>is </a:t>
            </a:r>
            <a:r>
              <a:rPr lang="en-US" dirty="0" smtClean="0">
                <a:solidFill>
                  <a:schemeClr val="accent6"/>
                </a:solidFill>
              </a:rPr>
              <a:t>LLC-encoded </a:t>
            </a:r>
            <a:r>
              <a:rPr lang="en-US" dirty="0" smtClean="0"/>
              <a:t>on an LLC medium; all other items are </a:t>
            </a:r>
            <a:r>
              <a:rPr lang="en-US" dirty="0" smtClean="0">
                <a:solidFill>
                  <a:srgbClr val="009973"/>
                </a:solidFill>
              </a:rPr>
              <a:t>Length/Type-encoded</a:t>
            </a:r>
            <a:r>
              <a:rPr lang="en-US" dirty="0" smtClean="0"/>
              <a:t>.</a:t>
            </a:r>
          </a:p>
          <a:p>
            <a:pPr>
              <a:buFont typeface="Arial"/>
              <a:buChar char="•"/>
            </a:pPr>
            <a:r>
              <a:rPr lang="en-US" dirty="0" smtClean="0"/>
              <a:t>(An untagged MSDU is </a:t>
            </a:r>
            <a:r>
              <a:rPr lang="en-US" dirty="0" smtClean="0">
                <a:solidFill>
                  <a:schemeClr val="accent6"/>
                </a:solidFill>
              </a:rPr>
              <a:t>LLC</a:t>
            </a:r>
            <a:r>
              <a:rPr lang="en-US" dirty="0" smtClean="0"/>
              <a:t> or </a:t>
            </a:r>
            <a:r>
              <a:rPr lang="en-US" dirty="0" smtClean="0">
                <a:solidFill>
                  <a:srgbClr val="009973"/>
                </a:solidFill>
              </a:rPr>
              <a:t>Length/Type</a:t>
            </a:r>
            <a:r>
              <a:rPr lang="en-US" dirty="0" smtClean="0"/>
              <a:t>, by medium.)</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34" name="Rectangle 33"/>
          <p:cNvSpPr/>
          <p:nvPr/>
        </p:nvSpPr>
        <p:spPr bwMode="auto">
          <a:xfrm>
            <a:off x="6372988" y="2653745"/>
            <a:ext cx="2591500"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MSDU</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4671974" y="2661883"/>
            <a:ext cx="1701014"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3</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3012514" y="2653745"/>
            <a:ext cx="1659459"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2</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1332428" y="2653745"/>
            <a:ext cx="1680087" cy="404428"/>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1</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372988" y="4076030"/>
            <a:ext cx="2591500"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4671974" y="4076030"/>
            <a:ext cx="1701015"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3</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3012515" y="4076030"/>
            <a:ext cx="1659458"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Length/Type Tag 2</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287586" y="4076030"/>
            <a:ext cx="2724930" cy="404428"/>
          </a:xfrm>
          <a:prstGeom prst="rect">
            <a:avLst/>
          </a:prstGeom>
          <a:solidFill>
            <a:schemeClr val="accent6">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 SNAP Tag 1</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8842085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end-to-end tag solution</a:t>
            </a:r>
            <a:endParaRPr lang="en-US" dirty="0"/>
          </a:p>
        </p:txBody>
      </p:sp>
      <p:sp>
        <p:nvSpPr>
          <p:cNvPr id="3" name="Content Placeholder 2"/>
          <p:cNvSpPr>
            <a:spLocks noGrp="1"/>
          </p:cNvSpPr>
          <p:nvPr>
            <p:ph idx="1"/>
          </p:nvPr>
        </p:nvSpPr>
        <p:spPr/>
        <p:txBody>
          <a:bodyPr>
            <a:normAutofit fontScale="92500" lnSpcReduction="10000"/>
          </a:bodyPr>
          <a:lstStyle/>
          <a:p>
            <a:pPr>
              <a:buFont typeface="Arial"/>
              <a:buChar char="•"/>
            </a:pPr>
            <a:r>
              <a:rPr lang="en-US" dirty="0" smtClean="0">
                <a:solidFill>
                  <a:srgbClr val="2D2DB9"/>
                </a:solidFill>
              </a:rPr>
              <a:t>We keep the whole stack, except for the outermost item, in Length/Type format.</a:t>
            </a:r>
          </a:p>
          <a:p>
            <a:pPr>
              <a:buFont typeface="Arial"/>
              <a:buChar char="•"/>
            </a:pPr>
            <a:r>
              <a:rPr lang="en-US" dirty="0"/>
              <a:t>E</a:t>
            </a:r>
            <a:r>
              <a:rPr lang="en-US" dirty="0" smtClean="0"/>
              <a:t>very device knows how to encode/decode frames.</a:t>
            </a:r>
          </a:p>
          <a:p>
            <a:pPr>
              <a:buFont typeface="Arial"/>
              <a:buChar char="•"/>
            </a:pPr>
            <a:r>
              <a:rPr lang="en-US" dirty="0" smtClean="0"/>
              <a:t>Only </a:t>
            </a:r>
            <a:r>
              <a:rPr lang="en-US" dirty="0" smtClean="0">
                <a:solidFill>
                  <a:srgbClr val="2D2DB9"/>
                </a:solidFill>
              </a:rPr>
              <a:t>one item</a:t>
            </a:r>
            <a:r>
              <a:rPr lang="en-US" dirty="0" smtClean="0"/>
              <a:t> is converted per tag added</a:t>
            </a:r>
            <a:r>
              <a:rPr lang="en-US" dirty="0"/>
              <a:t> </a:t>
            </a:r>
            <a:r>
              <a:rPr lang="en-US" dirty="0" smtClean="0"/>
              <a:t>or removed.</a:t>
            </a:r>
          </a:p>
          <a:p>
            <a:pPr>
              <a:buFont typeface="Arial"/>
              <a:buChar char="•"/>
            </a:pPr>
            <a:r>
              <a:rPr lang="en-US" dirty="0" smtClean="0"/>
              <a:t>The outermost item still follows the rules for the medium in question.</a:t>
            </a:r>
          </a:p>
          <a:p>
            <a:pPr>
              <a:buFont typeface="Arial"/>
              <a:buChar char="•"/>
            </a:pPr>
            <a:r>
              <a:rPr lang="en-US" dirty="0" smtClean="0"/>
              <a:t>We could equally well have used the LLC format in all except the outermost item, except that 802.3 devices already use multiple tags and (as far as this author knows) </a:t>
            </a:r>
            <a:r>
              <a:rPr lang="en-US" dirty="0" smtClean="0">
                <a:solidFill>
                  <a:srgbClr val="2D2DB9"/>
                </a:solidFill>
              </a:rPr>
              <a:t>802.11 devices do not use LLC-stacked tags</a:t>
            </a:r>
            <a:r>
              <a:rPr lang="en-US" dirty="0" smtClean="0"/>
              <a:t>.</a:t>
            </a:r>
          </a:p>
          <a:p>
            <a:pPr>
              <a:buFont typeface="Arial"/>
              <a:buChar char="•"/>
            </a:pPr>
            <a:r>
              <a:rPr lang="en-US" dirty="0" smtClean="0"/>
              <a:t>(There is also a new </a:t>
            </a:r>
            <a:r>
              <a:rPr lang="en-US" dirty="0" err="1" smtClean="0"/>
              <a:t>EtherType</a:t>
            </a:r>
            <a:r>
              <a:rPr lang="en-US" dirty="0" smtClean="0"/>
              <a:t> defined in P802.1Qbz D1.2 to encode an LLC MSDU longer than 1500 bytes.)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Tree>
    <p:extLst>
      <p:ext uri="{BB962C8B-B14F-4D97-AF65-F5344CB8AC3E}">
        <p14:creationId xmlns:p14="http://schemas.microsoft.com/office/powerpoint/2010/main" val="39837863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August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Work now in progress on P802.1Qbz and P802.11ak has shown that the method currently defined in IEEE 802.1Q for adding and removing tags (e.g., the VLAN tag) to frames on LLC </a:t>
            </a:r>
            <a:r>
              <a:rPr lang="en-GB" dirty="0" smtClean="0"/>
              <a:t>media (e.g., 802.11) is untenable.  A new scheme is proposed in P802.1Qbz Draft 1.2 for use by P802.11ak. </a:t>
            </a:r>
            <a:r>
              <a:rPr lang="en-GB" dirty="0" smtClean="0">
                <a:solidFill>
                  <a:srgbClr val="FF0000"/>
                </a:solidFill>
              </a:rPr>
              <a:t> </a:t>
            </a:r>
            <a:r>
              <a:rPr lang="en-GB" dirty="0" smtClean="0">
                <a:solidFill>
                  <a:srgbClr val="FF0000"/>
                </a:solidFill>
              </a:rPr>
              <a:t>In the worst case, t</a:t>
            </a:r>
            <a:r>
              <a:rPr lang="en-GB" dirty="0" smtClean="0">
                <a:solidFill>
                  <a:srgbClr val="FF0000"/>
                </a:solidFill>
              </a:rPr>
              <a:t>his change could invalidate a currently-compliant implementation of 802.11.</a:t>
            </a:r>
            <a:r>
              <a:rPr lang="en-GB" dirty="0" smtClean="0"/>
              <a:t>  This presentation solicits comments from any organization or individual that might be affected by this change.</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A plea</a:t>
            </a:r>
            <a:endParaRPr lang="en-US" dirty="0">
              <a:solidFill>
                <a:schemeClr val="accent6"/>
              </a:solidFill>
            </a:endParaRPr>
          </a:p>
        </p:txBody>
      </p:sp>
      <p:sp>
        <p:nvSpPr>
          <p:cNvPr id="3" name="Content Placeholder 2"/>
          <p:cNvSpPr>
            <a:spLocks noGrp="1"/>
          </p:cNvSpPr>
          <p:nvPr>
            <p:ph idx="1"/>
          </p:nvPr>
        </p:nvSpPr>
        <p:spPr/>
        <p:txBody>
          <a:bodyPr>
            <a:normAutofit lnSpcReduction="10000"/>
          </a:bodyPr>
          <a:lstStyle/>
          <a:p>
            <a:pPr>
              <a:buFont typeface="Arial"/>
              <a:buChar char="•"/>
            </a:pPr>
            <a:r>
              <a:rPr lang="en-US" dirty="0" smtClean="0">
                <a:solidFill>
                  <a:schemeClr val="tx1">
                    <a:lumMod val="95000"/>
                    <a:lumOff val="5000"/>
                  </a:schemeClr>
                </a:solidFill>
              </a:rPr>
              <a:t>If any actual use of the LLC-stacked tag format is known, please let </a:t>
            </a:r>
            <a:r>
              <a:rPr lang="en-US" dirty="0" smtClean="0">
                <a:solidFill>
                  <a:schemeClr val="tx1">
                    <a:lumMod val="95000"/>
                    <a:lumOff val="5000"/>
                  </a:schemeClr>
                </a:solidFill>
              </a:rPr>
              <a:t>802.1 </a:t>
            </a:r>
            <a:r>
              <a:rPr lang="en-US" dirty="0" smtClean="0">
                <a:solidFill>
                  <a:schemeClr val="tx1">
                    <a:lumMod val="95000"/>
                    <a:lumOff val="5000"/>
                  </a:schemeClr>
                </a:solidFill>
              </a:rPr>
              <a:t>Interworking and 802.11 </a:t>
            </a:r>
            <a:r>
              <a:rPr lang="en-US" dirty="0" err="1" smtClean="0">
                <a:solidFill>
                  <a:schemeClr val="tx1">
                    <a:lumMod val="95000"/>
                    <a:lumOff val="5000"/>
                  </a:schemeClr>
                </a:solidFill>
              </a:rPr>
              <a:t>TGak</a:t>
            </a:r>
            <a:r>
              <a:rPr lang="en-US" dirty="0" smtClean="0">
                <a:solidFill>
                  <a:schemeClr val="tx1">
                    <a:lumMod val="95000"/>
                    <a:lumOff val="5000"/>
                  </a:schemeClr>
                </a:solidFill>
              </a:rPr>
              <a:t> </a:t>
            </a:r>
            <a:r>
              <a:rPr lang="en-US" dirty="0" smtClean="0">
                <a:solidFill>
                  <a:schemeClr val="tx1">
                    <a:lumMod val="95000"/>
                    <a:lumOff val="5000"/>
                  </a:schemeClr>
                </a:solidFill>
              </a:rPr>
              <a:t>know about it, because </a:t>
            </a:r>
            <a:r>
              <a:rPr lang="en-US" dirty="0" smtClean="0">
                <a:solidFill>
                  <a:srgbClr val="FF0000"/>
                </a:solidFill>
              </a:rPr>
              <a:t>we propose to </a:t>
            </a:r>
            <a:r>
              <a:rPr lang="en-US" dirty="0" smtClean="0">
                <a:solidFill>
                  <a:srgbClr val="FF0000"/>
                </a:solidFill>
              </a:rPr>
              <a:t>remove this format from the standards:</a:t>
            </a:r>
            <a:endParaRPr lang="en-US" dirty="0" smtClean="0">
              <a:solidFill>
                <a:srgbClr val="FF0000"/>
              </a:solidFill>
            </a:endParaRPr>
          </a:p>
          <a:p>
            <a:pPr>
              <a:buFont typeface="Arial"/>
              <a:buChar char="•"/>
            </a:pPr>
            <a:endParaRPr lang="en-US" dirty="0">
              <a:solidFill>
                <a:srgbClr val="FF0000"/>
              </a:solidFill>
            </a:endParaRPr>
          </a:p>
          <a:p>
            <a:pPr>
              <a:buFont typeface="Arial"/>
              <a:buChar char="•"/>
            </a:pPr>
            <a:endParaRPr lang="en-US" dirty="0" smtClean="0">
              <a:solidFill>
                <a:srgbClr val="FF0000"/>
              </a:solidFill>
            </a:endParaRPr>
          </a:p>
          <a:p>
            <a:pPr>
              <a:buFont typeface="Arial"/>
              <a:buChar char="•"/>
            </a:pPr>
            <a:endParaRPr lang="en-US" dirty="0">
              <a:solidFill>
                <a:srgbClr val="FF0000"/>
              </a:solidFill>
            </a:endParaRPr>
          </a:p>
          <a:p>
            <a:pPr marL="0" indent="0"/>
            <a:r>
              <a:rPr lang="en-US" dirty="0" smtClean="0"/>
              <a:t>                                             </a:t>
            </a:r>
            <a:r>
              <a:rPr lang="en-US" dirty="0" smtClean="0">
                <a:solidFill>
                  <a:srgbClr val="2D2DB9"/>
                </a:solidFill>
              </a:rPr>
              <a:t> No length field!</a:t>
            </a:r>
          </a:p>
          <a:p>
            <a:pPr>
              <a:buFont typeface="Arial"/>
              <a:buChar char="•"/>
            </a:pPr>
            <a:r>
              <a:rPr lang="en-US" dirty="0" smtClean="0"/>
              <a:t>If </a:t>
            </a:r>
            <a:r>
              <a:rPr lang="en-US" dirty="0" smtClean="0"/>
              <a:t>there is such a use, then we </a:t>
            </a:r>
            <a:r>
              <a:rPr lang="en-US" dirty="0" smtClean="0"/>
              <a:t>will have </a:t>
            </a:r>
            <a:r>
              <a:rPr lang="en-US" dirty="0" smtClean="0"/>
              <a:t>to re-examine our options.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20</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Norman Finn, Cisco Systems</a:t>
            </a:r>
            <a:endParaRPr lang="en-GB" dirty="0"/>
          </a:p>
        </p:txBody>
      </p:sp>
      <p:sp>
        <p:nvSpPr>
          <p:cNvPr id="10" name="TextBox 9"/>
          <p:cNvSpPr txBox="1"/>
          <p:nvPr/>
        </p:nvSpPr>
        <p:spPr>
          <a:xfrm>
            <a:off x="182680" y="3268216"/>
            <a:ext cx="8778619"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6                                 2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11" name="Rectangle 10"/>
          <p:cNvSpPr/>
          <p:nvPr/>
        </p:nvSpPr>
        <p:spPr bwMode="auto">
          <a:xfrm>
            <a:off x="1984619" y="3553207"/>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12" name="Rectangle 11"/>
          <p:cNvSpPr/>
          <p:nvPr/>
        </p:nvSpPr>
        <p:spPr bwMode="auto">
          <a:xfrm>
            <a:off x="1984619" y="396067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13" name="Rectangle 12"/>
          <p:cNvSpPr/>
          <p:nvPr/>
        </p:nvSpPr>
        <p:spPr bwMode="auto">
          <a:xfrm>
            <a:off x="3001219" y="3556248"/>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3001219" y="3960676"/>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Rectangle 14"/>
          <p:cNvSpPr/>
          <p:nvPr/>
        </p:nvSpPr>
        <p:spPr bwMode="auto">
          <a:xfrm>
            <a:off x="179512" y="3556248"/>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182681" y="3960676"/>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527939" y="396067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27" name="Rectangle 26"/>
          <p:cNvSpPr/>
          <p:nvPr/>
        </p:nvSpPr>
        <p:spPr bwMode="auto">
          <a:xfrm>
            <a:off x="5527938" y="355624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6674903" y="396067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29" name="Rectangle 28"/>
          <p:cNvSpPr/>
          <p:nvPr/>
        </p:nvSpPr>
        <p:spPr bwMode="auto">
          <a:xfrm>
            <a:off x="6674902" y="3556248"/>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0" name="Rectangle 29"/>
          <p:cNvSpPr/>
          <p:nvPr/>
        </p:nvSpPr>
        <p:spPr bwMode="auto">
          <a:xfrm>
            <a:off x="7818102" y="396067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3727738" y="3556248"/>
            <a:ext cx="180020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3730907" y="3960676"/>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17" name="Freeform 16"/>
          <p:cNvSpPr/>
          <p:nvPr/>
        </p:nvSpPr>
        <p:spPr>
          <a:xfrm>
            <a:off x="3770103" y="4440324"/>
            <a:ext cx="450012" cy="281741"/>
          </a:xfrm>
          <a:custGeom>
            <a:avLst/>
            <a:gdLst>
              <a:gd name="connsiteX0" fmla="*/ 450012 w 450012"/>
              <a:gd name="connsiteY0" fmla="*/ 280020 h 281741"/>
              <a:gd name="connsiteX1" fmla="*/ 110003 w 450012"/>
              <a:gd name="connsiteY1" fmla="*/ 240017 h 281741"/>
              <a:gd name="connsiteX2" fmla="*/ 0 w 450012"/>
              <a:gd name="connsiteY2" fmla="*/ 0 h 281741"/>
            </a:gdLst>
            <a:ahLst/>
            <a:cxnLst>
              <a:cxn ang="0">
                <a:pos x="connsiteX0" y="connsiteY0"/>
              </a:cxn>
              <a:cxn ang="0">
                <a:pos x="connsiteX1" y="connsiteY1"/>
              </a:cxn>
              <a:cxn ang="0">
                <a:pos x="connsiteX2" y="connsiteY2"/>
              </a:cxn>
            </a:cxnLst>
            <a:rect l="l" t="t" r="r" b="b"/>
            <a:pathLst>
              <a:path w="450012" h="281741">
                <a:moveTo>
                  <a:pt x="450012" y="280020"/>
                </a:moveTo>
                <a:cubicBezTo>
                  <a:pt x="317508" y="283353"/>
                  <a:pt x="185005" y="286687"/>
                  <a:pt x="110003" y="240017"/>
                </a:cubicBezTo>
                <a:cubicBezTo>
                  <a:pt x="35001" y="193347"/>
                  <a:pt x="0" y="0"/>
                  <a:pt x="0" y="0"/>
                </a:cubicBezTo>
              </a:path>
            </a:pathLst>
          </a:custGeom>
          <a:ln w="38100" cmpd="sng">
            <a:solidFill>
              <a:srgbClr val="000090"/>
            </a:solidFill>
            <a:headEnd type="none"/>
            <a:tailEnd type="arrow"/>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3536228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tagging situation</a:t>
            </a:r>
            <a:endParaRPr lang="en-US" dirty="0"/>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3050714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The </a:t>
            </a:r>
            <a:r>
              <a:rPr lang="en-US" dirty="0" smtClean="0">
                <a:solidFill>
                  <a:schemeClr val="accent6"/>
                </a:solidFill>
              </a:rPr>
              <a:t>802.11</a:t>
            </a:r>
            <a:r>
              <a:rPr lang="en-US" dirty="0" smtClean="0"/>
              <a:t> Data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pic>
        <p:nvPicPr>
          <p:cNvPr id="15" name="Picture 14"/>
          <p:cNvPicPr>
            <a:picLocks noChangeAspect="1"/>
          </p:cNvPicPr>
          <p:nvPr/>
        </p:nvPicPr>
        <p:blipFill>
          <a:blip r:embed="rId2"/>
          <a:stretch>
            <a:fillRect/>
          </a:stretch>
        </p:blipFill>
        <p:spPr>
          <a:xfrm>
            <a:off x="683568" y="1916832"/>
            <a:ext cx="7969534" cy="1944216"/>
          </a:xfrm>
          <a:prstGeom prst="rect">
            <a:avLst/>
          </a:prstGeom>
        </p:spPr>
      </p:pic>
      <p:sp>
        <p:nvSpPr>
          <p:cNvPr id="16" name="Content Placeholder 2"/>
          <p:cNvSpPr>
            <a:spLocks noGrp="1"/>
          </p:cNvSpPr>
          <p:nvPr>
            <p:ph idx="1"/>
          </p:nvPr>
        </p:nvSpPr>
        <p:spPr>
          <a:xfrm>
            <a:off x="685800" y="5228083"/>
            <a:ext cx="7770813" cy="1081237"/>
          </a:xfrm>
        </p:spPr>
        <p:txBody>
          <a:bodyPr/>
          <a:lstStyle/>
          <a:p>
            <a:pPr>
              <a:buFont typeface="Arial"/>
              <a:buChar char="•"/>
            </a:pPr>
            <a:r>
              <a:rPr lang="en-US" dirty="0" smtClean="0"/>
              <a:t>IEEE </a:t>
            </a:r>
            <a:r>
              <a:rPr lang="en-US" dirty="0" err="1" smtClean="0"/>
              <a:t>Std</a:t>
            </a:r>
            <a:r>
              <a:rPr lang="en-US" dirty="0" smtClean="0"/>
              <a:t> 802.11-2011</a:t>
            </a:r>
            <a:endParaRPr lang="en-US" dirty="0"/>
          </a:p>
        </p:txBody>
      </p:sp>
      <p:cxnSp>
        <p:nvCxnSpPr>
          <p:cNvPr id="18" name="Straight Connector 17"/>
          <p:cNvCxnSpPr/>
          <p:nvPr/>
        </p:nvCxnSpPr>
        <p:spPr bwMode="auto">
          <a:xfrm flipH="1">
            <a:off x="2238881" y="2852936"/>
            <a:ext cx="5112568" cy="1656184"/>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8052287" y="2852936"/>
            <a:ext cx="0" cy="1656184"/>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22" name="Rectangle 21"/>
          <p:cNvSpPr/>
          <p:nvPr/>
        </p:nvSpPr>
        <p:spPr bwMode="auto">
          <a:xfrm>
            <a:off x="2238881" y="4509120"/>
            <a:ext cx="5813406" cy="504056"/>
          </a:xfrm>
          <a:prstGeom prst="rect">
            <a:avLst/>
          </a:prstGeom>
          <a:solidFill>
            <a:srgbClr val="FFFF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smtClean="0">
                <a:solidFill>
                  <a:srgbClr val="000000"/>
                </a:solidFill>
              </a:rPr>
              <a:t>802.1 </a:t>
            </a:r>
            <a:r>
              <a:rPr lang="en-US" dirty="0" err="1" smtClean="0">
                <a:solidFill>
                  <a:srgbClr val="000000"/>
                </a:solidFill>
              </a:rPr>
              <a:t>mac_service_data_unit</a:t>
            </a:r>
            <a:r>
              <a:rPr lang="en-US" dirty="0" smtClean="0">
                <a:solidFill>
                  <a:srgbClr val="000000"/>
                </a:solidFill>
              </a:rPr>
              <a:t> (MSDU)</a:t>
            </a:r>
            <a:endParaRPr kumimoji="0" lang="en-US" sz="2400" b="0" i="0" u="none" strike="noStrike" cap="none" normalizeH="0" baseline="0" dirty="0" smtClean="0">
              <a:ln>
                <a:noFill/>
              </a:ln>
              <a:solidFill>
                <a:srgbClr val="000000"/>
              </a:solidFill>
              <a:effectLst/>
              <a:latin typeface="Times New Roman" pitchFamily="16" charset="0"/>
              <a:ea typeface="MS Gothic" charset="-128"/>
            </a:endParaRPr>
          </a:p>
        </p:txBody>
      </p:sp>
    </p:spTree>
    <p:extLst>
      <p:ext uri="{BB962C8B-B14F-4D97-AF65-F5344CB8AC3E}">
        <p14:creationId xmlns:p14="http://schemas.microsoft.com/office/powerpoint/2010/main" val="17401832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The </a:t>
            </a:r>
            <a:r>
              <a:rPr lang="en-US" dirty="0" smtClean="0">
                <a:solidFill>
                  <a:srgbClr val="2D2DB9"/>
                </a:solidFill>
              </a:rPr>
              <a:t>802.3</a:t>
            </a:r>
            <a:r>
              <a:rPr lang="en-US" dirty="0" smtClean="0"/>
              <a:t> Data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16" name="Content Placeholder 2"/>
          <p:cNvSpPr>
            <a:spLocks noGrp="1"/>
          </p:cNvSpPr>
          <p:nvPr>
            <p:ph idx="1"/>
          </p:nvPr>
        </p:nvSpPr>
        <p:spPr>
          <a:xfrm>
            <a:off x="685800" y="5228083"/>
            <a:ext cx="7770813" cy="1081237"/>
          </a:xfrm>
        </p:spPr>
        <p:txBody>
          <a:bodyPr/>
          <a:lstStyle/>
          <a:p>
            <a:pPr>
              <a:buFont typeface="Arial"/>
              <a:buChar char="•"/>
            </a:pPr>
            <a:r>
              <a:rPr lang="en-US" dirty="0" smtClean="0"/>
              <a:t>IEEE </a:t>
            </a:r>
            <a:r>
              <a:rPr lang="en-US" dirty="0" err="1" smtClean="0"/>
              <a:t>Std</a:t>
            </a:r>
            <a:r>
              <a:rPr lang="en-US" dirty="0" smtClean="0"/>
              <a:t> 802.3-2008</a:t>
            </a:r>
            <a:endParaRPr lang="en-US" dirty="0"/>
          </a:p>
        </p:txBody>
      </p:sp>
      <p:cxnSp>
        <p:nvCxnSpPr>
          <p:cNvPr id="18" name="Straight Connector 17"/>
          <p:cNvCxnSpPr/>
          <p:nvPr/>
        </p:nvCxnSpPr>
        <p:spPr bwMode="auto">
          <a:xfrm flipH="1">
            <a:off x="1187624" y="2852936"/>
            <a:ext cx="3384376" cy="1656184"/>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7001030" y="2852936"/>
            <a:ext cx="0" cy="1656184"/>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22" name="Rectangle 21"/>
          <p:cNvSpPr/>
          <p:nvPr/>
        </p:nvSpPr>
        <p:spPr bwMode="auto">
          <a:xfrm>
            <a:off x="1187624" y="4509120"/>
            <a:ext cx="5813406" cy="504056"/>
          </a:xfrm>
          <a:prstGeom prst="rect">
            <a:avLst/>
          </a:prstGeom>
          <a:solidFill>
            <a:srgbClr val="FFFFFF"/>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smtClean="0">
                <a:solidFill>
                  <a:srgbClr val="000000"/>
                </a:solidFill>
              </a:rPr>
              <a:t>802.1 </a:t>
            </a:r>
            <a:r>
              <a:rPr lang="en-US" dirty="0" err="1" smtClean="0">
                <a:solidFill>
                  <a:srgbClr val="000000"/>
                </a:solidFill>
              </a:rPr>
              <a:t>mac_service_data_unit</a:t>
            </a:r>
            <a:r>
              <a:rPr lang="en-US" dirty="0" smtClean="0">
                <a:solidFill>
                  <a:srgbClr val="000000"/>
                </a:solidFill>
              </a:rPr>
              <a:t> (MSDU)</a:t>
            </a:r>
            <a:endParaRPr kumimoji="0" lang="en-US" sz="2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1" name="Rectangle 10"/>
          <p:cNvSpPr/>
          <p:nvPr/>
        </p:nvSpPr>
        <p:spPr bwMode="auto">
          <a:xfrm>
            <a:off x="755576" y="2448508"/>
            <a:ext cx="131900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PREAMBLE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2074576" y="2448508"/>
            <a:ext cx="62521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SFD</a:t>
            </a:r>
            <a:endParaRPr kumimoji="0" lang="en-US" sz="1400" b="0" i="0" u="none" strike="noStrike" cap="none" normalizeH="0" baseline="0" dirty="0" smtClean="0">
              <a:ln>
                <a:noFill/>
              </a:ln>
              <a:solidFill>
                <a:srgbClr val="000000"/>
              </a:solidFill>
              <a:effectLst/>
              <a:latin typeface="Arial"/>
              <a:cs typeface="Arial"/>
            </a:endParaRPr>
          </a:p>
        </p:txBody>
      </p:sp>
      <p:sp>
        <p:nvSpPr>
          <p:cNvPr id="17" name="Rectangle 16"/>
          <p:cNvSpPr/>
          <p:nvPr/>
        </p:nvSpPr>
        <p:spPr bwMode="auto">
          <a:xfrm>
            <a:off x="2699792" y="2448508"/>
            <a:ext cx="936104"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4568831" y="244850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 TYPE</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Rectangle 22"/>
          <p:cNvSpPr/>
          <p:nvPr/>
        </p:nvSpPr>
        <p:spPr bwMode="auto">
          <a:xfrm>
            <a:off x="7009110" y="2448508"/>
            <a:ext cx="745445"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FCS</a:t>
            </a:r>
            <a:endParaRPr kumimoji="0" lang="en-US" sz="1400" b="0" i="0" u="none" strike="noStrike" cap="none" normalizeH="0" baseline="0" dirty="0" smtClean="0">
              <a:ln>
                <a:noFill/>
              </a:ln>
              <a:solidFill>
                <a:srgbClr val="000000"/>
              </a:solidFill>
              <a:effectLst/>
              <a:latin typeface="Arial"/>
              <a:cs typeface="Arial"/>
            </a:endParaRPr>
          </a:p>
        </p:txBody>
      </p:sp>
      <p:sp>
        <p:nvSpPr>
          <p:cNvPr id="24" name="Rectangle 23"/>
          <p:cNvSpPr/>
          <p:nvPr/>
        </p:nvSpPr>
        <p:spPr bwMode="auto">
          <a:xfrm>
            <a:off x="7754555" y="2448508"/>
            <a:ext cx="745445"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EXTENSION</a:t>
            </a:r>
            <a:endParaRPr kumimoji="0" lang="en-US" sz="1400" b="0" i="0" u="none" strike="noStrike" cap="none" normalizeH="0" baseline="0" dirty="0" smtClean="0">
              <a:ln>
                <a:noFill/>
              </a:ln>
              <a:solidFill>
                <a:srgbClr val="000000"/>
              </a:solidFill>
              <a:effectLst/>
              <a:latin typeface="Arial"/>
              <a:cs typeface="Arial"/>
            </a:endParaRPr>
          </a:p>
        </p:txBody>
      </p:sp>
      <p:sp>
        <p:nvSpPr>
          <p:cNvPr id="25" name="Rectangle 24"/>
          <p:cNvSpPr/>
          <p:nvPr/>
        </p:nvSpPr>
        <p:spPr bwMode="auto">
          <a:xfrm>
            <a:off x="3635896" y="2448508"/>
            <a:ext cx="936104"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SA</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582264" y="2448508"/>
            <a:ext cx="14130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9" name="TextBox 8"/>
          <p:cNvSpPr txBox="1"/>
          <p:nvPr/>
        </p:nvSpPr>
        <p:spPr>
          <a:xfrm>
            <a:off x="869495" y="1844824"/>
            <a:ext cx="7624954" cy="461665"/>
          </a:xfrm>
          <a:prstGeom prst="rect">
            <a:avLst/>
          </a:prstGeom>
          <a:noFill/>
        </p:spPr>
        <p:txBody>
          <a:bodyPr wrap="none" rtlCol="0">
            <a:spAutoFit/>
          </a:bodyPr>
          <a:lstStyle/>
          <a:p>
            <a:r>
              <a:rPr lang="en-US" sz="1200" dirty="0" smtClean="0">
                <a:solidFill>
                  <a:srgbClr val="000000"/>
                </a:solidFill>
                <a:latin typeface="Arial"/>
                <a:cs typeface="Arial"/>
              </a:rPr>
              <a:t>Octets</a:t>
            </a:r>
          </a:p>
          <a:p>
            <a:r>
              <a:rPr lang="en-US" sz="1200" dirty="0" smtClean="0">
                <a:solidFill>
                  <a:srgbClr val="000000"/>
                </a:solidFill>
                <a:latin typeface="Arial"/>
                <a:cs typeface="Arial"/>
              </a:rPr>
              <a:t>          7                     1                 6                   6                     2                     46-1982                  4              var.</a:t>
            </a:r>
            <a:endParaRPr lang="en-US" sz="1200" dirty="0">
              <a:solidFill>
                <a:srgbClr val="000000"/>
              </a:solidFill>
              <a:latin typeface="Arial"/>
              <a:cs typeface="Arial"/>
            </a:endParaRPr>
          </a:p>
        </p:txBody>
      </p:sp>
    </p:spTree>
    <p:extLst>
      <p:ext uri="{BB962C8B-B14F-4D97-AF65-F5344CB8AC3E}">
        <p14:creationId xmlns:p14="http://schemas.microsoft.com/office/powerpoint/2010/main" val="40898897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a:t>
            </a:r>
            <a:r>
              <a:rPr lang="en-US" dirty="0" smtClean="0"/>
              <a:t>802.3 </a:t>
            </a:r>
            <a:r>
              <a:rPr lang="en-US" dirty="0" smtClean="0">
                <a:solidFill>
                  <a:srgbClr val="2D2DB9"/>
                </a:solidFill>
              </a:rPr>
              <a:t>Length/Type </a:t>
            </a:r>
            <a:r>
              <a:rPr lang="en-US" dirty="0" smtClean="0"/>
              <a:t>MSDU</a:t>
            </a:r>
            <a:endParaRPr lang="en-US" dirty="0"/>
          </a:p>
        </p:txBody>
      </p:sp>
      <p:sp>
        <p:nvSpPr>
          <p:cNvPr id="3" name="Content Placeholder 2"/>
          <p:cNvSpPr>
            <a:spLocks noGrp="1"/>
          </p:cNvSpPr>
          <p:nvPr>
            <p:ph idx="1"/>
          </p:nvPr>
        </p:nvSpPr>
        <p:spPr>
          <a:xfrm>
            <a:off x="179512" y="1981200"/>
            <a:ext cx="7770813" cy="4113213"/>
          </a:xfrm>
        </p:spPr>
        <p:txBody>
          <a:bodyPr>
            <a:normAutofit/>
          </a:bodyPr>
          <a:lstStyle/>
          <a:p>
            <a:pPr>
              <a:buFont typeface="Arial"/>
              <a:buChar char="•"/>
            </a:pPr>
            <a:r>
              <a:rPr lang="en-US" dirty="0" err="1" smtClean="0"/>
              <a:t>EtherType</a:t>
            </a:r>
            <a:r>
              <a:rPr lang="en-US" dirty="0" smtClean="0"/>
              <a:t> data (e.g. IP packet):</a:t>
            </a:r>
          </a:p>
          <a:p>
            <a:pPr>
              <a:buFont typeface="Arial"/>
              <a:buChar char="•"/>
            </a:pPr>
            <a:endParaRPr lang="en-US" dirty="0" smtClean="0"/>
          </a:p>
          <a:p>
            <a:pPr>
              <a:buFont typeface="Arial"/>
              <a:buChar char="•"/>
            </a:pPr>
            <a:endParaRPr lang="en-US" dirty="0" smtClean="0"/>
          </a:p>
          <a:p>
            <a:pPr>
              <a:buFont typeface="Arial"/>
              <a:buChar char="•"/>
            </a:pPr>
            <a:r>
              <a:rPr lang="en-US" dirty="0" smtClean="0"/>
              <a:t>LLC data (e.g. Bridge</a:t>
            </a:r>
            <a:br>
              <a:rPr lang="en-US" dirty="0" smtClean="0"/>
            </a:br>
            <a:r>
              <a:rPr lang="en-US" dirty="0" smtClean="0"/>
              <a:t>Protocol Data Unit [BPDU]):</a:t>
            </a:r>
          </a:p>
          <a:p>
            <a:pPr>
              <a:buFont typeface="Arial"/>
              <a:buChar char="•"/>
            </a:pPr>
            <a:endParaRPr lang="en-US" dirty="0" smtClean="0"/>
          </a:p>
          <a:p>
            <a:pPr>
              <a:buFont typeface="Arial"/>
              <a:buChar char="•"/>
            </a:pPr>
            <a:endParaRPr lang="en-US" dirty="0"/>
          </a:p>
          <a:p>
            <a:pPr>
              <a:buFont typeface="Arial"/>
              <a:buChar char="•"/>
            </a:pPr>
            <a:r>
              <a:rPr lang="en-US" dirty="0" smtClean="0"/>
              <a:t>SNAP:</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21" name="Rectangle 20"/>
          <p:cNvSpPr/>
          <p:nvPr/>
        </p:nvSpPr>
        <p:spPr bwMode="auto">
          <a:xfrm>
            <a:off x="5421150" y="3279068"/>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Rectangle 21"/>
          <p:cNvSpPr/>
          <p:nvPr/>
        </p:nvSpPr>
        <p:spPr bwMode="auto">
          <a:xfrm>
            <a:off x="6434582" y="3279068"/>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TextBox 22"/>
          <p:cNvSpPr txBox="1"/>
          <p:nvPr/>
        </p:nvSpPr>
        <p:spPr>
          <a:xfrm>
            <a:off x="5421150" y="2991036"/>
            <a:ext cx="3305092" cy="276999"/>
          </a:xfrm>
          <a:prstGeom prst="rect">
            <a:avLst/>
          </a:prstGeom>
          <a:noFill/>
        </p:spPr>
        <p:txBody>
          <a:bodyPr wrap="square" rtlCol="0">
            <a:spAutoFit/>
          </a:bodyPr>
          <a:lstStyle/>
          <a:p>
            <a:r>
              <a:rPr lang="en-US" sz="1200" dirty="0" smtClean="0">
                <a:solidFill>
                  <a:srgbClr val="000000"/>
                </a:solidFill>
                <a:latin typeface="Arial"/>
                <a:cs typeface="Arial"/>
              </a:rPr>
              <a:t>.        2                       3                       </a:t>
            </a:r>
            <a:r>
              <a:rPr lang="en-US" sz="1200" i="1" dirty="0" smtClean="0">
                <a:solidFill>
                  <a:srgbClr val="000000"/>
                </a:solidFill>
                <a:latin typeface="Arial"/>
                <a:cs typeface="Arial"/>
              </a:rPr>
              <a:t>N</a:t>
            </a:r>
            <a:r>
              <a:rPr lang="en-US" sz="1200" dirty="0" smtClean="0">
                <a:solidFill>
                  <a:srgbClr val="000000"/>
                </a:solidFill>
                <a:latin typeface="Arial"/>
                <a:cs typeface="Arial"/>
              </a:rPr>
              <a:t>–3 </a:t>
            </a:r>
            <a:endParaRPr lang="en-US" sz="1200" dirty="0">
              <a:solidFill>
                <a:srgbClr val="000000"/>
              </a:solidFill>
              <a:latin typeface="Arial"/>
              <a:cs typeface="Arial"/>
            </a:endParaRPr>
          </a:p>
        </p:txBody>
      </p:sp>
      <p:sp>
        <p:nvSpPr>
          <p:cNvPr id="24" name="Rectangle 23"/>
          <p:cNvSpPr/>
          <p:nvPr/>
        </p:nvSpPr>
        <p:spPr bwMode="auto">
          <a:xfrm>
            <a:off x="5420711" y="408792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i="1" dirty="0">
                <a:solidFill>
                  <a:srgbClr val="000000"/>
                </a:solidFill>
                <a:latin typeface="Arial"/>
                <a:cs typeface="Arial"/>
              </a:rPr>
              <a:t>N</a:t>
            </a:r>
          </a:p>
        </p:txBody>
      </p:sp>
      <p:sp>
        <p:nvSpPr>
          <p:cNvPr id="25" name="Rectangle 24"/>
          <p:cNvSpPr/>
          <p:nvPr/>
        </p:nvSpPr>
        <p:spPr bwMode="auto">
          <a:xfrm>
            <a:off x="6434144" y="4087924"/>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7586213" y="408496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5417981" y="368349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&lt; 05-DD</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6431414" y="3683496"/>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7586212" y="3683496"/>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grpSp>
        <p:nvGrpSpPr>
          <p:cNvPr id="69" name="Group 68"/>
          <p:cNvGrpSpPr/>
          <p:nvPr/>
        </p:nvGrpSpPr>
        <p:grpSpPr>
          <a:xfrm>
            <a:off x="1984619" y="4591980"/>
            <a:ext cx="6744792" cy="1501316"/>
            <a:chOff x="1984619" y="4464732"/>
            <a:chExt cx="6744792" cy="1501316"/>
          </a:xfrm>
        </p:grpSpPr>
        <p:sp>
          <p:nvSpPr>
            <p:cNvPr id="54" name="Rectangle 53"/>
            <p:cNvSpPr/>
            <p:nvPr/>
          </p:nvSpPr>
          <p:spPr bwMode="auto">
            <a:xfrm>
              <a:off x="1987788" y="47527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3001219" y="4752764"/>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56" name="TextBox 55"/>
            <p:cNvSpPr txBox="1"/>
            <p:nvPr/>
          </p:nvSpPr>
          <p:spPr>
            <a:xfrm>
              <a:off x="1987787" y="4464732"/>
              <a:ext cx="6741623" cy="276999"/>
            </a:xfrm>
            <a:prstGeom prst="rect">
              <a:avLst/>
            </a:prstGeom>
            <a:noFill/>
          </p:spPr>
          <p:txBody>
            <a:bodyPr wrap="square" rtlCol="0">
              <a:spAutoFit/>
            </a:bodyPr>
            <a:lstStyle/>
            <a:p>
              <a:r>
                <a:rPr lang="en-US" sz="1200" dirty="0" smtClean="0">
                  <a:solidFill>
                    <a:srgbClr val="000000"/>
                  </a:solidFill>
                  <a:latin typeface="Arial"/>
                  <a:cs typeface="Arial"/>
                </a:rPr>
                <a:t>.        2                       3                        3                          2                                   </a:t>
              </a:r>
              <a:r>
                <a:rPr lang="en-US" sz="1200" i="1" dirty="0" smtClean="0">
                  <a:solidFill>
                    <a:srgbClr val="000000"/>
                  </a:solidFill>
                  <a:latin typeface="Arial"/>
                  <a:cs typeface="Arial"/>
                </a:rPr>
                <a:t>N</a:t>
              </a:r>
              <a:r>
                <a:rPr lang="en-US" sz="1200" dirty="0" smtClean="0">
                  <a:solidFill>
                    <a:srgbClr val="000000"/>
                  </a:solidFill>
                  <a:latin typeface="Arial"/>
                  <a:cs typeface="Arial"/>
                </a:rPr>
                <a:t>–8 </a:t>
              </a:r>
              <a:endParaRPr lang="en-US" sz="1200" dirty="0">
                <a:solidFill>
                  <a:srgbClr val="000000"/>
                </a:solidFill>
                <a:latin typeface="Arial"/>
                <a:cs typeface="Arial"/>
              </a:endParaRPr>
            </a:p>
          </p:txBody>
        </p:sp>
        <p:sp>
          <p:nvSpPr>
            <p:cNvPr id="57" name="Rectangle 56"/>
            <p:cNvSpPr/>
            <p:nvPr/>
          </p:nvSpPr>
          <p:spPr bwMode="auto">
            <a:xfrm>
              <a:off x="1987349" y="556162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i="1" dirty="0" smtClean="0">
                  <a:solidFill>
                    <a:srgbClr val="000000"/>
                  </a:solidFill>
                  <a:latin typeface="Arial"/>
                  <a:cs typeface="Arial"/>
                </a:rPr>
                <a:t>N</a:t>
              </a:r>
              <a:endParaRPr kumimoji="0" lang="en-US" sz="1400" b="0" i="1" u="none" strike="noStrike" cap="none" normalizeH="0" baseline="0" dirty="0" smtClean="0">
                <a:ln>
                  <a:noFill/>
                </a:ln>
                <a:solidFill>
                  <a:srgbClr val="000000"/>
                </a:solidFill>
                <a:effectLst/>
                <a:latin typeface="Arial"/>
                <a:cs typeface="Arial"/>
              </a:endParaRPr>
            </a:p>
          </p:txBody>
        </p:sp>
        <p:sp>
          <p:nvSpPr>
            <p:cNvPr id="58" name="Rectangle 57"/>
            <p:cNvSpPr/>
            <p:nvPr/>
          </p:nvSpPr>
          <p:spPr bwMode="auto">
            <a:xfrm>
              <a:off x="3000782" y="5561620"/>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9" name="Rectangle 58"/>
            <p:cNvSpPr/>
            <p:nvPr/>
          </p:nvSpPr>
          <p:spPr bwMode="auto">
            <a:xfrm>
              <a:off x="4152851" y="55616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60" name="Rectangle 59"/>
            <p:cNvSpPr/>
            <p:nvPr/>
          </p:nvSpPr>
          <p:spPr bwMode="auto">
            <a:xfrm>
              <a:off x="1984619" y="51571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&lt; 05-DD</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2998052" y="5157192"/>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4152850" y="5157192"/>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OUI or 0</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5296050" y="55616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64" name="Rectangle 63"/>
            <p:cNvSpPr/>
            <p:nvPr/>
          </p:nvSpPr>
          <p:spPr bwMode="auto">
            <a:xfrm>
              <a:off x="5296049" y="5157192"/>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r>
                <a:rPr lang="en-US" sz="1400" dirty="0" smtClean="0">
                  <a:solidFill>
                    <a:srgbClr val="000000"/>
                  </a:solidFill>
                  <a:latin typeface="Arial"/>
                  <a:cs typeface="Arial"/>
                </a:rPr>
                <a:t> or subtype</a:t>
              </a:r>
              <a:endParaRPr kumimoji="0" lang="en-US" sz="1400" b="0" i="0" u="none" strike="noStrike" cap="none" normalizeH="0" baseline="0" dirty="0" smtClean="0">
                <a:ln>
                  <a:noFill/>
                </a:ln>
                <a:solidFill>
                  <a:srgbClr val="000000"/>
                </a:solidFill>
                <a:effectLst/>
                <a:latin typeface="Arial"/>
                <a:cs typeface="Arial"/>
              </a:endParaRPr>
            </a:p>
          </p:txBody>
        </p:sp>
        <p:sp>
          <p:nvSpPr>
            <p:cNvPr id="65" name="Rectangle 64"/>
            <p:cNvSpPr/>
            <p:nvPr/>
          </p:nvSpPr>
          <p:spPr bwMode="auto">
            <a:xfrm>
              <a:off x="6443014" y="55616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66" name="Rectangle 65"/>
            <p:cNvSpPr/>
            <p:nvPr/>
          </p:nvSpPr>
          <p:spPr bwMode="auto">
            <a:xfrm>
              <a:off x="6443013" y="5157192"/>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67" name="Rectangle 66"/>
            <p:cNvSpPr/>
            <p:nvPr/>
          </p:nvSpPr>
          <p:spPr bwMode="auto">
            <a:xfrm>
              <a:off x="7586213" y="55616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grpSp>
        <p:nvGrpSpPr>
          <p:cNvPr id="75" name="Group 74"/>
          <p:cNvGrpSpPr/>
          <p:nvPr/>
        </p:nvGrpSpPr>
        <p:grpSpPr>
          <a:xfrm>
            <a:off x="5412661" y="1423628"/>
            <a:ext cx="3316750" cy="1501316"/>
            <a:chOff x="5412661" y="1207604"/>
            <a:chExt cx="3316750" cy="1501316"/>
          </a:xfrm>
        </p:grpSpPr>
        <p:sp>
          <p:nvSpPr>
            <p:cNvPr id="12" name="Rectangle 11"/>
            <p:cNvSpPr/>
            <p:nvPr/>
          </p:nvSpPr>
          <p:spPr bwMode="auto">
            <a:xfrm>
              <a:off x="5417981" y="19000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TYPE</a:t>
              </a:r>
              <a:br>
                <a:rPr lang="en-US" sz="1400" dirty="0" smtClean="0">
                  <a:solidFill>
                    <a:srgbClr val="000000"/>
                  </a:solidFill>
                  <a:latin typeface="Arial"/>
                  <a:cs typeface="Arial"/>
                </a:rPr>
              </a:br>
              <a:r>
                <a:rPr lang="en-US" sz="1400" dirty="0" smtClean="0">
                  <a:solidFill>
                    <a:srgbClr val="000000"/>
                  </a:solidFill>
                  <a:latin typeface="Arial"/>
                  <a:cs typeface="Arial"/>
                </a:rPr>
                <a:t>&gt; 05-FF</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6431414" y="1900064"/>
              <a:ext cx="229482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9" name="Rectangle 18"/>
            <p:cNvSpPr/>
            <p:nvPr/>
          </p:nvSpPr>
          <p:spPr bwMode="auto">
            <a:xfrm>
              <a:off x="5421150" y="23044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20" name="Rectangle 19"/>
            <p:cNvSpPr/>
            <p:nvPr/>
          </p:nvSpPr>
          <p:spPr bwMode="auto">
            <a:xfrm>
              <a:off x="6434583" y="2304492"/>
              <a:ext cx="11484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7574613" y="2304492"/>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sp>
          <p:nvSpPr>
            <p:cNvPr id="72" name="Rectangle 71"/>
            <p:cNvSpPr/>
            <p:nvPr/>
          </p:nvSpPr>
          <p:spPr bwMode="auto">
            <a:xfrm>
              <a:off x="5412661" y="1495636"/>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73" name="Rectangle 72"/>
            <p:cNvSpPr/>
            <p:nvPr/>
          </p:nvSpPr>
          <p:spPr bwMode="auto">
            <a:xfrm>
              <a:off x="6426093" y="1495636"/>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74" name="TextBox 73"/>
            <p:cNvSpPr txBox="1"/>
            <p:nvPr/>
          </p:nvSpPr>
          <p:spPr>
            <a:xfrm>
              <a:off x="5412661" y="1207604"/>
              <a:ext cx="3305092" cy="276999"/>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grpSp>
    </p:spTree>
    <p:extLst>
      <p:ext uri="{BB962C8B-B14F-4D97-AF65-F5344CB8AC3E}">
        <p14:creationId xmlns:p14="http://schemas.microsoft.com/office/powerpoint/2010/main" val="39206649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a:t>
            </a:r>
            <a:r>
              <a:rPr lang="en-US" dirty="0" smtClean="0"/>
              <a:t>802.2/802.11 </a:t>
            </a:r>
            <a:r>
              <a:rPr lang="en-US" dirty="0" smtClean="0">
                <a:solidFill>
                  <a:schemeClr val="accent1">
                    <a:lumMod val="75000"/>
                  </a:schemeClr>
                </a:solidFill>
              </a:rPr>
              <a:t>LLC</a:t>
            </a:r>
            <a:r>
              <a:rPr lang="en-US" dirty="0" smtClean="0">
                <a:solidFill>
                  <a:srgbClr val="2D2DB9"/>
                </a:solidFill>
              </a:rPr>
              <a:t> </a:t>
            </a:r>
            <a:r>
              <a:rPr lang="en-US" dirty="0" smtClean="0"/>
              <a:t>MSDU</a:t>
            </a:r>
            <a:endParaRPr lang="en-US" dirty="0"/>
          </a:p>
        </p:txBody>
      </p:sp>
      <p:sp>
        <p:nvSpPr>
          <p:cNvPr id="3" name="Content Placeholder 2"/>
          <p:cNvSpPr>
            <a:spLocks noGrp="1"/>
          </p:cNvSpPr>
          <p:nvPr>
            <p:ph idx="1"/>
          </p:nvPr>
        </p:nvSpPr>
        <p:spPr>
          <a:xfrm>
            <a:off x="179512" y="1981200"/>
            <a:ext cx="7770813" cy="4113213"/>
          </a:xfrm>
        </p:spPr>
        <p:txBody>
          <a:bodyPr>
            <a:normAutofit/>
          </a:bodyPr>
          <a:lstStyle/>
          <a:p>
            <a:pPr>
              <a:buFont typeface="Arial"/>
              <a:buChar char="•"/>
            </a:pPr>
            <a:r>
              <a:rPr lang="en-US" dirty="0" err="1" smtClean="0"/>
              <a:t>EtherType</a:t>
            </a:r>
            <a:r>
              <a:rPr lang="en-US" dirty="0" smtClean="0"/>
              <a:t> data</a:t>
            </a:r>
            <a:br>
              <a:rPr lang="en-US" dirty="0" smtClean="0"/>
            </a:br>
            <a:r>
              <a:rPr lang="en-US" dirty="0" smtClean="0"/>
              <a:t>(e.g. IP packet):</a:t>
            </a:r>
          </a:p>
          <a:p>
            <a:pPr>
              <a:buFont typeface="Arial"/>
              <a:buChar char="•"/>
            </a:pPr>
            <a:endParaRPr lang="en-US" dirty="0" smtClean="0"/>
          </a:p>
          <a:p>
            <a:pPr>
              <a:buFont typeface="Arial"/>
              <a:buChar char="•"/>
            </a:pPr>
            <a:r>
              <a:rPr lang="en-US" dirty="0" smtClean="0"/>
              <a:t>LLC data (e.g. Bridge</a:t>
            </a:r>
            <a:br>
              <a:rPr lang="en-US" dirty="0" smtClean="0"/>
            </a:br>
            <a:r>
              <a:rPr lang="en-US" dirty="0" smtClean="0"/>
              <a:t>Protocol Data Unit [BPDU]):</a:t>
            </a:r>
          </a:p>
          <a:p>
            <a:pPr marL="0" indent="0"/>
            <a:endParaRPr lang="en-US" dirty="0" smtClean="0"/>
          </a:p>
          <a:p>
            <a:pPr marL="0" indent="0"/>
            <a:endParaRPr lang="en-US" sz="1100" dirty="0" smtClean="0"/>
          </a:p>
          <a:p>
            <a:pPr>
              <a:buFont typeface="Arial"/>
              <a:buChar char="•"/>
            </a:pPr>
            <a:endParaRPr lang="en-US" dirty="0"/>
          </a:p>
          <a:p>
            <a:pPr>
              <a:buFont typeface="Arial"/>
              <a:buChar char="•"/>
            </a:pPr>
            <a:r>
              <a:rPr lang="en-US" dirty="0" smtClean="0"/>
              <a:t>Other SNAP:</a:t>
            </a:r>
          </a:p>
        </p:txBody>
      </p:sp>
      <p:sp>
        <p:nvSpPr>
          <p:cNvPr id="4" name="Slide Number Placeholder 3"/>
          <p:cNvSpPr>
            <a:spLocks noGrp="1"/>
          </p:cNvSpPr>
          <p:nvPr>
            <p:ph type="sldNum" idx="12"/>
          </p:nvPr>
        </p:nvSpPr>
        <p:spPr>
          <a:xfrm>
            <a:off x="3405322" y="6475413"/>
            <a:ext cx="528637" cy="363537"/>
          </a:xfrm>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a:xfrm>
            <a:off x="4418152" y="6475413"/>
            <a:ext cx="3184520" cy="180975"/>
          </a:xfrm>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grpSp>
        <p:nvGrpSpPr>
          <p:cNvPr id="8" name="Group 7"/>
          <p:cNvGrpSpPr/>
          <p:nvPr/>
        </p:nvGrpSpPr>
        <p:grpSpPr>
          <a:xfrm>
            <a:off x="6426092" y="2991036"/>
            <a:ext cx="2303319" cy="1501316"/>
            <a:chOff x="6426092" y="2780928"/>
            <a:chExt cx="2303319" cy="1501316"/>
          </a:xfrm>
        </p:grpSpPr>
        <p:sp>
          <p:nvSpPr>
            <p:cNvPr id="22" name="Rectangle 21"/>
            <p:cNvSpPr/>
            <p:nvPr/>
          </p:nvSpPr>
          <p:spPr bwMode="auto">
            <a:xfrm>
              <a:off x="6434582" y="3068960"/>
              <a:ext cx="2291660"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3" name="TextBox 22"/>
            <p:cNvSpPr txBox="1"/>
            <p:nvPr/>
          </p:nvSpPr>
          <p:spPr>
            <a:xfrm>
              <a:off x="6426092" y="2780928"/>
              <a:ext cx="2300149" cy="276999"/>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25" name="Rectangle 24"/>
            <p:cNvSpPr/>
            <p:nvPr/>
          </p:nvSpPr>
          <p:spPr bwMode="auto">
            <a:xfrm>
              <a:off x="6434144" y="3877816"/>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42-42-03</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7586213" y="3874852"/>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BPDU</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6431414" y="3473388"/>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7586212" y="347338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grpSp>
      <p:sp>
        <p:nvSpPr>
          <p:cNvPr id="55" name="Rectangle 54"/>
          <p:cNvSpPr/>
          <p:nvPr/>
        </p:nvSpPr>
        <p:spPr bwMode="auto">
          <a:xfrm>
            <a:off x="3001219" y="4880012"/>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56" name="TextBox 55"/>
          <p:cNvSpPr txBox="1"/>
          <p:nvPr/>
        </p:nvSpPr>
        <p:spPr>
          <a:xfrm>
            <a:off x="2992731" y="4591980"/>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58" name="Rectangle 57"/>
          <p:cNvSpPr/>
          <p:nvPr/>
        </p:nvSpPr>
        <p:spPr bwMode="auto">
          <a:xfrm>
            <a:off x="3000782" y="5688868"/>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59" name="Rectangle 58"/>
          <p:cNvSpPr/>
          <p:nvPr/>
        </p:nvSpPr>
        <p:spPr bwMode="auto">
          <a:xfrm>
            <a:off x="4152851"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PQ-RS-TU</a:t>
            </a:r>
            <a:endParaRPr kumimoji="0" lang="en-US" sz="1400" b="0" i="0" u="none" strike="noStrike" cap="none" normalizeH="0" baseline="0" dirty="0" smtClean="0">
              <a:ln>
                <a:noFill/>
              </a:ln>
              <a:solidFill>
                <a:srgbClr val="000000"/>
              </a:solidFill>
              <a:effectLst/>
              <a:latin typeface="Arial"/>
              <a:cs typeface="Arial"/>
            </a:endParaRPr>
          </a:p>
        </p:txBody>
      </p:sp>
      <p:sp>
        <p:nvSpPr>
          <p:cNvPr id="61" name="Rectangle 60"/>
          <p:cNvSpPr/>
          <p:nvPr/>
        </p:nvSpPr>
        <p:spPr bwMode="auto">
          <a:xfrm>
            <a:off x="2998052" y="5284440"/>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62" name="Rectangle 61"/>
          <p:cNvSpPr/>
          <p:nvPr/>
        </p:nvSpPr>
        <p:spPr bwMode="auto">
          <a:xfrm>
            <a:off x="4152850"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OUI</a:t>
            </a:r>
            <a:endParaRPr kumimoji="0" lang="en-US" sz="1400" b="0" i="0" u="none" strike="noStrike" cap="none" normalizeH="0" baseline="0" dirty="0" smtClean="0">
              <a:ln>
                <a:noFill/>
              </a:ln>
              <a:solidFill>
                <a:srgbClr val="000000"/>
              </a:solidFill>
              <a:effectLst/>
              <a:latin typeface="Arial"/>
              <a:cs typeface="Arial"/>
            </a:endParaRPr>
          </a:p>
        </p:txBody>
      </p:sp>
      <p:sp>
        <p:nvSpPr>
          <p:cNvPr id="63" name="Rectangle 62"/>
          <p:cNvSpPr/>
          <p:nvPr/>
        </p:nvSpPr>
        <p:spPr bwMode="auto">
          <a:xfrm>
            <a:off x="5296050" y="5688868"/>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WX-YZ</a:t>
            </a:r>
            <a:endParaRPr kumimoji="0" lang="en-US" sz="1400" b="0" i="0" u="none" strike="noStrike" cap="none" normalizeH="0" baseline="0" dirty="0" smtClean="0">
              <a:ln>
                <a:noFill/>
              </a:ln>
              <a:solidFill>
                <a:srgbClr val="000000"/>
              </a:solidFill>
              <a:effectLst/>
              <a:latin typeface="Arial"/>
              <a:cs typeface="Arial"/>
            </a:endParaRPr>
          </a:p>
        </p:txBody>
      </p:sp>
      <p:sp>
        <p:nvSpPr>
          <p:cNvPr id="64" name="Rectangle 63"/>
          <p:cNvSpPr/>
          <p:nvPr/>
        </p:nvSpPr>
        <p:spPr bwMode="auto">
          <a:xfrm>
            <a:off x="5296049" y="5284440"/>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subtype</a:t>
            </a:r>
            <a:endParaRPr kumimoji="0" lang="en-US" sz="1400" b="0" i="0" u="none" strike="noStrike" cap="none" normalizeH="0" baseline="0" dirty="0" smtClean="0">
              <a:ln>
                <a:noFill/>
              </a:ln>
              <a:solidFill>
                <a:srgbClr val="000000"/>
              </a:solidFill>
              <a:effectLst/>
              <a:latin typeface="Arial"/>
              <a:cs typeface="Arial"/>
            </a:endParaRPr>
          </a:p>
        </p:txBody>
      </p:sp>
      <p:sp>
        <p:nvSpPr>
          <p:cNvPr id="65" name="Rectangle 64"/>
          <p:cNvSpPr/>
          <p:nvPr/>
        </p:nvSpPr>
        <p:spPr bwMode="auto">
          <a:xfrm>
            <a:off x="6443013" y="5688868"/>
            <a:ext cx="228322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proprietary protocol</a:t>
            </a:r>
            <a:endParaRPr kumimoji="0" lang="en-US" sz="1400" b="0" i="0" u="none" strike="noStrike" cap="none" normalizeH="0" baseline="0" dirty="0" smtClean="0">
              <a:ln>
                <a:noFill/>
              </a:ln>
              <a:solidFill>
                <a:srgbClr val="000000"/>
              </a:solidFill>
              <a:effectLst/>
              <a:latin typeface="Arial"/>
              <a:cs typeface="Arial"/>
            </a:endParaRPr>
          </a:p>
        </p:txBody>
      </p:sp>
      <p:sp>
        <p:nvSpPr>
          <p:cNvPr id="66" name="Rectangle 65"/>
          <p:cNvSpPr/>
          <p:nvPr/>
        </p:nvSpPr>
        <p:spPr bwMode="auto">
          <a:xfrm>
            <a:off x="6443013" y="5284440"/>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grpSp>
        <p:nvGrpSpPr>
          <p:cNvPr id="7" name="Group 6"/>
          <p:cNvGrpSpPr/>
          <p:nvPr/>
        </p:nvGrpSpPr>
        <p:grpSpPr>
          <a:xfrm>
            <a:off x="2992731" y="1423628"/>
            <a:ext cx="5736680" cy="1501316"/>
            <a:chOff x="2979336" y="1307468"/>
            <a:chExt cx="5736680" cy="1501316"/>
          </a:xfrm>
        </p:grpSpPr>
        <p:sp>
          <p:nvSpPr>
            <p:cNvPr id="39" name="Rectangle 38"/>
            <p:cNvSpPr/>
            <p:nvPr/>
          </p:nvSpPr>
          <p:spPr bwMode="auto">
            <a:xfrm>
              <a:off x="2987824" y="1595500"/>
              <a:ext cx="572819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TextBox 39"/>
            <p:cNvSpPr txBox="1"/>
            <p:nvPr/>
          </p:nvSpPr>
          <p:spPr>
            <a:xfrm>
              <a:off x="2979336" y="1307468"/>
              <a:ext cx="5736679" cy="288032"/>
            </a:xfrm>
            <a:prstGeom prst="rect">
              <a:avLst/>
            </a:prstGeom>
            <a:noFill/>
          </p:spPr>
          <p:txBody>
            <a:bodyPr wrap="square" rtlCol="0">
              <a:spAutoFit/>
            </a:bodyPr>
            <a:lstStyle/>
            <a:p>
              <a:r>
                <a:rPr lang="en-US" sz="1200" dirty="0" smtClean="0">
                  <a:solidFill>
                    <a:srgbClr val="000000"/>
                  </a:solidFill>
                  <a:latin typeface="Arial"/>
                  <a:cs typeface="Arial"/>
                </a:rPr>
                <a:t>         3                        3                          2                                      </a:t>
              </a:r>
              <a:r>
                <a:rPr lang="en-US" sz="1200" i="1" dirty="0" smtClean="0">
                  <a:solidFill>
                    <a:srgbClr val="000000"/>
                  </a:solidFill>
                  <a:latin typeface="Arial"/>
                  <a:cs typeface="Arial"/>
                </a:rPr>
                <a:t>M</a:t>
              </a:r>
              <a:r>
                <a:rPr lang="en-US" sz="1200" dirty="0" smtClean="0">
                  <a:solidFill>
                    <a:srgbClr val="000000"/>
                  </a:solidFill>
                  <a:latin typeface="Arial"/>
                  <a:cs typeface="Arial"/>
                </a:rPr>
                <a:t> </a:t>
              </a:r>
              <a:endParaRPr lang="en-US" sz="1200" dirty="0">
                <a:solidFill>
                  <a:srgbClr val="000000"/>
                </a:solidFill>
                <a:latin typeface="Arial"/>
                <a:cs typeface="Arial"/>
              </a:endParaRPr>
            </a:p>
          </p:txBody>
        </p:sp>
        <p:sp>
          <p:nvSpPr>
            <p:cNvPr id="41" name="Rectangle 40"/>
            <p:cNvSpPr/>
            <p:nvPr/>
          </p:nvSpPr>
          <p:spPr bwMode="auto">
            <a:xfrm>
              <a:off x="2987387" y="2404356"/>
              <a:ext cx="115206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Rectangle 41"/>
            <p:cNvSpPr/>
            <p:nvPr/>
          </p:nvSpPr>
          <p:spPr bwMode="auto">
            <a:xfrm>
              <a:off x="4139456" y="240435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00-00-00</a:t>
              </a:r>
              <a:endParaRPr kumimoji="0" lang="en-US" sz="1400" b="0" i="0" u="none" strike="noStrike" cap="none" normalizeH="0" baseline="0" dirty="0" smtClean="0">
                <a:ln>
                  <a:noFill/>
                </a:ln>
                <a:solidFill>
                  <a:srgbClr val="000000"/>
                </a:solidFill>
                <a:effectLst/>
                <a:latin typeface="Arial"/>
                <a:cs typeface="Arial"/>
              </a:endParaRPr>
            </a:p>
          </p:txBody>
        </p:sp>
        <p:sp>
          <p:nvSpPr>
            <p:cNvPr id="43" name="Rectangle 42"/>
            <p:cNvSpPr/>
            <p:nvPr/>
          </p:nvSpPr>
          <p:spPr bwMode="auto">
            <a:xfrm>
              <a:off x="2984657" y="1999928"/>
              <a:ext cx="11547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br>
                <a:rPr lang="en-US" sz="1400" dirty="0" smtClean="0">
                  <a:solidFill>
                    <a:srgbClr val="000000"/>
                  </a:solidFill>
                  <a:latin typeface="Arial"/>
                  <a:cs typeface="Arial"/>
                </a:rPr>
              </a:br>
              <a:r>
                <a:rPr lang="en-US" sz="1400" dirty="0" smtClean="0">
                  <a:solidFill>
                    <a:srgbClr val="000000"/>
                  </a:solidFill>
                  <a:latin typeface="Arial"/>
                  <a:cs typeface="Arial"/>
                </a:rPr>
                <a:t>LL = AA-AA</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139455" y="199992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5282655" y="240435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08-00</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282654" y="1999928"/>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Rectangle 46"/>
            <p:cNvSpPr/>
            <p:nvPr/>
          </p:nvSpPr>
          <p:spPr bwMode="auto">
            <a:xfrm>
              <a:off x="6429619" y="240435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header</a:t>
              </a:r>
              <a:endParaRPr kumimoji="0" lang="en-US" sz="1400" b="0" i="0" u="none" strike="noStrike" cap="none" normalizeH="0" baseline="0" dirty="0" smtClean="0">
                <a:ln>
                  <a:noFill/>
                </a:ln>
                <a:solidFill>
                  <a:srgbClr val="000000"/>
                </a:solidFill>
                <a:effectLst/>
                <a:latin typeface="Arial"/>
                <a:cs typeface="Arial"/>
              </a:endParaRPr>
            </a:p>
          </p:txBody>
        </p:sp>
        <p:sp>
          <p:nvSpPr>
            <p:cNvPr id="48" name="Rectangle 47"/>
            <p:cNvSpPr/>
            <p:nvPr/>
          </p:nvSpPr>
          <p:spPr bwMode="auto">
            <a:xfrm>
              <a:off x="6429618" y="1999928"/>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572818" y="2404356"/>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data</a:t>
              </a:r>
              <a:endParaRPr kumimoji="0" lang="en-US" sz="1400" b="0" i="0" u="none" strike="noStrike" cap="none" normalizeH="0" baseline="0" dirty="0" smtClean="0">
                <a:ln>
                  <a:noFill/>
                </a:ln>
                <a:solidFill>
                  <a:srgbClr val="000000"/>
                </a:solidFill>
                <a:effectLst/>
                <a:latin typeface="Arial"/>
                <a:cs typeface="Arial"/>
              </a:endParaRPr>
            </a:p>
          </p:txBody>
        </p:sp>
      </p:grpSp>
    </p:spTree>
    <p:extLst>
      <p:ext uri="{BB962C8B-B14F-4D97-AF65-F5344CB8AC3E}">
        <p14:creationId xmlns:p14="http://schemas.microsoft.com/office/powerpoint/2010/main" val="269296203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tagging process IEEE </a:t>
            </a:r>
            <a:r>
              <a:rPr lang="en-US" dirty="0" err="1" smtClean="0"/>
              <a:t>Std</a:t>
            </a:r>
            <a:r>
              <a:rPr lang="en-US" dirty="0" smtClean="0"/>
              <a:t> 802.1Q-2011</a:t>
            </a:r>
            <a:endParaRPr lang="en-US" dirty="0"/>
          </a:p>
        </p:txBody>
      </p:sp>
      <p:sp>
        <p:nvSpPr>
          <p:cNvPr id="3" name="Content Placeholder 2"/>
          <p:cNvSpPr>
            <a:spLocks noGrp="1"/>
          </p:cNvSpPr>
          <p:nvPr>
            <p:ph idx="1"/>
          </p:nvPr>
        </p:nvSpPr>
        <p:spPr>
          <a:xfrm>
            <a:off x="685800" y="1751014"/>
            <a:ext cx="7770813" cy="4343400"/>
          </a:xfrm>
        </p:spPr>
        <p:txBody>
          <a:bodyPr>
            <a:normAutofit/>
          </a:bodyPr>
          <a:lstStyle/>
          <a:p>
            <a:pPr>
              <a:buFont typeface="Arial"/>
              <a:buChar char="•"/>
            </a:pPr>
            <a:r>
              <a:rPr lang="en-US" dirty="0" smtClean="0">
                <a:solidFill>
                  <a:srgbClr val="009973"/>
                </a:solidFill>
              </a:rPr>
              <a:t>Length/Type</a:t>
            </a:r>
            <a:r>
              <a:rPr lang="en-US" dirty="0" smtClean="0"/>
              <a:t/>
            </a:r>
            <a:br>
              <a:rPr lang="en-US" dirty="0" smtClean="0"/>
            </a:br>
            <a:r>
              <a:rPr lang="en-US" dirty="0" smtClean="0"/>
              <a:t>no tag:</a:t>
            </a:r>
            <a:endParaRPr lang="en-US" sz="1600" dirty="0"/>
          </a:p>
          <a:p>
            <a:pPr>
              <a:buFont typeface="Arial"/>
              <a:buChar char="•"/>
            </a:pPr>
            <a:endParaRPr lang="en-US" sz="1400" dirty="0" smtClean="0"/>
          </a:p>
          <a:p>
            <a:pPr>
              <a:buFont typeface="Arial"/>
              <a:buChar char="•"/>
            </a:pPr>
            <a:r>
              <a:rPr lang="en-US" dirty="0" smtClean="0">
                <a:solidFill>
                  <a:srgbClr val="009973"/>
                </a:solidFill>
              </a:rPr>
              <a:t>Length/Type</a:t>
            </a:r>
            <a:br>
              <a:rPr lang="en-US" dirty="0" smtClean="0">
                <a:solidFill>
                  <a:srgbClr val="009973"/>
                </a:solidFill>
              </a:rPr>
            </a:br>
            <a:r>
              <a:rPr lang="en-US" dirty="0" smtClean="0"/>
              <a:t>tagged:</a:t>
            </a:r>
          </a:p>
          <a:p>
            <a:pPr>
              <a:buFont typeface="Arial"/>
              <a:buChar char="•"/>
            </a:pPr>
            <a:endParaRPr lang="en-US" sz="2800" dirty="0"/>
          </a:p>
          <a:p>
            <a:pPr>
              <a:buFont typeface="Arial"/>
              <a:buChar char="•"/>
            </a:pPr>
            <a:r>
              <a:rPr lang="en-US" dirty="0" smtClean="0">
                <a:solidFill>
                  <a:schemeClr val="accent6"/>
                </a:solidFill>
              </a:rPr>
              <a:t>LLC </a:t>
            </a:r>
            <a:r>
              <a:rPr lang="en-US" dirty="0" smtClean="0"/>
              <a:t>no tag:</a:t>
            </a:r>
          </a:p>
          <a:p>
            <a:pPr>
              <a:buFont typeface="Arial"/>
              <a:buChar char="•"/>
            </a:pPr>
            <a:endParaRPr lang="en-US" sz="1200" dirty="0"/>
          </a:p>
          <a:p>
            <a:pPr>
              <a:buFont typeface="Arial"/>
              <a:buChar char="•"/>
            </a:pPr>
            <a:r>
              <a:rPr lang="en-US" dirty="0" smtClean="0">
                <a:solidFill>
                  <a:srgbClr val="2D2DB9"/>
                </a:solidFill>
              </a:rPr>
              <a:t>LLC</a:t>
            </a:r>
            <a:r>
              <a:rPr lang="en-US" dirty="0">
                <a:solidFill>
                  <a:srgbClr val="2D2DB9"/>
                </a:solidFill>
              </a:rPr>
              <a:t> </a:t>
            </a:r>
            <a:r>
              <a:rPr lang="en-US" dirty="0" smtClean="0"/>
              <a:t>tagged: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
        <p:nvSpPr>
          <p:cNvPr id="9" name="Rectangle 8"/>
          <p:cNvSpPr/>
          <p:nvPr/>
        </p:nvSpPr>
        <p:spPr bwMode="auto">
          <a:xfrm>
            <a:off x="6913248" y="2116088"/>
            <a:ext cx="1812994"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5905135" y="1711660"/>
            <a:ext cx="2821107"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TextBox 14"/>
          <p:cNvSpPr txBox="1"/>
          <p:nvPr/>
        </p:nvSpPr>
        <p:spPr>
          <a:xfrm>
            <a:off x="5918110" y="1423628"/>
            <a:ext cx="2808132"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17" name="Rectangle 16"/>
          <p:cNvSpPr/>
          <p:nvPr/>
        </p:nvSpPr>
        <p:spPr bwMode="auto">
          <a:xfrm>
            <a:off x="5905136" y="2116088"/>
            <a:ext cx="1008112"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21" name="Rectangle 20"/>
          <p:cNvSpPr/>
          <p:nvPr/>
        </p:nvSpPr>
        <p:spPr bwMode="auto">
          <a:xfrm>
            <a:off x="5908304" y="4229068"/>
            <a:ext cx="281793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22" name="TextBox 21"/>
          <p:cNvSpPr txBox="1"/>
          <p:nvPr/>
        </p:nvSpPr>
        <p:spPr>
          <a:xfrm>
            <a:off x="5918110" y="3941036"/>
            <a:ext cx="2808132" cy="288032"/>
          </a:xfrm>
          <a:prstGeom prst="rect">
            <a:avLst/>
          </a:prstGeom>
          <a:noFill/>
        </p:spPr>
        <p:txBody>
          <a:bodyPr wrap="square" rtlCol="0">
            <a:spAutoFit/>
          </a:bodyPr>
          <a:lstStyle/>
          <a:p>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–3 </a:t>
            </a:r>
            <a:endParaRPr lang="en-US" sz="1200" dirty="0">
              <a:solidFill>
                <a:srgbClr val="000000"/>
              </a:solidFill>
              <a:latin typeface="Arial"/>
              <a:cs typeface="Arial"/>
            </a:endParaRPr>
          </a:p>
        </p:txBody>
      </p:sp>
      <p:sp>
        <p:nvSpPr>
          <p:cNvPr id="27" name="Rectangle 26"/>
          <p:cNvSpPr/>
          <p:nvPr/>
        </p:nvSpPr>
        <p:spPr bwMode="auto">
          <a:xfrm>
            <a:off x="5918110" y="4633496"/>
            <a:ext cx="1390193"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7308304" y="4633496"/>
            <a:ext cx="142110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596540" y="2970364"/>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6905723" y="3374792"/>
            <a:ext cx="1812994"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MAC CLIENT DATA</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3599709" y="337479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5897610" y="2970364"/>
            <a:ext cx="2821107"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2" name="TextBox 41"/>
          <p:cNvSpPr txBox="1"/>
          <p:nvPr/>
        </p:nvSpPr>
        <p:spPr>
          <a:xfrm>
            <a:off x="3596540" y="2682332"/>
            <a:ext cx="5122177" cy="288032"/>
          </a:xfrm>
          <a:prstGeom prst="rect">
            <a:avLst/>
          </a:prstGeom>
          <a:noFill/>
        </p:spPr>
        <p:txBody>
          <a:bodyPr wrap="square" rtlCol="0">
            <a:spAutoFit/>
          </a:bodyPr>
          <a:lstStyle/>
          <a:p>
            <a:r>
              <a:rPr lang="en-US" sz="1200" dirty="0" smtClean="0">
                <a:solidFill>
                  <a:srgbClr val="000000"/>
                </a:solidFill>
                <a:latin typeface="Arial"/>
                <a:cs typeface="Arial"/>
              </a:rPr>
              <a:t>.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N</a:t>
            </a:r>
            <a:r>
              <a:rPr lang="en-US" sz="1200" dirty="0" smtClean="0">
                <a:solidFill>
                  <a:srgbClr val="000000"/>
                </a:solidFill>
                <a:latin typeface="Arial"/>
                <a:cs typeface="Arial"/>
              </a:rPr>
              <a:t>–2 </a:t>
            </a:r>
            <a:endParaRPr lang="en-US" sz="1200" dirty="0">
              <a:solidFill>
                <a:srgbClr val="000000"/>
              </a:solidFill>
              <a:latin typeface="Arial"/>
              <a:cs typeface="Arial"/>
            </a:endParaRPr>
          </a:p>
        </p:txBody>
      </p:sp>
      <p:sp>
        <p:nvSpPr>
          <p:cNvPr id="43" name="Rectangle 42"/>
          <p:cNvSpPr/>
          <p:nvPr/>
        </p:nvSpPr>
        <p:spPr bwMode="auto">
          <a:xfrm>
            <a:off x="5897611" y="3374792"/>
            <a:ext cx="1008112" cy="404428"/>
          </a:xfrm>
          <a:prstGeom prst="rect">
            <a:avLst/>
          </a:prstGeom>
          <a:solidFill>
            <a:srgbClr val="C2FFF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LENGTH / TYPE</a:t>
            </a:r>
            <a:endParaRPr kumimoji="0" lang="en-US" sz="1400" b="0" i="0" u="none" strike="noStrike" cap="none" normalizeH="0" baseline="0" dirty="0" smtClean="0">
              <a:ln>
                <a:noFill/>
              </a:ln>
              <a:solidFill>
                <a:srgbClr val="000000"/>
              </a:solidFill>
              <a:effectLst/>
              <a:latin typeface="Arial"/>
              <a:cs typeface="Arial"/>
            </a:endParaRPr>
          </a:p>
        </p:txBody>
      </p:sp>
      <p:sp>
        <p:nvSpPr>
          <p:cNvPr id="44" name="Rectangle 43"/>
          <p:cNvSpPr/>
          <p:nvPr/>
        </p:nvSpPr>
        <p:spPr bwMode="auto">
          <a:xfrm>
            <a:off x="4604652" y="2970364"/>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45" name="Rectangle 44"/>
          <p:cNvSpPr/>
          <p:nvPr/>
        </p:nvSpPr>
        <p:spPr bwMode="auto">
          <a:xfrm>
            <a:off x="4607821" y="337479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46" name="Rectangle 45"/>
          <p:cNvSpPr/>
          <p:nvPr/>
        </p:nvSpPr>
        <p:spPr bwMode="auto">
          <a:xfrm>
            <a:off x="5897610" y="5487772"/>
            <a:ext cx="281793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MSDU</a:t>
            </a:r>
            <a:endParaRPr kumimoji="0" lang="en-US" sz="1400" b="0" i="0" u="none" strike="noStrike" cap="none" normalizeH="0" baseline="0" dirty="0" smtClean="0">
              <a:ln>
                <a:noFill/>
              </a:ln>
              <a:solidFill>
                <a:srgbClr val="000000"/>
              </a:solidFill>
              <a:effectLst/>
              <a:latin typeface="Arial"/>
              <a:cs typeface="Arial"/>
            </a:endParaRPr>
          </a:p>
        </p:txBody>
      </p:sp>
      <p:sp>
        <p:nvSpPr>
          <p:cNvPr id="47" name="TextBox 46"/>
          <p:cNvSpPr txBox="1"/>
          <p:nvPr/>
        </p:nvSpPr>
        <p:spPr>
          <a:xfrm>
            <a:off x="1661932" y="5199740"/>
            <a:ext cx="7053616" cy="288032"/>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3                            </a:t>
            </a:r>
            <a:r>
              <a:rPr lang="en-US" sz="1200" i="1" dirty="0" smtClean="0">
                <a:solidFill>
                  <a:srgbClr val="000000"/>
                </a:solidFill>
                <a:latin typeface="Arial"/>
                <a:cs typeface="Arial"/>
              </a:rPr>
              <a:t>M</a:t>
            </a:r>
            <a:r>
              <a:rPr lang="en-US" sz="1200" dirty="0" smtClean="0">
                <a:solidFill>
                  <a:srgbClr val="000000"/>
                </a:solidFill>
                <a:latin typeface="Arial"/>
                <a:cs typeface="Arial"/>
              </a:rPr>
              <a:t>–3 </a:t>
            </a:r>
            <a:endParaRPr lang="en-US" sz="1200" dirty="0">
              <a:solidFill>
                <a:srgbClr val="000000"/>
              </a:solidFill>
              <a:latin typeface="Arial"/>
              <a:cs typeface="Arial"/>
            </a:endParaRPr>
          </a:p>
        </p:txBody>
      </p:sp>
      <p:sp>
        <p:nvSpPr>
          <p:cNvPr id="48" name="Rectangle 47"/>
          <p:cNvSpPr/>
          <p:nvPr/>
        </p:nvSpPr>
        <p:spPr bwMode="auto">
          <a:xfrm>
            <a:off x="5907416" y="5892200"/>
            <a:ext cx="1390193"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LLC</a:t>
            </a:r>
            <a:endParaRPr kumimoji="0" lang="en-US" sz="1400" b="0" i="0" u="none" strike="noStrike" cap="none" normalizeH="0" baseline="0" dirty="0" smtClean="0">
              <a:ln>
                <a:noFill/>
              </a:ln>
              <a:solidFill>
                <a:srgbClr val="000000"/>
              </a:solidFill>
              <a:effectLst/>
              <a:latin typeface="Arial"/>
              <a:cs typeface="Arial"/>
            </a:endParaRPr>
          </a:p>
        </p:txBody>
      </p:sp>
      <p:sp>
        <p:nvSpPr>
          <p:cNvPr id="49" name="Rectangle 48"/>
          <p:cNvSpPr/>
          <p:nvPr/>
        </p:nvSpPr>
        <p:spPr bwMode="auto">
          <a:xfrm>
            <a:off x="7297610" y="5892200"/>
            <a:ext cx="1421108" cy="404428"/>
          </a:xfrm>
          <a:prstGeom prst="rect">
            <a:avLst/>
          </a:prstGeom>
          <a:solidFill>
            <a:srgbClr val="D2D2F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50" name="Rectangle 49"/>
          <p:cNvSpPr/>
          <p:nvPr/>
        </p:nvSpPr>
        <p:spPr bwMode="auto">
          <a:xfrm>
            <a:off x="3593371" y="548777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51" name="Rectangle 50"/>
          <p:cNvSpPr/>
          <p:nvPr/>
        </p:nvSpPr>
        <p:spPr bwMode="auto">
          <a:xfrm>
            <a:off x="3596540" y="589220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52" name="Rectangle 51"/>
          <p:cNvSpPr/>
          <p:nvPr/>
        </p:nvSpPr>
        <p:spPr bwMode="auto">
          <a:xfrm>
            <a:off x="4601483" y="5487772"/>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53" name="Rectangle 52"/>
          <p:cNvSpPr/>
          <p:nvPr/>
        </p:nvSpPr>
        <p:spPr bwMode="auto">
          <a:xfrm>
            <a:off x="4604652" y="5892200"/>
            <a:ext cx="129295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02-44</a:t>
            </a:r>
            <a:endParaRPr kumimoji="0" lang="en-US" sz="1400" b="0" i="0" u="none" strike="noStrike" cap="none" normalizeH="0" baseline="0" dirty="0" smtClean="0">
              <a:ln>
                <a:noFill/>
              </a:ln>
              <a:solidFill>
                <a:srgbClr val="000000"/>
              </a:solidFill>
              <a:effectLst/>
              <a:latin typeface="Arial"/>
              <a:cs typeface="Arial"/>
            </a:endParaRPr>
          </a:p>
        </p:txBody>
      </p:sp>
      <p:sp>
        <p:nvSpPr>
          <p:cNvPr id="54" name="Rectangle 53"/>
          <p:cNvSpPr/>
          <p:nvPr/>
        </p:nvSpPr>
        <p:spPr bwMode="auto">
          <a:xfrm>
            <a:off x="1658763" y="5487772"/>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55" name="Rectangle 54"/>
          <p:cNvSpPr/>
          <p:nvPr/>
        </p:nvSpPr>
        <p:spPr bwMode="auto">
          <a:xfrm>
            <a:off x="1661932" y="5892200"/>
            <a:ext cx="193143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cxnSp>
        <p:nvCxnSpPr>
          <p:cNvPr id="59" name="Straight Arrow Connector 58"/>
          <p:cNvCxnSpPr/>
          <p:nvPr/>
        </p:nvCxnSpPr>
        <p:spPr bwMode="auto">
          <a:xfrm flipV="1">
            <a:off x="4932040" y="2092467"/>
            <a:ext cx="576064" cy="531676"/>
          </a:xfrm>
          <a:prstGeom prst="straightConnector1">
            <a:avLst/>
          </a:prstGeom>
          <a:solidFill>
            <a:srgbClr val="00B8FF"/>
          </a:solidFill>
          <a:ln w="57150" cap="flat" cmpd="sng" algn="ctr">
            <a:solidFill>
              <a:srgbClr val="009973"/>
            </a:solidFill>
            <a:prstDash val="solid"/>
            <a:round/>
            <a:headEnd type="arrow"/>
            <a:tailEnd type="arrow"/>
          </a:ln>
          <a:effectLst/>
        </p:spPr>
      </p:cxnSp>
      <p:cxnSp>
        <p:nvCxnSpPr>
          <p:cNvPr id="60" name="Straight Arrow Connector 59"/>
          <p:cNvCxnSpPr/>
          <p:nvPr/>
        </p:nvCxnSpPr>
        <p:spPr bwMode="auto">
          <a:xfrm flipV="1">
            <a:off x="4932040" y="4633496"/>
            <a:ext cx="576064" cy="531676"/>
          </a:xfrm>
          <a:prstGeom prst="straightConnector1">
            <a:avLst/>
          </a:prstGeom>
          <a:solidFill>
            <a:srgbClr val="00B8FF"/>
          </a:solidFill>
          <a:ln w="57150" cap="flat" cmpd="sng" algn="ctr">
            <a:solidFill>
              <a:schemeClr val="accent6"/>
            </a:solidFill>
            <a:prstDash val="solid"/>
            <a:round/>
            <a:headEnd type="arrow"/>
            <a:tailEnd type="arrow"/>
          </a:ln>
          <a:effectLst/>
        </p:spPr>
      </p:cxnSp>
      <p:sp>
        <p:nvSpPr>
          <p:cNvPr id="61" name="TextBox 60"/>
          <p:cNvSpPr txBox="1"/>
          <p:nvPr/>
        </p:nvSpPr>
        <p:spPr>
          <a:xfrm>
            <a:off x="3288387" y="1385481"/>
            <a:ext cx="1646605" cy="1323439"/>
          </a:xfrm>
          <a:prstGeom prst="rect">
            <a:avLst/>
          </a:prstGeom>
          <a:noFill/>
        </p:spPr>
        <p:txBody>
          <a:bodyPr wrap="none" rtlCol="0">
            <a:spAutoFit/>
          </a:bodyPr>
          <a:lstStyle/>
          <a:p>
            <a:pPr algn="dist"/>
            <a:r>
              <a:rPr lang="en-US" sz="2000" dirty="0" smtClean="0">
                <a:solidFill>
                  <a:srgbClr val="009973"/>
                </a:solidFill>
              </a:rPr>
              <a:t>Simply add or</a:t>
            </a:r>
            <a:br>
              <a:rPr lang="en-US" sz="2000" dirty="0" smtClean="0">
                <a:solidFill>
                  <a:srgbClr val="009973"/>
                </a:solidFill>
              </a:rPr>
            </a:br>
            <a:r>
              <a:rPr lang="en-US" sz="2000" dirty="0" smtClean="0">
                <a:solidFill>
                  <a:srgbClr val="009973"/>
                </a:solidFill>
              </a:rPr>
              <a:t>remove tag;</a:t>
            </a:r>
            <a:br>
              <a:rPr lang="en-US" sz="2000" dirty="0" smtClean="0">
                <a:solidFill>
                  <a:srgbClr val="009973"/>
                </a:solidFill>
              </a:rPr>
            </a:br>
            <a:r>
              <a:rPr lang="en-US" sz="2000" dirty="0" smtClean="0">
                <a:solidFill>
                  <a:srgbClr val="009973"/>
                </a:solidFill>
              </a:rPr>
              <a:t>MSDU is</a:t>
            </a:r>
            <a:br>
              <a:rPr lang="en-US" sz="2000" dirty="0" smtClean="0">
                <a:solidFill>
                  <a:srgbClr val="009973"/>
                </a:solidFill>
              </a:rPr>
            </a:br>
            <a:r>
              <a:rPr lang="en-US" sz="2000" dirty="0" smtClean="0">
                <a:solidFill>
                  <a:srgbClr val="009973"/>
                </a:solidFill>
              </a:rPr>
              <a:t>unchanged.</a:t>
            </a:r>
            <a:endParaRPr lang="en-US" sz="2000" dirty="0">
              <a:solidFill>
                <a:srgbClr val="009973"/>
              </a:solidFill>
            </a:endParaRPr>
          </a:p>
        </p:txBody>
      </p:sp>
      <p:sp>
        <p:nvSpPr>
          <p:cNvPr id="62" name="TextBox 61"/>
          <p:cNvSpPr txBox="1"/>
          <p:nvPr/>
        </p:nvSpPr>
        <p:spPr>
          <a:xfrm>
            <a:off x="3288387" y="3968617"/>
            <a:ext cx="1646605" cy="1323439"/>
          </a:xfrm>
          <a:prstGeom prst="rect">
            <a:avLst/>
          </a:prstGeom>
          <a:noFill/>
        </p:spPr>
        <p:txBody>
          <a:bodyPr wrap="none" rtlCol="0">
            <a:spAutoFit/>
          </a:bodyPr>
          <a:lstStyle/>
          <a:p>
            <a:pPr algn="dist"/>
            <a:r>
              <a:rPr lang="en-US" sz="2000" dirty="0" smtClean="0">
                <a:solidFill>
                  <a:srgbClr val="2D2DB9"/>
                </a:solidFill>
              </a:rPr>
              <a:t>Simply add or</a:t>
            </a:r>
            <a:br>
              <a:rPr lang="en-US" sz="2000" dirty="0" smtClean="0">
                <a:solidFill>
                  <a:srgbClr val="2D2DB9"/>
                </a:solidFill>
              </a:rPr>
            </a:br>
            <a:r>
              <a:rPr lang="en-US" sz="2000" dirty="0" smtClean="0">
                <a:solidFill>
                  <a:srgbClr val="2D2DB9"/>
                </a:solidFill>
              </a:rPr>
              <a:t>remove tag;</a:t>
            </a:r>
            <a:br>
              <a:rPr lang="en-US" sz="2000" dirty="0" smtClean="0">
                <a:solidFill>
                  <a:srgbClr val="2D2DB9"/>
                </a:solidFill>
              </a:rPr>
            </a:br>
            <a:r>
              <a:rPr lang="en-US" sz="2000" dirty="0" smtClean="0">
                <a:solidFill>
                  <a:srgbClr val="2D2DB9"/>
                </a:solidFill>
              </a:rPr>
              <a:t>MSDU is</a:t>
            </a:r>
            <a:br>
              <a:rPr lang="en-US" sz="2000" dirty="0" smtClean="0">
                <a:solidFill>
                  <a:srgbClr val="2D2DB9"/>
                </a:solidFill>
              </a:rPr>
            </a:br>
            <a:r>
              <a:rPr lang="en-US" sz="2000" dirty="0" smtClean="0">
                <a:solidFill>
                  <a:srgbClr val="2D2DB9"/>
                </a:solidFill>
              </a:rPr>
              <a:t>unchanged.</a:t>
            </a:r>
            <a:endParaRPr lang="en-US" sz="2000" dirty="0">
              <a:solidFill>
                <a:srgbClr val="2D2DB9"/>
              </a:solidFill>
            </a:endParaRPr>
          </a:p>
        </p:txBody>
      </p:sp>
    </p:spTree>
    <p:extLst>
      <p:ext uri="{BB962C8B-B14F-4D97-AF65-F5344CB8AC3E}">
        <p14:creationId xmlns:p14="http://schemas.microsoft.com/office/powerpoint/2010/main" val="38937777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tagging process </a:t>
            </a:r>
            <a:r>
              <a:rPr lang="en-US" dirty="0"/>
              <a:t>IEEE </a:t>
            </a:r>
            <a:r>
              <a:rPr lang="en-US" dirty="0" err="1"/>
              <a:t>Std</a:t>
            </a:r>
            <a:r>
              <a:rPr lang="en-US" dirty="0"/>
              <a:t> 802.1Q-2011</a:t>
            </a:r>
          </a:p>
        </p:txBody>
      </p:sp>
      <p:sp>
        <p:nvSpPr>
          <p:cNvPr id="3" name="Content Placeholder 2"/>
          <p:cNvSpPr>
            <a:spLocks noGrp="1"/>
          </p:cNvSpPr>
          <p:nvPr>
            <p:ph idx="1"/>
          </p:nvPr>
        </p:nvSpPr>
        <p:spPr/>
        <p:txBody>
          <a:bodyPr/>
          <a:lstStyle/>
          <a:p>
            <a:pPr>
              <a:buFont typeface="Arial"/>
              <a:buChar char="•"/>
            </a:pPr>
            <a:r>
              <a:rPr lang="en-US" dirty="0" smtClean="0"/>
              <a:t>On LLC media, the first 3 bytes following </a:t>
            </a:r>
            <a:r>
              <a:rPr lang="en-US" dirty="0" smtClean="0">
                <a:solidFill>
                  <a:srgbClr val="2D2DB9"/>
                </a:solidFill>
              </a:rPr>
              <a:t>every tag </a:t>
            </a:r>
            <a:r>
              <a:rPr lang="en-US" dirty="0" smtClean="0"/>
              <a:t>are LLC.</a:t>
            </a:r>
          </a:p>
          <a:p>
            <a:pPr>
              <a:buFont typeface="Arial"/>
              <a:buChar char="•"/>
            </a:pPr>
            <a:r>
              <a:rPr lang="en-US" dirty="0" smtClean="0"/>
              <a:t>On Length/Type media, the first 2 bytes following </a:t>
            </a:r>
            <a:r>
              <a:rPr lang="en-US" dirty="0" smtClean="0">
                <a:solidFill>
                  <a:srgbClr val="2D2DB9"/>
                </a:solidFill>
              </a:rPr>
              <a:t>every tag</a:t>
            </a:r>
            <a:r>
              <a:rPr lang="en-US" dirty="0" smtClean="0"/>
              <a:t> are a Length/Type.</a:t>
            </a:r>
          </a:p>
          <a:p>
            <a:pPr>
              <a:buFont typeface="Arial"/>
              <a:buChar char="•"/>
            </a:pPr>
            <a:r>
              <a:rPr lang="en-US" dirty="0" smtClean="0"/>
              <a:t>You know how to decode the whole frame, because you know whether the medium is LLC or Length/Type</a:t>
            </a:r>
            <a:r>
              <a:rPr lang="en-US" dirty="0" smtClean="0"/>
              <a:t>.</a:t>
            </a:r>
          </a:p>
          <a:p>
            <a:pPr>
              <a:buFont typeface="Arial"/>
              <a:buChar char="•"/>
            </a:pPr>
            <a:r>
              <a:rPr lang="en-US" dirty="0" smtClean="0">
                <a:solidFill>
                  <a:schemeClr val="accent6"/>
                </a:solidFill>
              </a:rPr>
              <a:t>You cannot tell </a:t>
            </a:r>
            <a:r>
              <a:rPr lang="en-US" dirty="0" smtClean="0"/>
              <a:t>from the data, itself, whether the bytes following a tag are LLC or Length/Type, because there are many two-bytes values that are valid in both formats.  Knowledge of the media type is essential.</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August 2013</a:t>
            </a:r>
            <a:endParaRPr lang="en-GB" dirty="0"/>
          </a:p>
        </p:txBody>
      </p:sp>
    </p:spTree>
    <p:extLst>
      <p:ext uri="{BB962C8B-B14F-4D97-AF65-F5344CB8AC3E}">
        <p14:creationId xmlns:p14="http://schemas.microsoft.com/office/powerpoint/2010/main" val="341127136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4915</TotalTime>
  <Words>1701</Words>
  <Application>Microsoft Macintosh PowerPoint</Application>
  <PresentationFormat>On-screen Show (4:3)</PresentationFormat>
  <Paragraphs>485</Paragraphs>
  <Slides>20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802-11-template</vt:lpstr>
      <vt:lpstr>Document</vt:lpstr>
      <vt:lpstr>Stacking Tags In LLC Media</vt:lpstr>
      <vt:lpstr>Abstract</vt:lpstr>
      <vt:lpstr>Current tagging situation</vt:lpstr>
      <vt:lpstr>Back to basics: The 802.11 Data Frame</vt:lpstr>
      <vt:lpstr>Back to basics: The 802.3 Data Frame</vt:lpstr>
      <vt:lpstr>Back to basics: 802.3 Length/Type MSDU</vt:lpstr>
      <vt:lpstr>Back to basics: 802.2/802.11 LLC MSDU</vt:lpstr>
      <vt:lpstr>Old tagging process IEEE Std 802.1Q-2011</vt:lpstr>
      <vt:lpstr>Old tagging process IEEE Std 802.1Q-2011</vt:lpstr>
      <vt:lpstr>Why that is a problem</vt:lpstr>
      <vt:lpstr>The end-to-end tag stacking problem All tags must be translated at once</vt:lpstr>
      <vt:lpstr>The end-to-end tag solution</vt:lpstr>
      <vt:lpstr>proposal for tagging in P802.1Qbz D1.2</vt:lpstr>
      <vt:lpstr>Tagging process in P802.1Qbz Draft 1.2</vt:lpstr>
      <vt:lpstr>LLC tagging process P802.1Qbz Draft 1.2</vt:lpstr>
      <vt:lpstr>LLC tagging process P802.1Qbz Draft 1.2</vt:lpstr>
      <vt:lpstr>The end-to-end tag stacking solution One translation per tag or media change</vt:lpstr>
      <vt:lpstr>The net effect</vt:lpstr>
      <vt:lpstr>The end-to-end tag solution</vt:lpstr>
      <vt:lpstr>A plea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Norman Finn</cp:lastModifiedBy>
  <cp:revision>67</cp:revision>
  <cp:lastPrinted>1601-01-01T00:00:00Z</cp:lastPrinted>
  <dcterms:created xsi:type="dcterms:W3CDTF">2010-02-15T12:38:41Z</dcterms:created>
  <dcterms:modified xsi:type="dcterms:W3CDTF">2013-08-19T23:09:36Z</dcterms:modified>
</cp:coreProperties>
</file>