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78" r:id="rId4"/>
    <p:sldId id="271" r:id="rId5"/>
    <p:sldId id="270" r:id="rId6"/>
    <p:sldId id="267" r:id="rId7"/>
    <p:sldId id="272" r:id="rId8"/>
    <p:sldId id="273" r:id="rId9"/>
    <p:sldId id="286" r:id="rId10"/>
    <p:sldId id="279" r:id="rId11"/>
    <p:sldId id="282" r:id="rId12"/>
    <p:sldId id="284" r:id="rId13"/>
    <p:sldId id="287" r:id="rId14"/>
    <p:sldId id="274" r:id="rId15"/>
    <p:sldId id="276" r:id="rId16"/>
    <p:sldId id="277" r:id="rId17"/>
    <p:sldId id="281" r:id="rId18"/>
    <p:sldId id="288" r:id="rId19"/>
    <p:sldId id="289"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6FF"/>
    <a:srgbClr val="F0CFFF"/>
    <a:srgbClr val="FFFC69"/>
    <a:srgbClr val="FFDCB5"/>
    <a:srgbClr val="FFCFCF"/>
    <a:srgbClr val="CDDDFF"/>
    <a:srgbClr val="009973"/>
    <a:srgbClr val="FFD7D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38" autoAdjust="0"/>
    <p:restoredTop sz="94660"/>
  </p:normalViewPr>
  <p:slideViewPr>
    <p:cSldViewPr snapToObjects="1">
      <p:cViewPr varScale="1">
        <p:scale>
          <a:sx n="111" d="100"/>
          <a:sy n="111" d="100"/>
        </p:scale>
        <p:origin x="-11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802.11-13/0952r0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802.11-13/0952r0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Decoder ring: BA = Backbone Addresses, I = I-tag, CA = Customer Addresses, S = Service VLAN tags, Q</a:t>
            </a:r>
            <a:r>
              <a:rPr lang="en-US" baseline="0" dirty="0" smtClean="0"/>
              <a:t> = Customer VLAN tags.</a:t>
            </a:r>
            <a:endParaRPr lang="en-US" dirty="0"/>
          </a:p>
        </p:txBody>
      </p:sp>
      <p:sp>
        <p:nvSpPr>
          <p:cNvPr id="4" name="Header Placeholder 3"/>
          <p:cNvSpPr>
            <a:spLocks noGrp="1"/>
          </p:cNvSpPr>
          <p:nvPr>
            <p:ph type="hdr" idx="10"/>
          </p:nvPr>
        </p:nvSpPr>
        <p:spPr/>
        <p:txBody>
          <a:bodyPr/>
          <a:lstStyle/>
          <a:p>
            <a:r>
              <a:rPr lang="en-US" smtClean="0"/>
              <a:t>doc.: IEEE 802.11-13/0952r0</a:t>
            </a:r>
            <a:endParaRPr lang="en-US"/>
          </a:p>
        </p:txBody>
      </p:sp>
      <p:sp>
        <p:nvSpPr>
          <p:cNvPr id="5" name="Date Placeholder 4"/>
          <p:cNvSpPr>
            <a:spLocks noGrp="1"/>
          </p:cNvSpPr>
          <p:nvPr>
            <p:ph type="dt" idx="11"/>
          </p:nvPr>
        </p:nvSpPr>
        <p:spPr/>
        <p:txBody>
          <a:bodyPr/>
          <a:lstStyle/>
          <a:p>
            <a:r>
              <a:rPr lang="en-US" smtClean="0"/>
              <a:t>August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13/0952r0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Stacking Tags In LLC Media</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2013-08-12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91"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that is a problem</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216612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The end-to-end tag stacking problem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891094"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891094"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891094" y="4526131"/>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695015"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695015"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695015" y="4576572"/>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695015" y="400506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Rectangle 49"/>
          <p:cNvSpPr/>
          <p:nvPr/>
        </p:nvSpPr>
        <p:spPr bwMode="auto">
          <a:xfrm>
            <a:off x="3106779"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106779"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106779" y="4576572"/>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106779" y="400506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106779" y="2861410"/>
            <a:ext cx="513954" cy="571508"/>
          </a:xfrm>
          <a:prstGeom prst="rect">
            <a:avLst/>
          </a:prstGeom>
          <a:solidFill>
            <a:srgbClr val="FFCFC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106779" y="3432918"/>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5498936"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5498936"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5498936" y="4576572"/>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5498936" y="400506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5498936" y="2861410"/>
            <a:ext cx="513954" cy="571508"/>
          </a:xfrm>
          <a:prstGeom prst="rect">
            <a:avLst/>
          </a:prstGeom>
          <a:solidFill>
            <a:srgbClr val="FFCFC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5498936" y="3432918"/>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3" name="Rectangle 62"/>
          <p:cNvSpPr/>
          <p:nvPr/>
        </p:nvSpPr>
        <p:spPr bwMode="auto">
          <a:xfrm>
            <a:off x="4315023"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64" name="Rectangle 63"/>
          <p:cNvSpPr/>
          <p:nvPr/>
        </p:nvSpPr>
        <p:spPr bwMode="auto">
          <a:xfrm>
            <a:off x="4315023"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5" name="Rectangle 64"/>
          <p:cNvSpPr/>
          <p:nvPr/>
        </p:nvSpPr>
        <p:spPr bwMode="auto">
          <a:xfrm>
            <a:off x="4315023" y="4576572"/>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6" name="Rectangle 65"/>
          <p:cNvSpPr/>
          <p:nvPr/>
        </p:nvSpPr>
        <p:spPr bwMode="auto">
          <a:xfrm>
            <a:off x="4315023" y="400506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7" name="Rectangle 66"/>
          <p:cNvSpPr/>
          <p:nvPr/>
        </p:nvSpPr>
        <p:spPr bwMode="auto">
          <a:xfrm>
            <a:off x="4315023" y="2861410"/>
            <a:ext cx="513954" cy="571508"/>
          </a:xfrm>
          <a:prstGeom prst="rect">
            <a:avLst/>
          </a:prstGeom>
          <a:solidFill>
            <a:srgbClr val="FFCFC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8" name="Rectangle 67"/>
          <p:cNvSpPr/>
          <p:nvPr/>
        </p:nvSpPr>
        <p:spPr bwMode="auto">
          <a:xfrm>
            <a:off x="4315023" y="3432918"/>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1910701"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1910701" y="508062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1910701" y="4576572"/>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1910701" y="400506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714623" y="5584684"/>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708322" y="5004120"/>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995936" y="1484784"/>
            <a:ext cx="1152128" cy="5354166"/>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7196435" y="2845497"/>
            <a:ext cx="1631126" cy="523220"/>
          </a:xfrm>
          <a:prstGeom prst="rect">
            <a:avLst/>
          </a:prstGeom>
          <a:noFill/>
        </p:spPr>
        <p:txBody>
          <a:bodyPr wrap="none" rtlCol="0">
            <a:spAutoFit/>
          </a:bodyPr>
          <a:lstStyle/>
          <a:p>
            <a:r>
              <a:rPr lang="en-US" sz="2800" b="1" dirty="0" smtClean="0">
                <a:solidFill>
                  <a:schemeClr val="accent6"/>
                </a:solidFill>
              </a:rPr>
              <a:t>LLC tags</a:t>
            </a:r>
            <a:endParaRPr lang="en-US" sz="2800" b="1" dirty="0">
              <a:solidFill>
                <a:schemeClr val="accent6"/>
              </a:solidFill>
            </a:endParaRPr>
          </a:p>
        </p:txBody>
      </p:sp>
      <p:sp>
        <p:nvSpPr>
          <p:cNvPr id="84" name="TextBox 83"/>
          <p:cNvSpPr txBox="1"/>
          <p:nvPr/>
        </p:nvSpPr>
        <p:spPr>
          <a:xfrm>
            <a:off x="179512" y="2845497"/>
            <a:ext cx="2841418" cy="523220"/>
          </a:xfrm>
          <a:prstGeom prst="rect">
            <a:avLst/>
          </a:prstGeom>
          <a:noFill/>
        </p:spPr>
        <p:txBody>
          <a:bodyPr wrap="none" rtlCol="0">
            <a:spAutoFit/>
          </a:bodyPr>
          <a:lstStyle/>
          <a:p>
            <a:r>
              <a:rPr lang="en-US" sz="2800" b="1" dirty="0" smtClean="0">
                <a:solidFill>
                  <a:schemeClr val="accent1">
                    <a:lumMod val="50000"/>
                  </a:schemeClr>
                </a:solidFill>
              </a:rPr>
              <a:t>Length/Type tags</a:t>
            </a:r>
            <a:endParaRPr lang="en-US" sz="2800" b="1" dirty="0">
              <a:solidFill>
                <a:schemeClr val="accent1">
                  <a:lumMod val="50000"/>
                </a:schemeClr>
              </a:solidFill>
            </a:endParaRPr>
          </a:p>
        </p:txBody>
      </p:sp>
    </p:spTree>
    <p:extLst>
      <p:ext uri="{BB962C8B-B14F-4D97-AF65-F5344CB8AC3E}">
        <p14:creationId xmlns:p14="http://schemas.microsoft.com/office/powerpoint/2010/main" val="1265360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solution</a:t>
            </a:r>
            <a:endParaRPr lang="en-US" dirty="0"/>
          </a:p>
        </p:txBody>
      </p:sp>
      <p:sp>
        <p:nvSpPr>
          <p:cNvPr id="3" name="Content Placeholder 2"/>
          <p:cNvSpPr>
            <a:spLocks noGrp="1"/>
          </p:cNvSpPr>
          <p:nvPr>
            <p:ph idx="1"/>
          </p:nvPr>
        </p:nvSpPr>
        <p:spPr/>
        <p:txBody>
          <a:bodyPr/>
          <a:lstStyle/>
          <a:p>
            <a:pPr>
              <a:buFont typeface="Arial"/>
              <a:buChar char="•"/>
            </a:pPr>
            <a:r>
              <a:rPr lang="en-US" dirty="0" smtClean="0"/>
              <a:t>Tagging near the edges of the network must be in the format expected by the medium in that area.</a:t>
            </a:r>
          </a:p>
          <a:p>
            <a:pPr lvl="1">
              <a:buFont typeface="Arial"/>
              <a:buChar char="•"/>
            </a:pPr>
            <a:r>
              <a:rPr lang="en-US" dirty="0" smtClean="0"/>
              <a:t>Otherwise, they cannot decode the tag stack.</a:t>
            </a:r>
          </a:p>
          <a:p>
            <a:pPr lvl="1">
              <a:buFont typeface="Arial"/>
              <a:buChar char="•"/>
            </a:pPr>
            <a:r>
              <a:rPr lang="en-US" dirty="0" smtClean="0"/>
              <a:t>We cannot, ex post facto, require every bridge and tag-aware end station to start translating between encapsulations.</a:t>
            </a:r>
          </a:p>
          <a:p>
            <a:pPr>
              <a:buFont typeface="Arial"/>
              <a:buChar char="•"/>
            </a:pPr>
            <a:r>
              <a:rPr lang="en-US" dirty="0" smtClean="0"/>
              <a:t>We could ask the bridge that connects to two media types to convert </a:t>
            </a:r>
            <a:r>
              <a:rPr lang="en-US" dirty="0" smtClean="0">
                <a:solidFill>
                  <a:schemeClr val="accent6"/>
                </a:solidFill>
              </a:rPr>
              <a:t>all</a:t>
            </a:r>
            <a:r>
              <a:rPr lang="en-US" dirty="0" smtClean="0"/>
              <a:t> tags </a:t>
            </a:r>
            <a:r>
              <a:rPr lang="en-US" dirty="0" smtClean="0">
                <a:solidFill>
                  <a:srgbClr val="2D2DB9"/>
                </a:solidFill>
              </a:rPr>
              <a:t>and</a:t>
            </a:r>
            <a:r>
              <a:rPr lang="en-US" dirty="0" smtClean="0"/>
              <a:t> the original MSDU.</a:t>
            </a:r>
          </a:p>
          <a:p>
            <a:pPr lvl="1">
              <a:buFont typeface="Arial"/>
              <a:buChar char="•"/>
            </a:pPr>
            <a:r>
              <a:rPr lang="en-US" dirty="0" smtClean="0"/>
              <a:t>That is difficult to do in high speed in ASICs.</a:t>
            </a:r>
          </a:p>
          <a:p>
            <a:pPr lvl="1">
              <a:buFont typeface="Arial"/>
              <a:buChar char="•"/>
            </a:pPr>
            <a:r>
              <a:rPr lang="en-US" dirty="0" smtClean="0"/>
              <a:t>It makes it impossible to deploy new tags at the edge, because the core devices will not know how how long those tags are.</a:t>
            </a:r>
          </a:p>
          <a:p>
            <a:pPr lvl="1">
              <a:buFont typeface="Arial"/>
              <a:buChar char="•"/>
            </a:pPr>
            <a:r>
              <a:rPr lang="en-US" dirty="0" smtClean="0"/>
              <a:t>It is a fundamental violation of the principles of layering.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592674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proposal for tagging</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13</a:t>
            </a:fld>
            <a:endParaRPr lang="en-GB"/>
          </a:p>
        </p:txBody>
      </p:sp>
    </p:spTree>
    <p:extLst>
      <p:ext uri="{BB962C8B-B14F-4D97-AF65-F5344CB8AC3E}">
        <p14:creationId xmlns:p14="http://schemas.microsoft.com/office/powerpoint/2010/main" val="1986175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tagging process P802.1Qbz Draft 1.2</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chemeClr val="accent6"/>
                </a:solidFill>
              </a:rPr>
              <a:t>Length</a:t>
            </a:r>
            <a:r>
              <a:rPr lang="en-US" dirty="0" smtClean="0">
                <a:solidFill>
                  <a:srgbClr val="2D2DB9"/>
                </a:solidFill>
              </a:rPr>
              <a:t>/Type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2D2DB9"/>
                </a:solidFill>
              </a:rPr>
              <a:t>Length/Type</a:t>
            </a:r>
            <a:r>
              <a:rPr lang="en-US" dirty="0" smtClean="0"/>
              <a:t/>
            </a:r>
            <a:br>
              <a:rPr lang="en-US" dirty="0" smtClean="0"/>
            </a:br>
            <a:r>
              <a:rPr lang="en-US" dirty="0" smtClean="0"/>
              <a:t>tagged:</a:t>
            </a:r>
          </a:p>
          <a:p>
            <a:pPr>
              <a:buFont typeface="Arial"/>
              <a:buChar char="•"/>
            </a:pPr>
            <a:endParaRPr lang="en-US" sz="2800" dirty="0"/>
          </a:p>
          <a:p>
            <a:pPr>
              <a:buFont typeface="Arial"/>
              <a:buChar char="•"/>
            </a:pPr>
            <a:r>
              <a:rPr lang="en-US" dirty="0" smtClean="0">
                <a:solidFill>
                  <a:srgbClr val="009973"/>
                </a:solidFill>
              </a:rPr>
              <a:t>LLC</a:t>
            </a:r>
            <a:r>
              <a:rPr lang="en-US" dirty="0" smtClean="0"/>
              <a:t> no tag:</a:t>
            </a:r>
          </a:p>
          <a:p>
            <a:pPr>
              <a:buFont typeface="Arial"/>
              <a:buChar char="•"/>
            </a:pPr>
            <a:endParaRPr lang="en-US" sz="1200" dirty="0"/>
          </a:p>
          <a:p>
            <a:pPr>
              <a:buFont typeface="Arial"/>
              <a:buChar char="•"/>
            </a:pPr>
            <a:r>
              <a:rPr lang="en-US" dirty="0" smtClean="0">
                <a:solidFill>
                  <a:srgbClr val="009973"/>
                </a:solidFill>
              </a:rPr>
              <a:t>LLC</a:t>
            </a:r>
            <a:r>
              <a:rPr lang="en-US" dirty="0">
                <a:solidFill>
                  <a:srgbClr val="009973"/>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9" name="Rectangle 8"/>
          <p:cNvSpPr/>
          <p:nvPr/>
        </p:nvSpPr>
        <p:spPr bwMode="auto">
          <a:xfrm>
            <a:off x="6913248" y="2116088"/>
            <a:ext cx="1812994"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2D2DB9"/>
            </a:solidFill>
            <a:prstDash val="solid"/>
            <a:round/>
            <a:headEnd type="arrow"/>
            <a:tailEnd type="arrow"/>
          </a:ln>
          <a:effectLst/>
        </p:spPr>
      </p:cxnSp>
      <p:cxnSp>
        <p:nvCxnSpPr>
          <p:cNvPr id="60" name="Straight Arrow Connector 59"/>
          <p:cNvCxnSpPr/>
          <p:nvPr/>
        </p:nvCxnSpPr>
        <p:spPr bwMode="auto">
          <a:xfrm flipV="1">
            <a:off x="4932040" y="4633496"/>
            <a:ext cx="576064" cy="531676"/>
          </a:xfrm>
          <a:prstGeom prst="straightConnector1">
            <a:avLst/>
          </a:prstGeom>
          <a:solidFill>
            <a:srgbClr val="00B8FF"/>
          </a:solidFill>
          <a:ln w="57150" cap="flat" cmpd="sng" algn="ctr">
            <a:solidFill>
              <a:srgbClr val="FF0000"/>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2D2DB9"/>
                </a:solidFill>
              </a:rPr>
              <a:t>Simply add or</a:t>
            </a:r>
            <a:br>
              <a:rPr lang="en-US" sz="2000" dirty="0" smtClean="0">
                <a:solidFill>
                  <a:srgbClr val="2D2DB9"/>
                </a:solidFill>
              </a:rPr>
            </a:br>
            <a:r>
              <a:rPr lang="en-US" sz="2000" dirty="0" smtClean="0">
                <a:solidFill>
                  <a:srgbClr val="2D2DB9"/>
                </a:solidFill>
              </a:rPr>
              <a:t>remove tag;</a:t>
            </a:r>
            <a:br>
              <a:rPr lang="en-US" sz="2000" dirty="0" smtClean="0">
                <a:solidFill>
                  <a:srgbClr val="2D2DB9"/>
                </a:solidFill>
              </a:rPr>
            </a:br>
            <a:r>
              <a:rPr lang="en-US" sz="2000" dirty="0" smtClean="0">
                <a:solidFill>
                  <a:srgbClr val="2D2DB9"/>
                </a:solidFill>
              </a:rPr>
              <a:t>MSDU is</a:t>
            </a:r>
            <a:br>
              <a:rPr lang="en-US" sz="2000" dirty="0" smtClean="0">
                <a:solidFill>
                  <a:srgbClr val="2D2DB9"/>
                </a:solidFill>
              </a:rPr>
            </a:br>
            <a:r>
              <a:rPr lang="en-US" sz="2000" dirty="0" smtClean="0">
                <a:solidFill>
                  <a:srgbClr val="2D2DB9"/>
                </a:solidFill>
              </a:rPr>
              <a:t>unchanged.</a:t>
            </a:r>
            <a:endParaRPr lang="en-US" sz="2000" dirty="0">
              <a:solidFill>
                <a:srgbClr val="2D2DB9"/>
              </a:solidFill>
            </a:endParaRPr>
          </a:p>
        </p:txBody>
      </p:sp>
      <p:sp>
        <p:nvSpPr>
          <p:cNvPr id="62" name="TextBox 61"/>
          <p:cNvSpPr txBox="1"/>
          <p:nvPr/>
        </p:nvSpPr>
        <p:spPr>
          <a:xfrm>
            <a:off x="3211444" y="4141529"/>
            <a:ext cx="1800493" cy="1015663"/>
          </a:xfrm>
          <a:prstGeom prst="rect">
            <a:avLst/>
          </a:prstGeom>
          <a:noFill/>
        </p:spPr>
        <p:txBody>
          <a:bodyPr wrap="none" rtlCol="0">
            <a:spAutoFit/>
          </a:bodyPr>
          <a:lstStyle/>
          <a:p>
            <a:pPr algn="dist"/>
            <a:r>
              <a:rPr lang="en-US" sz="2000" dirty="0" smtClean="0">
                <a:solidFill>
                  <a:srgbClr val="FF0000"/>
                </a:solidFill>
              </a:rPr>
              <a:t>Change MSDU</a:t>
            </a:r>
            <a:br>
              <a:rPr lang="en-US" sz="2000" dirty="0" smtClean="0">
                <a:solidFill>
                  <a:srgbClr val="FF0000"/>
                </a:solidFill>
              </a:rPr>
            </a:br>
            <a:r>
              <a:rPr lang="en-US" sz="2000" dirty="0" smtClean="0">
                <a:solidFill>
                  <a:srgbClr val="FF0000"/>
                </a:solidFill>
              </a:rPr>
              <a:t>when adding or</a:t>
            </a:r>
            <a:br>
              <a:rPr lang="en-US" sz="2000" dirty="0" smtClean="0">
                <a:solidFill>
                  <a:srgbClr val="FF0000"/>
                </a:solidFill>
              </a:rPr>
            </a:br>
            <a:r>
              <a:rPr lang="en-US" sz="2000" dirty="0" smtClean="0">
                <a:solidFill>
                  <a:srgbClr val="FF0000"/>
                </a:solidFill>
              </a:rPr>
              <a:t>removing a tag.</a:t>
            </a:r>
            <a:endParaRPr lang="en-US" sz="2000" dirty="0">
              <a:solidFill>
                <a:srgbClr val="FF0000"/>
              </a:solidFill>
            </a:endParaRPr>
          </a:p>
        </p:txBody>
      </p:sp>
      <p:sp>
        <p:nvSpPr>
          <p:cNvPr id="56" name="Rectangle 55"/>
          <p:cNvSpPr/>
          <p:nvPr/>
        </p:nvSpPr>
        <p:spPr bwMode="auto">
          <a:xfrm>
            <a:off x="6916418" y="5892200"/>
            <a:ext cx="181299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908306" y="5892200"/>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641194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p:cNvSpPr/>
          <p:nvPr/>
        </p:nvSpPr>
        <p:spPr bwMode="auto">
          <a:xfrm>
            <a:off x="5052257" y="5521336"/>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3" name="Rectangle 82"/>
          <p:cNvSpPr/>
          <p:nvPr/>
        </p:nvSpPr>
        <p:spPr bwMode="auto">
          <a:xfrm>
            <a:off x="2761968" y="5521336"/>
            <a:ext cx="1254146"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2" name="Rectangle 81"/>
          <p:cNvSpPr/>
          <p:nvPr/>
        </p:nvSpPr>
        <p:spPr bwMode="auto">
          <a:xfrm>
            <a:off x="6156176" y="5085184"/>
            <a:ext cx="1656184"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1" name="Rectangle 80"/>
          <p:cNvSpPr/>
          <p:nvPr/>
        </p:nvSpPr>
        <p:spPr bwMode="auto">
          <a:xfrm>
            <a:off x="2436170" y="5085184"/>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0" name="Rectangle 79"/>
          <p:cNvSpPr/>
          <p:nvPr/>
        </p:nvSpPr>
        <p:spPr bwMode="auto">
          <a:xfrm>
            <a:off x="6804248" y="5949280"/>
            <a:ext cx="1008112" cy="404428"/>
          </a:xfrm>
          <a:prstGeom prst="rect">
            <a:avLst/>
          </a:prstGeom>
          <a:solidFill>
            <a:schemeClr val="accent6">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79" name="Rectangle 78"/>
          <p:cNvSpPr/>
          <p:nvPr/>
        </p:nvSpPr>
        <p:spPr bwMode="auto">
          <a:xfrm>
            <a:off x="4572000" y="5949280"/>
            <a:ext cx="1584176" cy="404428"/>
          </a:xfrm>
          <a:prstGeom prst="rect">
            <a:avLst/>
          </a:prstGeom>
          <a:solidFill>
            <a:srgbClr val="C2FFF0"/>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78" name="Rectangle 77"/>
          <p:cNvSpPr/>
          <p:nvPr/>
        </p:nvSpPr>
        <p:spPr bwMode="auto">
          <a:xfrm>
            <a:off x="1278776" y="5949280"/>
            <a:ext cx="2126545" cy="404428"/>
          </a:xfrm>
          <a:prstGeom prst="rect">
            <a:avLst/>
          </a:prstGeom>
          <a:solidFill>
            <a:srgbClr val="FFD7D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p:txBody>
          <a:bodyPr/>
          <a:lstStyle/>
          <a:p>
            <a:r>
              <a:rPr lang="en-US" dirty="0">
                <a:solidFill>
                  <a:schemeClr val="accent6"/>
                </a:solidFill>
              </a:rPr>
              <a:t>LLC</a:t>
            </a:r>
            <a:r>
              <a:rPr lang="en-US" dirty="0"/>
              <a:t> tagging </a:t>
            </a:r>
            <a:r>
              <a:rPr lang="en-US" dirty="0" smtClean="0"/>
              <a:t>process </a:t>
            </a:r>
            <a:r>
              <a:rPr lang="en-US" dirty="0"/>
              <a:t>P802.1Qbz Draft 1.2</a:t>
            </a:r>
          </a:p>
        </p:txBody>
      </p:sp>
      <p:sp>
        <p:nvSpPr>
          <p:cNvPr id="3" name="Content Placeholder 2"/>
          <p:cNvSpPr>
            <a:spLocks noGrp="1"/>
          </p:cNvSpPr>
          <p:nvPr>
            <p:ph idx="1"/>
          </p:nvPr>
        </p:nvSpPr>
        <p:spPr>
          <a:xfrm>
            <a:off x="179512" y="1981200"/>
            <a:ext cx="8549898" cy="4494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SNAP</a:t>
            </a:r>
            <a:r>
              <a:rPr lang="en-US" dirty="0" smtClean="0"/>
              <a:t> frame</a:t>
            </a: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Add: Convert old outer item LLC </a:t>
            </a:r>
            <a:r>
              <a:rPr lang="en-US" dirty="0" smtClean="0">
                <a:sym typeface="Wingdings"/>
              </a:rPr>
              <a:t> </a:t>
            </a:r>
            <a:r>
              <a:rPr lang="en-US" dirty="0" smtClean="0"/>
              <a:t>L/T, add LLC tag.</a:t>
            </a:r>
          </a:p>
          <a:p>
            <a:pPr>
              <a:buFont typeface="Arial"/>
              <a:buChar char="•"/>
            </a:pPr>
            <a:r>
              <a:rPr lang="en-US" dirty="0" smtClean="0"/>
              <a:t>Remove:  Delete LLC tag, convert new outer item L/T</a:t>
            </a:r>
            <a:r>
              <a:rPr lang="en-US" dirty="0" smtClean="0">
                <a:sym typeface="Wingdings"/>
              </a:rPr>
              <a:t>LLC.</a:t>
            </a:r>
          </a:p>
          <a:p>
            <a:pPr>
              <a:buFont typeface="Arial"/>
              <a:buChar char="•"/>
            </a:pPr>
            <a:r>
              <a:rPr lang="en-US" dirty="0" smtClean="0">
                <a:sym typeface="Wingdings"/>
              </a:rPr>
              <a:t>OR:  Add/remove tag between LLC-SNAP and MSDU.</a:t>
            </a:r>
            <a:endParaRPr lang="en-US" dirty="0" smtClean="0"/>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37" name="Rectangle 36"/>
          <p:cNvSpPr/>
          <p:nvPr/>
        </p:nvSpPr>
        <p:spPr bwMode="auto">
          <a:xfrm>
            <a:off x="5296049" y="3799892"/>
            <a:ext cx="34333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TextBox 37"/>
          <p:cNvSpPr txBox="1"/>
          <p:nvPr/>
        </p:nvSpPr>
        <p:spPr>
          <a:xfrm>
            <a:off x="705285" y="3107432"/>
            <a:ext cx="8024126"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702785" y="4608748"/>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854854" y="4608748"/>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700055" y="4204320"/>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854853" y="4204320"/>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5296050"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296049"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6443014"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6443013" y="4204320"/>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8" name="Rectangle 67"/>
          <p:cNvSpPr/>
          <p:nvPr/>
        </p:nvSpPr>
        <p:spPr bwMode="auto">
          <a:xfrm>
            <a:off x="7586213"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004833"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008002"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012945" y="4204320"/>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016114" y="4608748"/>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705284" y="3799892"/>
            <a:ext cx="4590765"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705285" y="3395464"/>
            <a:ext cx="8024125"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MSDU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10" name="Straight Connector 9"/>
          <p:cNvCxnSpPr/>
          <p:nvPr/>
        </p:nvCxnSpPr>
        <p:spPr bwMode="auto">
          <a:xfrm flipH="1">
            <a:off x="705285" y="2924944"/>
            <a:ext cx="2302717"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p:cNvCxnSpPr>
            <a:endCxn id="73" idx="2"/>
          </p:cNvCxnSpPr>
          <p:nvPr/>
        </p:nvCxnSpPr>
        <p:spPr bwMode="auto">
          <a:xfrm flipH="1">
            <a:off x="3000667" y="2924944"/>
            <a:ext cx="2295383"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H="1">
            <a:off x="5296049" y="2924944"/>
            <a:ext cx="13023" cy="8749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872941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3008002" y="2116088"/>
            <a:ext cx="2288047" cy="208823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76910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bwMode="auto">
          <a:xfrm>
            <a:off x="5952884" y="5213806"/>
            <a:ext cx="1649787" cy="404428"/>
          </a:xfrm>
          <a:prstGeom prst="rect">
            <a:avLst/>
          </a:prstGeom>
          <a:solidFill>
            <a:srgbClr val="FFD7D2"/>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95" name="Rectangle 94"/>
          <p:cNvSpPr/>
          <p:nvPr/>
        </p:nvSpPr>
        <p:spPr bwMode="auto">
          <a:xfrm>
            <a:off x="3789826" y="5213806"/>
            <a:ext cx="1142213" cy="404428"/>
          </a:xfrm>
          <a:prstGeom prst="rect">
            <a:avLst/>
          </a:prstGeom>
          <a:solidFill>
            <a:schemeClr val="accent1">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p:txBody>
          <a:bodyPr/>
          <a:lstStyle/>
          <a:p>
            <a:r>
              <a:rPr lang="en-US" dirty="0" smtClean="0">
                <a:solidFill>
                  <a:schemeClr val="accent6"/>
                </a:solidFill>
              </a:rPr>
              <a:t>LLC</a:t>
            </a:r>
            <a:r>
              <a:rPr lang="en-US" dirty="0" smtClean="0"/>
              <a:t> tagging process P802.1Qbz Draft 1.2</a:t>
            </a:r>
            <a:endParaRPr lang="en-US" dirty="0"/>
          </a:p>
        </p:txBody>
      </p:sp>
      <p:sp>
        <p:nvSpPr>
          <p:cNvPr id="3" name="Content Placeholder 2"/>
          <p:cNvSpPr>
            <a:spLocks noGrp="1"/>
          </p:cNvSpPr>
          <p:nvPr>
            <p:ph idx="1"/>
          </p:nvPr>
        </p:nvSpPr>
        <p:spPr>
          <a:xfrm>
            <a:off x="179512" y="1981200"/>
            <a:ext cx="8566359" cy="4113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LLC </a:t>
            </a:r>
            <a:r>
              <a:rPr lang="en-US" dirty="0" smtClean="0"/>
              <a:t>frame</a:t>
            </a:r>
            <a:endParaRPr lang="en-US" dirty="0"/>
          </a:p>
          <a:p>
            <a:pPr marL="0" indent="0"/>
            <a:endParaRPr lang="en-US" sz="1200" dirty="0" smtClean="0"/>
          </a:p>
          <a:p>
            <a:pPr marL="0" indent="0"/>
            <a:endParaRPr lang="en-US" sz="1800"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r>
              <a:rPr lang="en-US" dirty="0" smtClean="0"/>
              <a:t>Add or remove both the LLC tag and the Length field.</a:t>
            </a:r>
            <a:endParaRPr lang="en-US" dirty="0"/>
          </a:p>
          <a:p>
            <a:pPr>
              <a:buFont typeface="Arial"/>
              <a:buChar char="•"/>
            </a:pPr>
            <a:endParaRPr lang="en-US" dirty="0" smtClean="0"/>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38" name="TextBox 37"/>
          <p:cNvSpPr txBox="1"/>
          <p:nvPr/>
        </p:nvSpPr>
        <p:spPr>
          <a:xfrm>
            <a:off x="825423" y="3107432"/>
            <a:ext cx="7920447" cy="288032"/>
          </a:xfrm>
          <a:prstGeom prst="rect">
            <a:avLst/>
          </a:prstGeom>
          <a:noFill/>
        </p:spPr>
        <p:txBody>
          <a:bodyPr wrap="square" rtlCol="0">
            <a:spAutoFit/>
          </a:bodyPr>
          <a:lstStyle/>
          <a:p>
            <a:r>
              <a:rPr lang="en-US" sz="1200" dirty="0" smtClean="0">
                <a:solidFill>
                  <a:srgbClr val="000000"/>
                </a:solidFill>
                <a:latin typeface="Arial"/>
                <a:cs typeface="Arial"/>
              </a:rPr>
              <a:t>          3                        3                        2                         2                           2                         3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828154" y="4605784"/>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980223" y="4605784"/>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825424" y="4201356"/>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980222" y="4201356"/>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130202" y="4201356"/>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133371" y="4605784"/>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88-A8</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138314" y="4201356"/>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141483" y="4605784"/>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828154" y="3799892"/>
            <a:ext cx="4603118"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825424" y="3395464"/>
            <a:ext cx="7920447"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MSGU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7" name="Straight Connector 76"/>
          <p:cNvCxnSpPr/>
          <p:nvPr/>
        </p:nvCxnSpPr>
        <p:spPr bwMode="auto">
          <a:xfrm flipH="1">
            <a:off x="874587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Rectangle 55"/>
          <p:cNvSpPr/>
          <p:nvPr/>
        </p:nvSpPr>
        <p:spPr bwMode="auto">
          <a:xfrm>
            <a:off x="6454211" y="1711660"/>
            <a:ext cx="2291660"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58" name="TextBox 57"/>
          <p:cNvSpPr txBox="1"/>
          <p:nvPr/>
        </p:nvSpPr>
        <p:spPr>
          <a:xfrm>
            <a:off x="6445722" y="14236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59" name="Rectangle 58"/>
          <p:cNvSpPr/>
          <p:nvPr/>
        </p:nvSpPr>
        <p:spPr bwMode="auto">
          <a:xfrm>
            <a:off x="6456941" y="2520516"/>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7602673" y="2517552"/>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6454211" y="2116088"/>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7602672" y="211608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87" name="Rectangle 86"/>
          <p:cNvSpPr/>
          <p:nvPr/>
        </p:nvSpPr>
        <p:spPr bwMode="auto">
          <a:xfrm>
            <a:off x="5437610" y="3799892"/>
            <a:ext cx="33082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88" name="Rectangle 87"/>
          <p:cNvSpPr/>
          <p:nvPr/>
        </p:nvSpPr>
        <p:spPr bwMode="auto">
          <a:xfrm>
            <a:off x="6450604" y="4608748"/>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89" name="Rectangle 88"/>
          <p:cNvSpPr/>
          <p:nvPr/>
        </p:nvSpPr>
        <p:spPr bwMode="auto">
          <a:xfrm>
            <a:off x="7602673" y="4605784"/>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90" name="Rectangle 89"/>
          <p:cNvSpPr/>
          <p:nvPr/>
        </p:nvSpPr>
        <p:spPr bwMode="auto">
          <a:xfrm>
            <a:off x="6447874" y="4204320"/>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91" name="Rectangle 90"/>
          <p:cNvSpPr/>
          <p:nvPr/>
        </p:nvSpPr>
        <p:spPr bwMode="auto">
          <a:xfrm>
            <a:off x="7602672"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92" name="Rectangle 91"/>
          <p:cNvSpPr/>
          <p:nvPr/>
        </p:nvSpPr>
        <p:spPr bwMode="auto">
          <a:xfrm>
            <a:off x="5434441"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endParaRPr kumimoji="0" lang="en-US" sz="1400" b="0" i="0" u="none" strike="noStrike" cap="none" normalizeH="0" baseline="0" dirty="0" smtClean="0">
              <a:ln>
                <a:noFill/>
              </a:ln>
              <a:solidFill>
                <a:srgbClr val="000000"/>
              </a:solidFill>
              <a:effectLst/>
              <a:latin typeface="Arial"/>
              <a:cs typeface="Arial"/>
            </a:endParaRPr>
          </a:p>
        </p:txBody>
      </p:sp>
      <p:sp>
        <p:nvSpPr>
          <p:cNvPr id="93" name="Rectangle 92"/>
          <p:cNvSpPr/>
          <p:nvPr/>
        </p:nvSpPr>
        <p:spPr bwMode="auto">
          <a:xfrm>
            <a:off x="5437610"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6" name="Straight Connector 75"/>
          <p:cNvCxnSpPr/>
          <p:nvPr/>
        </p:nvCxnSpPr>
        <p:spPr bwMode="auto">
          <a:xfrm flipH="1">
            <a:off x="6442553" y="2921980"/>
            <a:ext cx="6512" cy="87791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632975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net effect</a:t>
            </a:r>
            <a:endParaRPr lang="en-US" dirty="0"/>
          </a:p>
        </p:txBody>
      </p:sp>
      <p:sp>
        <p:nvSpPr>
          <p:cNvPr id="3" name="Content Placeholder 2"/>
          <p:cNvSpPr>
            <a:spLocks noGrp="1"/>
          </p:cNvSpPr>
          <p:nvPr>
            <p:ph idx="1"/>
          </p:nvPr>
        </p:nvSpPr>
        <p:spPr>
          <a:xfrm>
            <a:off x="214789" y="1981200"/>
            <a:ext cx="8241824" cy="4113213"/>
          </a:xfrm>
        </p:spPr>
        <p:txBody>
          <a:bodyPr>
            <a:normAutofit/>
          </a:bodyPr>
          <a:lstStyle/>
          <a:p>
            <a:pPr>
              <a:buFont typeface="Arial"/>
              <a:buChar char="•"/>
            </a:pPr>
            <a:r>
              <a:rPr lang="en-US" dirty="0" smtClean="0"/>
              <a:t>Multiple tags on </a:t>
            </a:r>
            <a:r>
              <a:rPr lang="en-US" dirty="0" smtClean="0">
                <a:solidFill>
                  <a:srgbClr val="009973"/>
                </a:solidFill>
              </a:rPr>
              <a:t>Length/Type (802.3) frame</a:t>
            </a:r>
            <a:r>
              <a:rPr lang="en-US" dirty="0" smtClean="0"/>
              <a:t>:</a:t>
            </a:r>
          </a:p>
          <a:p>
            <a:pPr>
              <a:buFont typeface="Arial"/>
              <a:buChar char="•"/>
            </a:pPr>
            <a:endParaRPr lang="en-US" dirty="0"/>
          </a:p>
          <a:p>
            <a:pPr>
              <a:buFont typeface="Arial"/>
              <a:buChar char="•"/>
            </a:pPr>
            <a:endParaRPr lang="en-US" dirty="0" smtClean="0"/>
          </a:p>
          <a:p>
            <a:pPr>
              <a:buFont typeface="Arial"/>
              <a:buChar char="•"/>
            </a:pPr>
            <a:r>
              <a:rPr lang="en-US" dirty="0" smtClean="0"/>
              <a:t>Multiple tags on</a:t>
            </a:r>
            <a:r>
              <a:rPr lang="en-US" dirty="0" smtClean="0">
                <a:solidFill>
                  <a:schemeClr val="accent6"/>
                </a:solidFill>
              </a:rPr>
              <a:t> LLC (802.11) frame</a:t>
            </a:r>
            <a:r>
              <a:rPr lang="en-US" dirty="0" smtClean="0"/>
              <a:t>:</a:t>
            </a:r>
          </a:p>
          <a:p>
            <a:pPr>
              <a:buFont typeface="Arial"/>
              <a:buChar char="•"/>
            </a:pPr>
            <a:endParaRPr lang="en-US" dirty="0"/>
          </a:p>
          <a:p>
            <a:pPr marL="0" indent="0"/>
            <a:endParaRPr lang="en-US" dirty="0" smtClean="0"/>
          </a:p>
          <a:p>
            <a:pPr>
              <a:buFont typeface="Arial"/>
              <a:buChar char="•"/>
            </a:pPr>
            <a:r>
              <a:rPr lang="en-US" dirty="0" smtClean="0"/>
              <a:t>Only the </a:t>
            </a:r>
            <a:r>
              <a:rPr lang="en-US" dirty="0" smtClean="0">
                <a:solidFill>
                  <a:srgbClr val="FF0000"/>
                </a:solidFill>
              </a:rPr>
              <a:t>first item </a:t>
            </a:r>
            <a:r>
              <a:rPr lang="en-US" dirty="0" smtClean="0"/>
              <a:t>is </a:t>
            </a:r>
            <a:r>
              <a:rPr lang="en-US" dirty="0" smtClean="0">
                <a:solidFill>
                  <a:schemeClr val="accent6"/>
                </a:solidFill>
              </a:rPr>
              <a:t>LLC-encoded </a:t>
            </a:r>
            <a:r>
              <a:rPr lang="en-US" dirty="0" smtClean="0"/>
              <a:t>on an LLC medium; all other items are </a:t>
            </a:r>
            <a:r>
              <a:rPr lang="en-US" dirty="0" smtClean="0">
                <a:solidFill>
                  <a:srgbClr val="009973"/>
                </a:solidFill>
              </a:rPr>
              <a:t>Length/Type-encoded</a:t>
            </a:r>
            <a:r>
              <a:rPr lang="en-US" dirty="0" smtClean="0"/>
              <a:t>.</a:t>
            </a:r>
          </a:p>
          <a:p>
            <a:pPr>
              <a:buFont typeface="Arial"/>
              <a:buChar char="•"/>
            </a:pPr>
            <a:r>
              <a:rPr lang="en-US" dirty="0" smtClean="0"/>
              <a:t>(An untagged MSDU is </a:t>
            </a:r>
            <a:r>
              <a:rPr lang="en-US" dirty="0" smtClean="0">
                <a:solidFill>
                  <a:schemeClr val="accent6"/>
                </a:solidFill>
              </a:rPr>
              <a:t>LLC</a:t>
            </a:r>
            <a:r>
              <a:rPr lang="en-US" dirty="0" smtClean="0"/>
              <a:t> or </a:t>
            </a:r>
            <a:r>
              <a:rPr lang="en-US" dirty="0" smtClean="0">
                <a:solidFill>
                  <a:srgbClr val="009973"/>
                </a:solidFill>
              </a:rPr>
              <a:t>Length/Type</a:t>
            </a:r>
            <a:r>
              <a:rPr lang="en-US" dirty="0" smtClean="0"/>
              <a:t>, by medium.)</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34" name="Rectangle 33"/>
          <p:cNvSpPr/>
          <p:nvPr/>
        </p:nvSpPr>
        <p:spPr bwMode="auto">
          <a:xfrm>
            <a:off x="6372988" y="2653745"/>
            <a:ext cx="2591500"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4671974" y="2661883"/>
            <a:ext cx="170101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3012514" y="2653745"/>
            <a:ext cx="1659459"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332428" y="2653745"/>
            <a:ext cx="1680087"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1</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372988" y="4076030"/>
            <a:ext cx="2591500"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671974" y="4076030"/>
            <a:ext cx="1701015"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3012515" y="4076030"/>
            <a:ext cx="165945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287586" y="4076030"/>
            <a:ext cx="2724930"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 SNAP Tag 1</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88420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solution</a:t>
            </a:r>
            <a:endParaRPr lang="en-US" dirty="0"/>
          </a:p>
        </p:txBody>
      </p:sp>
      <p:sp>
        <p:nvSpPr>
          <p:cNvPr id="3" name="Content Placeholder 2"/>
          <p:cNvSpPr>
            <a:spLocks noGrp="1"/>
          </p:cNvSpPr>
          <p:nvPr>
            <p:ph idx="1"/>
          </p:nvPr>
        </p:nvSpPr>
        <p:spPr/>
        <p:txBody>
          <a:bodyPr/>
          <a:lstStyle/>
          <a:p>
            <a:pPr>
              <a:buFont typeface="Arial"/>
              <a:buChar char="•"/>
            </a:pPr>
            <a:r>
              <a:rPr lang="en-US" dirty="0" smtClean="0">
                <a:solidFill>
                  <a:srgbClr val="2D2DB9"/>
                </a:solidFill>
              </a:rPr>
              <a:t>We keep the whole stack, except for the outermost item, in Length/Type format.</a:t>
            </a:r>
          </a:p>
          <a:p>
            <a:pPr>
              <a:buFont typeface="Arial"/>
              <a:buChar char="•"/>
            </a:pPr>
            <a:r>
              <a:rPr lang="en-US" dirty="0"/>
              <a:t>E</a:t>
            </a:r>
            <a:r>
              <a:rPr lang="en-US" dirty="0" smtClean="0"/>
              <a:t>very device knows how to encode/decode frames.</a:t>
            </a:r>
          </a:p>
          <a:p>
            <a:pPr>
              <a:buFont typeface="Arial"/>
              <a:buChar char="•"/>
            </a:pPr>
            <a:r>
              <a:rPr lang="en-US" dirty="0" smtClean="0"/>
              <a:t>Only </a:t>
            </a:r>
            <a:r>
              <a:rPr lang="en-US" dirty="0" smtClean="0">
                <a:solidFill>
                  <a:srgbClr val="2D2DB9"/>
                </a:solidFill>
              </a:rPr>
              <a:t>one item</a:t>
            </a:r>
            <a:r>
              <a:rPr lang="en-US" dirty="0" smtClean="0"/>
              <a:t> is converted per tag added</a:t>
            </a:r>
            <a:r>
              <a:rPr lang="en-US" dirty="0"/>
              <a:t> </a:t>
            </a:r>
            <a:r>
              <a:rPr lang="en-US" dirty="0" smtClean="0"/>
              <a:t>or removed.</a:t>
            </a:r>
          </a:p>
          <a:p>
            <a:pPr>
              <a:buFont typeface="Arial"/>
              <a:buChar char="•"/>
            </a:pPr>
            <a:r>
              <a:rPr lang="en-US" dirty="0" smtClean="0"/>
              <a:t>The outermost item still follows the rules for the medium in question.</a:t>
            </a:r>
          </a:p>
          <a:p>
            <a:pPr>
              <a:buFont typeface="Arial"/>
              <a:buChar char="•"/>
            </a:pPr>
            <a:r>
              <a:rPr lang="en-US" dirty="0" smtClean="0"/>
              <a:t>We could equally well have used the LLC format in all except the outermost item, except that 802.3 devices already use multiple tags and (as far as this author knows) </a:t>
            </a:r>
            <a:r>
              <a:rPr lang="en-US" dirty="0" smtClean="0">
                <a:solidFill>
                  <a:srgbClr val="FF0000"/>
                </a:solidFill>
              </a:rPr>
              <a:t>802.11 devices do not use LLC-stacked tags</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3983786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plea</a:t>
            </a:r>
            <a:endParaRPr lang="en-US" dirty="0"/>
          </a:p>
        </p:txBody>
      </p:sp>
      <p:sp>
        <p:nvSpPr>
          <p:cNvPr id="3" name="Content Placeholder 2"/>
          <p:cNvSpPr>
            <a:spLocks noGrp="1"/>
          </p:cNvSpPr>
          <p:nvPr>
            <p:ph idx="1"/>
          </p:nvPr>
        </p:nvSpPr>
        <p:spPr/>
        <p:txBody>
          <a:bodyPr/>
          <a:lstStyle/>
          <a:p>
            <a:pPr>
              <a:buFont typeface="Arial"/>
              <a:buChar char="•"/>
            </a:pPr>
            <a:r>
              <a:rPr lang="en-US" dirty="0" smtClean="0">
                <a:solidFill>
                  <a:srgbClr val="FF0000"/>
                </a:solidFill>
              </a:rPr>
              <a:t>If any actual use of the LLC-stacked tag format is known, please let </a:t>
            </a:r>
            <a:r>
              <a:rPr lang="en-US" dirty="0" err="1" smtClean="0">
                <a:solidFill>
                  <a:srgbClr val="FF0000"/>
                </a:solidFill>
              </a:rPr>
              <a:t>TGak</a:t>
            </a:r>
            <a:r>
              <a:rPr lang="en-US" dirty="0" smtClean="0">
                <a:solidFill>
                  <a:srgbClr val="FF0000"/>
                </a:solidFill>
              </a:rPr>
              <a:t> know about it, because we propose to make this format “illegal”.</a:t>
            </a:r>
          </a:p>
          <a:p>
            <a:pPr>
              <a:buFont typeface="Arial"/>
              <a:buChar char="•"/>
            </a:pPr>
            <a:endParaRPr lang="en-US" dirty="0">
              <a:solidFill>
                <a:srgbClr val="FF0000"/>
              </a:solidFill>
            </a:endParaRPr>
          </a:p>
          <a:p>
            <a:pPr>
              <a:buFont typeface="Arial"/>
              <a:buChar char="•"/>
            </a:pPr>
            <a:endParaRPr lang="en-US" dirty="0" smtClean="0">
              <a:solidFill>
                <a:srgbClr val="FF0000"/>
              </a:solidFill>
            </a:endParaRPr>
          </a:p>
          <a:p>
            <a:pPr>
              <a:buFont typeface="Arial"/>
              <a:buChar char="•"/>
            </a:pPr>
            <a:endParaRPr lang="en-US" dirty="0">
              <a:solidFill>
                <a:srgbClr val="FF0000"/>
              </a:solidFill>
            </a:endParaRPr>
          </a:p>
          <a:p>
            <a:pPr>
              <a:buFont typeface="Arial"/>
              <a:buChar char="•"/>
            </a:pPr>
            <a:r>
              <a:rPr lang="en-US" dirty="0" smtClean="0"/>
              <a:t>If there is such a use, then we have to re-examine our options.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19</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182680" y="3268216"/>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1984619" y="3553207"/>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1984619" y="396067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001219" y="3556248"/>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001219" y="3960676"/>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179512" y="3556248"/>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182681" y="3960676"/>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27939"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527938" y="355624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674903"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674902" y="3556248"/>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0" name="Rectangle 29"/>
          <p:cNvSpPr/>
          <p:nvPr/>
        </p:nvSpPr>
        <p:spPr bwMode="auto">
          <a:xfrm>
            <a:off x="7818102"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727738" y="3556248"/>
            <a:ext cx="18002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730907" y="3960676"/>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03536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August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a:t>
            </a:r>
            <a:r>
              <a:rPr lang="en-GB" dirty="0" smtClean="0"/>
              <a:t>ork now in progress on P802.1Qbz and P802.11ak has shown that the method currently defined in IEEE 802.1Q for adding and removing tags (e.g., the VLAN tag) to frames on LLC media, as opposed to Length/Type media, is untenable.  In a proposed new scheme, only the first tag (or the original MSDU, if there is no tag) is encapsulated via LLC.  </a:t>
            </a:r>
            <a:r>
              <a:rPr lang="en-GB" dirty="0" smtClean="0"/>
              <a:t>Every following tag, and the original MSDU (if tagged), is Length/Type encoded.  As each tag is added or removed, the encapsulation of the next-inner tag or original MSDU is changed.</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tagging situation</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30507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chemeClr val="accent6"/>
                </a:solidFill>
              </a:rPr>
              <a:t>802.11</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pic>
        <p:nvPicPr>
          <p:cNvPr id="15" name="Picture 14"/>
          <p:cNvPicPr>
            <a:picLocks noChangeAspect="1"/>
          </p:cNvPicPr>
          <p:nvPr/>
        </p:nvPicPr>
        <p:blipFill>
          <a:blip r:embed="rId2"/>
          <a:stretch>
            <a:fillRect/>
          </a:stretch>
        </p:blipFill>
        <p:spPr>
          <a:xfrm>
            <a:off x="683568" y="1916832"/>
            <a:ext cx="7969534" cy="1944216"/>
          </a:xfrm>
          <a:prstGeom prst="rect">
            <a:avLst/>
          </a:prstGeom>
        </p:spPr>
      </p:pic>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802.11-2011</a:t>
            </a:r>
            <a:endParaRPr lang="en-US" dirty="0"/>
          </a:p>
        </p:txBody>
      </p:sp>
      <p:cxnSp>
        <p:nvCxnSpPr>
          <p:cNvPr id="18" name="Straight Connector 17"/>
          <p:cNvCxnSpPr/>
          <p:nvPr/>
        </p:nvCxnSpPr>
        <p:spPr bwMode="auto">
          <a:xfrm flipH="1">
            <a:off x="2238881" y="2852936"/>
            <a:ext cx="5112568"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8052287" y="2852936"/>
            <a:ext cx="0"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2238881" y="4509120"/>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1740183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rgbClr val="2D2DB9"/>
                </a:solidFill>
              </a:rPr>
              <a:t>802.3</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802.3-2008</a:t>
            </a:r>
            <a:endParaRPr lang="en-US" dirty="0"/>
          </a:p>
        </p:txBody>
      </p:sp>
      <p:cxnSp>
        <p:nvCxnSpPr>
          <p:cNvPr id="18" name="Straight Connector 17"/>
          <p:cNvCxnSpPr/>
          <p:nvPr/>
        </p:nvCxnSpPr>
        <p:spPr bwMode="auto">
          <a:xfrm flipH="1">
            <a:off x="1187624" y="2852936"/>
            <a:ext cx="3384376"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7001030" y="2852936"/>
            <a:ext cx="0"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1187624" y="4509120"/>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 name="Rectangle 10"/>
          <p:cNvSpPr/>
          <p:nvPr/>
        </p:nvSpPr>
        <p:spPr bwMode="auto">
          <a:xfrm>
            <a:off x="755576" y="2448508"/>
            <a:ext cx="13190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PREAMBLE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2074576" y="2448508"/>
            <a:ext cx="62521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SFD</a:t>
            </a:r>
            <a:endParaRPr kumimoji="0" lang="en-US" sz="1400" b="0" i="0" u="none" strike="noStrike" cap="none" normalizeH="0" baseline="0" dirty="0" smtClean="0">
              <a:ln>
                <a:noFill/>
              </a:ln>
              <a:solidFill>
                <a:srgbClr val="000000"/>
              </a:solidFill>
              <a:effectLst/>
              <a:latin typeface="Arial"/>
              <a:cs typeface="Arial"/>
            </a:endParaRPr>
          </a:p>
        </p:txBody>
      </p:sp>
      <p:sp>
        <p:nvSpPr>
          <p:cNvPr id="17" name="Rectangle 16"/>
          <p:cNvSpPr/>
          <p:nvPr/>
        </p:nvSpPr>
        <p:spPr bwMode="auto">
          <a:xfrm>
            <a:off x="2699792"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4568831" y="244850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 TYPE</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Rectangle 22"/>
          <p:cNvSpPr/>
          <p:nvPr/>
        </p:nvSpPr>
        <p:spPr bwMode="auto">
          <a:xfrm>
            <a:off x="7009110"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FCS</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Rectangle 23"/>
          <p:cNvSpPr/>
          <p:nvPr/>
        </p:nvSpPr>
        <p:spPr bwMode="auto">
          <a:xfrm>
            <a:off x="7754555"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EXTENSION</a:t>
            </a:r>
            <a:endParaRPr kumimoji="0" lang="en-US" sz="1400" b="0" i="0" u="none" strike="noStrike" cap="none" normalizeH="0" baseline="0" dirty="0" smtClean="0">
              <a:ln>
                <a:noFill/>
              </a:ln>
              <a:solidFill>
                <a:srgbClr val="000000"/>
              </a:solidFill>
              <a:effectLst/>
              <a:latin typeface="Arial"/>
              <a:cs typeface="Arial"/>
            </a:endParaRPr>
          </a:p>
        </p:txBody>
      </p:sp>
      <p:sp>
        <p:nvSpPr>
          <p:cNvPr id="25" name="Rectangle 24"/>
          <p:cNvSpPr/>
          <p:nvPr/>
        </p:nvSpPr>
        <p:spPr bwMode="auto">
          <a:xfrm>
            <a:off x="3635896"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SA</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82264" y="2448508"/>
            <a:ext cx="14130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9" name="TextBox 8"/>
          <p:cNvSpPr txBox="1"/>
          <p:nvPr/>
        </p:nvSpPr>
        <p:spPr>
          <a:xfrm>
            <a:off x="869495" y="1844824"/>
            <a:ext cx="7624954" cy="461665"/>
          </a:xfrm>
          <a:prstGeom prst="rect">
            <a:avLst/>
          </a:prstGeom>
          <a:noFill/>
        </p:spPr>
        <p:txBody>
          <a:bodyPr wrap="none" rtlCol="0">
            <a:spAutoFit/>
          </a:bodyPr>
          <a:lstStyle/>
          <a:p>
            <a:r>
              <a:rPr lang="en-US" sz="1200" dirty="0" smtClean="0">
                <a:solidFill>
                  <a:srgbClr val="000000"/>
                </a:solidFill>
                <a:latin typeface="Arial"/>
                <a:cs typeface="Arial"/>
              </a:rPr>
              <a:t>Octets</a:t>
            </a:r>
          </a:p>
          <a:p>
            <a:r>
              <a:rPr lang="en-US" sz="1200" dirty="0" smtClean="0">
                <a:solidFill>
                  <a:srgbClr val="000000"/>
                </a:solidFill>
                <a:latin typeface="Arial"/>
                <a:cs typeface="Arial"/>
              </a:rPr>
              <a:t>          7                     1                 6                   6                     2                     46-1982                  4              var.</a:t>
            </a:r>
            <a:endParaRPr lang="en-US" sz="1200" dirty="0">
              <a:solidFill>
                <a:srgbClr val="000000"/>
              </a:solidFill>
              <a:latin typeface="Arial"/>
              <a:cs typeface="Arial"/>
            </a:endParaRPr>
          </a:p>
        </p:txBody>
      </p:sp>
    </p:spTree>
    <p:extLst>
      <p:ext uri="{BB962C8B-B14F-4D97-AF65-F5344CB8AC3E}">
        <p14:creationId xmlns:p14="http://schemas.microsoft.com/office/powerpoint/2010/main" val="408988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802.11 </a:t>
            </a:r>
            <a:r>
              <a:rPr lang="en-US" dirty="0" smtClean="0">
                <a:solidFill>
                  <a:srgbClr val="2D2DB9"/>
                </a:solidFill>
              </a:rPr>
              <a:t>Length/Type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 (e.g. IP packet):</a:t>
            </a:r>
          </a:p>
          <a:p>
            <a:pPr>
              <a:buFont typeface="Arial"/>
              <a:buChar char="•"/>
            </a:pPr>
            <a:endParaRPr lang="en-US" dirty="0" smtClean="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a:buFont typeface="Arial"/>
              <a:buChar char="•"/>
            </a:pPr>
            <a:endParaRPr lang="en-US" dirty="0" smtClean="0"/>
          </a:p>
          <a:p>
            <a:pPr>
              <a:buFont typeface="Arial"/>
              <a:buChar char="•"/>
            </a:pPr>
            <a:endParaRPr lang="en-US" dirty="0"/>
          </a:p>
          <a:p>
            <a:pPr>
              <a:buFont typeface="Arial"/>
              <a:buChar char="•"/>
            </a:pPr>
            <a:r>
              <a:rPr lang="en-US" dirty="0" smtClean="0"/>
              <a:t>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21" name="Rectangle 20"/>
          <p:cNvSpPr/>
          <p:nvPr/>
        </p:nvSpPr>
        <p:spPr bwMode="auto">
          <a:xfrm>
            <a:off x="5421150" y="32790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Rectangle 21"/>
          <p:cNvSpPr/>
          <p:nvPr/>
        </p:nvSpPr>
        <p:spPr bwMode="auto">
          <a:xfrm>
            <a:off x="6434582" y="3279068"/>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5421150" y="2991036"/>
            <a:ext cx="3305092" cy="276999"/>
          </a:xfrm>
          <a:prstGeom prst="rect">
            <a:avLst/>
          </a:prstGeom>
          <a:noFill/>
        </p:spPr>
        <p:txBody>
          <a:bodyPr wrap="square" rtlCol="0">
            <a:spAutoFit/>
          </a:bodyPr>
          <a:lstStyle/>
          <a:p>
            <a:r>
              <a:rPr lang="en-US" sz="1200" dirty="0" smtClean="0">
                <a:solidFill>
                  <a:srgbClr val="000000"/>
                </a:solidFill>
                <a:latin typeface="Arial"/>
                <a:cs typeface="Arial"/>
              </a:rPr>
              <a:t>.        2                       3                       </a:t>
            </a:r>
            <a:r>
              <a:rPr lang="en-US" sz="1200" i="1" dirty="0" smtClean="0">
                <a:solidFill>
                  <a:srgbClr val="000000"/>
                </a:solidFill>
                <a:latin typeface="Arial"/>
                <a:cs typeface="Arial"/>
              </a:rPr>
              <a:t>N</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4" name="Rectangle 23"/>
          <p:cNvSpPr/>
          <p:nvPr/>
        </p:nvSpPr>
        <p:spPr bwMode="auto">
          <a:xfrm>
            <a:off x="5420711" y="408792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a:solidFill>
                  <a:srgbClr val="000000"/>
                </a:solidFill>
                <a:latin typeface="Arial"/>
                <a:cs typeface="Arial"/>
              </a:rPr>
              <a:t>N</a:t>
            </a:r>
          </a:p>
        </p:txBody>
      </p:sp>
      <p:sp>
        <p:nvSpPr>
          <p:cNvPr id="25" name="Rectangle 24"/>
          <p:cNvSpPr/>
          <p:nvPr/>
        </p:nvSpPr>
        <p:spPr bwMode="auto">
          <a:xfrm>
            <a:off x="6434144" y="4087924"/>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408496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5417981" y="368349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683496"/>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683496"/>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69" name="Group 68"/>
          <p:cNvGrpSpPr/>
          <p:nvPr/>
        </p:nvGrpSpPr>
        <p:grpSpPr>
          <a:xfrm>
            <a:off x="1984619" y="4591980"/>
            <a:ext cx="6744792" cy="1501316"/>
            <a:chOff x="1984619" y="4464732"/>
            <a:chExt cx="6744792" cy="1501316"/>
          </a:xfrm>
        </p:grpSpPr>
        <p:sp>
          <p:nvSpPr>
            <p:cNvPr id="54" name="Rectangle 53"/>
            <p:cNvSpPr/>
            <p:nvPr/>
          </p:nvSpPr>
          <p:spPr bwMode="auto">
            <a:xfrm>
              <a:off x="1987788" y="47527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3001219" y="4752764"/>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1987787" y="4464732"/>
              <a:ext cx="6741623" cy="276999"/>
            </a:xfrm>
            <a:prstGeom prst="rect">
              <a:avLst/>
            </a:prstGeom>
            <a:noFill/>
          </p:spPr>
          <p:txBody>
            <a:bodyPr wrap="square" rtlCol="0">
              <a:spAutoFit/>
            </a:bodyPr>
            <a:lstStyle/>
            <a:p>
              <a:r>
                <a:rPr lang="en-US" sz="1200" dirty="0" smtClean="0">
                  <a:solidFill>
                    <a:srgbClr val="000000"/>
                  </a:solidFill>
                  <a:latin typeface="Arial"/>
                  <a:cs typeface="Arial"/>
                </a:rPr>
                <a:t>.        2                       3                        3                          2                                   </a:t>
              </a:r>
              <a:r>
                <a:rPr lang="en-US" sz="1200" i="1" dirty="0" smtClean="0">
                  <a:solidFill>
                    <a:srgbClr val="000000"/>
                  </a:solidFill>
                  <a:latin typeface="Arial"/>
                  <a:cs typeface="Arial"/>
                </a:rPr>
                <a:t>N</a:t>
              </a:r>
              <a:r>
                <a:rPr lang="en-US" sz="1200" dirty="0" smtClean="0">
                  <a:solidFill>
                    <a:srgbClr val="000000"/>
                  </a:solidFill>
                  <a:latin typeface="Arial"/>
                  <a:cs typeface="Arial"/>
                </a:rPr>
                <a:t>–8 </a:t>
              </a:r>
              <a:endParaRPr lang="en-US" sz="1200" dirty="0">
                <a:solidFill>
                  <a:srgbClr val="000000"/>
                </a:solidFill>
                <a:latin typeface="Arial"/>
                <a:cs typeface="Arial"/>
              </a:endParaRPr>
            </a:p>
          </p:txBody>
        </p:sp>
        <p:sp>
          <p:nvSpPr>
            <p:cNvPr id="57" name="Rectangle 56"/>
            <p:cNvSpPr/>
            <p:nvPr/>
          </p:nvSpPr>
          <p:spPr bwMode="auto">
            <a:xfrm>
              <a:off x="1987349" y="556162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N</a:t>
              </a:r>
              <a:endParaRPr kumimoji="0" lang="en-US" sz="1400" b="0" i="1" u="none" strike="noStrike" cap="none" normalizeH="0" baseline="0" dirty="0" smtClean="0">
                <a:ln>
                  <a:noFill/>
                </a:ln>
                <a:solidFill>
                  <a:srgbClr val="000000"/>
                </a:solidFill>
                <a:effectLst/>
                <a:latin typeface="Arial"/>
                <a:cs typeface="Arial"/>
              </a:endParaRPr>
            </a:p>
          </p:txBody>
        </p:sp>
        <p:sp>
          <p:nvSpPr>
            <p:cNvPr id="58" name="Rectangle 57"/>
            <p:cNvSpPr/>
            <p:nvPr/>
          </p:nvSpPr>
          <p:spPr bwMode="auto">
            <a:xfrm>
              <a:off x="3000782" y="5561620"/>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1984619" y="51571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1571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1571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1571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4"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157192"/>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7586213"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grpSp>
        <p:nvGrpSpPr>
          <p:cNvPr id="75" name="Group 74"/>
          <p:cNvGrpSpPr/>
          <p:nvPr/>
        </p:nvGrpSpPr>
        <p:grpSpPr>
          <a:xfrm>
            <a:off x="5412661" y="1423628"/>
            <a:ext cx="3316750" cy="1501316"/>
            <a:chOff x="5412661" y="1207604"/>
            <a:chExt cx="3316750" cy="1501316"/>
          </a:xfrm>
        </p:grpSpPr>
        <p:sp>
          <p:nvSpPr>
            <p:cNvPr id="12" name="Rectangle 11"/>
            <p:cNvSpPr/>
            <p:nvPr/>
          </p:nvSpPr>
          <p:spPr bwMode="auto">
            <a:xfrm>
              <a:off x="5417981" y="19000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TYPE</a:t>
              </a:r>
              <a:br>
                <a:rPr lang="en-US" sz="1400" dirty="0" smtClean="0">
                  <a:solidFill>
                    <a:srgbClr val="000000"/>
                  </a:solidFill>
                  <a:latin typeface="Arial"/>
                  <a:cs typeface="Arial"/>
                </a:rPr>
              </a:br>
              <a:r>
                <a:rPr lang="en-US" sz="1400" dirty="0" smtClean="0">
                  <a:solidFill>
                    <a:srgbClr val="000000"/>
                  </a:solidFill>
                  <a:latin typeface="Arial"/>
                  <a:cs typeface="Arial"/>
                </a:rPr>
                <a:t>&gt; 05-FF</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6431414" y="1900064"/>
              <a:ext cx="229482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9" name="Rectangle 18"/>
            <p:cNvSpPr/>
            <p:nvPr/>
          </p:nvSpPr>
          <p:spPr bwMode="auto">
            <a:xfrm>
              <a:off x="5421150" y="23044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0" name="Rectangle 19"/>
            <p:cNvSpPr/>
            <p:nvPr/>
          </p:nvSpPr>
          <p:spPr bwMode="auto">
            <a:xfrm>
              <a:off x="6434583" y="2304492"/>
              <a:ext cx="11484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7574613" y="23044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5412661" y="149563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6426093" y="1495636"/>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TextBox 73"/>
            <p:cNvSpPr txBox="1"/>
            <p:nvPr/>
          </p:nvSpPr>
          <p:spPr>
            <a:xfrm>
              <a:off x="5412661" y="1207604"/>
              <a:ext cx="3305092" cy="276999"/>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grpSp>
    </p:spTree>
    <p:extLst>
      <p:ext uri="{BB962C8B-B14F-4D97-AF65-F5344CB8AC3E}">
        <p14:creationId xmlns:p14="http://schemas.microsoft.com/office/powerpoint/2010/main" val="392066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802.2 </a:t>
            </a:r>
            <a:r>
              <a:rPr lang="en-US" dirty="0" smtClean="0">
                <a:solidFill>
                  <a:schemeClr val="accent1">
                    <a:lumMod val="75000"/>
                  </a:schemeClr>
                </a:solidFill>
              </a:rPr>
              <a:t>LLC</a:t>
            </a:r>
            <a:r>
              <a:rPr lang="en-US" dirty="0" smtClean="0">
                <a:solidFill>
                  <a:srgbClr val="2D2DB9"/>
                </a:solidFill>
              </a:rPr>
              <a:t>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a:t>
            </a:r>
            <a:br>
              <a:rPr lang="en-US" dirty="0" smtClean="0"/>
            </a:br>
            <a:r>
              <a:rPr lang="en-US" dirty="0" smtClean="0"/>
              <a:t>(e.g. IP packet):</a:t>
            </a:r>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marL="0" indent="0"/>
            <a:endParaRPr lang="en-US" dirty="0" smtClean="0"/>
          </a:p>
          <a:p>
            <a:pPr marL="0" indent="0"/>
            <a:endParaRPr lang="en-US" sz="1100" dirty="0" smtClean="0"/>
          </a:p>
          <a:p>
            <a:pPr>
              <a:buFont typeface="Arial"/>
              <a:buChar char="•"/>
            </a:pPr>
            <a:endParaRPr lang="en-US" dirty="0"/>
          </a:p>
          <a:p>
            <a:pPr>
              <a:buFont typeface="Arial"/>
              <a:buChar char="•"/>
            </a:pPr>
            <a:r>
              <a:rPr lang="en-US" dirty="0" smtClean="0"/>
              <a:t>Other 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grpSp>
        <p:nvGrpSpPr>
          <p:cNvPr id="8" name="Group 7"/>
          <p:cNvGrpSpPr/>
          <p:nvPr/>
        </p:nvGrpSpPr>
        <p:grpSpPr>
          <a:xfrm>
            <a:off x="6426092" y="2991036"/>
            <a:ext cx="2303319" cy="1501316"/>
            <a:chOff x="6426092" y="2780928"/>
            <a:chExt cx="2303319" cy="1501316"/>
          </a:xfrm>
        </p:grpSpPr>
        <p:sp>
          <p:nvSpPr>
            <p:cNvPr id="22" name="Rectangle 21"/>
            <p:cNvSpPr/>
            <p:nvPr/>
          </p:nvSpPr>
          <p:spPr bwMode="auto">
            <a:xfrm>
              <a:off x="6434582" y="3068960"/>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6426092" y="27809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6434144" y="387781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387485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47338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47338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2992731" y="4591980"/>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PQ-RS-TU</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WX-YZ</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3" y="5688868"/>
            <a:ext cx="228322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proprietary protocol</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Tree>
    <p:extLst>
      <p:ext uri="{BB962C8B-B14F-4D97-AF65-F5344CB8AC3E}">
        <p14:creationId xmlns:p14="http://schemas.microsoft.com/office/powerpoint/2010/main" val="2692962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tagging process IEEE </a:t>
            </a:r>
            <a:r>
              <a:rPr lang="en-US" dirty="0" err="1" smtClean="0"/>
              <a:t>Std</a:t>
            </a:r>
            <a:r>
              <a:rPr lang="en-US" dirty="0" smtClean="0"/>
              <a:t> 802.1Q-2011</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chemeClr val="accent6"/>
                </a:solidFill>
              </a:rPr>
              <a:t>Length</a:t>
            </a:r>
            <a:r>
              <a:rPr lang="en-US" dirty="0" smtClean="0">
                <a:solidFill>
                  <a:srgbClr val="2D2DB9"/>
                </a:solidFill>
              </a:rPr>
              <a:t>/Type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2D2DB9"/>
                </a:solidFill>
              </a:rPr>
              <a:t>Length/Type</a:t>
            </a:r>
            <a:r>
              <a:rPr lang="en-US" dirty="0" smtClean="0"/>
              <a:t/>
            </a:r>
            <a:br>
              <a:rPr lang="en-US" dirty="0" smtClean="0"/>
            </a:br>
            <a:r>
              <a:rPr lang="en-US" dirty="0" smtClean="0"/>
              <a:t>tagged:</a:t>
            </a:r>
          </a:p>
          <a:p>
            <a:pPr>
              <a:buFont typeface="Arial"/>
              <a:buChar char="•"/>
            </a:pPr>
            <a:endParaRPr lang="en-US" sz="2800" dirty="0"/>
          </a:p>
          <a:p>
            <a:pPr>
              <a:buFont typeface="Arial"/>
              <a:buChar char="•"/>
            </a:pPr>
            <a:r>
              <a:rPr lang="en-US" dirty="0" smtClean="0">
                <a:solidFill>
                  <a:srgbClr val="009973"/>
                </a:solidFill>
              </a:rPr>
              <a:t>LLC</a:t>
            </a:r>
            <a:r>
              <a:rPr lang="en-US" dirty="0" smtClean="0"/>
              <a:t> no tag:</a:t>
            </a:r>
          </a:p>
          <a:p>
            <a:pPr>
              <a:buFont typeface="Arial"/>
              <a:buChar char="•"/>
            </a:pPr>
            <a:endParaRPr lang="en-US" sz="1200" dirty="0"/>
          </a:p>
          <a:p>
            <a:pPr>
              <a:buFont typeface="Arial"/>
              <a:buChar char="•"/>
            </a:pPr>
            <a:r>
              <a:rPr lang="en-US" dirty="0" smtClean="0">
                <a:solidFill>
                  <a:srgbClr val="009973"/>
                </a:solidFill>
              </a:rPr>
              <a:t>LLC</a:t>
            </a:r>
            <a:r>
              <a:rPr lang="en-US" dirty="0">
                <a:solidFill>
                  <a:srgbClr val="009973"/>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9" name="Rectangle 8"/>
          <p:cNvSpPr/>
          <p:nvPr/>
        </p:nvSpPr>
        <p:spPr bwMode="auto">
          <a:xfrm>
            <a:off x="6913248" y="2116088"/>
            <a:ext cx="1812994"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37" name="Group 36"/>
          <p:cNvGrpSpPr/>
          <p:nvPr/>
        </p:nvGrpSpPr>
        <p:grpSpPr>
          <a:xfrm>
            <a:off x="3596540" y="2682332"/>
            <a:ext cx="5122177" cy="1096888"/>
            <a:chOff x="3122231" y="1423628"/>
            <a:chExt cx="5122177" cy="1096888"/>
          </a:xfrm>
        </p:grpSpPr>
        <p:sp>
          <p:nvSpPr>
            <p:cNvPr id="38" name="Rectangle 37"/>
            <p:cNvSpPr/>
            <p:nvPr/>
          </p:nvSpPr>
          <p:spPr bwMode="auto">
            <a:xfrm>
              <a:off x="3122231" y="171166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431414" y="2116088"/>
              <a:ext cx="1812994"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125400" y="211608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423301" y="1711660"/>
              <a:ext cx="2821107"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122231" y="1423628"/>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43" name="Rectangle 42"/>
            <p:cNvSpPr/>
            <p:nvPr/>
          </p:nvSpPr>
          <p:spPr bwMode="auto">
            <a:xfrm>
              <a:off x="5423302" y="2116088"/>
              <a:ext cx="1008112"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0343" y="171166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133512" y="2116088"/>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46" name="Rectangle 45"/>
          <p:cNvSpPr/>
          <p:nvPr/>
        </p:nvSpPr>
        <p:spPr bwMode="auto">
          <a:xfrm>
            <a:off x="5897610" y="5487772"/>
            <a:ext cx="281793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48" name="Rectangle 47"/>
          <p:cNvSpPr/>
          <p:nvPr/>
        </p:nvSpPr>
        <p:spPr bwMode="auto">
          <a:xfrm>
            <a:off x="5907416" y="5892200"/>
            <a:ext cx="1390193"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297610" y="5892200"/>
            <a:ext cx="142110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cxnSp>
        <p:nvCxnSpPr>
          <p:cNvPr id="60" name="Straight Arrow Connector 59"/>
          <p:cNvCxnSpPr/>
          <p:nvPr/>
        </p:nvCxnSpPr>
        <p:spPr bwMode="auto">
          <a:xfrm flipV="1">
            <a:off x="4932040" y="4633496"/>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2D2DB9"/>
                </a:solidFill>
              </a:rPr>
              <a:t>Simply add or</a:t>
            </a:r>
            <a:br>
              <a:rPr lang="en-US" sz="2000" dirty="0" smtClean="0">
                <a:solidFill>
                  <a:srgbClr val="2D2DB9"/>
                </a:solidFill>
              </a:rPr>
            </a:br>
            <a:r>
              <a:rPr lang="en-US" sz="2000" dirty="0" smtClean="0">
                <a:solidFill>
                  <a:srgbClr val="2D2DB9"/>
                </a:solidFill>
              </a:rPr>
              <a:t>remove tag;</a:t>
            </a:r>
            <a:br>
              <a:rPr lang="en-US" sz="2000" dirty="0" smtClean="0">
                <a:solidFill>
                  <a:srgbClr val="2D2DB9"/>
                </a:solidFill>
              </a:rPr>
            </a:br>
            <a:r>
              <a:rPr lang="en-US" sz="2000" dirty="0" smtClean="0">
                <a:solidFill>
                  <a:srgbClr val="2D2DB9"/>
                </a:solidFill>
              </a:rPr>
              <a:t>MSDU is</a:t>
            </a:r>
            <a:br>
              <a:rPr lang="en-US" sz="2000" dirty="0" smtClean="0">
                <a:solidFill>
                  <a:srgbClr val="2D2DB9"/>
                </a:solidFill>
              </a:rPr>
            </a:br>
            <a:r>
              <a:rPr lang="en-US" sz="2000" dirty="0" smtClean="0">
                <a:solidFill>
                  <a:srgbClr val="2D2DB9"/>
                </a:solidFill>
              </a:rPr>
              <a:t>unchanged.</a:t>
            </a:r>
            <a:endParaRPr lang="en-US" sz="2000" dirty="0">
              <a:solidFill>
                <a:srgbClr val="2D2DB9"/>
              </a:solidFill>
            </a:endParaRPr>
          </a:p>
        </p:txBody>
      </p:sp>
      <p:sp>
        <p:nvSpPr>
          <p:cNvPr id="62" name="TextBox 61"/>
          <p:cNvSpPr txBox="1"/>
          <p:nvPr/>
        </p:nvSpPr>
        <p:spPr>
          <a:xfrm>
            <a:off x="3288387" y="3968617"/>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Tree>
    <p:extLst>
      <p:ext uri="{BB962C8B-B14F-4D97-AF65-F5344CB8AC3E}">
        <p14:creationId xmlns:p14="http://schemas.microsoft.com/office/powerpoint/2010/main" val="389377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tagging process </a:t>
            </a:r>
            <a:r>
              <a:rPr lang="en-US" dirty="0"/>
              <a:t>IEEE </a:t>
            </a:r>
            <a:r>
              <a:rPr lang="en-US" dirty="0" err="1"/>
              <a:t>Std</a:t>
            </a:r>
            <a:r>
              <a:rPr lang="en-US" dirty="0"/>
              <a:t> 802.1Q-2011</a:t>
            </a:r>
          </a:p>
        </p:txBody>
      </p:sp>
      <p:sp>
        <p:nvSpPr>
          <p:cNvPr id="3" name="Content Placeholder 2"/>
          <p:cNvSpPr>
            <a:spLocks noGrp="1"/>
          </p:cNvSpPr>
          <p:nvPr>
            <p:ph idx="1"/>
          </p:nvPr>
        </p:nvSpPr>
        <p:spPr/>
        <p:txBody>
          <a:bodyPr/>
          <a:lstStyle/>
          <a:p>
            <a:pPr>
              <a:buFont typeface="Arial"/>
              <a:buChar char="•"/>
            </a:pPr>
            <a:r>
              <a:rPr lang="en-US" dirty="0" smtClean="0"/>
              <a:t>On LLC media, the first 3 bytes following </a:t>
            </a:r>
            <a:r>
              <a:rPr lang="en-US" dirty="0" smtClean="0">
                <a:solidFill>
                  <a:srgbClr val="2D2DB9"/>
                </a:solidFill>
              </a:rPr>
              <a:t>every tag </a:t>
            </a:r>
            <a:r>
              <a:rPr lang="en-US" dirty="0" smtClean="0"/>
              <a:t>are LLC.</a:t>
            </a:r>
          </a:p>
          <a:p>
            <a:pPr>
              <a:buFont typeface="Arial"/>
              <a:buChar char="•"/>
            </a:pPr>
            <a:r>
              <a:rPr lang="en-US" dirty="0" smtClean="0"/>
              <a:t>On Length/Type media, the first 2 bytes following </a:t>
            </a:r>
            <a:r>
              <a:rPr lang="en-US" dirty="0" smtClean="0">
                <a:solidFill>
                  <a:srgbClr val="2D2DB9"/>
                </a:solidFill>
              </a:rPr>
              <a:t>every tag</a:t>
            </a:r>
            <a:r>
              <a:rPr lang="en-US" dirty="0" smtClean="0"/>
              <a:t> are a Length/Type.</a:t>
            </a:r>
          </a:p>
          <a:p>
            <a:pPr>
              <a:buFont typeface="Arial"/>
              <a:buChar char="•"/>
            </a:pPr>
            <a:r>
              <a:rPr lang="en-US" dirty="0" smtClean="0"/>
              <a:t>You know how to decode the whole frame, because you know whether the medium is LLC or Length/Type.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3411271365"/>
      </p:ext>
    </p:extLst>
  </p:cSld>
  <p:clrMapOvr>
    <a:masterClrMapping/>
  </p:clrMapOvr>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4787</TotalTime>
  <Words>1428</Words>
  <Application>Microsoft Macintosh PowerPoint</Application>
  <PresentationFormat>On-screen Show (4:3)</PresentationFormat>
  <Paragraphs>411</Paragraphs>
  <Slides>19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802-11-template</vt:lpstr>
      <vt:lpstr>Document</vt:lpstr>
      <vt:lpstr>Stacking Tags In LLC Media</vt:lpstr>
      <vt:lpstr>Abstract</vt:lpstr>
      <vt:lpstr>Current tagging situation</vt:lpstr>
      <vt:lpstr>Back to basics: The 802.11 Data Frame</vt:lpstr>
      <vt:lpstr>Back to basics: The 802.3 Data Frame</vt:lpstr>
      <vt:lpstr>Back to basics: 802.11 Length/Type MSDU</vt:lpstr>
      <vt:lpstr>Back to basics: 802.2 LLC MSDU</vt:lpstr>
      <vt:lpstr>Old tagging process IEEE Std 802.1Q-2011</vt:lpstr>
      <vt:lpstr>Old tagging process IEEE Std 802.1Q-2011</vt:lpstr>
      <vt:lpstr>Why that is a problem</vt:lpstr>
      <vt:lpstr>The end-to-end tag stacking problem</vt:lpstr>
      <vt:lpstr>The end-to-end tag solution</vt:lpstr>
      <vt:lpstr>New proposal for tagging</vt:lpstr>
      <vt:lpstr>New tagging process P802.1Qbz Draft 1.2</vt:lpstr>
      <vt:lpstr>LLC tagging process P802.1Qbz Draft 1.2</vt:lpstr>
      <vt:lpstr>LLC tagging process P802.1Qbz Draft 1.2</vt:lpstr>
      <vt:lpstr>The net effect</vt:lpstr>
      <vt:lpstr>The end-to-end tag solution</vt:lpstr>
      <vt:lpstr>A plea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59</cp:revision>
  <cp:lastPrinted>1601-01-01T00:00:00Z</cp:lastPrinted>
  <dcterms:created xsi:type="dcterms:W3CDTF">2010-02-15T12:38:41Z</dcterms:created>
  <dcterms:modified xsi:type="dcterms:W3CDTF">2013-08-13T05:17:20Z</dcterms:modified>
</cp:coreProperties>
</file>