
<file path=[Content_Types].xml><?xml version="1.0" encoding="utf-8"?>
<Types xmlns="http://schemas.openxmlformats.org/package/2006/content-types">
  <Default Extension="xml" ContentType="application/xml"/>
  <Default Extension="doc" ContentType="application/msword"/>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257" r:id="rId3"/>
    <p:sldId id="278" r:id="rId4"/>
    <p:sldId id="271" r:id="rId5"/>
    <p:sldId id="270" r:id="rId6"/>
    <p:sldId id="267" r:id="rId7"/>
    <p:sldId id="272" r:id="rId8"/>
    <p:sldId id="273" r:id="rId9"/>
    <p:sldId id="286" r:id="rId10"/>
    <p:sldId id="279" r:id="rId11"/>
    <p:sldId id="282" r:id="rId12"/>
    <p:sldId id="284" r:id="rId13"/>
    <p:sldId id="287" r:id="rId14"/>
    <p:sldId id="274" r:id="rId15"/>
    <p:sldId id="276" r:id="rId16"/>
    <p:sldId id="277" r:id="rId17"/>
    <p:sldId id="281" r:id="rId18"/>
    <p:sldId id="288" r:id="rId19"/>
    <p:sldId id="289" r:id="rId2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E6FF"/>
    <a:srgbClr val="F0CFFF"/>
    <a:srgbClr val="FFFC69"/>
    <a:srgbClr val="FFDCB5"/>
    <a:srgbClr val="FFCFCF"/>
    <a:srgbClr val="CDDDFF"/>
    <a:srgbClr val="009973"/>
    <a:srgbClr val="FFD7D2"/>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7638" autoAdjust="0"/>
    <p:restoredTop sz="94660"/>
  </p:normalViewPr>
  <p:slideViewPr>
    <p:cSldViewPr snapToObjects="1">
      <p:cViewPr varScale="1">
        <p:scale>
          <a:sx n="111" d="100"/>
          <a:sy n="111" d="100"/>
        </p:scale>
        <p:origin x="-112" y="-10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802.11-13/0952r0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August 2013</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Norman Finn, Cisco Systems</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82212097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802.11-13/0952r0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August 2013</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Norman Finn, Cisco Systems</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3254147453"/>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802.11-13/0952r0</a:t>
            </a:r>
            <a:endParaRPr lang="en-US"/>
          </a:p>
        </p:txBody>
      </p:sp>
      <p:sp>
        <p:nvSpPr>
          <p:cNvPr id="5" name="Rectangle 3"/>
          <p:cNvSpPr>
            <a:spLocks noGrp="1" noChangeArrowheads="1"/>
          </p:cNvSpPr>
          <p:nvPr>
            <p:ph type="dt"/>
          </p:nvPr>
        </p:nvSpPr>
        <p:spPr>
          <a:ln/>
        </p:spPr>
        <p:txBody>
          <a:bodyPr/>
          <a:lstStyle/>
          <a:p>
            <a:r>
              <a:rPr lang="en-US" smtClean="0"/>
              <a:t>August 2013</a:t>
            </a:r>
            <a:endParaRPr lang="en-US"/>
          </a:p>
        </p:txBody>
      </p:sp>
      <p:sp>
        <p:nvSpPr>
          <p:cNvPr id="6" name="Rectangle 6"/>
          <p:cNvSpPr>
            <a:spLocks noGrp="1" noChangeArrowheads="1"/>
          </p:cNvSpPr>
          <p:nvPr>
            <p:ph type="ftr"/>
          </p:nvPr>
        </p:nvSpPr>
        <p:spPr>
          <a:ln/>
        </p:spPr>
        <p:txBody>
          <a:bodyPr/>
          <a:lstStyle/>
          <a:p>
            <a:r>
              <a:rPr lang="en-US" smtClean="0"/>
              <a:t>Norman Finn, Cisco Systems</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802.11-13/0952r0</a:t>
            </a:r>
            <a:endParaRPr lang="en-US"/>
          </a:p>
        </p:txBody>
      </p:sp>
      <p:sp>
        <p:nvSpPr>
          <p:cNvPr id="5" name="Rectangle 3"/>
          <p:cNvSpPr>
            <a:spLocks noGrp="1" noChangeArrowheads="1"/>
          </p:cNvSpPr>
          <p:nvPr>
            <p:ph type="dt"/>
          </p:nvPr>
        </p:nvSpPr>
        <p:spPr>
          <a:ln/>
        </p:spPr>
        <p:txBody>
          <a:bodyPr/>
          <a:lstStyle/>
          <a:p>
            <a:r>
              <a:rPr lang="en-US" smtClean="0"/>
              <a:t>August 2013</a:t>
            </a:r>
            <a:endParaRPr lang="en-US"/>
          </a:p>
        </p:txBody>
      </p:sp>
      <p:sp>
        <p:nvSpPr>
          <p:cNvPr id="6" name="Rectangle 6"/>
          <p:cNvSpPr>
            <a:spLocks noGrp="1" noChangeArrowheads="1"/>
          </p:cNvSpPr>
          <p:nvPr>
            <p:ph type="ftr"/>
          </p:nvPr>
        </p:nvSpPr>
        <p:spPr>
          <a:ln/>
        </p:spPr>
        <p:txBody>
          <a:bodyPr/>
          <a:lstStyle/>
          <a:p>
            <a:r>
              <a:rPr lang="en-US" smtClean="0"/>
              <a:t>Norman Finn, Cisco Systems</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smtClean="0"/>
              <a:t>Decoder ring: BA = Backbone Addresses, I = I-tag, CA = Customer Addresses, S = Service VLAN tags, Q</a:t>
            </a:r>
            <a:r>
              <a:rPr lang="en-US" baseline="0" dirty="0" smtClean="0"/>
              <a:t> = Customer VLAN tags.</a:t>
            </a:r>
            <a:endParaRPr lang="en-US" dirty="0"/>
          </a:p>
        </p:txBody>
      </p:sp>
      <p:sp>
        <p:nvSpPr>
          <p:cNvPr id="4" name="Header Placeholder 3"/>
          <p:cNvSpPr>
            <a:spLocks noGrp="1"/>
          </p:cNvSpPr>
          <p:nvPr>
            <p:ph type="hdr" idx="10"/>
          </p:nvPr>
        </p:nvSpPr>
        <p:spPr/>
        <p:txBody>
          <a:bodyPr/>
          <a:lstStyle/>
          <a:p>
            <a:r>
              <a:rPr lang="en-US" smtClean="0"/>
              <a:t>doc.: IEEE 802.11-13/0952r0</a:t>
            </a:r>
            <a:endParaRPr lang="en-US"/>
          </a:p>
        </p:txBody>
      </p:sp>
      <p:sp>
        <p:nvSpPr>
          <p:cNvPr id="5" name="Date Placeholder 4"/>
          <p:cNvSpPr>
            <a:spLocks noGrp="1"/>
          </p:cNvSpPr>
          <p:nvPr>
            <p:ph type="dt" idx="11"/>
          </p:nvPr>
        </p:nvSpPr>
        <p:spPr/>
        <p:txBody>
          <a:bodyPr/>
          <a:lstStyle/>
          <a:p>
            <a:r>
              <a:rPr lang="en-US" smtClean="0"/>
              <a:t>August 2013</a:t>
            </a:r>
            <a:endParaRPr lang="en-US"/>
          </a:p>
        </p:txBody>
      </p:sp>
      <p:sp>
        <p:nvSpPr>
          <p:cNvPr id="6" name="Footer Placeholder 5"/>
          <p:cNvSpPr>
            <a:spLocks noGrp="1"/>
          </p:cNvSpPr>
          <p:nvPr>
            <p:ph type="ftr" idx="12"/>
          </p:nvPr>
        </p:nvSpPr>
        <p:spPr/>
        <p:txBody>
          <a:bodyPr/>
          <a:lstStyle/>
          <a:p>
            <a:r>
              <a:rPr lang="en-US" smtClean="0"/>
              <a:t>Norman Finn, Cisco Systems</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280617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August 2013</a:t>
            </a:r>
            <a:endParaRPr lang="en-GB"/>
          </a:p>
        </p:txBody>
      </p:sp>
      <p:sp>
        <p:nvSpPr>
          <p:cNvPr id="5" name="Footer Placeholder 4"/>
          <p:cNvSpPr>
            <a:spLocks noGrp="1"/>
          </p:cNvSpPr>
          <p:nvPr>
            <p:ph type="ftr" idx="11"/>
          </p:nvPr>
        </p:nvSpPr>
        <p:spPr/>
        <p:txBody>
          <a:bodyPr/>
          <a:lstStyle>
            <a:lvl1pPr>
              <a:defRPr/>
            </a:lvl1pPr>
          </a:lstStyle>
          <a:p>
            <a:r>
              <a:rPr lang="en-GB" smtClean="0"/>
              <a:t>Norman Finn, Cisco Systems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Norman Finn, Cisco Systems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August 2013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August 2013</a:t>
            </a:r>
            <a:endParaRPr lang="en-GB"/>
          </a:p>
        </p:txBody>
      </p:sp>
      <p:sp>
        <p:nvSpPr>
          <p:cNvPr id="5" name="Footer Placeholder 4"/>
          <p:cNvSpPr>
            <a:spLocks noGrp="1"/>
          </p:cNvSpPr>
          <p:nvPr>
            <p:ph type="ftr" idx="11"/>
          </p:nvPr>
        </p:nvSpPr>
        <p:spPr/>
        <p:txBody>
          <a:bodyPr/>
          <a:lstStyle>
            <a:lvl1pPr>
              <a:defRPr/>
            </a:lvl1pPr>
          </a:lstStyle>
          <a:p>
            <a:r>
              <a:rPr lang="en-GB" smtClean="0"/>
              <a:t>Norman Finn, Cisco Systems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August 2013</a:t>
            </a:r>
            <a:endParaRPr lang="en-GB"/>
          </a:p>
        </p:txBody>
      </p:sp>
      <p:sp>
        <p:nvSpPr>
          <p:cNvPr id="6" name="Footer Placeholder 5"/>
          <p:cNvSpPr>
            <a:spLocks noGrp="1"/>
          </p:cNvSpPr>
          <p:nvPr>
            <p:ph type="ftr" idx="11"/>
          </p:nvPr>
        </p:nvSpPr>
        <p:spPr/>
        <p:txBody>
          <a:bodyPr/>
          <a:lstStyle>
            <a:lvl1pPr>
              <a:defRPr/>
            </a:lvl1pPr>
          </a:lstStyle>
          <a:p>
            <a:r>
              <a:rPr lang="en-GB" smtClean="0"/>
              <a:t>Norman Finn, Cisco Systems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August 2013</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Norman Finn, Cisco Systems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August 2013</a:t>
            </a:r>
            <a:endParaRPr lang="en-GB"/>
          </a:p>
        </p:txBody>
      </p:sp>
      <p:sp>
        <p:nvSpPr>
          <p:cNvPr id="4" name="Footer Placeholder 3"/>
          <p:cNvSpPr>
            <a:spLocks noGrp="1"/>
          </p:cNvSpPr>
          <p:nvPr>
            <p:ph type="ftr" idx="11"/>
          </p:nvPr>
        </p:nvSpPr>
        <p:spPr/>
        <p:txBody>
          <a:bodyPr/>
          <a:lstStyle>
            <a:lvl1pPr>
              <a:defRPr/>
            </a:lvl1pPr>
          </a:lstStyle>
          <a:p>
            <a:r>
              <a:rPr lang="en-GB" smtClean="0"/>
              <a:t>Norman Finn, Cisco Systems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August 2013</a:t>
            </a:r>
            <a:endParaRPr lang="en-GB"/>
          </a:p>
        </p:txBody>
      </p:sp>
      <p:sp>
        <p:nvSpPr>
          <p:cNvPr id="3" name="Footer Placeholder 2"/>
          <p:cNvSpPr>
            <a:spLocks noGrp="1"/>
          </p:cNvSpPr>
          <p:nvPr>
            <p:ph type="ftr" idx="11"/>
          </p:nvPr>
        </p:nvSpPr>
        <p:spPr/>
        <p:txBody>
          <a:bodyPr/>
          <a:lstStyle>
            <a:lvl1pPr>
              <a:defRPr/>
            </a:lvl1pPr>
          </a:lstStyle>
          <a:p>
            <a:r>
              <a:rPr lang="en-GB" smtClean="0"/>
              <a:t>Norman Finn, Cisco Systems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August 2013</a:t>
            </a:r>
            <a:endParaRPr lang="en-GB"/>
          </a:p>
        </p:txBody>
      </p:sp>
      <p:sp>
        <p:nvSpPr>
          <p:cNvPr id="5" name="Footer Placeholder 4"/>
          <p:cNvSpPr>
            <a:spLocks noGrp="1"/>
          </p:cNvSpPr>
          <p:nvPr>
            <p:ph type="ftr" idx="11"/>
          </p:nvPr>
        </p:nvSpPr>
        <p:spPr/>
        <p:txBody>
          <a:bodyPr/>
          <a:lstStyle>
            <a:lvl1pPr>
              <a:defRPr/>
            </a:lvl1pPr>
          </a:lstStyle>
          <a:p>
            <a:r>
              <a:rPr lang="en-GB" smtClean="0"/>
              <a:t>Norman Finn, Cisco Systems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August 2013</a:t>
            </a:r>
            <a:endParaRPr lang="en-GB"/>
          </a:p>
        </p:txBody>
      </p:sp>
      <p:sp>
        <p:nvSpPr>
          <p:cNvPr id="5" name="Footer Placeholder 4"/>
          <p:cNvSpPr>
            <a:spLocks noGrp="1"/>
          </p:cNvSpPr>
          <p:nvPr>
            <p:ph type="ftr" idx="11"/>
          </p:nvPr>
        </p:nvSpPr>
        <p:spPr/>
        <p:txBody>
          <a:bodyPr/>
          <a:lstStyle>
            <a:lvl1pPr>
              <a:defRPr/>
            </a:lvl1pPr>
          </a:lstStyle>
          <a:p>
            <a:r>
              <a:rPr lang="en-GB" smtClean="0"/>
              <a:t>Norman Finn, Cisco Systems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August 2013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Norman Finn, Cisco Systems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11-</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13/0952r0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August 2013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Norman Finn, Cisco Systems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Stacking Tags In LLC Media</a:t>
            </a:r>
            <a:endParaRPr lang="en-GB" dirty="0"/>
          </a:p>
        </p:txBody>
      </p:sp>
      <p:sp>
        <p:nvSpPr>
          <p:cNvPr id="3074" name="Rectangle 2"/>
          <p:cNvSpPr>
            <a:spLocks noGrp="1" noChangeArrowheads="1"/>
          </p:cNvSpPr>
          <p:nvPr>
            <p:ph type="body" idx="1"/>
          </p:nvPr>
        </p:nvSpPr>
        <p:spPr>
          <a:xfrm>
            <a:off x="685800" y="1524000"/>
            <a:ext cx="7772400" cy="396875"/>
          </a:xfrm>
          <a:ln/>
        </p:spPr>
        <p:txBody>
          <a:bodyPr>
            <a:normAutofit lnSpcReduction="10000"/>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2013-08-12</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724512740"/>
              </p:ext>
            </p:extLst>
          </p:nvPr>
        </p:nvGraphicFramePr>
        <p:xfrm>
          <a:off x="508000" y="2346325"/>
          <a:ext cx="8156575" cy="2365375"/>
        </p:xfrm>
        <a:graphic>
          <a:graphicData uri="http://schemas.openxmlformats.org/presentationml/2006/ole">
            <mc:AlternateContent xmlns:mc="http://schemas.openxmlformats.org/markup-compatibility/2006">
              <mc:Choice xmlns:v="urn:schemas-microsoft-com:vml" Requires="v">
                <p:oleObj spid="_x0000_s3091" name="Document" r:id="rId4" imgW="8255000" imgH="2400300" progId="Word.Document.8">
                  <p:embed/>
                </p:oleObj>
              </mc:Choice>
              <mc:Fallback>
                <p:oleObj name="Document" r:id="rId4" imgW="8255000" imgH="2400300" progId="Word.Document.8">
                  <p:embed/>
                  <p:pic>
                    <p:nvPicPr>
                      <p:cNvPr id="0" name="Picture 3"/>
                      <p:cNvPicPr>
                        <a:picLocks noChangeAspect="1" noChangeArrowheads="1"/>
                      </p:cNvPicPr>
                      <p:nvPr/>
                    </p:nvPicPr>
                    <p:blipFill>
                      <a:blip r:embed="rId5"/>
                      <a:srcRect/>
                      <a:stretch>
                        <a:fillRect/>
                      </a:stretch>
                    </p:blipFill>
                    <p:spPr bwMode="auto">
                      <a:xfrm>
                        <a:off x="508000" y="2346325"/>
                        <a:ext cx="8156575" cy="23653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that is a problem</a:t>
            </a:r>
            <a:endParaRPr lang="en-US" dirty="0"/>
          </a:p>
        </p:txBody>
      </p:sp>
      <p:sp>
        <p:nvSpPr>
          <p:cNvPr id="4" name="Date Placeholder 3"/>
          <p:cNvSpPr>
            <a:spLocks noGrp="1"/>
          </p:cNvSpPr>
          <p:nvPr>
            <p:ph type="dt" idx="10"/>
          </p:nvPr>
        </p:nvSpPr>
        <p:spPr/>
        <p:txBody>
          <a:bodyPr/>
          <a:lstStyle/>
          <a:p>
            <a:r>
              <a:rPr lang="en-US" smtClean="0"/>
              <a:t>August 2013</a:t>
            </a:r>
            <a:endParaRPr lang="en-GB"/>
          </a:p>
        </p:txBody>
      </p:sp>
      <p:sp>
        <p:nvSpPr>
          <p:cNvPr id="5" name="Footer Placeholder 4"/>
          <p:cNvSpPr>
            <a:spLocks noGrp="1"/>
          </p:cNvSpPr>
          <p:nvPr>
            <p:ph type="ftr" idx="11"/>
          </p:nvPr>
        </p:nvSpPr>
        <p:spPr/>
        <p:txBody>
          <a:bodyPr/>
          <a:lstStyle/>
          <a:p>
            <a:r>
              <a:rPr lang="en-GB" smtClean="0"/>
              <a:t>Norman Finn, Cisco Systems</a:t>
            </a:r>
            <a:endParaRPr lang="en-GB"/>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10</a:t>
            </a:fld>
            <a:endParaRPr lang="en-GB"/>
          </a:p>
        </p:txBody>
      </p:sp>
    </p:spTree>
    <p:extLst>
      <p:ext uri="{BB962C8B-B14F-4D97-AF65-F5344CB8AC3E}">
        <p14:creationId xmlns:p14="http://schemas.microsoft.com/office/powerpoint/2010/main" val="21661240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2" name="Straight Connector 21"/>
          <p:cNvCxnSpPr/>
          <p:nvPr/>
        </p:nvCxnSpPr>
        <p:spPr bwMode="auto">
          <a:xfrm flipH="1">
            <a:off x="1115616" y="2204864"/>
            <a:ext cx="3448280" cy="0"/>
          </a:xfrm>
          <a:prstGeom prst="line">
            <a:avLst/>
          </a:prstGeom>
          <a:solidFill>
            <a:srgbClr val="00B8FF"/>
          </a:solidFill>
          <a:ln w="38100" cap="flat" cmpd="sng" algn="ctr">
            <a:solidFill>
              <a:schemeClr val="tx1"/>
            </a:solidFill>
            <a:prstDash val="solid"/>
            <a:round/>
            <a:headEnd type="none" w="med" len="med"/>
            <a:tailEnd type="none" w="med" len="med"/>
          </a:ln>
          <a:effectLst/>
        </p:spPr>
      </p:cxnSp>
      <p:grpSp>
        <p:nvGrpSpPr>
          <p:cNvPr id="13" name="Group 38"/>
          <p:cNvGrpSpPr>
            <a:grpSpLocks noChangeAspect="1"/>
          </p:cNvGrpSpPr>
          <p:nvPr/>
        </p:nvGrpSpPr>
        <p:grpSpPr bwMode="auto">
          <a:xfrm flipV="1">
            <a:off x="6041440" y="2101677"/>
            <a:ext cx="2182813" cy="206375"/>
            <a:chOff x="3120" y="3600"/>
            <a:chExt cx="2112" cy="200"/>
          </a:xfrm>
        </p:grpSpPr>
        <p:sp>
          <p:nvSpPr>
            <p:cNvPr id="14" name="AutoShape 37"/>
            <p:cNvSpPr>
              <a:spLocks noChangeAspect="1" noChangeArrowheads="1" noTextEdit="1"/>
            </p:cNvSpPr>
            <p:nvPr/>
          </p:nvSpPr>
          <p:spPr bwMode="auto">
            <a:xfrm>
              <a:off x="3120" y="3600"/>
              <a:ext cx="2112"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endParaRPr lang="en-US"/>
            </a:p>
          </p:txBody>
        </p:sp>
        <p:sp>
          <p:nvSpPr>
            <p:cNvPr id="15" name="Freeform 39"/>
            <p:cNvSpPr>
              <a:spLocks/>
            </p:cNvSpPr>
            <p:nvPr/>
          </p:nvSpPr>
          <p:spPr bwMode="auto">
            <a:xfrm>
              <a:off x="3134" y="3612"/>
              <a:ext cx="2084" cy="174"/>
            </a:xfrm>
            <a:custGeom>
              <a:avLst/>
              <a:gdLst>
                <a:gd name="T0" fmla="*/ 2058 w 2084"/>
                <a:gd name="T1" fmla="*/ 138 h 174"/>
                <a:gd name="T2" fmla="*/ 2018 w 2084"/>
                <a:gd name="T3" fmla="*/ 172 h 174"/>
                <a:gd name="T4" fmla="*/ 1972 w 2084"/>
                <a:gd name="T5" fmla="*/ 160 h 174"/>
                <a:gd name="T6" fmla="*/ 1934 w 2084"/>
                <a:gd name="T7" fmla="*/ 106 h 174"/>
                <a:gd name="T8" fmla="*/ 1894 w 2084"/>
                <a:gd name="T9" fmla="*/ 30 h 174"/>
                <a:gd name="T10" fmla="*/ 1844 w 2084"/>
                <a:gd name="T11" fmla="*/ 2 h 174"/>
                <a:gd name="T12" fmla="*/ 1800 w 2084"/>
                <a:gd name="T13" fmla="*/ 22 h 174"/>
                <a:gd name="T14" fmla="*/ 1774 w 2084"/>
                <a:gd name="T15" fmla="*/ 66 h 174"/>
                <a:gd name="T16" fmla="*/ 1732 w 2084"/>
                <a:gd name="T17" fmla="*/ 134 h 174"/>
                <a:gd name="T18" fmla="*/ 1676 w 2084"/>
                <a:gd name="T19" fmla="*/ 170 h 174"/>
                <a:gd name="T20" fmla="*/ 1646 w 2084"/>
                <a:gd name="T21" fmla="*/ 150 h 174"/>
                <a:gd name="T22" fmla="*/ 1608 w 2084"/>
                <a:gd name="T23" fmla="*/ 92 h 174"/>
                <a:gd name="T24" fmla="*/ 1574 w 2084"/>
                <a:gd name="T25" fmla="*/ 30 h 174"/>
                <a:gd name="T26" fmla="*/ 1530 w 2084"/>
                <a:gd name="T27" fmla="*/ 2 h 174"/>
                <a:gd name="T28" fmla="*/ 1486 w 2084"/>
                <a:gd name="T29" fmla="*/ 18 h 174"/>
                <a:gd name="T30" fmla="*/ 1448 w 2084"/>
                <a:gd name="T31" fmla="*/ 88 h 174"/>
                <a:gd name="T32" fmla="*/ 1418 w 2084"/>
                <a:gd name="T33" fmla="*/ 138 h 174"/>
                <a:gd name="T34" fmla="*/ 1388 w 2084"/>
                <a:gd name="T35" fmla="*/ 162 h 174"/>
                <a:gd name="T36" fmla="*/ 1350 w 2084"/>
                <a:gd name="T37" fmla="*/ 170 h 174"/>
                <a:gd name="T38" fmla="*/ 1302 w 2084"/>
                <a:gd name="T39" fmla="*/ 124 h 174"/>
                <a:gd name="T40" fmla="*/ 1254 w 2084"/>
                <a:gd name="T41" fmla="*/ 38 h 174"/>
                <a:gd name="T42" fmla="*/ 1216 w 2084"/>
                <a:gd name="T43" fmla="*/ 4 h 174"/>
                <a:gd name="T44" fmla="*/ 1174 w 2084"/>
                <a:gd name="T45" fmla="*/ 12 h 174"/>
                <a:gd name="T46" fmla="*/ 1142 w 2084"/>
                <a:gd name="T47" fmla="*/ 56 h 174"/>
                <a:gd name="T48" fmla="*/ 1108 w 2084"/>
                <a:gd name="T49" fmla="*/ 122 h 174"/>
                <a:gd name="T50" fmla="*/ 1062 w 2084"/>
                <a:gd name="T51" fmla="*/ 166 h 174"/>
                <a:gd name="T52" fmla="*/ 1032 w 2084"/>
                <a:gd name="T53" fmla="*/ 174 h 174"/>
                <a:gd name="T54" fmla="*/ 996 w 2084"/>
                <a:gd name="T55" fmla="*/ 150 h 174"/>
                <a:gd name="T56" fmla="*/ 958 w 2084"/>
                <a:gd name="T57" fmla="*/ 76 h 174"/>
                <a:gd name="T58" fmla="*/ 926 w 2084"/>
                <a:gd name="T59" fmla="*/ 24 h 174"/>
                <a:gd name="T60" fmla="*/ 902 w 2084"/>
                <a:gd name="T61" fmla="*/ 8 h 174"/>
                <a:gd name="T62" fmla="*/ 878 w 2084"/>
                <a:gd name="T63" fmla="*/ 4 h 174"/>
                <a:gd name="T64" fmla="*/ 852 w 2084"/>
                <a:gd name="T65" fmla="*/ 14 h 174"/>
                <a:gd name="T66" fmla="*/ 826 w 2084"/>
                <a:gd name="T67" fmla="*/ 40 h 174"/>
                <a:gd name="T68" fmla="*/ 788 w 2084"/>
                <a:gd name="T69" fmla="*/ 118 h 174"/>
                <a:gd name="T70" fmla="*/ 754 w 2084"/>
                <a:gd name="T71" fmla="*/ 160 h 174"/>
                <a:gd name="T72" fmla="*/ 738 w 2084"/>
                <a:gd name="T73" fmla="*/ 170 h 174"/>
                <a:gd name="T74" fmla="*/ 724 w 2084"/>
                <a:gd name="T75" fmla="*/ 174 h 174"/>
                <a:gd name="T76" fmla="*/ 692 w 2084"/>
                <a:gd name="T77" fmla="*/ 162 h 174"/>
                <a:gd name="T78" fmla="*/ 656 w 2084"/>
                <a:gd name="T79" fmla="*/ 116 h 174"/>
                <a:gd name="T80" fmla="*/ 608 w 2084"/>
                <a:gd name="T81" fmla="*/ 34 h 174"/>
                <a:gd name="T82" fmla="*/ 564 w 2084"/>
                <a:gd name="T83" fmla="*/ 4 h 174"/>
                <a:gd name="T84" fmla="*/ 526 w 2084"/>
                <a:gd name="T85" fmla="*/ 22 h 174"/>
                <a:gd name="T86" fmla="*/ 484 w 2084"/>
                <a:gd name="T87" fmla="*/ 80 h 174"/>
                <a:gd name="T88" fmla="*/ 450 w 2084"/>
                <a:gd name="T89" fmla="*/ 146 h 174"/>
                <a:gd name="T90" fmla="*/ 414 w 2084"/>
                <a:gd name="T91" fmla="*/ 170 h 174"/>
                <a:gd name="T92" fmla="*/ 378 w 2084"/>
                <a:gd name="T93" fmla="*/ 166 h 174"/>
                <a:gd name="T94" fmla="*/ 350 w 2084"/>
                <a:gd name="T95" fmla="*/ 144 h 174"/>
                <a:gd name="T96" fmla="*/ 318 w 2084"/>
                <a:gd name="T97" fmla="*/ 86 h 174"/>
                <a:gd name="T98" fmla="*/ 276 w 2084"/>
                <a:gd name="T99" fmla="*/ 22 h 174"/>
                <a:gd name="T100" fmla="*/ 240 w 2084"/>
                <a:gd name="T101" fmla="*/ 0 h 174"/>
                <a:gd name="T102" fmla="*/ 200 w 2084"/>
                <a:gd name="T103" fmla="*/ 18 h 174"/>
                <a:gd name="T104" fmla="*/ 166 w 2084"/>
                <a:gd name="T105" fmla="*/ 80 h 174"/>
                <a:gd name="T106" fmla="*/ 142 w 2084"/>
                <a:gd name="T107" fmla="*/ 132 h 174"/>
                <a:gd name="T108" fmla="*/ 96 w 2084"/>
                <a:gd name="T109" fmla="*/ 168 h 174"/>
                <a:gd name="T110" fmla="*/ 50 w 2084"/>
                <a:gd name="T111" fmla="*/ 166 h 174"/>
                <a:gd name="T112" fmla="*/ 14 w 2084"/>
                <a:gd name="T113" fmla="*/ 118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084" h="174">
                  <a:moveTo>
                    <a:pt x="2084" y="84"/>
                  </a:moveTo>
                  <a:lnTo>
                    <a:pt x="2074" y="108"/>
                  </a:lnTo>
                  <a:lnTo>
                    <a:pt x="2058" y="138"/>
                  </a:lnTo>
                  <a:lnTo>
                    <a:pt x="2048" y="152"/>
                  </a:lnTo>
                  <a:lnTo>
                    <a:pt x="2034" y="164"/>
                  </a:lnTo>
                  <a:lnTo>
                    <a:pt x="2018" y="172"/>
                  </a:lnTo>
                  <a:lnTo>
                    <a:pt x="2002" y="172"/>
                  </a:lnTo>
                  <a:lnTo>
                    <a:pt x="1988" y="170"/>
                  </a:lnTo>
                  <a:lnTo>
                    <a:pt x="1972" y="160"/>
                  </a:lnTo>
                  <a:lnTo>
                    <a:pt x="1958" y="146"/>
                  </a:lnTo>
                  <a:lnTo>
                    <a:pt x="1946" y="130"/>
                  </a:lnTo>
                  <a:lnTo>
                    <a:pt x="1934" y="106"/>
                  </a:lnTo>
                  <a:lnTo>
                    <a:pt x="1922" y="78"/>
                  </a:lnTo>
                  <a:lnTo>
                    <a:pt x="1910" y="54"/>
                  </a:lnTo>
                  <a:lnTo>
                    <a:pt x="1894" y="30"/>
                  </a:lnTo>
                  <a:lnTo>
                    <a:pt x="1882" y="16"/>
                  </a:lnTo>
                  <a:lnTo>
                    <a:pt x="1864" y="6"/>
                  </a:lnTo>
                  <a:lnTo>
                    <a:pt x="1844" y="2"/>
                  </a:lnTo>
                  <a:lnTo>
                    <a:pt x="1834" y="4"/>
                  </a:lnTo>
                  <a:lnTo>
                    <a:pt x="1822" y="6"/>
                  </a:lnTo>
                  <a:lnTo>
                    <a:pt x="1800" y="22"/>
                  </a:lnTo>
                  <a:lnTo>
                    <a:pt x="1804" y="20"/>
                  </a:lnTo>
                  <a:lnTo>
                    <a:pt x="1788" y="38"/>
                  </a:lnTo>
                  <a:lnTo>
                    <a:pt x="1774" y="66"/>
                  </a:lnTo>
                  <a:lnTo>
                    <a:pt x="1760" y="90"/>
                  </a:lnTo>
                  <a:lnTo>
                    <a:pt x="1746" y="116"/>
                  </a:lnTo>
                  <a:lnTo>
                    <a:pt x="1732" y="134"/>
                  </a:lnTo>
                  <a:lnTo>
                    <a:pt x="1716" y="152"/>
                  </a:lnTo>
                  <a:lnTo>
                    <a:pt x="1698" y="164"/>
                  </a:lnTo>
                  <a:lnTo>
                    <a:pt x="1676" y="170"/>
                  </a:lnTo>
                  <a:lnTo>
                    <a:pt x="1662" y="164"/>
                  </a:lnTo>
                  <a:lnTo>
                    <a:pt x="1656" y="160"/>
                  </a:lnTo>
                  <a:lnTo>
                    <a:pt x="1646" y="150"/>
                  </a:lnTo>
                  <a:lnTo>
                    <a:pt x="1638" y="142"/>
                  </a:lnTo>
                  <a:lnTo>
                    <a:pt x="1624" y="122"/>
                  </a:lnTo>
                  <a:lnTo>
                    <a:pt x="1608" y="92"/>
                  </a:lnTo>
                  <a:lnTo>
                    <a:pt x="1600" y="74"/>
                  </a:lnTo>
                  <a:lnTo>
                    <a:pt x="1590" y="54"/>
                  </a:lnTo>
                  <a:lnTo>
                    <a:pt x="1574" y="30"/>
                  </a:lnTo>
                  <a:lnTo>
                    <a:pt x="1556" y="14"/>
                  </a:lnTo>
                  <a:lnTo>
                    <a:pt x="1544" y="6"/>
                  </a:lnTo>
                  <a:lnTo>
                    <a:pt x="1530" y="2"/>
                  </a:lnTo>
                  <a:lnTo>
                    <a:pt x="1514" y="2"/>
                  </a:lnTo>
                  <a:lnTo>
                    <a:pt x="1500" y="8"/>
                  </a:lnTo>
                  <a:lnTo>
                    <a:pt x="1486" y="18"/>
                  </a:lnTo>
                  <a:lnTo>
                    <a:pt x="1474" y="34"/>
                  </a:lnTo>
                  <a:lnTo>
                    <a:pt x="1462" y="56"/>
                  </a:lnTo>
                  <a:lnTo>
                    <a:pt x="1448" y="88"/>
                  </a:lnTo>
                  <a:lnTo>
                    <a:pt x="1434" y="114"/>
                  </a:lnTo>
                  <a:lnTo>
                    <a:pt x="1426" y="126"/>
                  </a:lnTo>
                  <a:lnTo>
                    <a:pt x="1418" y="138"/>
                  </a:lnTo>
                  <a:lnTo>
                    <a:pt x="1406" y="148"/>
                  </a:lnTo>
                  <a:lnTo>
                    <a:pt x="1402" y="154"/>
                  </a:lnTo>
                  <a:lnTo>
                    <a:pt x="1388" y="162"/>
                  </a:lnTo>
                  <a:lnTo>
                    <a:pt x="1374" y="170"/>
                  </a:lnTo>
                  <a:lnTo>
                    <a:pt x="1360" y="172"/>
                  </a:lnTo>
                  <a:lnTo>
                    <a:pt x="1350" y="170"/>
                  </a:lnTo>
                  <a:lnTo>
                    <a:pt x="1334" y="162"/>
                  </a:lnTo>
                  <a:lnTo>
                    <a:pt x="1318" y="150"/>
                  </a:lnTo>
                  <a:lnTo>
                    <a:pt x="1302" y="124"/>
                  </a:lnTo>
                  <a:lnTo>
                    <a:pt x="1280" y="84"/>
                  </a:lnTo>
                  <a:lnTo>
                    <a:pt x="1266" y="56"/>
                  </a:lnTo>
                  <a:lnTo>
                    <a:pt x="1254" y="38"/>
                  </a:lnTo>
                  <a:lnTo>
                    <a:pt x="1244" y="26"/>
                  </a:lnTo>
                  <a:lnTo>
                    <a:pt x="1226" y="8"/>
                  </a:lnTo>
                  <a:lnTo>
                    <a:pt x="1216" y="4"/>
                  </a:lnTo>
                  <a:lnTo>
                    <a:pt x="1204" y="0"/>
                  </a:lnTo>
                  <a:lnTo>
                    <a:pt x="1188" y="4"/>
                  </a:lnTo>
                  <a:lnTo>
                    <a:pt x="1174" y="12"/>
                  </a:lnTo>
                  <a:lnTo>
                    <a:pt x="1162" y="24"/>
                  </a:lnTo>
                  <a:lnTo>
                    <a:pt x="1152" y="38"/>
                  </a:lnTo>
                  <a:lnTo>
                    <a:pt x="1142" y="56"/>
                  </a:lnTo>
                  <a:lnTo>
                    <a:pt x="1132" y="76"/>
                  </a:lnTo>
                  <a:lnTo>
                    <a:pt x="1122" y="96"/>
                  </a:lnTo>
                  <a:lnTo>
                    <a:pt x="1108" y="122"/>
                  </a:lnTo>
                  <a:lnTo>
                    <a:pt x="1092" y="146"/>
                  </a:lnTo>
                  <a:lnTo>
                    <a:pt x="1078" y="158"/>
                  </a:lnTo>
                  <a:lnTo>
                    <a:pt x="1062" y="166"/>
                  </a:lnTo>
                  <a:lnTo>
                    <a:pt x="1054" y="170"/>
                  </a:lnTo>
                  <a:lnTo>
                    <a:pt x="1044" y="174"/>
                  </a:lnTo>
                  <a:lnTo>
                    <a:pt x="1032" y="174"/>
                  </a:lnTo>
                  <a:lnTo>
                    <a:pt x="1018" y="166"/>
                  </a:lnTo>
                  <a:lnTo>
                    <a:pt x="1004" y="158"/>
                  </a:lnTo>
                  <a:lnTo>
                    <a:pt x="996" y="150"/>
                  </a:lnTo>
                  <a:lnTo>
                    <a:pt x="990" y="138"/>
                  </a:lnTo>
                  <a:lnTo>
                    <a:pt x="972" y="106"/>
                  </a:lnTo>
                  <a:lnTo>
                    <a:pt x="958" y="76"/>
                  </a:lnTo>
                  <a:lnTo>
                    <a:pt x="950" y="56"/>
                  </a:lnTo>
                  <a:lnTo>
                    <a:pt x="940" y="42"/>
                  </a:lnTo>
                  <a:lnTo>
                    <a:pt x="926" y="24"/>
                  </a:lnTo>
                  <a:lnTo>
                    <a:pt x="916" y="14"/>
                  </a:lnTo>
                  <a:lnTo>
                    <a:pt x="910" y="12"/>
                  </a:lnTo>
                  <a:lnTo>
                    <a:pt x="902" y="8"/>
                  </a:lnTo>
                  <a:lnTo>
                    <a:pt x="896" y="4"/>
                  </a:lnTo>
                  <a:lnTo>
                    <a:pt x="888" y="2"/>
                  </a:lnTo>
                  <a:lnTo>
                    <a:pt x="878" y="4"/>
                  </a:lnTo>
                  <a:lnTo>
                    <a:pt x="870" y="6"/>
                  </a:lnTo>
                  <a:lnTo>
                    <a:pt x="860" y="10"/>
                  </a:lnTo>
                  <a:lnTo>
                    <a:pt x="852" y="14"/>
                  </a:lnTo>
                  <a:lnTo>
                    <a:pt x="846" y="18"/>
                  </a:lnTo>
                  <a:lnTo>
                    <a:pt x="838" y="26"/>
                  </a:lnTo>
                  <a:lnTo>
                    <a:pt x="826" y="40"/>
                  </a:lnTo>
                  <a:lnTo>
                    <a:pt x="812" y="64"/>
                  </a:lnTo>
                  <a:lnTo>
                    <a:pt x="800" y="94"/>
                  </a:lnTo>
                  <a:lnTo>
                    <a:pt x="788" y="118"/>
                  </a:lnTo>
                  <a:lnTo>
                    <a:pt x="780" y="132"/>
                  </a:lnTo>
                  <a:lnTo>
                    <a:pt x="770" y="146"/>
                  </a:lnTo>
                  <a:lnTo>
                    <a:pt x="754" y="160"/>
                  </a:lnTo>
                  <a:lnTo>
                    <a:pt x="746" y="166"/>
                  </a:lnTo>
                  <a:lnTo>
                    <a:pt x="740" y="168"/>
                  </a:lnTo>
                  <a:lnTo>
                    <a:pt x="738" y="170"/>
                  </a:lnTo>
                  <a:lnTo>
                    <a:pt x="742" y="168"/>
                  </a:lnTo>
                  <a:lnTo>
                    <a:pt x="732" y="172"/>
                  </a:lnTo>
                  <a:lnTo>
                    <a:pt x="724" y="174"/>
                  </a:lnTo>
                  <a:lnTo>
                    <a:pt x="710" y="172"/>
                  </a:lnTo>
                  <a:lnTo>
                    <a:pt x="700" y="168"/>
                  </a:lnTo>
                  <a:lnTo>
                    <a:pt x="692" y="162"/>
                  </a:lnTo>
                  <a:lnTo>
                    <a:pt x="682" y="154"/>
                  </a:lnTo>
                  <a:lnTo>
                    <a:pt x="666" y="134"/>
                  </a:lnTo>
                  <a:lnTo>
                    <a:pt x="656" y="116"/>
                  </a:lnTo>
                  <a:lnTo>
                    <a:pt x="640" y="88"/>
                  </a:lnTo>
                  <a:lnTo>
                    <a:pt x="624" y="56"/>
                  </a:lnTo>
                  <a:lnTo>
                    <a:pt x="608" y="34"/>
                  </a:lnTo>
                  <a:lnTo>
                    <a:pt x="590" y="12"/>
                  </a:lnTo>
                  <a:lnTo>
                    <a:pt x="578" y="8"/>
                  </a:lnTo>
                  <a:lnTo>
                    <a:pt x="564" y="4"/>
                  </a:lnTo>
                  <a:lnTo>
                    <a:pt x="544" y="8"/>
                  </a:lnTo>
                  <a:lnTo>
                    <a:pt x="530" y="18"/>
                  </a:lnTo>
                  <a:lnTo>
                    <a:pt x="526" y="22"/>
                  </a:lnTo>
                  <a:lnTo>
                    <a:pt x="510" y="40"/>
                  </a:lnTo>
                  <a:lnTo>
                    <a:pt x="494" y="62"/>
                  </a:lnTo>
                  <a:lnTo>
                    <a:pt x="484" y="80"/>
                  </a:lnTo>
                  <a:lnTo>
                    <a:pt x="474" y="102"/>
                  </a:lnTo>
                  <a:lnTo>
                    <a:pt x="464" y="124"/>
                  </a:lnTo>
                  <a:lnTo>
                    <a:pt x="450" y="146"/>
                  </a:lnTo>
                  <a:lnTo>
                    <a:pt x="432" y="160"/>
                  </a:lnTo>
                  <a:lnTo>
                    <a:pt x="422" y="166"/>
                  </a:lnTo>
                  <a:lnTo>
                    <a:pt x="414" y="170"/>
                  </a:lnTo>
                  <a:lnTo>
                    <a:pt x="404" y="172"/>
                  </a:lnTo>
                  <a:lnTo>
                    <a:pt x="390" y="170"/>
                  </a:lnTo>
                  <a:lnTo>
                    <a:pt x="378" y="166"/>
                  </a:lnTo>
                  <a:lnTo>
                    <a:pt x="368" y="160"/>
                  </a:lnTo>
                  <a:lnTo>
                    <a:pt x="356" y="150"/>
                  </a:lnTo>
                  <a:lnTo>
                    <a:pt x="350" y="144"/>
                  </a:lnTo>
                  <a:lnTo>
                    <a:pt x="342" y="128"/>
                  </a:lnTo>
                  <a:lnTo>
                    <a:pt x="332" y="112"/>
                  </a:lnTo>
                  <a:lnTo>
                    <a:pt x="318" y="86"/>
                  </a:lnTo>
                  <a:lnTo>
                    <a:pt x="306" y="64"/>
                  </a:lnTo>
                  <a:lnTo>
                    <a:pt x="292" y="42"/>
                  </a:lnTo>
                  <a:lnTo>
                    <a:pt x="276" y="22"/>
                  </a:lnTo>
                  <a:lnTo>
                    <a:pt x="266" y="12"/>
                  </a:lnTo>
                  <a:lnTo>
                    <a:pt x="254" y="4"/>
                  </a:lnTo>
                  <a:lnTo>
                    <a:pt x="240" y="0"/>
                  </a:lnTo>
                  <a:lnTo>
                    <a:pt x="224" y="4"/>
                  </a:lnTo>
                  <a:lnTo>
                    <a:pt x="212" y="8"/>
                  </a:lnTo>
                  <a:lnTo>
                    <a:pt x="200" y="18"/>
                  </a:lnTo>
                  <a:lnTo>
                    <a:pt x="186" y="38"/>
                  </a:lnTo>
                  <a:lnTo>
                    <a:pt x="174" y="62"/>
                  </a:lnTo>
                  <a:lnTo>
                    <a:pt x="166" y="80"/>
                  </a:lnTo>
                  <a:lnTo>
                    <a:pt x="160" y="98"/>
                  </a:lnTo>
                  <a:lnTo>
                    <a:pt x="152" y="112"/>
                  </a:lnTo>
                  <a:lnTo>
                    <a:pt x="142" y="132"/>
                  </a:lnTo>
                  <a:lnTo>
                    <a:pt x="130" y="146"/>
                  </a:lnTo>
                  <a:lnTo>
                    <a:pt x="120" y="156"/>
                  </a:lnTo>
                  <a:lnTo>
                    <a:pt x="96" y="168"/>
                  </a:lnTo>
                  <a:lnTo>
                    <a:pt x="72" y="174"/>
                  </a:lnTo>
                  <a:lnTo>
                    <a:pt x="56" y="168"/>
                  </a:lnTo>
                  <a:lnTo>
                    <a:pt x="50" y="166"/>
                  </a:lnTo>
                  <a:lnTo>
                    <a:pt x="40" y="156"/>
                  </a:lnTo>
                  <a:lnTo>
                    <a:pt x="30" y="142"/>
                  </a:lnTo>
                  <a:lnTo>
                    <a:pt x="14" y="118"/>
                  </a:lnTo>
                  <a:lnTo>
                    <a:pt x="4" y="100"/>
                  </a:lnTo>
                  <a:lnTo>
                    <a:pt x="0" y="90"/>
                  </a:lnTo>
                </a:path>
              </a:pathLst>
            </a:custGeom>
            <a:noFill/>
            <a:ln w="38100">
              <a:solidFill>
                <a:srgbClr val="0096D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sp>
          <p:nvSpPr>
            <p:cNvPr id="16" name="Freeform 40"/>
            <p:cNvSpPr>
              <a:spLocks/>
            </p:cNvSpPr>
            <p:nvPr/>
          </p:nvSpPr>
          <p:spPr bwMode="auto">
            <a:xfrm>
              <a:off x="3132" y="3612"/>
              <a:ext cx="2086" cy="174"/>
            </a:xfrm>
            <a:custGeom>
              <a:avLst/>
              <a:gdLst>
                <a:gd name="T0" fmla="*/ 2060 w 2086"/>
                <a:gd name="T1" fmla="*/ 36 h 174"/>
                <a:gd name="T2" fmla="*/ 2020 w 2086"/>
                <a:gd name="T3" fmla="*/ 2 h 174"/>
                <a:gd name="T4" fmla="*/ 1974 w 2086"/>
                <a:gd name="T5" fmla="*/ 14 h 174"/>
                <a:gd name="T6" fmla="*/ 1936 w 2086"/>
                <a:gd name="T7" fmla="*/ 68 h 174"/>
                <a:gd name="T8" fmla="*/ 1896 w 2086"/>
                <a:gd name="T9" fmla="*/ 144 h 174"/>
                <a:gd name="T10" fmla="*/ 1846 w 2086"/>
                <a:gd name="T11" fmla="*/ 172 h 174"/>
                <a:gd name="T12" fmla="*/ 1802 w 2086"/>
                <a:gd name="T13" fmla="*/ 152 h 174"/>
                <a:gd name="T14" fmla="*/ 1774 w 2086"/>
                <a:gd name="T15" fmla="*/ 108 h 174"/>
                <a:gd name="T16" fmla="*/ 1734 w 2086"/>
                <a:gd name="T17" fmla="*/ 40 h 174"/>
                <a:gd name="T18" fmla="*/ 1678 w 2086"/>
                <a:gd name="T19" fmla="*/ 4 h 174"/>
                <a:gd name="T20" fmla="*/ 1648 w 2086"/>
                <a:gd name="T21" fmla="*/ 24 h 174"/>
                <a:gd name="T22" fmla="*/ 1610 w 2086"/>
                <a:gd name="T23" fmla="*/ 82 h 174"/>
                <a:gd name="T24" fmla="*/ 1576 w 2086"/>
                <a:gd name="T25" fmla="*/ 144 h 174"/>
                <a:gd name="T26" fmla="*/ 1532 w 2086"/>
                <a:gd name="T27" fmla="*/ 172 h 174"/>
                <a:gd name="T28" fmla="*/ 1488 w 2086"/>
                <a:gd name="T29" fmla="*/ 156 h 174"/>
                <a:gd name="T30" fmla="*/ 1448 w 2086"/>
                <a:gd name="T31" fmla="*/ 86 h 174"/>
                <a:gd name="T32" fmla="*/ 1420 w 2086"/>
                <a:gd name="T33" fmla="*/ 36 h 174"/>
                <a:gd name="T34" fmla="*/ 1390 w 2086"/>
                <a:gd name="T35" fmla="*/ 12 h 174"/>
                <a:gd name="T36" fmla="*/ 1352 w 2086"/>
                <a:gd name="T37" fmla="*/ 4 h 174"/>
                <a:gd name="T38" fmla="*/ 1304 w 2086"/>
                <a:gd name="T39" fmla="*/ 50 h 174"/>
                <a:gd name="T40" fmla="*/ 1256 w 2086"/>
                <a:gd name="T41" fmla="*/ 136 h 174"/>
                <a:gd name="T42" fmla="*/ 1218 w 2086"/>
                <a:gd name="T43" fmla="*/ 170 h 174"/>
                <a:gd name="T44" fmla="*/ 1174 w 2086"/>
                <a:gd name="T45" fmla="*/ 162 h 174"/>
                <a:gd name="T46" fmla="*/ 1144 w 2086"/>
                <a:gd name="T47" fmla="*/ 118 h 174"/>
                <a:gd name="T48" fmla="*/ 1110 w 2086"/>
                <a:gd name="T49" fmla="*/ 52 h 174"/>
                <a:gd name="T50" fmla="*/ 1064 w 2086"/>
                <a:gd name="T51" fmla="*/ 8 h 174"/>
                <a:gd name="T52" fmla="*/ 1034 w 2086"/>
                <a:gd name="T53" fmla="*/ 0 h 174"/>
                <a:gd name="T54" fmla="*/ 998 w 2086"/>
                <a:gd name="T55" fmla="*/ 24 h 174"/>
                <a:gd name="T56" fmla="*/ 960 w 2086"/>
                <a:gd name="T57" fmla="*/ 98 h 174"/>
                <a:gd name="T58" fmla="*/ 928 w 2086"/>
                <a:gd name="T59" fmla="*/ 150 h 174"/>
                <a:gd name="T60" fmla="*/ 904 w 2086"/>
                <a:gd name="T61" fmla="*/ 166 h 174"/>
                <a:gd name="T62" fmla="*/ 880 w 2086"/>
                <a:gd name="T63" fmla="*/ 170 h 174"/>
                <a:gd name="T64" fmla="*/ 852 w 2086"/>
                <a:gd name="T65" fmla="*/ 160 h 174"/>
                <a:gd name="T66" fmla="*/ 828 w 2086"/>
                <a:gd name="T67" fmla="*/ 134 h 174"/>
                <a:gd name="T68" fmla="*/ 790 w 2086"/>
                <a:gd name="T69" fmla="*/ 56 h 174"/>
                <a:gd name="T70" fmla="*/ 754 w 2086"/>
                <a:gd name="T71" fmla="*/ 14 h 174"/>
                <a:gd name="T72" fmla="*/ 738 w 2086"/>
                <a:gd name="T73" fmla="*/ 4 h 174"/>
                <a:gd name="T74" fmla="*/ 724 w 2086"/>
                <a:gd name="T75" fmla="*/ 0 h 174"/>
                <a:gd name="T76" fmla="*/ 694 w 2086"/>
                <a:gd name="T77" fmla="*/ 10 h 174"/>
                <a:gd name="T78" fmla="*/ 658 w 2086"/>
                <a:gd name="T79" fmla="*/ 58 h 174"/>
                <a:gd name="T80" fmla="*/ 610 w 2086"/>
                <a:gd name="T81" fmla="*/ 140 h 174"/>
                <a:gd name="T82" fmla="*/ 566 w 2086"/>
                <a:gd name="T83" fmla="*/ 170 h 174"/>
                <a:gd name="T84" fmla="*/ 528 w 2086"/>
                <a:gd name="T85" fmla="*/ 152 h 174"/>
                <a:gd name="T86" fmla="*/ 486 w 2086"/>
                <a:gd name="T87" fmla="*/ 94 h 174"/>
                <a:gd name="T88" fmla="*/ 452 w 2086"/>
                <a:gd name="T89" fmla="*/ 28 h 174"/>
                <a:gd name="T90" fmla="*/ 414 w 2086"/>
                <a:gd name="T91" fmla="*/ 4 h 174"/>
                <a:gd name="T92" fmla="*/ 380 w 2086"/>
                <a:gd name="T93" fmla="*/ 8 h 174"/>
                <a:gd name="T94" fmla="*/ 352 w 2086"/>
                <a:gd name="T95" fmla="*/ 30 h 174"/>
                <a:gd name="T96" fmla="*/ 320 w 2086"/>
                <a:gd name="T97" fmla="*/ 88 h 174"/>
                <a:gd name="T98" fmla="*/ 278 w 2086"/>
                <a:gd name="T99" fmla="*/ 152 h 174"/>
                <a:gd name="T100" fmla="*/ 240 w 2086"/>
                <a:gd name="T101" fmla="*/ 174 h 174"/>
                <a:gd name="T102" fmla="*/ 202 w 2086"/>
                <a:gd name="T103" fmla="*/ 156 h 174"/>
                <a:gd name="T104" fmla="*/ 166 w 2086"/>
                <a:gd name="T105" fmla="*/ 94 h 174"/>
                <a:gd name="T106" fmla="*/ 144 w 2086"/>
                <a:gd name="T107" fmla="*/ 42 h 174"/>
                <a:gd name="T108" fmla="*/ 98 w 2086"/>
                <a:gd name="T109" fmla="*/ 6 h 174"/>
                <a:gd name="T110" fmla="*/ 50 w 2086"/>
                <a:gd name="T111" fmla="*/ 8 h 174"/>
                <a:gd name="T112" fmla="*/ 16 w 2086"/>
                <a:gd name="T113" fmla="*/ 56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086" h="174">
                  <a:moveTo>
                    <a:pt x="2086" y="90"/>
                  </a:moveTo>
                  <a:lnTo>
                    <a:pt x="2076" y="66"/>
                  </a:lnTo>
                  <a:lnTo>
                    <a:pt x="2060" y="36"/>
                  </a:lnTo>
                  <a:lnTo>
                    <a:pt x="2050" y="22"/>
                  </a:lnTo>
                  <a:lnTo>
                    <a:pt x="2036" y="10"/>
                  </a:lnTo>
                  <a:lnTo>
                    <a:pt x="2020" y="2"/>
                  </a:lnTo>
                  <a:lnTo>
                    <a:pt x="2004" y="2"/>
                  </a:lnTo>
                  <a:lnTo>
                    <a:pt x="1990" y="4"/>
                  </a:lnTo>
                  <a:lnTo>
                    <a:pt x="1974" y="14"/>
                  </a:lnTo>
                  <a:lnTo>
                    <a:pt x="1960" y="28"/>
                  </a:lnTo>
                  <a:lnTo>
                    <a:pt x="1948" y="44"/>
                  </a:lnTo>
                  <a:lnTo>
                    <a:pt x="1936" y="68"/>
                  </a:lnTo>
                  <a:lnTo>
                    <a:pt x="1924" y="96"/>
                  </a:lnTo>
                  <a:lnTo>
                    <a:pt x="1912" y="120"/>
                  </a:lnTo>
                  <a:lnTo>
                    <a:pt x="1896" y="144"/>
                  </a:lnTo>
                  <a:lnTo>
                    <a:pt x="1882" y="158"/>
                  </a:lnTo>
                  <a:lnTo>
                    <a:pt x="1866" y="168"/>
                  </a:lnTo>
                  <a:lnTo>
                    <a:pt x="1846" y="172"/>
                  </a:lnTo>
                  <a:lnTo>
                    <a:pt x="1834" y="170"/>
                  </a:lnTo>
                  <a:lnTo>
                    <a:pt x="1824" y="168"/>
                  </a:lnTo>
                  <a:lnTo>
                    <a:pt x="1802" y="152"/>
                  </a:lnTo>
                  <a:lnTo>
                    <a:pt x="1806" y="154"/>
                  </a:lnTo>
                  <a:lnTo>
                    <a:pt x="1790" y="136"/>
                  </a:lnTo>
                  <a:lnTo>
                    <a:pt x="1774" y="108"/>
                  </a:lnTo>
                  <a:lnTo>
                    <a:pt x="1760" y="84"/>
                  </a:lnTo>
                  <a:lnTo>
                    <a:pt x="1746" y="58"/>
                  </a:lnTo>
                  <a:lnTo>
                    <a:pt x="1734" y="40"/>
                  </a:lnTo>
                  <a:lnTo>
                    <a:pt x="1718" y="22"/>
                  </a:lnTo>
                  <a:lnTo>
                    <a:pt x="1698" y="10"/>
                  </a:lnTo>
                  <a:lnTo>
                    <a:pt x="1678" y="4"/>
                  </a:lnTo>
                  <a:lnTo>
                    <a:pt x="1664" y="10"/>
                  </a:lnTo>
                  <a:lnTo>
                    <a:pt x="1658" y="14"/>
                  </a:lnTo>
                  <a:lnTo>
                    <a:pt x="1648" y="24"/>
                  </a:lnTo>
                  <a:lnTo>
                    <a:pt x="1638" y="32"/>
                  </a:lnTo>
                  <a:lnTo>
                    <a:pt x="1624" y="52"/>
                  </a:lnTo>
                  <a:lnTo>
                    <a:pt x="1610" y="82"/>
                  </a:lnTo>
                  <a:lnTo>
                    <a:pt x="1600" y="100"/>
                  </a:lnTo>
                  <a:lnTo>
                    <a:pt x="1592" y="120"/>
                  </a:lnTo>
                  <a:lnTo>
                    <a:pt x="1576" y="144"/>
                  </a:lnTo>
                  <a:lnTo>
                    <a:pt x="1558" y="160"/>
                  </a:lnTo>
                  <a:lnTo>
                    <a:pt x="1544" y="168"/>
                  </a:lnTo>
                  <a:lnTo>
                    <a:pt x="1532" y="172"/>
                  </a:lnTo>
                  <a:lnTo>
                    <a:pt x="1514" y="170"/>
                  </a:lnTo>
                  <a:lnTo>
                    <a:pt x="1502" y="166"/>
                  </a:lnTo>
                  <a:lnTo>
                    <a:pt x="1488" y="156"/>
                  </a:lnTo>
                  <a:lnTo>
                    <a:pt x="1476" y="140"/>
                  </a:lnTo>
                  <a:lnTo>
                    <a:pt x="1464" y="118"/>
                  </a:lnTo>
                  <a:lnTo>
                    <a:pt x="1448" y="86"/>
                  </a:lnTo>
                  <a:lnTo>
                    <a:pt x="1436" y="60"/>
                  </a:lnTo>
                  <a:lnTo>
                    <a:pt x="1428" y="48"/>
                  </a:lnTo>
                  <a:lnTo>
                    <a:pt x="1420" y="36"/>
                  </a:lnTo>
                  <a:lnTo>
                    <a:pt x="1408" y="26"/>
                  </a:lnTo>
                  <a:lnTo>
                    <a:pt x="1402" y="20"/>
                  </a:lnTo>
                  <a:lnTo>
                    <a:pt x="1390" y="12"/>
                  </a:lnTo>
                  <a:lnTo>
                    <a:pt x="1376" y="4"/>
                  </a:lnTo>
                  <a:lnTo>
                    <a:pt x="1362" y="2"/>
                  </a:lnTo>
                  <a:lnTo>
                    <a:pt x="1352" y="4"/>
                  </a:lnTo>
                  <a:lnTo>
                    <a:pt x="1336" y="10"/>
                  </a:lnTo>
                  <a:lnTo>
                    <a:pt x="1320" y="24"/>
                  </a:lnTo>
                  <a:lnTo>
                    <a:pt x="1304" y="50"/>
                  </a:lnTo>
                  <a:lnTo>
                    <a:pt x="1282" y="90"/>
                  </a:lnTo>
                  <a:lnTo>
                    <a:pt x="1268" y="118"/>
                  </a:lnTo>
                  <a:lnTo>
                    <a:pt x="1256" y="136"/>
                  </a:lnTo>
                  <a:lnTo>
                    <a:pt x="1246" y="148"/>
                  </a:lnTo>
                  <a:lnTo>
                    <a:pt x="1228" y="166"/>
                  </a:lnTo>
                  <a:lnTo>
                    <a:pt x="1218" y="170"/>
                  </a:lnTo>
                  <a:lnTo>
                    <a:pt x="1206" y="174"/>
                  </a:lnTo>
                  <a:lnTo>
                    <a:pt x="1190" y="170"/>
                  </a:lnTo>
                  <a:lnTo>
                    <a:pt x="1174" y="162"/>
                  </a:lnTo>
                  <a:lnTo>
                    <a:pt x="1164" y="150"/>
                  </a:lnTo>
                  <a:lnTo>
                    <a:pt x="1152" y="136"/>
                  </a:lnTo>
                  <a:lnTo>
                    <a:pt x="1144" y="118"/>
                  </a:lnTo>
                  <a:lnTo>
                    <a:pt x="1134" y="98"/>
                  </a:lnTo>
                  <a:lnTo>
                    <a:pt x="1124" y="78"/>
                  </a:lnTo>
                  <a:lnTo>
                    <a:pt x="1110" y="52"/>
                  </a:lnTo>
                  <a:lnTo>
                    <a:pt x="1094" y="28"/>
                  </a:lnTo>
                  <a:lnTo>
                    <a:pt x="1078" y="16"/>
                  </a:lnTo>
                  <a:lnTo>
                    <a:pt x="1064" y="8"/>
                  </a:lnTo>
                  <a:lnTo>
                    <a:pt x="1056" y="4"/>
                  </a:lnTo>
                  <a:lnTo>
                    <a:pt x="1044" y="0"/>
                  </a:lnTo>
                  <a:lnTo>
                    <a:pt x="1034" y="0"/>
                  </a:lnTo>
                  <a:lnTo>
                    <a:pt x="1018" y="6"/>
                  </a:lnTo>
                  <a:lnTo>
                    <a:pt x="1006" y="16"/>
                  </a:lnTo>
                  <a:lnTo>
                    <a:pt x="998" y="24"/>
                  </a:lnTo>
                  <a:lnTo>
                    <a:pt x="990" y="36"/>
                  </a:lnTo>
                  <a:lnTo>
                    <a:pt x="972" y="68"/>
                  </a:lnTo>
                  <a:lnTo>
                    <a:pt x="960" y="98"/>
                  </a:lnTo>
                  <a:lnTo>
                    <a:pt x="950" y="116"/>
                  </a:lnTo>
                  <a:lnTo>
                    <a:pt x="942" y="132"/>
                  </a:lnTo>
                  <a:lnTo>
                    <a:pt x="928" y="150"/>
                  </a:lnTo>
                  <a:lnTo>
                    <a:pt x="916" y="160"/>
                  </a:lnTo>
                  <a:lnTo>
                    <a:pt x="912" y="162"/>
                  </a:lnTo>
                  <a:lnTo>
                    <a:pt x="904" y="166"/>
                  </a:lnTo>
                  <a:lnTo>
                    <a:pt x="896" y="168"/>
                  </a:lnTo>
                  <a:lnTo>
                    <a:pt x="890" y="172"/>
                  </a:lnTo>
                  <a:lnTo>
                    <a:pt x="880" y="170"/>
                  </a:lnTo>
                  <a:lnTo>
                    <a:pt x="872" y="168"/>
                  </a:lnTo>
                  <a:lnTo>
                    <a:pt x="862" y="164"/>
                  </a:lnTo>
                  <a:lnTo>
                    <a:pt x="852" y="160"/>
                  </a:lnTo>
                  <a:lnTo>
                    <a:pt x="848" y="156"/>
                  </a:lnTo>
                  <a:lnTo>
                    <a:pt x="838" y="148"/>
                  </a:lnTo>
                  <a:lnTo>
                    <a:pt x="828" y="134"/>
                  </a:lnTo>
                  <a:lnTo>
                    <a:pt x="814" y="110"/>
                  </a:lnTo>
                  <a:lnTo>
                    <a:pt x="802" y="80"/>
                  </a:lnTo>
                  <a:lnTo>
                    <a:pt x="790" y="56"/>
                  </a:lnTo>
                  <a:lnTo>
                    <a:pt x="780" y="42"/>
                  </a:lnTo>
                  <a:lnTo>
                    <a:pt x="770" y="28"/>
                  </a:lnTo>
                  <a:lnTo>
                    <a:pt x="754" y="14"/>
                  </a:lnTo>
                  <a:lnTo>
                    <a:pt x="746" y="8"/>
                  </a:lnTo>
                  <a:lnTo>
                    <a:pt x="740" y="4"/>
                  </a:lnTo>
                  <a:lnTo>
                    <a:pt x="738" y="4"/>
                  </a:lnTo>
                  <a:lnTo>
                    <a:pt x="744" y="6"/>
                  </a:lnTo>
                  <a:lnTo>
                    <a:pt x="734" y="2"/>
                  </a:lnTo>
                  <a:lnTo>
                    <a:pt x="724" y="0"/>
                  </a:lnTo>
                  <a:lnTo>
                    <a:pt x="712" y="2"/>
                  </a:lnTo>
                  <a:lnTo>
                    <a:pt x="702" y="6"/>
                  </a:lnTo>
                  <a:lnTo>
                    <a:pt x="694" y="10"/>
                  </a:lnTo>
                  <a:lnTo>
                    <a:pt x="684" y="20"/>
                  </a:lnTo>
                  <a:lnTo>
                    <a:pt x="668" y="40"/>
                  </a:lnTo>
                  <a:lnTo>
                    <a:pt x="658" y="58"/>
                  </a:lnTo>
                  <a:lnTo>
                    <a:pt x="642" y="86"/>
                  </a:lnTo>
                  <a:lnTo>
                    <a:pt x="626" y="118"/>
                  </a:lnTo>
                  <a:lnTo>
                    <a:pt x="610" y="140"/>
                  </a:lnTo>
                  <a:lnTo>
                    <a:pt x="592" y="162"/>
                  </a:lnTo>
                  <a:lnTo>
                    <a:pt x="578" y="166"/>
                  </a:lnTo>
                  <a:lnTo>
                    <a:pt x="566" y="170"/>
                  </a:lnTo>
                  <a:lnTo>
                    <a:pt x="546" y="166"/>
                  </a:lnTo>
                  <a:lnTo>
                    <a:pt x="532" y="156"/>
                  </a:lnTo>
                  <a:lnTo>
                    <a:pt x="528" y="152"/>
                  </a:lnTo>
                  <a:lnTo>
                    <a:pt x="512" y="134"/>
                  </a:lnTo>
                  <a:lnTo>
                    <a:pt x="496" y="112"/>
                  </a:lnTo>
                  <a:lnTo>
                    <a:pt x="486" y="94"/>
                  </a:lnTo>
                  <a:lnTo>
                    <a:pt x="476" y="72"/>
                  </a:lnTo>
                  <a:lnTo>
                    <a:pt x="464" y="50"/>
                  </a:lnTo>
                  <a:lnTo>
                    <a:pt x="452" y="28"/>
                  </a:lnTo>
                  <a:lnTo>
                    <a:pt x="434" y="14"/>
                  </a:lnTo>
                  <a:lnTo>
                    <a:pt x="422" y="8"/>
                  </a:lnTo>
                  <a:lnTo>
                    <a:pt x="414" y="4"/>
                  </a:lnTo>
                  <a:lnTo>
                    <a:pt x="404" y="2"/>
                  </a:lnTo>
                  <a:lnTo>
                    <a:pt x="392" y="4"/>
                  </a:lnTo>
                  <a:lnTo>
                    <a:pt x="380" y="8"/>
                  </a:lnTo>
                  <a:lnTo>
                    <a:pt x="368" y="14"/>
                  </a:lnTo>
                  <a:lnTo>
                    <a:pt x="358" y="24"/>
                  </a:lnTo>
                  <a:lnTo>
                    <a:pt x="352" y="30"/>
                  </a:lnTo>
                  <a:lnTo>
                    <a:pt x="342" y="46"/>
                  </a:lnTo>
                  <a:lnTo>
                    <a:pt x="332" y="62"/>
                  </a:lnTo>
                  <a:lnTo>
                    <a:pt x="320" y="88"/>
                  </a:lnTo>
                  <a:lnTo>
                    <a:pt x="308" y="110"/>
                  </a:lnTo>
                  <a:lnTo>
                    <a:pt x="294" y="132"/>
                  </a:lnTo>
                  <a:lnTo>
                    <a:pt x="278" y="152"/>
                  </a:lnTo>
                  <a:lnTo>
                    <a:pt x="266" y="162"/>
                  </a:lnTo>
                  <a:lnTo>
                    <a:pt x="256" y="170"/>
                  </a:lnTo>
                  <a:lnTo>
                    <a:pt x="240" y="174"/>
                  </a:lnTo>
                  <a:lnTo>
                    <a:pt x="226" y="170"/>
                  </a:lnTo>
                  <a:lnTo>
                    <a:pt x="212" y="164"/>
                  </a:lnTo>
                  <a:lnTo>
                    <a:pt x="202" y="156"/>
                  </a:lnTo>
                  <a:lnTo>
                    <a:pt x="188" y="136"/>
                  </a:lnTo>
                  <a:lnTo>
                    <a:pt x="176" y="112"/>
                  </a:lnTo>
                  <a:lnTo>
                    <a:pt x="166" y="94"/>
                  </a:lnTo>
                  <a:lnTo>
                    <a:pt x="162" y="76"/>
                  </a:lnTo>
                  <a:lnTo>
                    <a:pt x="154" y="62"/>
                  </a:lnTo>
                  <a:lnTo>
                    <a:pt x="144" y="42"/>
                  </a:lnTo>
                  <a:lnTo>
                    <a:pt x="132" y="28"/>
                  </a:lnTo>
                  <a:lnTo>
                    <a:pt x="122" y="18"/>
                  </a:lnTo>
                  <a:lnTo>
                    <a:pt x="98" y="6"/>
                  </a:lnTo>
                  <a:lnTo>
                    <a:pt x="74" y="0"/>
                  </a:lnTo>
                  <a:lnTo>
                    <a:pt x="58" y="4"/>
                  </a:lnTo>
                  <a:lnTo>
                    <a:pt x="50" y="8"/>
                  </a:lnTo>
                  <a:lnTo>
                    <a:pt x="40" y="18"/>
                  </a:lnTo>
                  <a:lnTo>
                    <a:pt x="30" y="32"/>
                  </a:lnTo>
                  <a:lnTo>
                    <a:pt x="16" y="56"/>
                  </a:lnTo>
                  <a:lnTo>
                    <a:pt x="6" y="74"/>
                  </a:lnTo>
                  <a:lnTo>
                    <a:pt x="0" y="84"/>
                  </a:lnTo>
                </a:path>
              </a:pathLst>
            </a:custGeom>
            <a:noFill/>
            <a:ln w="15875">
              <a:solidFill>
                <a:srgbClr val="0096D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grpSp>
      <p:grpSp>
        <p:nvGrpSpPr>
          <p:cNvPr id="17" name="Group 38"/>
          <p:cNvGrpSpPr>
            <a:grpSpLocks noChangeAspect="1"/>
          </p:cNvGrpSpPr>
          <p:nvPr/>
        </p:nvGrpSpPr>
        <p:grpSpPr bwMode="auto">
          <a:xfrm>
            <a:off x="4549427" y="2101677"/>
            <a:ext cx="2182813" cy="206375"/>
            <a:chOff x="3120" y="3600"/>
            <a:chExt cx="2112" cy="200"/>
          </a:xfrm>
        </p:grpSpPr>
        <p:sp>
          <p:nvSpPr>
            <p:cNvPr id="18" name="AutoShape 37"/>
            <p:cNvSpPr>
              <a:spLocks noChangeAspect="1" noChangeArrowheads="1" noTextEdit="1"/>
            </p:cNvSpPr>
            <p:nvPr/>
          </p:nvSpPr>
          <p:spPr bwMode="auto">
            <a:xfrm>
              <a:off x="3120" y="3600"/>
              <a:ext cx="2112"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endParaRPr lang="en-US"/>
            </a:p>
          </p:txBody>
        </p:sp>
        <p:sp>
          <p:nvSpPr>
            <p:cNvPr id="19" name="Freeform 39"/>
            <p:cNvSpPr>
              <a:spLocks/>
            </p:cNvSpPr>
            <p:nvPr/>
          </p:nvSpPr>
          <p:spPr bwMode="auto">
            <a:xfrm>
              <a:off x="3134" y="3612"/>
              <a:ext cx="2084" cy="174"/>
            </a:xfrm>
            <a:custGeom>
              <a:avLst/>
              <a:gdLst>
                <a:gd name="T0" fmla="*/ 2058 w 2084"/>
                <a:gd name="T1" fmla="*/ 138 h 174"/>
                <a:gd name="T2" fmla="*/ 2018 w 2084"/>
                <a:gd name="T3" fmla="*/ 172 h 174"/>
                <a:gd name="T4" fmla="*/ 1972 w 2084"/>
                <a:gd name="T5" fmla="*/ 160 h 174"/>
                <a:gd name="T6" fmla="*/ 1934 w 2084"/>
                <a:gd name="T7" fmla="*/ 106 h 174"/>
                <a:gd name="T8" fmla="*/ 1894 w 2084"/>
                <a:gd name="T9" fmla="*/ 30 h 174"/>
                <a:gd name="T10" fmla="*/ 1844 w 2084"/>
                <a:gd name="T11" fmla="*/ 2 h 174"/>
                <a:gd name="T12" fmla="*/ 1800 w 2084"/>
                <a:gd name="T13" fmla="*/ 22 h 174"/>
                <a:gd name="T14" fmla="*/ 1774 w 2084"/>
                <a:gd name="T15" fmla="*/ 66 h 174"/>
                <a:gd name="T16" fmla="*/ 1732 w 2084"/>
                <a:gd name="T17" fmla="*/ 134 h 174"/>
                <a:gd name="T18" fmla="*/ 1676 w 2084"/>
                <a:gd name="T19" fmla="*/ 170 h 174"/>
                <a:gd name="T20" fmla="*/ 1646 w 2084"/>
                <a:gd name="T21" fmla="*/ 150 h 174"/>
                <a:gd name="T22" fmla="*/ 1608 w 2084"/>
                <a:gd name="T23" fmla="*/ 92 h 174"/>
                <a:gd name="T24" fmla="*/ 1574 w 2084"/>
                <a:gd name="T25" fmla="*/ 30 h 174"/>
                <a:gd name="T26" fmla="*/ 1530 w 2084"/>
                <a:gd name="T27" fmla="*/ 2 h 174"/>
                <a:gd name="T28" fmla="*/ 1486 w 2084"/>
                <a:gd name="T29" fmla="*/ 18 h 174"/>
                <a:gd name="T30" fmla="*/ 1448 w 2084"/>
                <a:gd name="T31" fmla="*/ 88 h 174"/>
                <a:gd name="T32" fmla="*/ 1418 w 2084"/>
                <a:gd name="T33" fmla="*/ 138 h 174"/>
                <a:gd name="T34" fmla="*/ 1388 w 2084"/>
                <a:gd name="T35" fmla="*/ 162 h 174"/>
                <a:gd name="T36" fmla="*/ 1350 w 2084"/>
                <a:gd name="T37" fmla="*/ 170 h 174"/>
                <a:gd name="T38" fmla="*/ 1302 w 2084"/>
                <a:gd name="T39" fmla="*/ 124 h 174"/>
                <a:gd name="T40" fmla="*/ 1254 w 2084"/>
                <a:gd name="T41" fmla="*/ 38 h 174"/>
                <a:gd name="T42" fmla="*/ 1216 w 2084"/>
                <a:gd name="T43" fmla="*/ 4 h 174"/>
                <a:gd name="T44" fmla="*/ 1174 w 2084"/>
                <a:gd name="T45" fmla="*/ 12 h 174"/>
                <a:gd name="T46" fmla="*/ 1142 w 2084"/>
                <a:gd name="T47" fmla="*/ 56 h 174"/>
                <a:gd name="T48" fmla="*/ 1108 w 2084"/>
                <a:gd name="T49" fmla="*/ 122 h 174"/>
                <a:gd name="T50" fmla="*/ 1062 w 2084"/>
                <a:gd name="T51" fmla="*/ 166 h 174"/>
                <a:gd name="T52" fmla="*/ 1032 w 2084"/>
                <a:gd name="T53" fmla="*/ 174 h 174"/>
                <a:gd name="T54" fmla="*/ 996 w 2084"/>
                <a:gd name="T55" fmla="*/ 150 h 174"/>
                <a:gd name="T56" fmla="*/ 958 w 2084"/>
                <a:gd name="T57" fmla="*/ 76 h 174"/>
                <a:gd name="T58" fmla="*/ 926 w 2084"/>
                <a:gd name="T59" fmla="*/ 24 h 174"/>
                <a:gd name="T60" fmla="*/ 902 w 2084"/>
                <a:gd name="T61" fmla="*/ 8 h 174"/>
                <a:gd name="T62" fmla="*/ 878 w 2084"/>
                <a:gd name="T63" fmla="*/ 4 h 174"/>
                <a:gd name="T64" fmla="*/ 852 w 2084"/>
                <a:gd name="T65" fmla="*/ 14 h 174"/>
                <a:gd name="T66" fmla="*/ 826 w 2084"/>
                <a:gd name="T67" fmla="*/ 40 h 174"/>
                <a:gd name="T68" fmla="*/ 788 w 2084"/>
                <a:gd name="T69" fmla="*/ 118 h 174"/>
                <a:gd name="T70" fmla="*/ 754 w 2084"/>
                <a:gd name="T71" fmla="*/ 160 h 174"/>
                <a:gd name="T72" fmla="*/ 738 w 2084"/>
                <a:gd name="T73" fmla="*/ 170 h 174"/>
                <a:gd name="T74" fmla="*/ 724 w 2084"/>
                <a:gd name="T75" fmla="*/ 174 h 174"/>
                <a:gd name="T76" fmla="*/ 692 w 2084"/>
                <a:gd name="T77" fmla="*/ 162 h 174"/>
                <a:gd name="T78" fmla="*/ 656 w 2084"/>
                <a:gd name="T79" fmla="*/ 116 h 174"/>
                <a:gd name="T80" fmla="*/ 608 w 2084"/>
                <a:gd name="T81" fmla="*/ 34 h 174"/>
                <a:gd name="T82" fmla="*/ 564 w 2084"/>
                <a:gd name="T83" fmla="*/ 4 h 174"/>
                <a:gd name="T84" fmla="*/ 526 w 2084"/>
                <a:gd name="T85" fmla="*/ 22 h 174"/>
                <a:gd name="T86" fmla="*/ 484 w 2084"/>
                <a:gd name="T87" fmla="*/ 80 h 174"/>
                <a:gd name="T88" fmla="*/ 450 w 2084"/>
                <a:gd name="T89" fmla="*/ 146 h 174"/>
                <a:gd name="T90" fmla="*/ 414 w 2084"/>
                <a:gd name="T91" fmla="*/ 170 h 174"/>
                <a:gd name="T92" fmla="*/ 378 w 2084"/>
                <a:gd name="T93" fmla="*/ 166 h 174"/>
                <a:gd name="T94" fmla="*/ 350 w 2084"/>
                <a:gd name="T95" fmla="*/ 144 h 174"/>
                <a:gd name="T96" fmla="*/ 318 w 2084"/>
                <a:gd name="T97" fmla="*/ 86 h 174"/>
                <a:gd name="T98" fmla="*/ 276 w 2084"/>
                <a:gd name="T99" fmla="*/ 22 h 174"/>
                <a:gd name="T100" fmla="*/ 240 w 2084"/>
                <a:gd name="T101" fmla="*/ 0 h 174"/>
                <a:gd name="T102" fmla="*/ 200 w 2084"/>
                <a:gd name="T103" fmla="*/ 18 h 174"/>
                <a:gd name="T104" fmla="*/ 166 w 2084"/>
                <a:gd name="T105" fmla="*/ 80 h 174"/>
                <a:gd name="T106" fmla="*/ 142 w 2084"/>
                <a:gd name="T107" fmla="*/ 132 h 174"/>
                <a:gd name="T108" fmla="*/ 96 w 2084"/>
                <a:gd name="T109" fmla="*/ 168 h 174"/>
                <a:gd name="T110" fmla="*/ 50 w 2084"/>
                <a:gd name="T111" fmla="*/ 166 h 174"/>
                <a:gd name="T112" fmla="*/ 14 w 2084"/>
                <a:gd name="T113" fmla="*/ 118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084" h="174">
                  <a:moveTo>
                    <a:pt x="2084" y="84"/>
                  </a:moveTo>
                  <a:lnTo>
                    <a:pt x="2074" y="108"/>
                  </a:lnTo>
                  <a:lnTo>
                    <a:pt x="2058" y="138"/>
                  </a:lnTo>
                  <a:lnTo>
                    <a:pt x="2048" y="152"/>
                  </a:lnTo>
                  <a:lnTo>
                    <a:pt x="2034" y="164"/>
                  </a:lnTo>
                  <a:lnTo>
                    <a:pt x="2018" y="172"/>
                  </a:lnTo>
                  <a:lnTo>
                    <a:pt x="2002" y="172"/>
                  </a:lnTo>
                  <a:lnTo>
                    <a:pt x="1988" y="170"/>
                  </a:lnTo>
                  <a:lnTo>
                    <a:pt x="1972" y="160"/>
                  </a:lnTo>
                  <a:lnTo>
                    <a:pt x="1958" y="146"/>
                  </a:lnTo>
                  <a:lnTo>
                    <a:pt x="1946" y="130"/>
                  </a:lnTo>
                  <a:lnTo>
                    <a:pt x="1934" y="106"/>
                  </a:lnTo>
                  <a:lnTo>
                    <a:pt x="1922" y="78"/>
                  </a:lnTo>
                  <a:lnTo>
                    <a:pt x="1910" y="54"/>
                  </a:lnTo>
                  <a:lnTo>
                    <a:pt x="1894" y="30"/>
                  </a:lnTo>
                  <a:lnTo>
                    <a:pt x="1882" y="16"/>
                  </a:lnTo>
                  <a:lnTo>
                    <a:pt x="1864" y="6"/>
                  </a:lnTo>
                  <a:lnTo>
                    <a:pt x="1844" y="2"/>
                  </a:lnTo>
                  <a:lnTo>
                    <a:pt x="1834" y="4"/>
                  </a:lnTo>
                  <a:lnTo>
                    <a:pt x="1822" y="6"/>
                  </a:lnTo>
                  <a:lnTo>
                    <a:pt x="1800" y="22"/>
                  </a:lnTo>
                  <a:lnTo>
                    <a:pt x="1804" y="20"/>
                  </a:lnTo>
                  <a:lnTo>
                    <a:pt x="1788" y="38"/>
                  </a:lnTo>
                  <a:lnTo>
                    <a:pt x="1774" y="66"/>
                  </a:lnTo>
                  <a:lnTo>
                    <a:pt x="1760" y="90"/>
                  </a:lnTo>
                  <a:lnTo>
                    <a:pt x="1746" y="116"/>
                  </a:lnTo>
                  <a:lnTo>
                    <a:pt x="1732" y="134"/>
                  </a:lnTo>
                  <a:lnTo>
                    <a:pt x="1716" y="152"/>
                  </a:lnTo>
                  <a:lnTo>
                    <a:pt x="1698" y="164"/>
                  </a:lnTo>
                  <a:lnTo>
                    <a:pt x="1676" y="170"/>
                  </a:lnTo>
                  <a:lnTo>
                    <a:pt x="1662" y="164"/>
                  </a:lnTo>
                  <a:lnTo>
                    <a:pt x="1656" y="160"/>
                  </a:lnTo>
                  <a:lnTo>
                    <a:pt x="1646" y="150"/>
                  </a:lnTo>
                  <a:lnTo>
                    <a:pt x="1638" y="142"/>
                  </a:lnTo>
                  <a:lnTo>
                    <a:pt x="1624" y="122"/>
                  </a:lnTo>
                  <a:lnTo>
                    <a:pt x="1608" y="92"/>
                  </a:lnTo>
                  <a:lnTo>
                    <a:pt x="1600" y="74"/>
                  </a:lnTo>
                  <a:lnTo>
                    <a:pt x="1590" y="54"/>
                  </a:lnTo>
                  <a:lnTo>
                    <a:pt x="1574" y="30"/>
                  </a:lnTo>
                  <a:lnTo>
                    <a:pt x="1556" y="14"/>
                  </a:lnTo>
                  <a:lnTo>
                    <a:pt x="1544" y="6"/>
                  </a:lnTo>
                  <a:lnTo>
                    <a:pt x="1530" y="2"/>
                  </a:lnTo>
                  <a:lnTo>
                    <a:pt x="1514" y="2"/>
                  </a:lnTo>
                  <a:lnTo>
                    <a:pt x="1500" y="8"/>
                  </a:lnTo>
                  <a:lnTo>
                    <a:pt x="1486" y="18"/>
                  </a:lnTo>
                  <a:lnTo>
                    <a:pt x="1474" y="34"/>
                  </a:lnTo>
                  <a:lnTo>
                    <a:pt x="1462" y="56"/>
                  </a:lnTo>
                  <a:lnTo>
                    <a:pt x="1448" y="88"/>
                  </a:lnTo>
                  <a:lnTo>
                    <a:pt x="1434" y="114"/>
                  </a:lnTo>
                  <a:lnTo>
                    <a:pt x="1426" y="126"/>
                  </a:lnTo>
                  <a:lnTo>
                    <a:pt x="1418" y="138"/>
                  </a:lnTo>
                  <a:lnTo>
                    <a:pt x="1406" y="148"/>
                  </a:lnTo>
                  <a:lnTo>
                    <a:pt x="1402" y="154"/>
                  </a:lnTo>
                  <a:lnTo>
                    <a:pt x="1388" y="162"/>
                  </a:lnTo>
                  <a:lnTo>
                    <a:pt x="1374" y="170"/>
                  </a:lnTo>
                  <a:lnTo>
                    <a:pt x="1360" y="172"/>
                  </a:lnTo>
                  <a:lnTo>
                    <a:pt x="1350" y="170"/>
                  </a:lnTo>
                  <a:lnTo>
                    <a:pt x="1334" y="162"/>
                  </a:lnTo>
                  <a:lnTo>
                    <a:pt x="1318" y="150"/>
                  </a:lnTo>
                  <a:lnTo>
                    <a:pt x="1302" y="124"/>
                  </a:lnTo>
                  <a:lnTo>
                    <a:pt x="1280" y="84"/>
                  </a:lnTo>
                  <a:lnTo>
                    <a:pt x="1266" y="56"/>
                  </a:lnTo>
                  <a:lnTo>
                    <a:pt x="1254" y="38"/>
                  </a:lnTo>
                  <a:lnTo>
                    <a:pt x="1244" y="26"/>
                  </a:lnTo>
                  <a:lnTo>
                    <a:pt x="1226" y="8"/>
                  </a:lnTo>
                  <a:lnTo>
                    <a:pt x="1216" y="4"/>
                  </a:lnTo>
                  <a:lnTo>
                    <a:pt x="1204" y="0"/>
                  </a:lnTo>
                  <a:lnTo>
                    <a:pt x="1188" y="4"/>
                  </a:lnTo>
                  <a:lnTo>
                    <a:pt x="1174" y="12"/>
                  </a:lnTo>
                  <a:lnTo>
                    <a:pt x="1162" y="24"/>
                  </a:lnTo>
                  <a:lnTo>
                    <a:pt x="1152" y="38"/>
                  </a:lnTo>
                  <a:lnTo>
                    <a:pt x="1142" y="56"/>
                  </a:lnTo>
                  <a:lnTo>
                    <a:pt x="1132" y="76"/>
                  </a:lnTo>
                  <a:lnTo>
                    <a:pt x="1122" y="96"/>
                  </a:lnTo>
                  <a:lnTo>
                    <a:pt x="1108" y="122"/>
                  </a:lnTo>
                  <a:lnTo>
                    <a:pt x="1092" y="146"/>
                  </a:lnTo>
                  <a:lnTo>
                    <a:pt x="1078" y="158"/>
                  </a:lnTo>
                  <a:lnTo>
                    <a:pt x="1062" y="166"/>
                  </a:lnTo>
                  <a:lnTo>
                    <a:pt x="1054" y="170"/>
                  </a:lnTo>
                  <a:lnTo>
                    <a:pt x="1044" y="174"/>
                  </a:lnTo>
                  <a:lnTo>
                    <a:pt x="1032" y="174"/>
                  </a:lnTo>
                  <a:lnTo>
                    <a:pt x="1018" y="166"/>
                  </a:lnTo>
                  <a:lnTo>
                    <a:pt x="1004" y="158"/>
                  </a:lnTo>
                  <a:lnTo>
                    <a:pt x="996" y="150"/>
                  </a:lnTo>
                  <a:lnTo>
                    <a:pt x="990" y="138"/>
                  </a:lnTo>
                  <a:lnTo>
                    <a:pt x="972" y="106"/>
                  </a:lnTo>
                  <a:lnTo>
                    <a:pt x="958" y="76"/>
                  </a:lnTo>
                  <a:lnTo>
                    <a:pt x="950" y="56"/>
                  </a:lnTo>
                  <a:lnTo>
                    <a:pt x="940" y="42"/>
                  </a:lnTo>
                  <a:lnTo>
                    <a:pt x="926" y="24"/>
                  </a:lnTo>
                  <a:lnTo>
                    <a:pt x="916" y="14"/>
                  </a:lnTo>
                  <a:lnTo>
                    <a:pt x="910" y="12"/>
                  </a:lnTo>
                  <a:lnTo>
                    <a:pt x="902" y="8"/>
                  </a:lnTo>
                  <a:lnTo>
                    <a:pt x="896" y="4"/>
                  </a:lnTo>
                  <a:lnTo>
                    <a:pt x="888" y="2"/>
                  </a:lnTo>
                  <a:lnTo>
                    <a:pt x="878" y="4"/>
                  </a:lnTo>
                  <a:lnTo>
                    <a:pt x="870" y="6"/>
                  </a:lnTo>
                  <a:lnTo>
                    <a:pt x="860" y="10"/>
                  </a:lnTo>
                  <a:lnTo>
                    <a:pt x="852" y="14"/>
                  </a:lnTo>
                  <a:lnTo>
                    <a:pt x="846" y="18"/>
                  </a:lnTo>
                  <a:lnTo>
                    <a:pt x="838" y="26"/>
                  </a:lnTo>
                  <a:lnTo>
                    <a:pt x="826" y="40"/>
                  </a:lnTo>
                  <a:lnTo>
                    <a:pt x="812" y="64"/>
                  </a:lnTo>
                  <a:lnTo>
                    <a:pt x="800" y="94"/>
                  </a:lnTo>
                  <a:lnTo>
                    <a:pt x="788" y="118"/>
                  </a:lnTo>
                  <a:lnTo>
                    <a:pt x="780" y="132"/>
                  </a:lnTo>
                  <a:lnTo>
                    <a:pt x="770" y="146"/>
                  </a:lnTo>
                  <a:lnTo>
                    <a:pt x="754" y="160"/>
                  </a:lnTo>
                  <a:lnTo>
                    <a:pt x="746" y="166"/>
                  </a:lnTo>
                  <a:lnTo>
                    <a:pt x="740" y="168"/>
                  </a:lnTo>
                  <a:lnTo>
                    <a:pt x="738" y="170"/>
                  </a:lnTo>
                  <a:lnTo>
                    <a:pt x="742" y="168"/>
                  </a:lnTo>
                  <a:lnTo>
                    <a:pt x="732" y="172"/>
                  </a:lnTo>
                  <a:lnTo>
                    <a:pt x="724" y="174"/>
                  </a:lnTo>
                  <a:lnTo>
                    <a:pt x="710" y="172"/>
                  </a:lnTo>
                  <a:lnTo>
                    <a:pt x="700" y="168"/>
                  </a:lnTo>
                  <a:lnTo>
                    <a:pt x="692" y="162"/>
                  </a:lnTo>
                  <a:lnTo>
                    <a:pt x="682" y="154"/>
                  </a:lnTo>
                  <a:lnTo>
                    <a:pt x="666" y="134"/>
                  </a:lnTo>
                  <a:lnTo>
                    <a:pt x="656" y="116"/>
                  </a:lnTo>
                  <a:lnTo>
                    <a:pt x="640" y="88"/>
                  </a:lnTo>
                  <a:lnTo>
                    <a:pt x="624" y="56"/>
                  </a:lnTo>
                  <a:lnTo>
                    <a:pt x="608" y="34"/>
                  </a:lnTo>
                  <a:lnTo>
                    <a:pt x="590" y="12"/>
                  </a:lnTo>
                  <a:lnTo>
                    <a:pt x="578" y="8"/>
                  </a:lnTo>
                  <a:lnTo>
                    <a:pt x="564" y="4"/>
                  </a:lnTo>
                  <a:lnTo>
                    <a:pt x="544" y="8"/>
                  </a:lnTo>
                  <a:lnTo>
                    <a:pt x="530" y="18"/>
                  </a:lnTo>
                  <a:lnTo>
                    <a:pt x="526" y="22"/>
                  </a:lnTo>
                  <a:lnTo>
                    <a:pt x="510" y="40"/>
                  </a:lnTo>
                  <a:lnTo>
                    <a:pt x="494" y="62"/>
                  </a:lnTo>
                  <a:lnTo>
                    <a:pt x="484" y="80"/>
                  </a:lnTo>
                  <a:lnTo>
                    <a:pt x="474" y="102"/>
                  </a:lnTo>
                  <a:lnTo>
                    <a:pt x="464" y="124"/>
                  </a:lnTo>
                  <a:lnTo>
                    <a:pt x="450" y="146"/>
                  </a:lnTo>
                  <a:lnTo>
                    <a:pt x="432" y="160"/>
                  </a:lnTo>
                  <a:lnTo>
                    <a:pt x="422" y="166"/>
                  </a:lnTo>
                  <a:lnTo>
                    <a:pt x="414" y="170"/>
                  </a:lnTo>
                  <a:lnTo>
                    <a:pt x="404" y="172"/>
                  </a:lnTo>
                  <a:lnTo>
                    <a:pt x="390" y="170"/>
                  </a:lnTo>
                  <a:lnTo>
                    <a:pt x="378" y="166"/>
                  </a:lnTo>
                  <a:lnTo>
                    <a:pt x="368" y="160"/>
                  </a:lnTo>
                  <a:lnTo>
                    <a:pt x="356" y="150"/>
                  </a:lnTo>
                  <a:lnTo>
                    <a:pt x="350" y="144"/>
                  </a:lnTo>
                  <a:lnTo>
                    <a:pt x="342" y="128"/>
                  </a:lnTo>
                  <a:lnTo>
                    <a:pt x="332" y="112"/>
                  </a:lnTo>
                  <a:lnTo>
                    <a:pt x="318" y="86"/>
                  </a:lnTo>
                  <a:lnTo>
                    <a:pt x="306" y="64"/>
                  </a:lnTo>
                  <a:lnTo>
                    <a:pt x="292" y="42"/>
                  </a:lnTo>
                  <a:lnTo>
                    <a:pt x="276" y="22"/>
                  </a:lnTo>
                  <a:lnTo>
                    <a:pt x="266" y="12"/>
                  </a:lnTo>
                  <a:lnTo>
                    <a:pt x="254" y="4"/>
                  </a:lnTo>
                  <a:lnTo>
                    <a:pt x="240" y="0"/>
                  </a:lnTo>
                  <a:lnTo>
                    <a:pt x="224" y="4"/>
                  </a:lnTo>
                  <a:lnTo>
                    <a:pt x="212" y="8"/>
                  </a:lnTo>
                  <a:lnTo>
                    <a:pt x="200" y="18"/>
                  </a:lnTo>
                  <a:lnTo>
                    <a:pt x="186" y="38"/>
                  </a:lnTo>
                  <a:lnTo>
                    <a:pt x="174" y="62"/>
                  </a:lnTo>
                  <a:lnTo>
                    <a:pt x="166" y="80"/>
                  </a:lnTo>
                  <a:lnTo>
                    <a:pt x="160" y="98"/>
                  </a:lnTo>
                  <a:lnTo>
                    <a:pt x="152" y="112"/>
                  </a:lnTo>
                  <a:lnTo>
                    <a:pt x="142" y="132"/>
                  </a:lnTo>
                  <a:lnTo>
                    <a:pt x="130" y="146"/>
                  </a:lnTo>
                  <a:lnTo>
                    <a:pt x="120" y="156"/>
                  </a:lnTo>
                  <a:lnTo>
                    <a:pt x="96" y="168"/>
                  </a:lnTo>
                  <a:lnTo>
                    <a:pt x="72" y="174"/>
                  </a:lnTo>
                  <a:lnTo>
                    <a:pt x="56" y="168"/>
                  </a:lnTo>
                  <a:lnTo>
                    <a:pt x="50" y="166"/>
                  </a:lnTo>
                  <a:lnTo>
                    <a:pt x="40" y="156"/>
                  </a:lnTo>
                  <a:lnTo>
                    <a:pt x="30" y="142"/>
                  </a:lnTo>
                  <a:lnTo>
                    <a:pt x="14" y="118"/>
                  </a:lnTo>
                  <a:lnTo>
                    <a:pt x="4" y="100"/>
                  </a:lnTo>
                  <a:lnTo>
                    <a:pt x="0" y="90"/>
                  </a:lnTo>
                </a:path>
              </a:pathLst>
            </a:custGeom>
            <a:noFill/>
            <a:ln w="38100">
              <a:solidFill>
                <a:srgbClr val="0096D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sp>
          <p:nvSpPr>
            <p:cNvPr id="20" name="Freeform 40"/>
            <p:cNvSpPr>
              <a:spLocks/>
            </p:cNvSpPr>
            <p:nvPr/>
          </p:nvSpPr>
          <p:spPr bwMode="auto">
            <a:xfrm>
              <a:off x="3132" y="3612"/>
              <a:ext cx="2086" cy="174"/>
            </a:xfrm>
            <a:custGeom>
              <a:avLst/>
              <a:gdLst>
                <a:gd name="T0" fmla="*/ 2060 w 2086"/>
                <a:gd name="T1" fmla="*/ 36 h 174"/>
                <a:gd name="T2" fmla="*/ 2020 w 2086"/>
                <a:gd name="T3" fmla="*/ 2 h 174"/>
                <a:gd name="T4" fmla="*/ 1974 w 2086"/>
                <a:gd name="T5" fmla="*/ 14 h 174"/>
                <a:gd name="T6" fmla="*/ 1936 w 2086"/>
                <a:gd name="T7" fmla="*/ 68 h 174"/>
                <a:gd name="T8" fmla="*/ 1896 w 2086"/>
                <a:gd name="T9" fmla="*/ 144 h 174"/>
                <a:gd name="T10" fmla="*/ 1846 w 2086"/>
                <a:gd name="T11" fmla="*/ 172 h 174"/>
                <a:gd name="T12" fmla="*/ 1802 w 2086"/>
                <a:gd name="T13" fmla="*/ 152 h 174"/>
                <a:gd name="T14" fmla="*/ 1774 w 2086"/>
                <a:gd name="T15" fmla="*/ 108 h 174"/>
                <a:gd name="T16" fmla="*/ 1734 w 2086"/>
                <a:gd name="T17" fmla="*/ 40 h 174"/>
                <a:gd name="T18" fmla="*/ 1678 w 2086"/>
                <a:gd name="T19" fmla="*/ 4 h 174"/>
                <a:gd name="T20" fmla="*/ 1648 w 2086"/>
                <a:gd name="T21" fmla="*/ 24 h 174"/>
                <a:gd name="T22" fmla="*/ 1610 w 2086"/>
                <a:gd name="T23" fmla="*/ 82 h 174"/>
                <a:gd name="T24" fmla="*/ 1576 w 2086"/>
                <a:gd name="T25" fmla="*/ 144 h 174"/>
                <a:gd name="T26" fmla="*/ 1532 w 2086"/>
                <a:gd name="T27" fmla="*/ 172 h 174"/>
                <a:gd name="T28" fmla="*/ 1488 w 2086"/>
                <a:gd name="T29" fmla="*/ 156 h 174"/>
                <a:gd name="T30" fmla="*/ 1448 w 2086"/>
                <a:gd name="T31" fmla="*/ 86 h 174"/>
                <a:gd name="T32" fmla="*/ 1420 w 2086"/>
                <a:gd name="T33" fmla="*/ 36 h 174"/>
                <a:gd name="T34" fmla="*/ 1390 w 2086"/>
                <a:gd name="T35" fmla="*/ 12 h 174"/>
                <a:gd name="T36" fmla="*/ 1352 w 2086"/>
                <a:gd name="T37" fmla="*/ 4 h 174"/>
                <a:gd name="T38" fmla="*/ 1304 w 2086"/>
                <a:gd name="T39" fmla="*/ 50 h 174"/>
                <a:gd name="T40" fmla="*/ 1256 w 2086"/>
                <a:gd name="T41" fmla="*/ 136 h 174"/>
                <a:gd name="T42" fmla="*/ 1218 w 2086"/>
                <a:gd name="T43" fmla="*/ 170 h 174"/>
                <a:gd name="T44" fmla="*/ 1174 w 2086"/>
                <a:gd name="T45" fmla="*/ 162 h 174"/>
                <a:gd name="T46" fmla="*/ 1144 w 2086"/>
                <a:gd name="T47" fmla="*/ 118 h 174"/>
                <a:gd name="T48" fmla="*/ 1110 w 2086"/>
                <a:gd name="T49" fmla="*/ 52 h 174"/>
                <a:gd name="T50" fmla="*/ 1064 w 2086"/>
                <a:gd name="T51" fmla="*/ 8 h 174"/>
                <a:gd name="T52" fmla="*/ 1034 w 2086"/>
                <a:gd name="T53" fmla="*/ 0 h 174"/>
                <a:gd name="T54" fmla="*/ 998 w 2086"/>
                <a:gd name="T55" fmla="*/ 24 h 174"/>
                <a:gd name="T56" fmla="*/ 960 w 2086"/>
                <a:gd name="T57" fmla="*/ 98 h 174"/>
                <a:gd name="T58" fmla="*/ 928 w 2086"/>
                <a:gd name="T59" fmla="*/ 150 h 174"/>
                <a:gd name="T60" fmla="*/ 904 w 2086"/>
                <a:gd name="T61" fmla="*/ 166 h 174"/>
                <a:gd name="T62" fmla="*/ 880 w 2086"/>
                <a:gd name="T63" fmla="*/ 170 h 174"/>
                <a:gd name="T64" fmla="*/ 852 w 2086"/>
                <a:gd name="T65" fmla="*/ 160 h 174"/>
                <a:gd name="T66" fmla="*/ 828 w 2086"/>
                <a:gd name="T67" fmla="*/ 134 h 174"/>
                <a:gd name="T68" fmla="*/ 790 w 2086"/>
                <a:gd name="T69" fmla="*/ 56 h 174"/>
                <a:gd name="T70" fmla="*/ 754 w 2086"/>
                <a:gd name="T71" fmla="*/ 14 h 174"/>
                <a:gd name="T72" fmla="*/ 738 w 2086"/>
                <a:gd name="T73" fmla="*/ 4 h 174"/>
                <a:gd name="T74" fmla="*/ 724 w 2086"/>
                <a:gd name="T75" fmla="*/ 0 h 174"/>
                <a:gd name="T76" fmla="*/ 694 w 2086"/>
                <a:gd name="T77" fmla="*/ 10 h 174"/>
                <a:gd name="T78" fmla="*/ 658 w 2086"/>
                <a:gd name="T79" fmla="*/ 58 h 174"/>
                <a:gd name="T80" fmla="*/ 610 w 2086"/>
                <a:gd name="T81" fmla="*/ 140 h 174"/>
                <a:gd name="T82" fmla="*/ 566 w 2086"/>
                <a:gd name="T83" fmla="*/ 170 h 174"/>
                <a:gd name="T84" fmla="*/ 528 w 2086"/>
                <a:gd name="T85" fmla="*/ 152 h 174"/>
                <a:gd name="T86" fmla="*/ 486 w 2086"/>
                <a:gd name="T87" fmla="*/ 94 h 174"/>
                <a:gd name="T88" fmla="*/ 452 w 2086"/>
                <a:gd name="T89" fmla="*/ 28 h 174"/>
                <a:gd name="T90" fmla="*/ 414 w 2086"/>
                <a:gd name="T91" fmla="*/ 4 h 174"/>
                <a:gd name="T92" fmla="*/ 380 w 2086"/>
                <a:gd name="T93" fmla="*/ 8 h 174"/>
                <a:gd name="T94" fmla="*/ 352 w 2086"/>
                <a:gd name="T95" fmla="*/ 30 h 174"/>
                <a:gd name="T96" fmla="*/ 320 w 2086"/>
                <a:gd name="T97" fmla="*/ 88 h 174"/>
                <a:gd name="T98" fmla="*/ 278 w 2086"/>
                <a:gd name="T99" fmla="*/ 152 h 174"/>
                <a:gd name="T100" fmla="*/ 240 w 2086"/>
                <a:gd name="T101" fmla="*/ 174 h 174"/>
                <a:gd name="T102" fmla="*/ 202 w 2086"/>
                <a:gd name="T103" fmla="*/ 156 h 174"/>
                <a:gd name="T104" fmla="*/ 166 w 2086"/>
                <a:gd name="T105" fmla="*/ 94 h 174"/>
                <a:gd name="T106" fmla="*/ 144 w 2086"/>
                <a:gd name="T107" fmla="*/ 42 h 174"/>
                <a:gd name="T108" fmla="*/ 98 w 2086"/>
                <a:gd name="T109" fmla="*/ 6 h 174"/>
                <a:gd name="T110" fmla="*/ 50 w 2086"/>
                <a:gd name="T111" fmla="*/ 8 h 174"/>
                <a:gd name="T112" fmla="*/ 16 w 2086"/>
                <a:gd name="T113" fmla="*/ 56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086" h="174">
                  <a:moveTo>
                    <a:pt x="2086" y="90"/>
                  </a:moveTo>
                  <a:lnTo>
                    <a:pt x="2076" y="66"/>
                  </a:lnTo>
                  <a:lnTo>
                    <a:pt x="2060" y="36"/>
                  </a:lnTo>
                  <a:lnTo>
                    <a:pt x="2050" y="22"/>
                  </a:lnTo>
                  <a:lnTo>
                    <a:pt x="2036" y="10"/>
                  </a:lnTo>
                  <a:lnTo>
                    <a:pt x="2020" y="2"/>
                  </a:lnTo>
                  <a:lnTo>
                    <a:pt x="2004" y="2"/>
                  </a:lnTo>
                  <a:lnTo>
                    <a:pt x="1990" y="4"/>
                  </a:lnTo>
                  <a:lnTo>
                    <a:pt x="1974" y="14"/>
                  </a:lnTo>
                  <a:lnTo>
                    <a:pt x="1960" y="28"/>
                  </a:lnTo>
                  <a:lnTo>
                    <a:pt x="1948" y="44"/>
                  </a:lnTo>
                  <a:lnTo>
                    <a:pt x="1936" y="68"/>
                  </a:lnTo>
                  <a:lnTo>
                    <a:pt x="1924" y="96"/>
                  </a:lnTo>
                  <a:lnTo>
                    <a:pt x="1912" y="120"/>
                  </a:lnTo>
                  <a:lnTo>
                    <a:pt x="1896" y="144"/>
                  </a:lnTo>
                  <a:lnTo>
                    <a:pt x="1882" y="158"/>
                  </a:lnTo>
                  <a:lnTo>
                    <a:pt x="1866" y="168"/>
                  </a:lnTo>
                  <a:lnTo>
                    <a:pt x="1846" y="172"/>
                  </a:lnTo>
                  <a:lnTo>
                    <a:pt x="1834" y="170"/>
                  </a:lnTo>
                  <a:lnTo>
                    <a:pt x="1824" y="168"/>
                  </a:lnTo>
                  <a:lnTo>
                    <a:pt x="1802" y="152"/>
                  </a:lnTo>
                  <a:lnTo>
                    <a:pt x="1806" y="154"/>
                  </a:lnTo>
                  <a:lnTo>
                    <a:pt x="1790" y="136"/>
                  </a:lnTo>
                  <a:lnTo>
                    <a:pt x="1774" y="108"/>
                  </a:lnTo>
                  <a:lnTo>
                    <a:pt x="1760" y="84"/>
                  </a:lnTo>
                  <a:lnTo>
                    <a:pt x="1746" y="58"/>
                  </a:lnTo>
                  <a:lnTo>
                    <a:pt x="1734" y="40"/>
                  </a:lnTo>
                  <a:lnTo>
                    <a:pt x="1718" y="22"/>
                  </a:lnTo>
                  <a:lnTo>
                    <a:pt x="1698" y="10"/>
                  </a:lnTo>
                  <a:lnTo>
                    <a:pt x="1678" y="4"/>
                  </a:lnTo>
                  <a:lnTo>
                    <a:pt x="1664" y="10"/>
                  </a:lnTo>
                  <a:lnTo>
                    <a:pt x="1658" y="14"/>
                  </a:lnTo>
                  <a:lnTo>
                    <a:pt x="1648" y="24"/>
                  </a:lnTo>
                  <a:lnTo>
                    <a:pt x="1638" y="32"/>
                  </a:lnTo>
                  <a:lnTo>
                    <a:pt x="1624" y="52"/>
                  </a:lnTo>
                  <a:lnTo>
                    <a:pt x="1610" y="82"/>
                  </a:lnTo>
                  <a:lnTo>
                    <a:pt x="1600" y="100"/>
                  </a:lnTo>
                  <a:lnTo>
                    <a:pt x="1592" y="120"/>
                  </a:lnTo>
                  <a:lnTo>
                    <a:pt x="1576" y="144"/>
                  </a:lnTo>
                  <a:lnTo>
                    <a:pt x="1558" y="160"/>
                  </a:lnTo>
                  <a:lnTo>
                    <a:pt x="1544" y="168"/>
                  </a:lnTo>
                  <a:lnTo>
                    <a:pt x="1532" y="172"/>
                  </a:lnTo>
                  <a:lnTo>
                    <a:pt x="1514" y="170"/>
                  </a:lnTo>
                  <a:lnTo>
                    <a:pt x="1502" y="166"/>
                  </a:lnTo>
                  <a:lnTo>
                    <a:pt x="1488" y="156"/>
                  </a:lnTo>
                  <a:lnTo>
                    <a:pt x="1476" y="140"/>
                  </a:lnTo>
                  <a:lnTo>
                    <a:pt x="1464" y="118"/>
                  </a:lnTo>
                  <a:lnTo>
                    <a:pt x="1448" y="86"/>
                  </a:lnTo>
                  <a:lnTo>
                    <a:pt x="1436" y="60"/>
                  </a:lnTo>
                  <a:lnTo>
                    <a:pt x="1428" y="48"/>
                  </a:lnTo>
                  <a:lnTo>
                    <a:pt x="1420" y="36"/>
                  </a:lnTo>
                  <a:lnTo>
                    <a:pt x="1408" y="26"/>
                  </a:lnTo>
                  <a:lnTo>
                    <a:pt x="1402" y="20"/>
                  </a:lnTo>
                  <a:lnTo>
                    <a:pt x="1390" y="12"/>
                  </a:lnTo>
                  <a:lnTo>
                    <a:pt x="1376" y="4"/>
                  </a:lnTo>
                  <a:lnTo>
                    <a:pt x="1362" y="2"/>
                  </a:lnTo>
                  <a:lnTo>
                    <a:pt x="1352" y="4"/>
                  </a:lnTo>
                  <a:lnTo>
                    <a:pt x="1336" y="10"/>
                  </a:lnTo>
                  <a:lnTo>
                    <a:pt x="1320" y="24"/>
                  </a:lnTo>
                  <a:lnTo>
                    <a:pt x="1304" y="50"/>
                  </a:lnTo>
                  <a:lnTo>
                    <a:pt x="1282" y="90"/>
                  </a:lnTo>
                  <a:lnTo>
                    <a:pt x="1268" y="118"/>
                  </a:lnTo>
                  <a:lnTo>
                    <a:pt x="1256" y="136"/>
                  </a:lnTo>
                  <a:lnTo>
                    <a:pt x="1246" y="148"/>
                  </a:lnTo>
                  <a:lnTo>
                    <a:pt x="1228" y="166"/>
                  </a:lnTo>
                  <a:lnTo>
                    <a:pt x="1218" y="170"/>
                  </a:lnTo>
                  <a:lnTo>
                    <a:pt x="1206" y="174"/>
                  </a:lnTo>
                  <a:lnTo>
                    <a:pt x="1190" y="170"/>
                  </a:lnTo>
                  <a:lnTo>
                    <a:pt x="1174" y="162"/>
                  </a:lnTo>
                  <a:lnTo>
                    <a:pt x="1164" y="150"/>
                  </a:lnTo>
                  <a:lnTo>
                    <a:pt x="1152" y="136"/>
                  </a:lnTo>
                  <a:lnTo>
                    <a:pt x="1144" y="118"/>
                  </a:lnTo>
                  <a:lnTo>
                    <a:pt x="1134" y="98"/>
                  </a:lnTo>
                  <a:lnTo>
                    <a:pt x="1124" y="78"/>
                  </a:lnTo>
                  <a:lnTo>
                    <a:pt x="1110" y="52"/>
                  </a:lnTo>
                  <a:lnTo>
                    <a:pt x="1094" y="28"/>
                  </a:lnTo>
                  <a:lnTo>
                    <a:pt x="1078" y="16"/>
                  </a:lnTo>
                  <a:lnTo>
                    <a:pt x="1064" y="8"/>
                  </a:lnTo>
                  <a:lnTo>
                    <a:pt x="1056" y="4"/>
                  </a:lnTo>
                  <a:lnTo>
                    <a:pt x="1044" y="0"/>
                  </a:lnTo>
                  <a:lnTo>
                    <a:pt x="1034" y="0"/>
                  </a:lnTo>
                  <a:lnTo>
                    <a:pt x="1018" y="6"/>
                  </a:lnTo>
                  <a:lnTo>
                    <a:pt x="1006" y="16"/>
                  </a:lnTo>
                  <a:lnTo>
                    <a:pt x="998" y="24"/>
                  </a:lnTo>
                  <a:lnTo>
                    <a:pt x="990" y="36"/>
                  </a:lnTo>
                  <a:lnTo>
                    <a:pt x="972" y="68"/>
                  </a:lnTo>
                  <a:lnTo>
                    <a:pt x="960" y="98"/>
                  </a:lnTo>
                  <a:lnTo>
                    <a:pt x="950" y="116"/>
                  </a:lnTo>
                  <a:lnTo>
                    <a:pt x="942" y="132"/>
                  </a:lnTo>
                  <a:lnTo>
                    <a:pt x="928" y="150"/>
                  </a:lnTo>
                  <a:lnTo>
                    <a:pt x="916" y="160"/>
                  </a:lnTo>
                  <a:lnTo>
                    <a:pt x="912" y="162"/>
                  </a:lnTo>
                  <a:lnTo>
                    <a:pt x="904" y="166"/>
                  </a:lnTo>
                  <a:lnTo>
                    <a:pt x="896" y="168"/>
                  </a:lnTo>
                  <a:lnTo>
                    <a:pt x="890" y="172"/>
                  </a:lnTo>
                  <a:lnTo>
                    <a:pt x="880" y="170"/>
                  </a:lnTo>
                  <a:lnTo>
                    <a:pt x="872" y="168"/>
                  </a:lnTo>
                  <a:lnTo>
                    <a:pt x="862" y="164"/>
                  </a:lnTo>
                  <a:lnTo>
                    <a:pt x="852" y="160"/>
                  </a:lnTo>
                  <a:lnTo>
                    <a:pt x="848" y="156"/>
                  </a:lnTo>
                  <a:lnTo>
                    <a:pt x="838" y="148"/>
                  </a:lnTo>
                  <a:lnTo>
                    <a:pt x="828" y="134"/>
                  </a:lnTo>
                  <a:lnTo>
                    <a:pt x="814" y="110"/>
                  </a:lnTo>
                  <a:lnTo>
                    <a:pt x="802" y="80"/>
                  </a:lnTo>
                  <a:lnTo>
                    <a:pt x="790" y="56"/>
                  </a:lnTo>
                  <a:lnTo>
                    <a:pt x="780" y="42"/>
                  </a:lnTo>
                  <a:lnTo>
                    <a:pt x="770" y="28"/>
                  </a:lnTo>
                  <a:lnTo>
                    <a:pt x="754" y="14"/>
                  </a:lnTo>
                  <a:lnTo>
                    <a:pt x="746" y="8"/>
                  </a:lnTo>
                  <a:lnTo>
                    <a:pt x="740" y="4"/>
                  </a:lnTo>
                  <a:lnTo>
                    <a:pt x="738" y="4"/>
                  </a:lnTo>
                  <a:lnTo>
                    <a:pt x="744" y="6"/>
                  </a:lnTo>
                  <a:lnTo>
                    <a:pt x="734" y="2"/>
                  </a:lnTo>
                  <a:lnTo>
                    <a:pt x="724" y="0"/>
                  </a:lnTo>
                  <a:lnTo>
                    <a:pt x="712" y="2"/>
                  </a:lnTo>
                  <a:lnTo>
                    <a:pt x="702" y="6"/>
                  </a:lnTo>
                  <a:lnTo>
                    <a:pt x="694" y="10"/>
                  </a:lnTo>
                  <a:lnTo>
                    <a:pt x="684" y="20"/>
                  </a:lnTo>
                  <a:lnTo>
                    <a:pt x="668" y="40"/>
                  </a:lnTo>
                  <a:lnTo>
                    <a:pt x="658" y="58"/>
                  </a:lnTo>
                  <a:lnTo>
                    <a:pt x="642" y="86"/>
                  </a:lnTo>
                  <a:lnTo>
                    <a:pt x="626" y="118"/>
                  </a:lnTo>
                  <a:lnTo>
                    <a:pt x="610" y="140"/>
                  </a:lnTo>
                  <a:lnTo>
                    <a:pt x="592" y="162"/>
                  </a:lnTo>
                  <a:lnTo>
                    <a:pt x="578" y="166"/>
                  </a:lnTo>
                  <a:lnTo>
                    <a:pt x="566" y="170"/>
                  </a:lnTo>
                  <a:lnTo>
                    <a:pt x="546" y="166"/>
                  </a:lnTo>
                  <a:lnTo>
                    <a:pt x="532" y="156"/>
                  </a:lnTo>
                  <a:lnTo>
                    <a:pt x="528" y="152"/>
                  </a:lnTo>
                  <a:lnTo>
                    <a:pt x="512" y="134"/>
                  </a:lnTo>
                  <a:lnTo>
                    <a:pt x="496" y="112"/>
                  </a:lnTo>
                  <a:lnTo>
                    <a:pt x="486" y="94"/>
                  </a:lnTo>
                  <a:lnTo>
                    <a:pt x="476" y="72"/>
                  </a:lnTo>
                  <a:lnTo>
                    <a:pt x="464" y="50"/>
                  </a:lnTo>
                  <a:lnTo>
                    <a:pt x="452" y="28"/>
                  </a:lnTo>
                  <a:lnTo>
                    <a:pt x="434" y="14"/>
                  </a:lnTo>
                  <a:lnTo>
                    <a:pt x="422" y="8"/>
                  </a:lnTo>
                  <a:lnTo>
                    <a:pt x="414" y="4"/>
                  </a:lnTo>
                  <a:lnTo>
                    <a:pt x="404" y="2"/>
                  </a:lnTo>
                  <a:lnTo>
                    <a:pt x="392" y="4"/>
                  </a:lnTo>
                  <a:lnTo>
                    <a:pt x="380" y="8"/>
                  </a:lnTo>
                  <a:lnTo>
                    <a:pt x="368" y="14"/>
                  </a:lnTo>
                  <a:lnTo>
                    <a:pt x="358" y="24"/>
                  </a:lnTo>
                  <a:lnTo>
                    <a:pt x="352" y="30"/>
                  </a:lnTo>
                  <a:lnTo>
                    <a:pt x="342" y="46"/>
                  </a:lnTo>
                  <a:lnTo>
                    <a:pt x="332" y="62"/>
                  </a:lnTo>
                  <a:lnTo>
                    <a:pt x="320" y="88"/>
                  </a:lnTo>
                  <a:lnTo>
                    <a:pt x="308" y="110"/>
                  </a:lnTo>
                  <a:lnTo>
                    <a:pt x="294" y="132"/>
                  </a:lnTo>
                  <a:lnTo>
                    <a:pt x="278" y="152"/>
                  </a:lnTo>
                  <a:lnTo>
                    <a:pt x="266" y="162"/>
                  </a:lnTo>
                  <a:lnTo>
                    <a:pt x="256" y="170"/>
                  </a:lnTo>
                  <a:lnTo>
                    <a:pt x="240" y="174"/>
                  </a:lnTo>
                  <a:lnTo>
                    <a:pt x="226" y="170"/>
                  </a:lnTo>
                  <a:lnTo>
                    <a:pt x="212" y="164"/>
                  </a:lnTo>
                  <a:lnTo>
                    <a:pt x="202" y="156"/>
                  </a:lnTo>
                  <a:lnTo>
                    <a:pt x="188" y="136"/>
                  </a:lnTo>
                  <a:lnTo>
                    <a:pt x="176" y="112"/>
                  </a:lnTo>
                  <a:lnTo>
                    <a:pt x="166" y="94"/>
                  </a:lnTo>
                  <a:lnTo>
                    <a:pt x="162" y="76"/>
                  </a:lnTo>
                  <a:lnTo>
                    <a:pt x="154" y="62"/>
                  </a:lnTo>
                  <a:lnTo>
                    <a:pt x="144" y="42"/>
                  </a:lnTo>
                  <a:lnTo>
                    <a:pt x="132" y="28"/>
                  </a:lnTo>
                  <a:lnTo>
                    <a:pt x="122" y="18"/>
                  </a:lnTo>
                  <a:lnTo>
                    <a:pt x="98" y="6"/>
                  </a:lnTo>
                  <a:lnTo>
                    <a:pt x="74" y="0"/>
                  </a:lnTo>
                  <a:lnTo>
                    <a:pt x="58" y="4"/>
                  </a:lnTo>
                  <a:lnTo>
                    <a:pt x="50" y="8"/>
                  </a:lnTo>
                  <a:lnTo>
                    <a:pt x="40" y="18"/>
                  </a:lnTo>
                  <a:lnTo>
                    <a:pt x="30" y="32"/>
                  </a:lnTo>
                  <a:lnTo>
                    <a:pt x="16" y="56"/>
                  </a:lnTo>
                  <a:lnTo>
                    <a:pt x="6" y="74"/>
                  </a:lnTo>
                  <a:lnTo>
                    <a:pt x="0" y="84"/>
                  </a:lnTo>
                </a:path>
              </a:pathLst>
            </a:custGeom>
            <a:noFill/>
            <a:ln w="15875">
              <a:solidFill>
                <a:srgbClr val="0096D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grpSp>
      <p:sp>
        <p:nvSpPr>
          <p:cNvPr id="2" name="Title 1"/>
          <p:cNvSpPr>
            <a:spLocks noGrp="1"/>
          </p:cNvSpPr>
          <p:nvPr>
            <p:ph type="title"/>
          </p:nvPr>
        </p:nvSpPr>
        <p:spPr/>
        <p:txBody>
          <a:bodyPr/>
          <a:lstStyle/>
          <a:p>
            <a:r>
              <a:rPr lang="en-US" dirty="0" smtClean="0"/>
              <a:t>The end-to-end tag stacking problem</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Norman Finn, Cisco Systems</a:t>
            </a:r>
            <a:endParaRPr lang="en-GB" dirty="0"/>
          </a:p>
        </p:txBody>
      </p:sp>
      <p:sp>
        <p:nvSpPr>
          <p:cNvPr id="6" name="Date Placeholder 5"/>
          <p:cNvSpPr>
            <a:spLocks noGrp="1"/>
          </p:cNvSpPr>
          <p:nvPr>
            <p:ph type="dt" idx="15"/>
          </p:nvPr>
        </p:nvSpPr>
        <p:spPr/>
        <p:txBody>
          <a:bodyPr/>
          <a:lstStyle/>
          <a:p>
            <a:r>
              <a:rPr lang="en-US" smtClean="0"/>
              <a:t>August 2013</a:t>
            </a:r>
            <a:endParaRPr lang="en-GB" dirty="0"/>
          </a:p>
        </p:txBody>
      </p:sp>
      <p:sp>
        <p:nvSpPr>
          <p:cNvPr id="7" name="Oval 6"/>
          <p:cNvSpPr/>
          <p:nvPr/>
        </p:nvSpPr>
        <p:spPr bwMode="auto">
          <a:xfrm>
            <a:off x="7860039" y="1916832"/>
            <a:ext cx="576064" cy="576064"/>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 name="Rectangle 7"/>
          <p:cNvSpPr/>
          <p:nvPr/>
        </p:nvSpPr>
        <p:spPr bwMode="auto">
          <a:xfrm>
            <a:off x="6686327" y="1916832"/>
            <a:ext cx="576064" cy="57606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smtClean="0">
                <a:ln>
                  <a:noFill/>
                </a:ln>
                <a:solidFill>
                  <a:schemeClr val="bg1"/>
                </a:solidFill>
                <a:effectLst/>
                <a:latin typeface="Times New Roman" pitchFamily="16" charset="0"/>
                <a:ea typeface="MS Gothic" charset="-128"/>
              </a:rPr>
              <a:t>B5</a:t>
            </a: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9" name="Rectangle 8"/>
          <p:cNvSpPr/>
          <p:nvPr/>
        </p:nvSpPr>
        <p:spPr bwMode="auto">
          <a:xfrm>
            <a:off x="5483493" y="1916832"/>
            <a:ext cx="576064" cy="57606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smtClean="0">
                <a:ln>
                  <a:noFill/>
                </a:ln>
                <a:solidFill>
                  <a:schemeClr val="bg1"/>
                </a:solidFill>
                <a:effectLst/>
                <a:latin typeface="Times New Roman" pitchFamily="16" charset="0"/>
                <a:ea typeface="MS Gothic" charset="-128"/>
              </a:rPr>
              <a:t>B4</a:t>
            </a: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0" name="Rectangle 9"/>
          <p:cNvSpPr/>
          <p:nvPr/>
        </p:nvSpPr>
        <p:spPr bwMode="auto">
          <a:xfrm>
            <a:off x="4283968" y="1916832"/>
            <a:ext cx="576064" cy="57606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smtClean="0">
                <a:ln>
                  <a:noFill/>
                </a:ln>
                <a:solidFill>
                  <a:schemeClr val="bg1"/>
                </a:solidFill>
                <a:effectLst/>
                <a:latin typeface="Times New Roman" pitchFamily="16" charset="0"/>
                <a:ea typeface="MS Gothic" charset="-128"/>
              </a:rPr>
              <a:t>B3</a:t>
            </a: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1" name="Rectangle 10"/>
          <p:cNvSpPr/>
          <p:nvPr/>
        </p:nvSpPr>
        <p:spPr bwMode="auto">
          <a:xfrm>
            <a:off x="1874991" y="1916832"/>
            <a:ext cx="576064" cy="57606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smtClean="0">
                <a:ln>
                  <a:noFill/>
                </a:ln>
                <a:solidFill>
                  <a:schemeClr val="bg1"/>
                </a:solidFill>
                <a:effectLst/>
                <a:latin typeface="Times New Roman" pitchFamily="16" charset="0"/>
                <a:ea typeface="MS Gothic" charset="-128"/>
              </a:rPr>
              <a:t>B2</a:t>
            </a: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2" name="Oval 11"/>
          <p:cNvSpPr/>
          <p:nvPr/>
        </p:nvSpPr>
        <p:spPr bwMode="auto">
          <a:xfrm>
            <a:off x="683568" y="1916832"/>
            <a:ext cx="576064" cy="576064"/>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24" name="TextBox 23"/>
          <p:cNvSpPr txBox="1"/>
          <p:nvPr/>
        </p:nvSpPr>
        <p:spPr>
          <a:xfrm>
            <a:off x="708322" y="1974032"/>
            <a:ext cx="526556" cy="461665"/>
          </a:xfrm>
          <a:prstGeom prst="rect">
            <a:avLst/>
          </a:prstGeom>
          <a:noFill/>
        </p:spPr>
        <p:txBody>
          <a:bodyPr wrap="none" rtlCol="0">
            <a:spAutoFit/>
          </a:bodyPr>
          <a:lstStyle/>
          <a:p>
            <a:pPr algn="ctr"/>
            <a:r>
              <a:rPr lang="en-US" dirty="0" smtClean="0"/>
              <a:t>E1</a:t>
            </a:r>
            <a:endParaRPr lang="en-US" dirty="0"/>
          </a:p>
        </p:txBody>
      </p:sp>
      <p:sp>
        <p:nvSpPr>
          <p:cNvPr id="25" name="TextBox 24"/>
          <p:cNvSpPr txBox="1"/>
          <p:nvPr/>
        </p:nvSpPr>
        <p:spPr>
          <a:xfrm>
            <a:off x="7884793" y="1974032"/>
            <a:ext cx="526556" cy="461665"/>
          </a:xfrm>
          <a:prstGeom prst="rect">
            <a:avLst/>
          </a:prstGeom>
          <a:noFill/>
        </p:spPr>
        <p:txBody>
          <a:bodyPr wrap="none" rtlCol="0">
            <a:spAutoFit/>
          </a:bodyPr>
          <a:lstStyle/>
          <a:p>
            <a:pPr algn="ctr"/>
            <a:r>
              <a:rPr lang="en-US" dirty="0" smtClean="0"/>
              <a:t>E2</a:t>
            </a:r>
            <a:endParaRPr lang="en-US" dirty="0"/>
          </a:p>
        </p:txBody>
      </p:sp>
      <p:sp>
        <p:nvSpPr>
          <p:cNvPr id="27" name="Rectangle 26"/>
          <p:cNvSpPr/>
          <p:nvPr/>
        </p:nvSpPr>
        <p:spPr bwMode="auto">
          <a:xfrm>
            <a:off x="7891094" y="5584684"/>
            <a:ext cx="513954" cy="79208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algn="ctr"/>
            <a:r>
              <a:rPr lang="en-US" sz="2000" dirty="0">
                <a:solidFill>
                  <a:srgbClr val="000000"/>
                </a:solidFill>
              </a:rPr>
              <a:t>data</a:t>
            </a:r>
          </a:p>
        </p:txBody>
      </p:sp>
      <p:sp>
        <p:nvSpPr>
          <p:cNvPr id="28" name="Rectangle 27"/>
          <p:cNvSpPr/>
          <p:nvPr/>
        </p:nvSpPr>
        <p:spPr bwMode="auto">
          <a:xfrm>
            <a:off x="7891094" y="5080628"/>
            <a:ext cx="513954" cy="504056"/>
          </a:xfrm>
          <a:prstGeom prst="rect">
            <a:avLst/>
          </a:prstGeom>
          <a:solidFill>
            <a:srgbClr val="FFDCB5"/>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Q</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32" name="Rectangle 31"/>
          <p:cNvSpPr/>
          <p:nvPr/>
        </p:nvSpPr>
        <p:spPr bwMode="auto">
          <a:xfrm>
            <a:off x="7891094" y="4526131"/>
            <a:ext cx="513954" cy="57150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CA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29" name="Rectangle 28"/>
          <p:cNvSpPr/>
          <p:nvPr/>
        </p:nvSpPr>
        <p:spPr bwMode="auto">
          <a:xfrm>
            <a:off x="6695015" y="5584684"/>
            <a:ext cx="513954" cy="79208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algn="ctr"/>
            <a:r>
              <a:rPr lang="en-US" sz="2000" dirty="0">
                <a:solidFill>
                  <a:srgbClr val="000000"/>
                </a:solidFill>
              </a:rPr>
              <a:t>data</a:t>
            </a:r>
          </a:p>
        </p:txBody>
      </p:sp>
      <p:sp>
        <p:nvSpPr>
          <p:cNvPr id="30" name="Rectangle 29"/>
          <p:cNvSpPr/>
          <p:nvPr/>
        </p:nvSpPr>
        <p:spPr bwMode="auto">
          <a:xfrm>
            <a:off x="6695015" y="5080628"/>
            <a:ext cx="513954" cy="504056"/>
          </a:xfrm>
          <a:prstGeom prst="rect">
            <a:avLst/>
          </a:prstGeom>
          <a:solidFill>
            <a:srgbClr val="FFDCB5"/>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Q</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31" name="Rectangle 30"/>
          <p:cNvSpPr/>
          <p:nvPr/>
        </p:nvSpPr>
        <p:spPr bwMode="auto">
          <a:xfrm>
            <a:off x="6695015" y="4576572"/>
            <a:ext cx="513954" cy="504056"/>
          </a:xfrm>
          <a:prstGeom prst="rect">
            <a:avLst/>
          </a:prstGeom>
          <a:solidFill>
            <a:srgbClr val="CDDDFF"/>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S</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33" name="Rectangle 32"/>
          <p:cNvSpPr/>
          <p:nvPr/>
        </p:nvSpPr>
        <p:spPr bwMode="auto">
          <a:xfrm>
            <a:off x="6695015" y="4005064"/>
            <a:ext cx="513954" cy="57150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CA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42" name="Rectangle 41"/>
          <p:cNvSpPr/>
          <p:nvPr/>
        </p:nvSpPr>
        <p:spPr bwMode="auto">
          <a:xfrm>
            <a:off x="3077825" y="1916832"/>
            <a:ext cx="576064" cy="57606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smtClean="0">
                <a:ln>
                  <a:noFill/>
                </a:ln>
                <a:solidFill>
                  <a:schemeClr val="bg1"/>
                </a:solidFill>
                <a:effectLst/>
                <a:latin typeface="Times New Roman" pitchFamily="16" charset="0"/>
                <a:ea typeface="MS Gothic" charset="-128"/>
              </a:rPr>
              <a:t>B2</a:t>
            </a: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50" name="Rectangle 49"/>
          <p:cNvSpPr/>
          <p:nvPr/>
        </p:nvSpPr>
        <p:spPr bwMode="auto">
          <a:xfrm>
            <a:off x="3106779" y="5584684"/>
            <a:ext cx="513954" cy="79208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algn="ctr"/>
            <a:r>
              <a:rPr lang="en-US" sz="2000" dirty="0">
                <a:solidFill>
                  <a:srgbClr val="000000"/>
                </a:solidFill>
              </a:rPr>
              <a:t>data</a:t>
            </a:r>
          </a:p>
        </p:txBody>
      </p:sp>
      <p:sp>
        <p:nvSpPr>
          <p:cNvPr id="51" name="Rectangle 50"/>
          <p:cNvSpPr/>
          <p:nvPr/>
        </p:nvSpPr>
        <p:spPr bwMode="auto">
          <a:xfrm>
            <a:off x="3106779" y="5080628"/>
            <a:ext cx="513954" cy="504056"/>
          </a:xfrm>
          <a:prstGeom prst="rect">
            <a:avLst/>
          </a:prstGeom>
          <a:solidFill>
            <a:srgbClr val="FFDCB5"/>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Q</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52" name="Rectangle 51"/>
          <p:cNvSpPr/>
          <p:nvPr/>
        </p:nvSpPr>
        <p:spPr bwMode="auto">
          <a:xfrm>
            <a:off x="3106779" y="4576572"/>
            <a:ext cx="513954" cy="504056"/>
          </a:xfrm>
          <a:prstGeom prst="rect">
            <a:avLst/>
          </a:prstGeom>
          <a:solidFill>
            <a:srgbClr val="CDDDFF"/>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S</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53" name="Rectangle 52"/>
          <p:cNvSpPr/>
          <p:nvPr/>
        </p:nvSpPr>
        <p:spPr bwMode="auto">
          <a:xfrm>
            <a:off x="3106779" y="4005064"/>
            <a:ext cx="513954" cy="57150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CA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54" name="Rectangle 53"/>
          <p:cNvSpPr/>
          <p:nvPr/>
        </p:nvSpPr>
        <p:spPr bwMode="auto">
          <a:xfrm>
            <a:off x="3106779" y="2861410"/>
            <a:ext cx="513954" cy="571508"/>
          </a:xfrm>
          <a:prstGeom prst="rect">
            <a:avLst/>
          </a:prstGeom>
          <a:solidFill>
            <a:srgbClr val="FFCFCF"/>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BA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55" name="Rectangle 54"/>
          <p:cNvSpPr/>
          <p:nvPr/>
        </p:nvSpPr>
        <p:spPr bwMode="auto">
          <a:xfrm>
            <a:off x="3106779" y="3432918"/>
            <a:ext cx="513954" cy="571508"/>
          </a:xfrm>
          <a:prstGeom prst="rect">
            <a:avLst/>
          </a:prstGeom>
          <a:solidFill>
            <a:srgbClr val="CCFFCC"/>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I</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57" name="Rectangle 56"/>
          <p:cNvSpPr/>
          <p:nvPr/>
        </p:nvSpPr>
        <p:spPr bwMode="auto">
          <a:xfrm>
            <a:off x="5498936" y="5584684"/>
            <a:ext cx="513954" cy="79208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algn="ctr"/>
            <a:r>
              <a:rPr lang="en-US" sz="2000" dirty="0">
                <a:solidFill>
                  <a:srgbClr val="000000"/>
                </a:solidFill>
              </a:rPr>
              <a:t>data</a:t>
            </a:r>
          </a:p>
        </p:txBody>
      </p:sp>
      <p:sp>
        <p:nvSpPr>
          <p:cNvPr id="58" name="Rectangle 57"/>
          <p:cNvSpPr/>
          <p:nvPr/>
        </p:nvSpPr>
        <p:spPr bwMode="auto">
          <a:xfrm>
            <a:off x="5498936" y="5080628"/>
            <a:ext cx="513954" cy="504056"/>
          </a:xfrm>
          <a:prstGeom prst="rect">
            <a:avLst/>
          </a:prstGeom>
          <a:solidFill>
            <a:srgbClr val="FFDCB5"/>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Q</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59" name="Rectangle 58"/>
          <p:cNvSpPr/>
          <p:nvPr/>
        </p:nvSpPr>
        <p:spPr bwMode="auto">
          <a:xfrm>
            <a:off x="5498936" y="4576572"/>
            <a:ext cx="513954" cy="504056"/>
          </a:xfrm>
          <a:prstGeom prst="rect">
            <a:avLst/>
          </a:prstGeom>
          <a:solidFill>
            <a:srgbClr val="CDDDFF"/>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S</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60" name="Rectangle 59"/>
          <p:cNvSpPr/>
          <p:nvPr/>
        </p:nvSpPr>
        <p:spPr bwMode="auto">
          <a:xfrm>
            <a:off x="5498936" y="4005064"/>
            <a:ext cx="513954" cy="57150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CA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61" name="Rectangle 60"/>
          <p:cNvSpPr/>
          <p:nvPr/>
        </p:nvSpPr>
        <p:spPr bwMode="auto">
          <a:xfrm>
            <a:off x="5498936" y="2861410"/>
            <a:ext cx="513954" cy="571508"/>
          </a:xfrm>
          <a:prstGeom prst="rect">
            <a:avLst/>
          </a:prstGeom>
          <a:solidFill>
            <a:srgbClr val="FFCFCF"/>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BA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62" name="Rectangle 61"/>
          <p:cNvSpPr/>
          <p:nvPr/>
        </p:nvSpPr>
        <p:spPr bwMode="auto">
          <a:xfrm>
            <a:off x="5498936" y="3432918"/>
            <a:ext cx="513954" cy="571508"/>
          </a:xfrm>
          <a:prstGeom prst="rect">
            <a:avLst/>
          </a:prstGeom>
          <a:solidFill>
            <a:srgbClr val="CCFFCC"/>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I</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63" name="Rectangle 62"/>
          <p:cNvSpPr/>
          <p:nvPr/>
        </p:nvSpPr>
        <p:spPr bwMode="auto">
          <a:xfrm>
            <a:off x="4315023" y="5584684"/>
            <a:ext cx="513954" cy="79208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algn="ctr"/>
            <a:r>
              <a:rPr lang="en-US" sz="2000" dirty="0">
                <a:solidFill>
                  <a:srgbClr val="000000"/>
                </a:solidFill>
              </a:rPr>
              <a:t>data</a:t>
            </a:r>
          </a:p>
        </p:txBody>
      </p:sp>
      <p:sp>
        <p:nvSpPr>
          <p:cNvPr id="64" name="Rectangle 63"/>
          <p:cNvSpPr/>
          <p:nvPr/>
        </p:nvSpPr>
        <p:spPr bwMode="auto">
          <a:xfrm>
            <a:off x="4315023" y="5080628"/>
            <a:ext cx="513954" cy="504056"/>
          </a:xfrm>
          <a:prstGeom prst="rect">
            <a:avLst/>
          </a:prstGeom>
          <a:solidFill>
            <a:srgbClr val="FFDCB5"/>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Q</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65" name="Rectangle 64"/>
          <p:cNvSpPr/>
          <p:nvPr/>
        </p:nvSpPr>
        <p:spPr bwMode="auto">
          <a:xfrm>
            <a:off x="4315023" y="4576572"/>
            <a:ext cx="513954" cy="504056"/>
          </a:xfrm>
          <a:prstGeom prst="rect">
            <a:avLst/>
          </a:prstGeom>
          <a:solidFill>
            <a:srgbClr val="CDDDFF"/>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S</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66" name="Rectangle 65"/>
          <p:cNvSpPr/>
          <p:nvPr/>
        </p:nvSpPr>
        <p:spPr bwMode="auto">
          <a:xfrm>
            <a:off x="4315023" y="4005064"/>
            <a:ext cx="513954" cy="57150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CA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67" name="Rectangle 66"/>
          <p:cNvSpPr/>
          <p:nvPr/>
        </p:nvSpPr>
        <p:spPr bwMode="auto">
          <a:xfrm>
            <a:off x="4315023" y="2861410"/>
            <a:ext cx="513954" cy="571508"/>
          </a:xfrm>
          <a:prstGeom prst="rect">
            <a:avLst/>
          </a:prstGeom>
          <a:solidFill>
            <a:srgbClr val="FFCFCF"/>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BA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68" name="Rectangle 67"/>
          <p:cNvSpPr/>
          <p:nvPr/>
        </p:nvSpPr>
        <p:spPr bwMode="auto">
          <a:xfrm>
            <a:off x="4315023" y="3432918"/>
            <a:ext cx="513954" cy="571508"/>
          </a:xfrm>
          <a:prstGeom prst="rect">
            <a:avLst/>
          </a:prstGeom>
          <a:solidFill>
            <a:srgbClr val="CCFFCC"/>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I</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71" name="Rectangle 70"/>
          <p:cNvSpPr/>
          <p:nvPr/>
        </p:nvSpPr>
        <p:spPr bwMode="auto">
          <a:xfrm>
            <a:off x="1910701" y="5584684"/>
            <a:ext cx="513954" cy="79208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algn="ctr"/>
            <a:r>
              <a:rPr lang="en-US" sz="2000" dirty="0">
                <a:solidFill>
                  <a:srgbClr val="000000"/>
                </a:solidFill>
              </a:rPr>
              <a:t>data</a:t>
            </a:r>
          </a:p>
        </p:txBody>
      </p:sp>
      <p:sp>
        <p:nvSpPr>
          <p:cNvPr id="72" name="Rectangle 71"/>
          <p:cNvSpPr/>
          <p:nvPr/>
        </p:nvSpPr>
        <p:spPr bwMode="auto">
          <a:xfrm>
            <a:off x="1910701" y="5080628"/>
            <a:ext cx="513954" cy="504056"/>
          </a:xfrm>
          <a:prstGeom prst="rect">
            <a:avLst/>
          </a:prstGeom>
          <a:solidFill>
            <a:srgbClr val="FFDCB5"/>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Q</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73" name="Rectangle 72"/>
          <p:cNvSpPr/>
          <p:nvPr/>
        </p:nvSpPr>
        <p:spPr bwMode="auto">
          <a:xfrm>
            <a:off x="1910701" y="4576572"/>
            <a:ext cx="513954" cy="504056"/>
          </a:xfrm>
          <a:prstGeom prst="rect">
            <a:avLst/>
          </a:prstGeom>
          <a:solidFill>
            <a:srgbClr val="CDDDFF"/>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S</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74" name="Rectangle 73"/>
          <p:cNvSpPr/>
          <p:nvPr/>
        </p:nvSpPr>
        <p:spPr bwMode="auto">
          <a:xfrm>
            <a:off x="1910701" y="4005064"/>
            <a:ext cx="513954" cy="57150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CA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77" name="Rectangle 76"/>
          <p:cNvSpPr/>
          <p:nvPr/>
        </p:nvSpPr>
        <p:spPr bwMode="auto">
          <a:xfrm>
            <a:off x="714623" y="5584684"/>
            <a:ext cx="513954" cy="79208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data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79" name="Rectangle 78"/>
          <p:cNvSpPr/>
          <p:nvPr/>
        </p:nvSpPr>
        <p:spPr bwMode="auto">
          <a:xfrm>
            <a:off x="708322" y="5004120"/>
            <a:ext cx="513954" cy="57150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CA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82" name="Oval 81"/>
          <p:cNvSpPr/>
          <p:nvPr/>
        </p:nvSpPr>
        <p:spPr bwMode="auto">
          <a:xfrm>
            <a:off x="3995936" y="1484784"/>
            <a:ext cx="1152128" cy="5354166"/>
          </a:xfrm>
          <a:prstGeom prst="ellipse">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3" name="TextBox 82"/>
          <p:cNvSpPr txBox="1"/>
          <p:nvPr/>
        </p:nvSpPr>
        <p:spPr>
          <a:xfrm>
            <a:off x="7196435" y="2845497"/>
            <a:ext cx="1631126" cy="523220"/>
          </a:xfrm>
          <a:prstGeom prst="rect">
            <a:avLst/>
          </a:prstGeom>
          <a:noFill/>
        </p:spPr>
        <p:txBody>
          <a:bodyPr wrap="none" rtlCol="0">
            <a:spAutoFit/>
          </a:bodyPr>
          <a:lstStyle/>
          <a:p>
            <a:r>
              <a:rPr lang="en-US" sz="2800" b="1" dirty="0" smtClean="0">
                <a:solidFill>
                  <a:schemeClr val="accent6"/>
                </a:solidFill>
              </a:rPr>
              <a:t>LLC tags</a:t>
            </a:r>
            <a:endParaRPr lang="en-US" sz="2800" b="1" dirty="0">
              <a:solidFill>
                <a:schemeClr val="accent6"/>
              </a:solidFill>
            </a:endParaRPr>
          </a:p>
        </p:txBody>
      </p:sp>
      <p:sp>
        <p:nvSpPr>
          <p:cNvPr id="84" name="TextBox 83"/>
          <p:cNvSpPr txBox="1"/>
          <p:nvPr/>
        </p:nvSpPr>
        <p:spPr>
          <a:xfrm>
            <a:off x="179512" y="2845497"/>
            <a:ext cx="2841418" cy="523220"/>
          </a:xfrm>
          <a:prstGeom prst="rect">
            <a:avLst/>
          </a:prstGeom>
          <a:noFill/>
        </p:spPr>
        <p:txBody>
          <a:bodyPr wrap="none" rtlCol="0">
            <a:spAutoFit/>
          </a:bodyPr>
          <a:lstStyle/>
          <a:p>
            <a:r>
              <a:rPr lang="en-US" sz="2800" b="1" dirty="0" smtClean="0">
                <a:solidFill>
                  <a:schemeClr val="accent1">
                    <a:lumMod val="50000"/>
                  </a:schemeClr>
                </a:solidFill>
              </a:rPr>
              <a:t>Length/Type tags</a:t>
            </a:r>
            <a:endParaRPr lang="en-US" sz="2800" b="1" dirty="0">
              <a:solidFill>
                <a:schemeClr val="accent1">
                  <a:lumMod val="50000"/>
                </a:schemeClr>
              </a:solidFill>
            </a:endParaRPr>
          </a:p>
        </p:txBody>
      </p:sp>
    </p:spTree>
    <p:extLst>
      <p:ext uri="{BB962C8B-B14F-4D97-AF65-F5344CB8AC3E}">
        <p14:creationId xmlns:p14="http://schemas.microsoft.com/office/powerpoint/2010/main" val="12653606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end-to-end tag solution</a:t>
            </a:r>
            <a:endParaRPr lang="en-US" dirty="0"/>
          </a:p>
        </p:txBody>
      </p:sp>
      <p:sp>
        <p:nvSpPr>
          <p:cNvPr id="3" name="Content Placeholder 2"/>
          <p:cNvSpPr>
            <a:spLocks noGrp="1"/>
          </p:cNvSpPr>
          <p:nvPr>
            <p:ph idx="1"/>
          </p:nvPr>
        </p:nvSpPr>
        <p:spPr/>
        <p:txBody>
          <a:bodyPr/>
          <a:lstStyle/>
          <a:p>
            <a:pPr>
              <a:buFont typeface="Arial"/>
              <a:buChar char="•"/>
            </a:pPr>
            <a:r>
              <a:rPr lang="en-US" dirty="0" smtClean="0"/>
              <a:t>Tagging near the edges of the network must be in the format expected by the medium in that area.</a:t>
            </a:r>
          </a:p>
          <a:p>
            <a:pPr lvl="1">
              <a:buFont typeface="Arial"/>
              <a:buChar char="•"/>
            </a:pPr>
            <a:r>
              <a:rPr lang="en-US" dirty="0" smtClean="0"/>
              <a:t>Otherwise, they cannot decode the tag stack.</a:t>
            </a:r>
          </a:p>
          <a:p>
            <a:pPr lvl="1">
              <a:buFont typeface="Arial"/>
              <a:buChar char="•"/>
            </a:pPr>
            <a:r>
              <a:rPr lang="en-US" dirty="0" smtClean="0"/>
              <a:t>We cannot, ex post facto, require every bridge and tag-aware end station to start translating between encapsulations.</a:t>
            </a:r>
          </a:p>
          <a:p>
            <a:pPr>
              <a:buFont typeface="Arial"/>
              <a:buChar char="•"/>
            </a:pPr>
            <a:r>
              <a:rPr lang="en-US" dirty="0" smtClean="0"/>
              <a:t>We could ask the bridge that connects to two media types to convert </a:t>
            </a:r>
            <a:r>
              <a:rPr lang="en-US" dirty="0" smtClean="0">
                <a:solidFill>
                  <a:schemeClr val="accent6"/>
                </a:solidFill>
              </a:rPr>
              <a:t>all</a:t>
            </a:r>
            <a:r>
              <a:rPr lang="en-US" dirty="0" smtClean="0"/>
              <a:t> tags </a:t>
            </a:r>
            <a:r>
              <a:rPr lang="en-US" dirty="0" smtClean="0">
                <a:solidFill>
                  <a:srgbClr val="2D2DB9"/>
                </a:solidFill>
              </a:rPr>
              <a:t>and</a:t>
            </a:r>
            <a:r>
              <a:rPr lang="en-US" dirty="0" smtClean="0"/>
              <a:t> the original MSDU.</a:t>
            </a:r>
          </a:p>
          <a:p>
            <a:pPr lvl="1">
              <a:buFont typeface="Arial"/>
              <a:buChar char="•"/>
            </a:pPr>
            <a:r>
              <a:rPr lang="en-US" dirty="0" smtClean="0"/>
              <a:t>That is difficult to do in high speed in ASICs.</a:t>
            </a:r>
          </a:p>
          <a:p>
            <a:pPr lvl="1">
              <a:buFont typeface="Arial"/>
              <a:buChar char="•"/>
            </a:pPr>
            <a:r>
              <a:rPr lang="en-US" dirty="0" smtClean="0"/>
              <a:t>It makes it impossible to deploy new tags at the edge, because the core devices will not know how how long those tags are.</a:t>
            </a:r>
          </a:p>
          <a:p>
            <a:pPr lvl="1">
              <a:buFont typeface="Arial"/>
              <a:buChar char="•"/>
            </a:pPr>
            <a:r>
              <a:rPr lang="en-US" dirty="0" smtClean="0"/>
              <a:t>It is a fundamental violation of the principles of layering.</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Norman Finn, Cisco Systems</a:t>
            </a:r>
            <a:endParaRPr lang="en-GB" dirty="0"/>
          </a:p>
        </p:txBody>
      </p:sp>
      <p:sp>
        <p:nvSpPr>
          <p:cNvPr id="6" name="Date Placeholder 5"/>
          <p:cNvSpPr>
            <a:spLocks noGrp="1"/>
          </p:cNvSpPr>
          <p:nvPr>
            <p:ph type="dt" idx="15"/>
          </p:nvPr>
        </p:nvSpPr>
        <p:spPr/>
        <p:txBody>
          <a:bodyPr/>
          <a:lstStyle/>
          <a:p>
            <a:r>
              <a:rPr lang="en-US" smtClean="0"/>
              <a:t>August 2013</a:t>
            </a:r>
            <a:endParaRPr lang="en-GB" dirty="0"/>
          </a:p>
        </p:txBody>
      </p:sp>
    </p:spTree>
    <p:extLst>
      <p:ext uri="{BB962C8B-B14F-4D97-AF65-F5344CB8AC3E}">
        <p14:creationId xmlns:p14="http://schemas.microsoft.com/office/powerpoint/2010/main" val="5926740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proposal for tagging</a:t>
            </a:r>
            <a:endParaRPr lang="en-US" dirty="0"/>
          </a:p>
        </p:txBody>
      </p:sp>
      <p:sp>
        <p:nvSpPr>
          <p:cNvPr id="4" name="Date Placeholder 3"/>
          <p:cNvSpPr>
            <a:spLocks noGrp="1"/>
          </p:cNvSpPr>
          <p:nvPr>
            <p:ph type="dt" idx="10"/>
          </p:nvPr>
        </p:nvSpPr>
        <p:spPr/>
        <p:txBody>
          <a:bodyPr/>
          <a:lstStyle/>
          <a:p>
            <a:r>
              <a:rPr lang="en-US" smtClean="0"/>
              <a:t>August 2013</a:t>
            </a:r>
            <a:endParaRPr lang="en-GB"/>
          </a:p>
        </p:txBody>
      </p:sp>
      <p:sp>
        <p:nvSpPr>
          <p:cNvPr id="5" name="Footer Placeholder 4"/>
          <p:cNvSpPr>
            <a:spLocks noGrp="1"/>
          </p:cNvSpPr>
          <p:nvPr>
            <p:ph type="ftr" idx="11"/>
          </p:nvPr>
        </p:nvSpPr>
        <p:spPr/>
        <p:txBody>
          <a:bodyPr/>
          <a:lstStyle/>
          <a:p>
            <a:r>
              <a:rPr lang="en-GB" smtClean="0"/>
              <a:t>Norman Finn, Cisco Systems</a:t>
            </a:r>
            <a:endParaRPr lang="en-GB"/>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13</a:t>
            </a:fld>
            <a:endParaRPr lang="en-GB"/>
          </a:p>
        </p:txBody>
      </p:sp>
    </p:spTree>
    <p:extLst>
      <p:ext uri="{BB962C8B-B14F-4D97-AF65-F5344CB8AC3E}">
        <p14:creationId xmlns:p14="http://schemas.microsoft.com/office/powerpoint/2010/main" val="19861750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tagging process P802.1Qbz Draft 1.2</a:t>
            </a:r>
            <a:endParaRPr lang="en-US" dirty="0"/>
          </a:p>
        </p:txBody>
      </p:sp>
      <p:sp>
        <p:nvSpPr>
          <p:cNvPr id="3" name="Content Placeholder 2"/>
          <p:cNvSpPr>
            <a:spLocks noGrp="1"/>
          </p:cNvSpPr>
          <p:nvPr>
            <p:ph idx="1"/>
          </p:nvPr>
        </p:nvSpPr>
        <p:spPr>
          <a:xfrm>
            <a:off x="685800" y="1751014"/>
            <a:ext cx="7770813" cy="4343400"/>
          </a:xfrm>
        </p:spPr>
        <p:txBody>
          <a:bodyPr>
            <a:normAutofit/>
          </a:bodyPr>
          <a:lstStyle/>
          <a:p>
            <a:pPr>
              <a:buFont typeface="Arial"/>
              <a:buChar char="•"/>
            </a:pPr>
            <a:r>
              <a:rPr lang="en-US" dirty="0" smtClean="0">
                <a:solidFill>
                  <a:schemeClr val="accent6"/>
                </a:solidFill>
              </a:rPr>
              <a:t>Length</a:t>
            </a:r>
            <a:r>
              <a:rPr lang="en-US" dirty="0" smtClean="0">
                <a:solidFill>
                  <a:srgbClr val="2D2DB9"/>
                </a:solidFill>
              </a:rPr>
              <a:t>/Type</a:t>
            </a:r>
            <a:r>
              <a:rPr lang="en-US" dirty="0" smtClean="0"/>
              <a:t/>
            </a:r>
            <a:br>
              <a:rPr lang="en-US" dirty="0" smtClean="0"/>
            </a:br>
            <a:r>
              <a:rPr lang="en-US" dirty="0" smtClean="0"/>
              <a:t>no tag:</a:t>
            </a:r>
            <a:endParaRPr lang="en-US" sz="1600" dirty="0"/>
          </a:p>
          <a:p>
            <a:pPr>
              <a:buFont typeface="Arial"/>
              <a:buChar char="•"/>
            </a:pPr>
            <a:endParaRPr lang="en-US" sz="1400" dirty="0" smtClean="0"/>
          </a:p>
          <a:p>
            <a:pPr>
              <a:buFont typeface="Arial"/>
              <a:buChar char="•"/>
            </a:pPr>
            <a:r>
              <a:rPr lang="en-US" dirty="0" smtClean="0">
                <a:solidFill>
                  <a:srgbClr val="2D2DB9"/>
                </a:solidFill>
              </a:rPr>
              <a:t>Length/Type</a:t>
            </a:r>
            <a:r>
              <a:rPr lang="en-US" dirty="0" smtClean="0"/>
              <a:t/>
            </a:r>
            <a:br>
              <a:rPr lang="en-US" dirty="0" smtClean="0"/>
            </a:br>
            <a:r>
              <a:rPr lang="en-US" dirty="0" smtClean="0"/>
              <a:t>tagged:</a:t>
            </a:r>
          </a:p>
          <a:p>
            <a:pPr>
              <a:buFont typeface="Arial"/>
              <a:buChar char="•"/>
            </a:pPr>
            <a:endParaRPr lang="en-US" sz="2800" dirty="0"/>
          </a:p>
          <a:p>
            <a:pPr>
              <a:buFont typeface="Arial"/>
              <a:buChar char="•"/>
            </a:pPr>
            <a:r>
              <a:rPr lang="en-US" dirty="0" smtClean="0">
                <a:solidFill>
                  <a:srgbClr val="009973"/>
                </a:solidFill>
              </a:rPr>
              <a:t>LLC</a:t>
            </a:r>
            <a:r>
              <a:rPr lang="en-US" dirty="0" smtClean="0"/>
              <a:t> no tag:</a:t>
            </a:r>
          </a:p>
          <a:p>
            <a:pPr>
              <a:buFont typeface="Arial"/>
              <a:buChar char="•"/>
            </a:pPr>
            <a:endParaRPr lang="en-US" sz="1200" dirty="0"/>
          </a:p>
          <a:p>
            <a:pPr>
              <a:buFont typeface="Arial"/>
              <a:buChar char="•"/>
            </a:pPr>
            <a:r>
              <a:rPr lang="en-US" dirty="0" smtClean="0">
                <a:solidFill>
                  <a:srgbClr val="009973"/>
                </a:solidFill>
              </a:rPr>
              <a:t>LLC</a:t>
            </a:r>
            <a:r>
              <a:rPr lang="en-US" dirty="0">
                <a:solidFill>
                  <a:srgbClr val="009973"/>
                </a:solidFill>
              </a:rPr>
              <a:t> </a:t>
            </a:r>
            <a:r>
              <a:rPr lang="en-US" dirty="0" smtClean="0"/>
              <a:t>tagged: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Norman Finn, Cisco Systems</a:t>
            </a:r>
            <a:endParaRPr lang="en-GB" dirty="0"/>
          </a:p>
        </p:txBody>
      </p:sp>
      <p:sp>
        <p:nvSpPr>
          <p:cNvPr id="6" name="Date Placeholder 5"/>
          <p:cNvSpPr>
            <a:spLocks noGrp="1"/>
          </p:cNvSpPr>
          <p:nvPr>
            <p:ph type="dt" idx="15"/>
          </p:nvPr>
        </p:nvSpPr>
        <p:spPr/>
        <p:txBody>
          <a:bodyPr/>
          <a:lstStyle/>
          <a:p>
            <a:r>
              <a:rPr lang="en-US" smtClean="0"/>
              <a:t>August 2013</a:t>
            </a:r>
            <a:endParaRPr lang="en-GB" dirty="0"/>
          </a:p>
        </p:txBody>
      </p:sp>
      <p:sp>
        <p:nvSpPr>
          <p:cNvPr id="9" name="Rectangle 8"/>
          <p:cNvSpPr/>
          <p:nvPr/>
        </p:nvSpPr>
        <p:spPr bwMode="auto">
          <a:xfrm>
            <a:off x="6913248" y="2116088"/>
            <a:ext cx="1812994" cy="404428"/>
          </a:xfrm>
          <a:prstGeom prst="rect">
            <a:avLst/>
          </a:prstGeom>
          <a:solidFill>
            <a:schemeClr val="bg1">
              <a:lumMod val="95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MAC CLIENT DATA</a:t>
            </a:r>
            <a:endParaRPr kumimoji="0" lang="en-US" sz="1400" b="0" i="0" u="none" strike="noStrike" cap="none" normalizeH="0" baseline="0" dirty="0" smtClean="0">
              <a:ln>
                <a:noFill/>
              </a:ln>
              <a:solidFill>
                <a:srgbClr val="000000"/>
              </a:solidFill>
              <a:effectLst/>
              <a:latin typeface="Arial"/>
              <a:cs typeface="Arial"/>
            </a:endParaRPr>
          </a:p>
        </p:txBody>
      </p:sp>
      <p:sp>
        <p:nvSpPr>
          <p:cNvPr id="14" name="Rectangle 13"/>
          <p:cNvSpPr/>
          <p:nvPr/>
        </p:nvSpPr>
        <p:spPr bwMode="auto">
          <a:xfrm>
            <a:off x="5905135" y="1711660"/>
            <a:ext cx="2821107" cy="404428"/>
          </a:xfrm>
          <a:prstGeom prst="rect">
            <a:avLst/>
          </a:prstGeom>
          <a:solidFill>
            <a:schemeClr val="bg1">
              <a:lumMod val="95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MSDU</a:t>
            </a:r>
            <a:endParaRPr kumimoji="0" lang="en-US" sz="1400" b="0" i="0" u="none" strike="noStrike" cap="none" normalizeH="0" baseline="0" dirty="0" smtClean="0">
              <a:ln>
                <a:noFill/>
              </a:ln>
              <a:solidFill>
                <a:srgbClr val="000000"/>
              </a:solidFill>
              <a:effectLst/>
              <a:latin typeface="Arial"/>
              <a:cs typeface="Arial"/>
            </a:endParaRPr>
          </a:p>
        </p:txBody>
      </p:sp>
      <p:sp>
        <p:nvSpPr>
          <p:cNvPr id="15" name="TextBox 14"/>
          <p:cNvSpPr txBox="1"/>
          <p:nvPr/>
        </p:nvSpPr>
        <p:spPr>
          <a:xfrm>
            <a:off x="5918110" y="1423628"/>
            <a:ext cx="2808132" cy="288032"/>
          </a:xfrm>
          <a:prstGeom prst="rect">
            <a:avLst/>
          </a:prstGeom>
          <a:noFill/>
        </p:spPr>
        <p:txBody>
          <a:bodyPr wrap="square" rtlCol="0">
            <a:spAutoFit/>
          </a:bodyPr>
          <a:lstStyle/>
          <a:p>
            <a:r>
              <a:rPr lang="en-US" sz="1200" dirty="0" smtClean="0">
                <a:solidFill>
                  <a:srgbClr val="000000"/>
                </a:solidFill>
                <a:latin typeface="Arial"/>
                <a:cs typeface="Arial"/>
              </a:rPr>
              <a:t>.       2                           </a:t>
            </a:r>
            <a:r>
              <a:rPr lang="en-US" sz="1200" i="1" dirty="0" smtClean="0">
                <a:solidFill>
                  <a:srgbClr val="000000"/>
                </a:solidFill>
                <a:latin typeface="Arial"/>
                <a:cs typeface="Arial"/>
              </a:rPr>
              <a:t>N</a:t>
            </a:r>
            <a:r>
              <a:rPr lang="en-US" sz="1200" dirty="0" smtClean="0">
                <a:solidFill>
                  <a:srgbClr val="000000"/>
                </a:solidFill>
                <a:latin typeface="Arial"/>
                <a:cs typeface="Arial"/>
              </a:rPr>
              <a:t>–2 </a:t>
            </a:r>
            <a:endParaRPr lang="en-US" sz="1200" dirty="0">
              <a:solidFill>
                <a:srgbClr val="000000"/>
              </a:solidFill>
              <a:latin typeface="Arial"/>
              <a:cs typeface="Arial"/>
            </a:endParaRPr>
          </a:p>
        </p:txBody>
      </p:sp>
      <p:sp>
        <p:nvSpPr>
          <p:cNvPr id="17" name="Rectangle 16"/>
          <p:cNvSpPr/>
          <p:nvPr/>
        </p:nvSpPr>
        <p:spPr bwMode="auto">
          <a:xfrm>
            <a:off x="5905136" y="2116088"/>
            <a:ext cx="1008112" cy="404428"/>
          </a:xfrm>
          <a:prstGeom prst="rect">
            <a:avLst/>
          </a:prstGeom>
          <a:solidFill>
            <a:schemeClr val="bg1">
              <a:lumMod val="95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LENGTH / TYPE</a:t>
            </a:r>
            <a:endParaRPr kumimoji="0" lang="en-US" sz="1400" b="0" i="0" u="none" strike="noStrike" cap="none" normalizeH="0" baseline="0" dirty="0" smtClean="0">
              <a:ln>
                <a:noFill/>
              </a:ln>
              <a:solidFill>
                <a:srgbClr val="000000"/>
              </a:solidFill>
              <a:effectLst/>
              <a:latin typeface="Arial"/>
              <a:cs typeface="Arial"/>
            </a:endParaRPr>
          </a:p>
        </p:txBody>
      </p:sp>
      <p:sp>
        <p:nvSpPr>
          <p:cNvPr id="21" name="Rectangle 20"/>
          <p:cNvSpPr/>
          <p:nvPr/>
        </p:nvSpPr>
        <p:spPr bwMode="auto">
          <a:xfrm>
            <a:off x="5908304" y="4229068"/>
            <a:ext cx="281793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MSDU</a:t>
            </a:r>
            <a:endParaRPr kumimoji="0" lang="en-US" sz="1400" b="0" i="0" u="none" strike="noStrike" cap="none" normalizeH="0" baseline="0" dirty="0" smtClean="0">
              <a:ln>
                <a:noFill/>
              </a:ln>
              <a:solidFill>
                <a:srgbClr val="000000"/>
              </a:solidFill>
              <a:effectLst/>
              <a:latin typeface="Arial"/>
              <a:cs typeface="Arial"/>
            </a:endParaRPr>
          </a:p>
        </p:txBody>
      </p:sp>
      <p:sp>
        <p:nvSpPr>
          <p:cNvPr id="22" name="TextBox 21"/>
          <p:cNvSpPr txBox="1"/>
          <p:nvPr/>
        </p:nvSpPr>
        <p:spPr>
          <a:xfrm>
            <a:off x="5918110" y="3941036"/>
            <a:ext cx="2808132" cy="288032"/>
          </a:xfrm>
          <a:prstGeom prst="rect">
            <a:avLst/>
          </a:prstGeom>
          <a:noFill/>
        </p:spPr>
        <p:txBody>
          <a:bodyPr wrap="square" rtlCol="0">
            <a:spAutoFit/>
          </a:bodyPr>
          <a:lstStyle/>
          <a:p>
            <a:r>
              <a:rPr lang="en-US" sz="1200" dirty="0" smtClean="0">
                <a:solidFill>
                  <a:srgbClr val="000000"/>
                </a:solidFill>
                <a:latin typeface="Arial"/>
                <a:cs typeface="Arial"/>
              </a:rPr>
              <a:t>             3                            </a:t>
            </a:r>
            <a:r>
              <a:rPr lang="en-US" sz="1200" i="1" dirty="0" smtClean="0">
                <a:solidFill>
                  <a:srgbClr val="000000"/>
                </a:solidFill>
                <a:latin typeface="Arial"/>
                <a:cs typeface="Arial"/>
              </a:rPr>
              <a:t>M</a:t>
            </a:r>
            <a:r>
              <a:rPr lang="en-US" sz="1200" dirty="0" smtClean="0">
                <a:solidFill>
                  <a:srgbClr val="000000"/>
                </a:solidFill>
                <a:latin typeface="Arial"/>
                <a:cs typeface="Arial"/>
              </a:rPr>
              <a:t>–3 </a:t>
            </a:r>
            <a:endParaRPr lang="en-US" sz="1200" dirty="0">
              <a:solidFill>
                <a:srgbClr val="000000"/>
              </a:solidFill>
              <a:latin typeface="Arial"/>
              <a:cs typeface="Arial"/>
            </a:endParaRPr>
          </a:p>
        </p:txBody>
      </p:sp>
      <p:sp>
        <p:nvSpPr>
          <p:cNvPr id="27" name="Rectangle 26"/>
          <p:cNvSpPr/>
          <p:nvPr/>
        </p:nvSpPr>
        <p:spPr bwMode="auto">
          <a:xfrm>
            <a:off x="5918110" y="4633496"/>
            <a:ext cx="1390193" cy="404428"/>
          </a:xfrm>
          <a:prstGeom prst="rect">
            <a:avLst/>
          </a:prstGeom>
          <a:solidFill>
            <a:schemeClr val="accent6">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LLC</a:t>
            </a:r>
            <a:endParaRPr kumimoji="0" lang="en-US" sz="1400" b="0" i="0" u="none" strike="noStrike" cap="none" normalizeH="0" baseline="0" dirty="0" smtClean="0">
              <a:ln>
                <a:noFill/>
              </a:ln>
              <a:solidFill>
                <a:srgbClr val="000000"/>
              </a:solidFill>
              <a:effectLst/>
              <a:latin typeface="Arial"/>
              <a:cs typeface="Arial"/>
            </a:endParaRPr>
          </a:p>
        </p:txBody>
      </p:sp>
      <p:sp>
        <p:nvSpPr>
          <p:cNvPr id="28" name="Rectangle 27"/>
          <p:cNvSpPr/>
          <p:nvPr/>
        </p:nvSpPr>
        <p:spPr bwMode="auto">
          <a:xfrm>
            <a:off x="7308304" y="4633496"/>
            <a:ext cx="1421108" cy="404428"/>
          </a:xfrm>
          <a:prstGeom prst="rect">
            <a:avLst/>
          </a:prstGeom>
          <a:solidFill>
            <a:schemeClr val="accent6">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data</a:t>
            </a:r>
            <a:endParaRPr kumimoji="0" lang="en-US" sz="1400" b="0" i="0" u="none" strike="noStrike" cap="none" normalizeH="0" baseline="0" dirty="0" smtClean="0">
              <a:ln>
                <a:noFill/>
              </a:ln>
              <a:solidFill>
                <a:srgbClr val="000000"/>
              </a:solidFill>
              <a:effectLst/>
              <a:latin typeface="Arial"/>
              <a:cs typeface="Arial"/>
            </a:endParaRPr>
          </a:p>
        </p:txBody>
      </p:sp>
      <p:sp>
        <p:nvSpPr>
          <p:cNvPr id="38" name="Rectangle 37"/>
          <p:cNvSpPr/>
          <p:nvPr/>
        </p:nvSpPr>
        <p:spPr bwMode="auto">
          <a:xfrm>
            <a:off x="3596540" y="2970364"/>
            <a:ext cx="1008112"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err="1" smtClean="0">
                <a:solidFill>
                  <a:srgbClr val="000000"/>
                </a:solidFill>
                <a:latin typeface="Arial"/>
                <a:cs typeface="Arial"/>
              </a:rPr>
              <a:t>EtherType</a:t>
            </a:r>
            <a:endParaRPr kumimoji="0" lang="en-US" sz="1400" b="0" i="0" u="none" strike="noStrike" cap="none" normalizeH="0" baseline="0" dirty="0" smtClean="0">
              <a:ln>
                <a:noFill/>
              </a:ln>
              <a:solidFill>
                <a:srgbClr val="000000"/>
              </a:solidFill>
              <a:effectLst/>
              <a:latin typeface="Arial"/>
              <a:cs typeface="Arial"/>
            </a:endParaRPr>
          </a:p>
        </p:txBody>
      </p:sp>
      <p:sp>
        <p:nvSpPr>
          <p:cNvPr id="39" name="Rectangle 38"/>
          <p:cNvSpPr/>
          <p:nvPr/>
        </p:nvSpPr>
        <p:spPr bwMode="auto">
          <a:xfrm>
            <a:off x="6905723" y="3374792"/>
            <a:ext cx="1812994" cy="404428"/>
          </a:xfrm>
          <a:prstGeom prst="rect">
            <a:avLst/>
          </a:prstGeom>
          <a:solidFill>
            <a:srgbClr val="F2F2F2"/>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MAC CLIENT DATA</a:t>
            </a:r>
            <a:endParaRPr kumimoji="0" lang="en-US" sz="1400" b="0" i="0" u="none" strike="noStrike" cap="none" normalizeH="0" baseline="0" dirty="0" smtClean="0">
              <a:ln>
                <a:noFill/>
              </a:ln>
              <a:solidFill>
                <a:srgbClr val="000000"/>
              </a:solidFill>
              <a:effectLst/>
              <a:latin typeface="Arial"/>
              <a:cs typeface="Arial"/>
            </a:endParaRPr>
          </a:p>
        </p:txBody>
      </p:sp>
      <p:sp>
        <p:nvSpPr>
          <p:cNvPr id="40" name="Rectangle 39"/>
          <p:cNvSpPr/>
          <p:nvPr/>
        </p:nvSpPr>
        <p:spPr bwMode="auto">
          <a:xfrm>
            <a:off x="3599709" y="3374792"/>
            <a:ext cx="1008112"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81-00</a:t>
            </a:r>
            <a:endParaRPr kumimoji="0" lang="en-US" sz="1400" b="0" i="0" u="none" strike="noStrike" cap="none" normalizeH="0" baseline="0" dirty="0" smtClean="0">
              <a:ln>
                <a:noFill/>
              </a:ln>
              <a:solidFill>
                <a:srgbClr val="000000"/>
              </a:solidFill>
              <a:effectLst/>
              <a:latin typeface="Arial"/>
              <a:cs typeface="Arial"/>
            </a:endParaRPr>
          </a:p>
        </p:txBody>
      </p:sp>
      <p:sp>
        <p:nvSpPr>
          <p:cNvPr id="41" name="Rectangle 40"/>
          <p:cNvSpPr/>
          <p:nvPr/>
        </p:nvSpPr>
        <p:spPr bwMode="auto">
          <a:xfrm>
            <a:off x="5897610" y="2970364"/>
            <a:ext cx="2821107" cy="404428"/>
          </a:xfrm>
          <a:prstGeom prst="rect">
            <a:avLst/>
          </a:prstGeom>
          <a:solidFill>
            <a:srgbClr val="F2F2F2"/>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MSDU</a:t>
            </a:r>
            <a:endParaRPr kumimoji="0" lang="en-US" sz="1400" b="0" i="0" u="none" strike="noStrike" cap="none" normalizeH="0" baseline="0" dirty="0" smtClean="0">
              <a:ln>
                <a:noFill/>
              </a:ln>
              <a:solidFill>
                <a:srgbClr val="000000"/>
              </a:solidFill>
              <a:effectLst/>
              <a:latin typeface="Arial"/>
              <a:cs typeface="Arial"/>
            </a:endParaRPr>
          </a:p>
        </p:txBody>
      </p:sp>
      <p:sp>
        <p:nvSpPr>
          <p:cNvPr id="42" name="TextBox 41"/>
          <p:cNvSpPr txBox="1"/>
          <p:nvPr/>
        </p:nvSpPr>
        <p:spPr>
          <a:xfrm>
            <a:off x="3596540" y="2682332"/>
            <a:ext cx="5122177" cy="288032"/>
          </a:xfrm>
          <a:prstGeom prst="rect">
            <a:avLst/>
          </a:prstGeom>
          <a:noFill/>
        </p:spPr>
        <p:txBody>
          <a:bodyPr wrap="square" rtlCol="0">
            <a:spAutoFit/>
          </a:bodyPr>
          <a:lstStyle/>
          <a:p>
            <a:r>
              <a:rPr lang="en-US" sz="1200" dirty="0" smtClean="0">
                <a:solidFill>
                  <a:srgbClr val="000000"/>
                </a:solidFill>
                <a:latin typeface="Arial"/>
                <a:cs typeface="Arial"/>
              </a:rPr>
              <a:t>.        2                         </a:t>
            </a:r>
            <a:r>
              <a:rPr lang="en-US" sz="1200" i="1" dirty="0" smtClean="0">
                <a:solidFill>
                  <a:srgbClr val="000000"/>
                </a:solidFill>
                <a:latin typeface="Arial"/>
                <a:cs typeface="Arial"/>
              </a:rPr>
              <a:t>L</a:t>
            </a:r>
            <a:r>
              <a:rPr lang="en-US" sz="1200" dirty="0" smtClean="0">
                <a:solidFill>
                  <a:srgbClr val="000000"/>
                </a:solidFill>
                <a:latin typeface="Arial"/>
                <a:cs typeface="Arial"/>
              </a:rPr>
              <a:t>                          2                           </a:t>
            </a:r>
            <a:r>
              <a:rPr lang="en-US" sz="1200" i="1" dirty="0" smtClean="0">
                <a:solidFill>
                  <a:srgbClr val="000000"/>
                </a:solidFill>
                <a:latin typeface="Arial"/>
                <a:cs typeface="Arial"/>
              </a:rPr>
              <a:t>N</a:t>
            </a:r>
            <a:r>
              <a:rPr lang="en-US" sz="1200" dirty="0" smtClean="0">
                <a:solidFill>
                  <a:srgbClr val="000000"/>
                </a:solidFill>
                <a:latin typeface="Arial"/>
                <a:cs typeface="Arial"/>
              </a:rPr>
              <a:t>–2 </a:t>
            </a:r>
            <a:endParaRPr lang="en-US" sz="1200" dirty="0">
              <a:solidFill>
                <a:srgbClr val="000000"/>
              </a:solidFill>
              <a:latin typeface="Arial"/>
              <a:cs typeface="Arial"/>
            </a:endParaRPr>
          </a:p>
        </p:txBody>
      </p:sp>
      <p:sp>
        <p:nvSpPr>
          <p:cNvPr id="43" name="Rectangle 42"/>
          <p:cNvSpPr/>
          <p:nvPr/>
        </p:nvSpPr>
        <p:spPr bwMode="auto">
          <a:xfrm>
            <a:off x="5897611" y="3374792"/>
            <a:ext cx="1008112" cy="404428"/>
          </a:xfrm>
          <a:prstGeom prst="rect">
            <a:avLst/>
          </a:prstGeom>
          <a:solidFill>
            <a:srgbClr val="F2F2F2"/>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LENGTH / TYPE</a:t>
            </a:r>
            <a:endParaRPr kumimoji="0" lang="en-US" sz="1400" b="0" i="0" u="none" strike="noStrike" cap="none" normalizeH="0" baseline="0" dirty="0" smtClean="0">
              <a:ln>
                <a:noFill/>
              </a:ln>
              <a:solidFill>
                <a:srgbClr val="000000"/>
              </a:solidFill>
              <a:effectLst/>
              <a:latin typeface="Arial"/>
              <a:cs typeface="Arial"/>
            </a:endParaRPr>
          </a:p>
        </p:txBody>
      </p:sp>
      <p:sp>
        <p:nvSpPr>
          <p:cNvPr id="44" name="Rectangle 43"/>
          <p:cNvSpPr/>
          <p:nvPr/>
        </p:nvSpPr>
        <p:spPr bwMode="auto">
          <a:xfrm>
            <a:off x="4604652" y="2970364"/>
            <a:ext cx="129295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Tag value</a:t>
            </a:r>
            <a:endParaRPr kumimoji="0" lang="en-US" sz="1400" b="0" i="0" u="none" strike="noStrike" cap="none" normalizeH="0" baseline="0" dirty="0" smtClean="0">
              <a:ln>
                <a:noFill/>
              </a:ln>
              <a:solidFill>
                <a:srgbClr val="000000"/>
              </a:solidFill>
              <a:effectLst/>
              <a:latin typeface="Arial"/>
              <a:cs typeface="Arial"/>
            </a:endParaRPr>
          </a:p>
        </p:txBody>
      </p:sp>
      <p:sp>
        <p:nvSpPr>
          <p:cNvPr id="45" name="Rectangle 44"/>
          <p:cNvSpPr/>
          <p:nvPr/>
        </p:nvSpPr>
        <p:spPr bwMode="auto">
          <a:xfrm>
            <a:off x="4607821" y="3374792"/>
            <a:ext cx="129295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02-44</a:t>
            </a:r>
            <a:endParaRPr kumimoji="0" lang="en-US" sz="1400" b="0" i="0" u="none" strike="noStrike" cap="none" normalizeH="0" baseline="0" dirty="0" smtClean="0">
              <a:ln>
                <a:noFill/>
              </a:ln>
              <a:solidFill>
                <a:srgbClr val="000000"/>
              </a:solidFill>
              <a:effectLst/>
              <a:latin typeface="Arial"/>
              <a:cs typeface="Arial"/>
            </a:endParaRPr>
          </a:p>
        </p:txBody>
      </p:sp>
      <p:sp>
        <p:nvSpPr>
          <p:cNvPr id="46" name="Rectangle 45"/>
          <p:cNvSpPr/>
          <p:nvPr/>
        </p:nvSpPr>
        <p:spPr bwMode="auto">
          <a:xfrm>
            <a:off x="5897610" y="5487772"/>
            <a:ext cx="281793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MSDU</a:t>
            </a:r>
            <a:endParaRPr kumimoji="0" lang="en-US" sz="1400" b="0" i="0" u="none" strike="noStrike" cap="none" normalizeH="0" baseline="0" dirty="0" smtClean="0">
              <a:ln>
                <a:noFill/>
              </a:ln>
              <a:solidFill>
                <a:srgbClr val="000000"/>
              </a:solidFill>
              <a:effectLst/>
              <a:latin typeface="Arial"/>
              <a:cs typeface="Arial"/>
            </a:endParaRPr>
          </a:p>
        </p:txBody>
      </p:sp>
      <p:sp>
        <p:nvSpPr>
          <p:cNvPr id="47" name="TextBox 46"/>
          <p:cNvSpPr txBox="1"/>
          <p:nvPr/>
        </p:nvSpPr>
        <p:spPr>
          <a:xfrm>
            <a:off x="1661932" y="5199740"/>
            <a:ext cx="7053616" cy="288032"/>
          </a:xfrm>
          <a:prstGeom prst="rect">
            <a:avLst/>
          </a:prstGeom>
          <a:noFill/>
        </p:spPr>
        <p:txBody>
          <a:bodyPr wrap="square" rtlCol="0">
            <a:spAutoFit/>
          </a:bodyPr>
          <a:lstStyle/>
          <a:p>
            <a:r>
              <a:rPr lang="en-US" sz="1200" dirty="0" smtClean="0">
                <a:solidFill>
                  <a:srgbClr val="000000"/>
                </a:solidFill>
                <a:latin typeface="Arial"/>
                <a:cs typeface="Arial"/>
              </a:rPr>
              <a:t>.                   6                                 2                        </a:t>
            </a:r>
            <a:r>
              <a:rPr lang="en-US" sz="1200" i="1" dirty="0" smtClean="0">
                <a:solidFill>
                  <a:srgbClr val="000000"/>
                </a:solidFill>
                <a:latin typeface="Arial"/>
                <a:cs typeface="Arial"/>
              </a:rPr>
              <a:t>L</a:t>
            </a:r>
            <a:r>
              <a:rPr lang="en-US" sz="1200" dirty="0" smtClean="0">
                <a:solidFill>
                  <a:srgbClr val="000000"/>
                </a:solidFill>
                <a:latin typeface="Arial"/>
                <a:cs typeface="Arial"/>
              </a:rPr>
              <a:t>                              2                            </a:t>
            </a:r>
            <a:r>
              <a:rPr lang="en-US" sz="1200" i="1" dirty="0" smtClean="0">
                <a:solidFill>
                  <a:srgbClr val="000000"/>
                </a:solidFill>
                <a:latin typeface="Arial"/>
                <a:cs typeface="Arial"/>
              </a:rPr>
              <a:t>N</a:t>
            </a:r>
            <a:r>
              <a:rPr lang="en-US" sz="1200" dirty="0" smtClean="0">
                <a:solidFill>
                  <a:srgbClr val="000000"/>
                </a:solidFill>
                <a:latin typeface="Arial"/>
                <a:cs typeface="Arial"/>
              </a:rPr>
              <a:t>–2 </a:t>
            </a:r>
            <a:endParaRPr lang="en-US" sz="1200" dirty="0">
              <a:solidFill>
                <a:srgbClr val="000000"/>
              </a:solidFill>
              <a:latin typeface="Arial"/>
              <a:cs typeface="Arial"/>
            </a:endParaRPr>
          </a:p>
        </p:txBody>
      </p:sp>
      <p:sp>
        <p:nvSpPr>
          <p:cNvPr id="50" name="Rectangle 49"/>
          <p:cNvSpPr/>
          <p:nvPr/>
        </p:nvSpPr>
        <p:spPr bwMode="auto">
          <a:xfrm>
            <a:off x="3593371" y="5487772"/>
            <a:ext cx="1008112"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err="1" smtClean="0">
                <a:solidFill>
                  <a:srgbClr val="000000"/>
                </a:solidFill>
                <a:latin typeface="Arial"/>
                <a:cs typeface="Arial"/>
              </a:rPr>
              <a:t>EtherType</a:t>
            </a:r>
            <a:endParaRPr kumimoji="0" lang="en-US" sz="1400" b="0" i="0" u="none" strike="noStrike" cap="none" normalizeH="0" baseline="0" dirty="0" smtClean="0">
              <a:ln>
                <a:noFill/>
              </a:ln>
              <a:solidFill>
                <a:srgbClr val="000000"/>
              </a:solidFill>
              <a:effectLst/>
              <a:latin typeface="Arial"/>
              <a:cs typeface="Arial"/>
            </a:endParaRPr>
          </a:p>
        </p:txBody>
      </p:sp>
      <p:sp>
        <p:nvSpPr>
          <p:cNvPr id="51" name="Rectangle 50"/>
          <p:cNvSpPr/>
          <p:nvPr/>
        </p:nvSpPr>
        <p:spPr bwMode="auto">
          <a:xfrm>
            <a:off x="3596540" y="5892200"/>
            <a:ext cx="1008112"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81-00</a:t>
            </a:r>
            <a:endParaRPr kumimoji="0" lang="en-US" sz="1400" b="0" i="0" u="none" strike="noStrike" cap="none" normalizeH="0" baseline="0" dirty="0" smtClean="0">
              <a:ln>
                <a:noFill/>
              </a:ln>
              <a:solidFill>
                <a:srgbClr val="000000"/>
              </a:solidFill>
              <a:effectLst/>
              <a:latin typeface="Arial"/>
              <a:cs typeface="Arial"/>
            </a:endParaRPr>
          </a:p>
        </p:txBody>
      </p:sp>
      <p:sp>
        <p:nvSpPr>
          <p:cNvPr id="52" name="Rectangle 51"/>
          <p:cNvSpPr/>
          <p:nvPr/>
        </p:nvSpPr>
        <p:spPr bwMode="auto">
          <a:xfrm>
            <a:off x="4601483" y="5487772"/>
            <a:ext cx="129295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Tag value</a:t>
            </a:r>
            <a:endParaRPr kumimoji="0" lang="en-US" sz="1400" b="0" i="0" u="none" strike="noStrike" cap="none" normalizeH="0" baseline="0" dirty="0" smtClean="0">
              <a:ln>
                <a:noFill/>
              </a:ln>
              <a:solidFill>
                <a:srgbClr val="000000"/>
              </a:solidFill>
              <a:effectLst/>
              <a:latin typeface="Arial"/>
              <a:cs typeface="Arial"/>
            </a:endParaRPr>
          </a:p>
        </p:txBody>
      </p:sp>
      <p:sp>
        <p:nvSpPr>
          <p:cNvPr id="53" name="Rectangle 52"/>
          <p:cNvSpPr/>
          <p:nvPr/>
        </p:nvSpPr>
        <p:spPr bwMode="auto">
          <a:xfrm>
            <a:off x="4604652" y="5892200"/>
            <a:ext cx="129295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02-44</a:t>
            </a:r>
            <a:endParaRPr kumimoji="0" lang="en-US" sz="1400" b="0" i="0" u="none" strike="noStrike" cap="none" normalizeH="0" baseline="0" dirty="0" smtClean="0">
              <a:ln>
                <a:noFill/>
              </a:ln>
              <a:solidFill>
                <a:srgbClr val="000000"/>
              </a:solidFill>
              <a:effectLst/>
              <a:latin typeface="Arial"/>
              <a:cs typeface="Arial"/>
            </a:endParaRPr>
          </a:p>
        </p:txBody>
      </p:sp>
      <p:sp>
        <p:nvSpPr>
          <p:cNvPr id="54" name="Rectangle 53"/>
          <p:cNvSpPr/>
          <p:nvPr/>
        </p:nvSpPr>
        <p:spPr bwMode="auto">
          <a:xfrm>
            <a:off x="1658763" y="5487772"/>
            <a:ext cx="193143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SNAP</a:t>
            </a:r>
            <a:endParaRPr kumimoji="0" lang="en-US" sz="1400" b="0" i="0" u="none" strike="noStrike" cap="none" normalizeH="0" baseline="0" dirty="0" smtClean="0">
              <a:ln>
                <a:noFill/>
              </a:ln>
              <a:solidFill>
                <a:srgbClr val="000000"/>
              </a:solidFill>
              <a:effectLst/>
              <a:latin typeface="Arial"/>
              <a:cs typeface="Arial"/>
            </a:endParaRPr>
          </a:p>
        </p:txBody>
      </p:sp>
      <p:sp>
        <p:nvSpPr>
          <p:cNvPr id="55" name="Rectangle 54"/>
          <p:cNvSpPr/>
          <p:nvPr/>
        </p:nvSpPr>
        <p:spPr bwMode="auto">
          <a:xfrm>
            <a:off x="1661932" y="5892200"/>
            <a:ext cx="193143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AA-AA-03-00-00-00</a:t>
            </a:r>
            <a:endParaRPr kumimoji="0" lang="en-US" sz="1400" b="0" i="0" u="none" strike="noStrike" cap="none" normalizeH="0" baseline="0" dirty="0" smtClean="0">
              <a:ln>
                <a:noFill/>
              </a:ln>
              <a:solidFill>
                <a:srgbClr val="000000"/>
              </a:solidFill>
              <a:effectLst/>
              <a:latin typeface="Arial"/>
              <a:cs typeface="Arial"/>
            </a:endParaRPr>
          </a:p>
        </p:txBody>
      </p:sp>
      <p:cxnSp>
        <p:nvCxnSpPr>
          <p:cNvPr id="59" name="Straight Arrow Connector 58"/>
          <p:cNvCxnSpPr/>
          <p:nvPr/>
        </p:nvCxnSpPr>
        <p:spPr bwMode="auto">
          <a:xfrm flipV="1">
            <a:off x="4932040" y="2092467"/>
            <a:ext cx="576064" cy="531676"/>
          </a:xfrm>
          <a:prstGeom prst="straightConnector1">
            <a:avLst/>
          </a:prstGeom>
          <a:solidFill>
            <a:srgbClr val="00B8FF"/>
          </a:solidFill>
          <a:ln w="57150" cap="flat" cmpd="sng" algn="ctr">
            <a:solidFill>
              <a:srgbClr val="2D2DB9"/>
            </a:solidFill>
            <a:prstDash val="solid"/>
            <a:round/>
            <a:headEnd type="arrow"/>
            <a:tailEnd type="arrow"/>
          </a:ln>
          <a:effectLst/>
        </p:spPr>
      </p:cxnSp>
      <p:cxnSp>
        <p:nvCxnSpPr>
          <p:cNvPr id="60" name="Straight Arrow Connector 59"/>
          <p:cNvCxnSpPr/>
          <p:nvPr/>
        </p:nvCxnSpPr>
        <p:spPr bwMode="auto">
          <a:xfrm flipV="1">
            <a:off x="4932040" y="4633496"/>
            <a:ext cx="576064" cy="531676"/>
          </a:xfrm>
          <a:prstGeom prst="straightConnector1">
            <a:avLst/>
          </a:prstGeom>
          <a:solidFill>
            <a:srgbClr val="00B8FF"/>
          </a:solidFill>
          <a:ln w="57150" cap="flat" cmpd="sng" algn="ctr">
            <a:solidFill>
              <a:srgbClr val="FF0000"/>
            </a:solidFill>
            <a:prstDash val="solid"/>
            <a:round/>
            <a:headEnd type="arrow"/>
            <a:tailEnd type="arrow"/>
          </a:ln>
          <a:effectLst/>
        </p:spPr>
      </p:cxnSp>
      <p:sp>
        <p:nvSpPr>
          <p:cNvPr id="61" name="TextBox 60"/>
          <p:cNvSpPr txBox="1"/>
          <p:nvPr/>
        </p:nvSpPr>
        <p:spPr>
          <a:xfrm>
            <a:off x="3288387" y="1385481"/>
            <a:ext cx="1646605" cy="1323439"/>
          </a:xfrm>
          <a:prstGeom prst="rect">
            <a:avLst/>
          </a:prstGeom>
          <a:noFill/>
        </p:spPr>
        <p:txBody>
          <a:bodyPr wrap="none" rtlCol="0">
            <a:spAutoFit/>
          </a:bodyPr>
          <a:lstStyle/>
          <a:p>
            <a:pPr algn="dist"/>
            <a:r>
              <a:rPr lang="en-US" sz="2000" dirty="0" smtClean="0">
                <a:solidFill>
                  <a:srgbClr val="2D2DB9"/>
                </a:solidFill>
              </a:rPr>
              <a:t>Simply add or</a:t>
            </a:r>
            <a:br>
              <a:rPr lang="en-US" sz="2000" dirty="0" smtClean="0">
                <a:solidFill>
                  <a:srgbClr val="2D2DB9"/>
                </a:solidFill>
              </a:rPr>
            </a:br>
            <a:r>
              <a:rPr lang="en-US" sz="2000" dirty="0" smtClean="0">
                <a:solidFill>
                  <a:srgbClr val="2D2DB9"/>
                </a:solidFill>
              </a:rPr>
              <a:t>remove tag;</a:t>
            </a:r>
            <a:br>
              <a:rPr lang="en-US" sz="2000" dirty="0" smtClean="0">
                <a:solidFill>
                  <a:srgbClr val="2D2DB9"/>
                </a:solidFill>
              </a:rPr>
            </a:br>
            <a:r>
              <a:rPr lang="en-US" sz="2000" dirty="0" smtClean="0">
                <a:solidFill>
                  <a:srgbClr val="2D2DB9"/>
                </a:solidFill>
              </a:rPr>
              <a:t>MSDU is</a:t>
            </a:r>
            <a:br>
              <a:rPr lang="en-US" sz="2000" dirty="0" smtClean="0">
                <a:solidFill>
                  <a:srgbClr val="2D2DB9"/>
                </a:solidFill>
              </a:rPr>
            </a:br>
            <a:r>
              <a:rPr lang="en-US" sz="2000" dirty="0" smtClean="0">
                <a:solidFill>
                  <a:srgbClr val="2D2DB9"/>
                </a:solidFill>
              </a:rPr>
              <a:t>unchanged.</a:t>
            </a:r>
            <a:endParaRPr lang="en-US" sz="2000" dirty="0">
              <a:solidFill>
                <a:srgbClr val="2D2DB9"/>
              </a:solidFill>
            </a:endParaRPr>
          </a:p>
        </p:txBody>
      </p:sp>
      <p:sp>
        <p:nvSpPr>
          <p:cNvPr id="62" name="TextBox 61"/>
          <p:cNvSpPr txBox="1"/>
          <p:nvPr/>
        </p:nvSpPr>
        <p:spPr>
          <a:xfrm>
            <a:off x="3211444" y="4141529"/>
            <a:ext cx="1800493" cy="1015663"/>
          </a:xfrm>
          <a:prstGeom prst="rect">
            <a:avLst/>
          </a:prstGeom>
          <a:noFill/>
        </p:spPr>
        <p:txBody>
          <a:bodyPr wrap="none" rtlCol="0">
            <a:spAutoFit/>
          </a:bodyPr>
          <a:lstStyle/>
          <a:p>
            <a:pPr algn="dist"/>
            <a:r>
              <a:rPr lang="en-US" sz="2000" dirty="0" smtClean="0">
                <a:solidFill>
                  <a:srgbClr val="FF0000"/>
                </a:solidFill>
              </a:rPr>
              <a:t>Change MSDU</a:t>
            </a:r>
            <a:br>
              <a:rPr lang="en-US" sz="2000" dirty="0" smtClean="0">
                <a:solidFill>
                  <a:srgbClr val="FF0000"/>
                </a:solidFill>
              </a:rPr>
            </a:br>
            <a:r>
              <a:rPr lang="en-US" sz="2000" dirty="0" smtClean="0">
                <a:solidFill>
                  <a:srgbClr val="FF0000"/>
                </a:solidFill>
              </a:rPr>
              <a:t>when adding or</a:t>
            </a:r>
            <a:br>
              <a:rPr lang="en-US" sz="2000" dirty="0" smtClean="0">
                <a:solidFill>
                  <a:srgbClr val="FF0000"/>
                </a:solidFill>
              </a:rPr>
            </a:br>
            <a:r>
              <a:rPr lang="en-US" sz="2000" dirty="0" smtClean="0">
                <a:solidFill>
                  <a:srgbClr val="FF0000"/>
                </a:solidFill>
              </a:rPr>
              <a:t>removing a tag.</a:t>
            </a:r>
            <a:endParaRPr lang="en-US" sz="2000" dirty="0">
              <a:solidFill>
                <a:srgbClr val="FF0000"/>
              </a:solidFill>
            </a:endParaRPr>
          </a:p>
        </p:txBody>
      </p:sp>
      <p:sp>
        <p:nvSpPr>
          <p:cNvPr id="56" name="Rectangle 55"/>
          <p:cNvSpPr/>
          <p:nvPr/>
        </p:nvSpPr>
        <p:spPr bwMode="auto">
          <a:xfrm>
            <a:off x="6916418" y="5892200"/>
            <a:ext cx="1812994" cy="404428"/>
          </a:xfrm>
          <a:prstGeom prst="rect">
            <a:avLst/>
          </a:prstGeom>
          <a:solidFill>
            <a:schemeClr val="accent1">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MAC CLIENT DATA</a:t>
            </a:r>
            <a:endParaRPr kumimoji="0" lang="en-US" sz="1400" b="0" i="0" u="none" strike="noStrike" cap="none" normalizeH="0" baseline="0" dirty="0" smtClean="0">
              <a:ln>
                <a:noFill/>
              </a:ln>
              <a:solidFill>
                <a:srgbClr val="000000"/>
              </a:solidFill>
              <a:effectLst/>
              <a:latin typeface="Arial"/>
              <a:cs typeface="Arial"/>
            </a:endParaRPr>
          </a:p>
        </p:txBody>
      </p:sp>
      <p:sp>
        <p:nvSpPr>
          <p:cNvPr id="57" name="Rectangle 56"/>
          <p:cNvSpPr/>
          <p:nvPr/>
        </p:nvSpPr>
        <p:spPr bwMode="auto">
          <a:xfrm>
            <a:off x="5908306" y="5892200"/>
            <a:ext cx="1008112" cy="404428"/>
          </a:xfrm>
          <a:prstGeom prst="rect">
            <a:avLst/>
          </a:prstGeom>
          <a:solidFill>
            <a:schemeClr val="accent1">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LENGTH / TYPE</a:t>
            </a:r>
            <a:endParaRPr kumimoji="0" lang="en-US" sz="1400" b="0" i="0" u="none" strike="noStrike" cap="none" normalizeH="0" baseline="0" dirty="0" smtClean="0">
              <a:ln>
                <a:noFill/>
              </a:ln>
              <a:solidFill>
                <a:srgbClr val="000000"/>
              </a:solidFill>
              <a:effectLst/>
              <a:latin typeface="Arial"/>
              <a:cs typeface="Arial"/>
            </a:endParaRPr>
          </a:p>
        </p:txBody>
      </p:sp>
    </p:spTree>
    <p:extLst>
      <p:ext uri="{BB962C8B-B14F-4D97-AF65-F5344CB8AC3E}">
        <p14:creationId xmlns:p14="http://schemas.microsoft.com/office/powerpoint/2010/main" val="6411940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Rectangle 83"/>
          <p:cNvSpPr/>
          <p:nvPr/>
        </p:nvSpPr>
        <p:spPr bwMode="auto">
          <a:xfrm>
            <a:off x="5052257" y="5521336"/>
            <a:ext cx="3503982" cy="404428"/>
          </a:xfrm>
          <a:prstGeom prst="rect">
            <a:avLst/>
          </a:prstGeom>
          <a:solidFill>
            <a:srgbClr val="CCFFCC"/>
          </a:solidFill>
          <a:ln w="12700" cap="flat" cmpd="sng" algn="ctr">
            <a:solidFill>
              <a:srgbClr val="FFFFFF"/>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400" b="0" i="0" u="none" strike="noStrike" cap="none" normalizeH="0" baseline="0" dirty="0" smtClean="0">
              <a:ln>
                <a:noFill/>
              </a:ln>
              <a:solidFill>
                <a:srgbClr val="000000"/>
              </a:solidFill>
              <a:effectLst/>
              <a:latin typeface="Arial"/>
              <a:cs typeface="Arial"/>
            </a:endParaRPr>
          </a:p>
        </p:txBody>
      </p:sp>
      <p:sp>
        <p:nvSpPr>
          <p:cNvPr id="83" name="Rectangle 82"/>
          <p:cNvSpPr/>
          <p:nvPr/>
        </p:nvSpPr>
        <p:spPr bwMode="auto">
          <a:xfrm>
            <a:off x="2761968" y="5521336"/>
            <a:ext cx="1254146" cy="404428"/>
          </a:xfrm>
          <a:prstGeom prst="rect">
            <a:avLst/>
          </a:prstGeom>
          <a:solidFill>
            <a:srgbClr val="FFFC69"/>
          </a:solidFill>
          <a:ln w="12700" cap="flat" cmpd="sng" algn="ctr">
            <a:solidFill>
              <a:srgbClr val="FFFFFF"/>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400" b="0" i="0" u="none" strike="noStrike" cap="none" normalizeH="0" baseline="0" dirty="0" smtClean="0">
              <a:ln>
                <a:noFill/>
              </a:ln>
              <a:solidFill>
                <a:srgbClr val="000000"/>
              </a:solidFill>
              <a:effectLst/>
              <a:latin typeface="Arial"/>
              <a:cs typeface="Arial"/>
            </a:endParaRPr>
          </a:p>
        </p:txBody>
      </p:sp>
      <p:sp>
        <p:nvSpPr>
          <p:cNvPr id="82" name="Rectangle 81"/>
          <p:cNvSpPr/>
          <p:nvPr/>
        </p:nvSpPr>
        <p:spPr bwMode="auto">
          <a:xfrm>
            <a:off x="6156176" y="5085184"/>
            <a:ext cx="1656184" cy="404428"/>
          </a:xfrm>
          <a:prstGeom prst="rect">
            <a:avLst/>
          </a:prstGeom>
          <a:solidFill>
            <a:srgbClr val="FFFC69"/>
          </a:solidFill>
          <a:ln w="12700" cap="flat" cmpd="sng" algn="ctr">
            <a:solidFill>
              <a:srgbClr val="FFFFFF"/>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400" b="0" i="0" u="none" strike="noStrike" cap="none" normalizeH="0" baseline="0" dirty="0" smtClean="0">
              <a:ln>
                <a:noFill/>
              </a:ln>
              <a:solidFill>
                <a:srgbClr val="000000"/>
              </a:solidFill>
              <a:effectLst/>
              <a:latin typeface="Arial"/>
              <a:cs typeface="Arial"/>
            </a:endParaRPr>
          </a:p>
        </p:txBody>
      </p:sp>
      <p:sp>
        <p:nvSpPr>
          <p:cNvPr id="81" name="Rectangle 80"/>
          <p:cNvSpPr/>
          <p:nvPr/>
        </p:nvSpPr>
        <p:spPr bwMode="auto">
          <a:xfrm>
            <a:off x="2436170" y="5085184"/>
            <a:ext cx="3503982" cy="404428"/>
          </a:xfrm>
          <a:prstGeom prst="rect">
            <a:avLst/>
          </a:prstGeom>
          <a:solidFill>
            <a:srgbClr val="CCFFCC"/>
          </a:solidFill>
          <a:ln w="12700" cap="flat" cmpd="sng" algn="ctr">
            <a:solidFill>
              <a:srgbClr val="FFFFFF"/>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400" b="0" i="0" u="none" strike="noStrike" cap="none" normalizeH="0" baseline="0" dirty="0" smtClean="0">
              <a:ln>
                <a:noFill/>
              </a:ln>
              <a:solidFill>
                <a:srgbClr val="000000"/>
              </a:solidFill>
              <a:effectLst/>
              <a:latin typeface="Arial"/>
              <a:cs typeface="Arial"/>
            </a:endParaRPr>
          </a:p>
        </p:txBody>
      </p:sp>
      <p:sp>
        <p:nvSpPr>
          <p:cNvPr id="80" name="Rectangle 79"/>
          <p:cNvSpPr/>
          <p:nvPr/>
        </p:nvSpPr>
        <p:spPr bwMode="auto">
          <a:xfrm>
            <a:off x="6804248" y="5949280"/>
            <a:ext cx="1008112" cy="404428"/>
          </a:xfrm>
          <a:prstGeom prst="rect">
            <a:avLst/>
          </a:prstGeom>
          <a:solidFill>
            <a:schemeClr val="accent6">
              <a:lumMod val="20000"/>
              <a:lumOff val="80000"/>
            </a:schemeClr>
          </a:solidFill>
          <a:ln w="12700" cap="flat" cmpd="sng" algn="ctr">
            <a:solidFill>
              <a:srgbClr val="FFFFFF"/>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400" b="0" i="0" u="none" strike="noStrike" cap="none" normalizeH="0" baseline="0" dirty="0" smtClean="0">
              <a:ln>
                <a:noFill/>
              </a:ln>
              <a:solidFill>
                <a:srgbClr val="000000"/>
              </a:solidFill>
              <a:effectLst/>
              <a:latin typeface="Arial"/>
              <a:cs typeface="Arial"/>
            </a:endParaRPr>
          </a:p>
        </p:txBody>
      </p:sp>
      <p:sp>
        <p:nvSpPr>
          <p:cNvPr id="79" name="Rectangle 78"/>
          <p:cNvSpPr/>
          <p:nvPr/>
        </p:nvSpPr>
        <p:spPr bwMode="auto">
          <a:xfrm>
            <a:off x="4572000" y="5949280"/>
            <a:ext cx="1584176" cy="404428"/>
          </a:xfrm>
          <a:prstGeom prst="rect">
            <a:avLst/>
          </a:prstGeom>
          <a:solidFill>
            <a:srgbClr val="C2FFF0"/>
          </a:solidFill>
          <a:ln w="12700" cap="flat" cmpd="sng" algn="ctr">
            <a:solidFill>
              <a:srgbClr val="FFFFFF"/>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0</a:t>
            </a:r>
            <a:endParaRPr kumimoji="0" lang="en-US" sz="1400" b="0" i="0" u="none" strike="noStrike" cap="none" normalizeH="0" baseline="0" dirty="0" smtClean="0">
              <a:ln>
                <a:noFill/>
              </a:ln>
              <a:solidFill>
                <a:srgbClr val="000000"/>
              </a:solidFill>
              <a:effectLst/>
              <a:latin typeface="Arial"/>
              <a:cs typeface="Arial"/>
            </a:endParaRPr>
          </a:p>
        </p:txBody>
      </p:sp>
      <p:sp>
        <p:nvSpPr>
          <p:cNvPr id="78" name="Rectangle 77"/>
          <p:cNvSpPr/>
          <p:nvPr/>
        </p:nvSpPr>
        <p:spPr bwMode="auto">
          <a:xfrm>
            <a:off x="1278776" y="5949280"/>
            <a:ext cx="2126545" cy="404428"/>
          </a:xfrm>
          <a:prstGeom prst="rect">
            <a:avLst/>
          </a:prstGeom>
          <a:solidFill>
            <a:srgbClr val="FFD7D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400" b="0" i="0" u="none" strike="noStrike" cap="none" normalizeH="0" baseline="0" dirty="0" smtClean="0">
              <a:ln>
                <a:noFill/>
              </a:ln>
              <a:solidFill>
                <a:srgbClr val="000000"/>
              </a:solidFill>
              <a:effectLst/>
              <a:latin typeface="Arial"/>
              <a:cs typeface="Arial"/>
            </a:endParaRPr>
          </a:p>
        </p:txBody>
      </p:sp>
      <p:sp>
        <p:nvSpPr>
          <p:cNvPr id="2" name="Title 1"/>
          <p:cNvSpPr>
            <a:spLocks noGrp="1"/>
          </p:cNvSpPr>
          <p:nvPr>
            <p:ph type="title"/>
          </p:nvPr>
        </p:nvSpPr>
        <p:spPr/>
        <p:txBody>
          <a:bodyPr/>
          <a:lstStyle/>
          <a:p>
            <a:r>
              <a:rPr lang="en-US" dirty="0">
                <a:solidFill>
                  <a:schemeClr val="accent6"/>
                </a:solidFill>
              </a:rPr>
              <a:t>LLC</a:t>
            </a:r>
            <a:r>
              <a:rPr lang="en-US" dirty="0"/>
              <a:t> tagging </a:t>
            </a:r>
            <a:r>
              <a:rPr lang="en-US" dirty="0" smtClean="0"/>
              <a:t>process </a:t>
            </a:r>
            <a:r>
              <a:rPr lang="en-US" dirty="0"/>
              <a:t>P802.1Qbz Draft 1.2</a:t>
            </a:r>
          </a:p>
        </p:txBody>
      </p:sp>
      <p:sp>
        <p:nvSpPr>
          <p:cNvPr id="3" name="Content Placeholder 2"/>
          <p:cNvSpPr>
            <a:spLocks noGrp="1"/>
          </p:cNvSpPr>
          <p:nvPr>
            <p:ph idx="1"/>
          </p:nvPr>
        </p:nvSpPr>
        <p:spPr>
          <a:xfrm>
            <a:off x="179512" y="1981200"/>
            <a:ext cx="8549898" cy="4494213"/>
          </a:xfrm>
        </p:spPr>
        <p:txBody>
          <a:bodyPr>
            <a:normAutofit/>
          </a:bodyPr>
          <a:lstStyle/>
          <a:p>
            <a:pPr>
              <a:buFont typeface="Arial"/>
              <a:buChar char="•"/>
            </a:pPr>
            <a:r>
              <a:rPr lang="en-US" dirty="0" smtClean="0"/>
              <a:t>Add/remove tag</a:t>
            </a:r>
            <a:br>
              <a:rPr lang="en-US" dirty="0" smtClean="0"/>
            </a:br>
            <a:r>
              <a:rPr lang="en-US" dirty="0" smtClean="0"/>
              <a:t>on </a:t>
            </a:r>
            <a:r>
              <a:rPr lang="en-US" dirty="0" smtClean="0">
                <a:solidFill>
                  <a:srgbClr val="FF0000"/>
                </a:solidFill>
              </a:rPr>
              <a:t>SNAP</a:t>
            </a:r>
            <a:r>
              <a:rPr lang="en-US" dirty="0" smtClean="0"/>
              <a:t> frame</a:t>
            </a:r>
            <a:endParaRPr lang="en-US" dirty="0"/>
          </a:p>
          <a:p>
            <a:pPr>
              <a:buFont typeface="Arial"/>
              <a:buChar char="•"/>
            </a:pPr>
            <a:endParaRPr lang="en-US" dirty="0" smtClean="0"/>
          </a:p>
          <a:p>
            <a:pPr>
              <a:buFont typeface="Arial"/>
              <a:buChar char="•"/>
            </a:pPr>
            <a:endParaRPr lang="en-US" dirty="0"/>
          </a:p>
          <a:p>
            <a:pPr>
              <a:buFont typeface="Arial"/>
              <a:buChar char="•"/>
            </a:pPr>
            <a:endParaRPr lang="en-US" dirty="0" smtClean="0"/>
          </a:p>
          <a:p>
            <a:pPr>
              <a:buFont typeface="Arial"/>
              <a:buChar char="•"/>
            </a:pPr>
            <a:endParaRPr lang="en-US" dirty="0"/>
          </a:p>
          <a:p>
            <a:pPr>
              <a:buFont typeface="Arial"/>
              <a:buChar char="•"/>
            </a:pPr>
            <a:endParaRPr lang="en-US" dirty="0" smtClean="0"/>
          </a:p>
          <a:p>
            <a:pPr>
              <a:buFont typeface="Arial"/>
              <a:buChar char="•"/>
            </a:pPr>
            <a:r>
              <a:rPr lang="en-US" dirty="0" smtClean="0"/>
              <a:t>Add: Convert old outer item LLC </a:t>
            </a:r>
            <a:r>
              <a:rPr lang="en-US" dirty="0" smtClean="0">
                <a:sym typeface="Wingdings"/>
              </a:rPr>
              <a:t> </a:t>
            </a:r>
            <a:r>
              <a:rPr lang="en-US" dirty="0" smtClean="0"/>
              <a:t>L/T, add LLC tag.</a:t>
            </a:r>
          </a:p>
          <a:p>
            <a:pPr>
              <a:buFont typeface="Arial"/>
              <a:buChar char="•"/>
            </a:pPr>
            <a:r>
              <a:rPr lang="en-US" dirty="0" smtClean="0"/>
              <a:t>Remove:  Delete LLC tag, convert new outer item L/T</a:t>
            </a:r>
            <a:r>
              <a:rPr lang="en-US" dirty="0" smtClean="0">
                <a:sym typeface="Wingdings"/>
              </a:rPr>
              <a:t>LLC.</a:t>
            </a:r>
          </a:p>
          <a:p>
            <a:pPr>
              <a:buFont typeface="Arial"/>
              <a:buChar char="•"/>
            </a:pPr>
            <a:r>
              <a:rPr lang="en-US" dirty="0" smtClean="0">
                <a:sym typeface="Wingdings"/>
              </a:rPr>
              <a:t>OR:  Add/remove tag between LLC-SNAP and MSDU.</a:t>
            </a:r>
            <a:endParaRPr lang="en-US" dirty="0" smtClean="0"/>
          </a:p>
        </p:txBody>
      </p:sp>
      <p:sp>
        <p:nvSpPr>
          <p:cNvPr id="4" name="Slide Number Placeholder 3"/>
          <p:cNvSpPr>
            <a:spLocks noGrp="1"/>
          </p:cNvSpPr>
          <p:nvPr>
            <p:ph type="sldNum" idx="12"/>
          </p:nvPr>
        </p:nvSpPr>
        <p:spPr>
          <a:xfrm>
            <a:off x="3405322" y="6475413"/>
            <a:ext cx="528637" cy="363537"/>
          </a:xfrm>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a:xfrm>
            <a:off x="4418152" y="6475413"/>
            <a:ext cx="3184520" cy="180975"/>
          </a:xfrm>
        </p:spPr>
        <p:txBody>
          <a:bodyPr/>
          <a:lstStyle/>
          <a:p>
            <a:r>
              <a:rPr lang="en-GB" smtClean="0"/>
              <a:t>Norman Finn, Cisco Systems</a:t>
            </a:r>
            <a:endParaRPr lang="en-GB" dirty="0"/>
          </a:p>
        </p:txBody>
      </p:sp>
      <p:sp>
        <p:nvSpPr>
          <p:cNvPr id="6" name="Date Placeholder 5"/>
          <p:cNvSpPr>
            <a:spLocks noGrp="1"/>
          </p:cNvSpPr>
          <p:nvPr>
            <p:ph type="dt" idx="15"/>
          </p:nvPr>
        </p:nvSpPr>
        <p:spPr/>
        <p:txBody>
          <a:bodyPr/>
          <a:lstStyle/>
          <a:p>
            <a:r>
              <a:rPr lang="en-US" smtClean="0"/>
              <a:t>August 2013</a:t>
            </a:r>
            <a:endParaRPr lang="en-GB" dirty="0"/>
          </a:p>
        </p:txBody>
      </p:sp>
      <p:grpSp>
        <p:nvGrpSpPr>
          <p:cNvPr id="7" name="Group 6"/>
          <p:cNvGrpSpPr/>
          <p:nvPr/>
        </p:nvGrpSpPr>
        <p:grpSpPr>
          <a:xfrm>
            <a:off x="2992731" y="1423628"/>
            <a:ext cx="5736680" cy="1501316"/>
            <a:chOff x="2979336" y="1307468"/>
            <a:chExt cx="5736680" cy="1501316"/>
          </a:xfrm>
        </p:grpSpPr>
        <p:sp>
          <p:nvSpPr>
            <p:cNvPr id="39" name="Rectangle 38"/>
            <p:cNvSpPr/>
            <p:nvPr/>
          </p:nvSpPr>
          <p:spPr bwMode="auto">
            <a:xfrm>
              <a:off x="2987824" y="1595500"/>
              <a:ext cx="5728191" cy="404428"/>
            </a:xfrm>
            <a:prstGeom prst="rect">
              <a:avLst/>
            </a:prstGeom>
            <a:solidFill>
              <a:srgbClr val="CCFFCC"/>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Untagged MSDU</a:t>
              </a:r>
              <a:endParaRPr kumimoji="0" lang="en-US" sz="1400" b="0" i="0" u="none" strike="noStrike" cap="none" normalizeH="0" baseline="0" dirty="0" smtClean="0">
                <a:ln>
                  <a:noFill/>
                </a:ln>
                <a:solidFill>
                  <a:srgbClr val="000000"/>
                </a:solidFill>
                <a:effectLst/>
                <a:latin typeface="Arial"/>
                <a:cs typeface="Arial"/>
              </a:endParaRPr>
            </a:p>
          </p:txBody>
        </p:sp>
        <p:sp>
          <p:nvSpPr>
            <p:cNvPr id="40" name="TextBox 39"/>
            <p:cNvSpPr txBox="1"/>
            <p:nvPr/>
          </p:nvSpPr>
          <p:spPr>
            <a:xfrm>
              <a:off x="2979336" y="1307468"/>
              <a:ext cx="5736679" cy="288032"/>
            </a:xfrm>
            <a:prstGeom prst="rect">
              <a:avLst/>
            </a:prstGeom>
            <a:noFill/>
          </p:spPr>
          <p:txBody>
            <a:bodyPr wrap="square" rtlCol="0">
              <a:spAutoFit/>
            </a:bodyPr>
            <a:lstStyle/>
            <a:p>
              <a:r>
                <a:rPr lang="en-US" sz="1200" dirty="0" smtClean="0">
                  <a:solidFill>
                    <a:srgbClr val="000000"/>
                  </a:solidFill>
                  <a:latin typeface="Arial"/>
                  <a:cs typeface="Arial"/>
                </a:rPr>
                <a:t>         3                        3                          2                                      </a:t>
              </a:r>
              <a:r>
                <a:rPr lang="en-US" sz="1200" i="1" dirty="0" smtClean="0">
                  <a:solidFill>
                    <a:srgbClr val="000000"/>
                  </a:solidFill>
                  <a:latin typeface="Arial"/>
                  <a:cs typeface="Arial"/>
                </a:rPr>
                <a:t>M</a:t>
              </a:r>
              <a:r>
                <a:rPr lang="en-US" sz="1200" dirty="0" smtClean="0">
                  <a:solidFill>
                    <a:srgbClr val="000000"/>
                  </a:solidFill>
                  <a:latin typeface="Arial"/>
                  <a:cs typeface="Arial"/>
                </a:rPr>
                <a:t> </a:t>
              </a:r>
              <a:endParaRPr lang="en-US" sz="1200" dirty="0">
                <a:solidFill>
                  <a:srgbClr val="000000"/>
                </a:solidFill>
                <a:latin typeface="Arial"/>
                <a:cs typeface="Arial"/>
              </a:endParaRPr>
            </a:p>
          </p:txBody>
        </p:sp>
        <p:sp>
          <p:nvSpPr>
            <p:cNvPr id="41" name="Rectangle 40"/>
            <p:cNvSpPr/>
            <p:nvPr/>
          </p:nvSpPr>
          <p:spPr bwMode="auto">
            <a:xfrm>
              <a:off x="2987387" y="2404356"/>
              <a:ext cx="1152068" cy="404428"/>
            </a:xfrm>
            <a:prstGeom prst="rect">
              <a:avLst/>
            </a:prstGeom>
            <a:solidFill>
              <a:srgbClr val="C2FFF0"/>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AA-AA-03</a:t>
              </a:r>
              <a:endParaRPr kumimoji="0" lang="en-US" sz="1400" b="0" i="0" u="none" strike="noStrike" cap="none" normalizeH="0" baseline="0" dirty="0" smtClean="0">
                <a:ln>
                  <a:noFill/>
                </a:ln>
                <a:solidFill>
                  <a:srgbClr val="000000"/>
                </a:solidFill>
                <a:effectLst/>
                <a:latin typeface="Arial"/>
                <a:cs typeface="Arial"/>
              </a:endParaRPr>
            </a:p>
          </p:txBody>
        </p:sp>
        <p:sp>
          <p:nvSpPr>
            <p:cNvPr id="42" name="Rectangle 41"/>
            <p:cNvSpPr/>
            <p:nvPr/>
          </p:nvSpPr>
          <p:spPr bwMode="auto">
            <a:xfrm>
              <a:off x="4139456" y="2404356"/>
              <a:ext cx="1143198" cy="404428"/>
            </a:xfrm>
            <a:prstGeom prst="rect">
              <a:avLst/>
            </a:prstGeom>
            <a:solidFill>
              <a:srgbClr val="C2FFF0"/>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00-00-00</a:t>
              </a:r>
              <a:endParaRPr kumimoji="0" lang="en-US" sz="1400" b="0" i="0" u="none" strike="noStrike" cap="none" normalizeH="0" baseline="0" dirty="0" smtClean="0">
                <a:ln>
                  <a:noFill/>
                </a:ln>
                <a:solidFill>
                  <a:srgbClr val="000000"/>
                </a:solidFill>
                <a:effectLst/>
                <a:latin typeface="Arial"/>
                <a:cs typeface="Arial"/>
              </a:endParaRPr>
            </a:p>
          </p:txBody>
        </p:sp>
        <p:sp>
          <p:nvSpPr>
            <p:cNvPr id="43" name="Rectangle 42"/>
            <p:cNvSpPr/>
            <p:nvPr/>
          </p:nvSpPr>
          <p:spPr bwMode="auto">
            <a:xfrm>
              <a:off x="2984657" y="1999928"/>
              <a:ext cx="1154798" cy="404428"/>
            </a:xfrm>
            <a:prstGeom prst="rect">
              <a:avLst/>
            </a:prstGeom>
            <a:solidFill>
              <a:srgbClr val="C2FFF0"/>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LLC,</a:t>
              </a:r>
              <a:br>
                <a:rPr lang="en-US" sz="1400" dirty="0" smtClean="0">
                  <a:solidFill>
                    <a:srgbClr val="000000"/>
                  </a:solidFill>
                  <a:latin typeface="Arial"/>
                  <a:cs typeface="Arial"/>
                </a:rPr>
              </a:br>
              <a:r>
                <a:rPr lang="en-US" sz="1400" dirty="0" smtClean="0">
                  <a:solidFill>
                    <a:srgbClr val="000000"/>
                  </a:solidFill>
                  <a:latin typeface="Arial"/>
                  <a:cs typeface="Arial"/>
                </a:rPr>
                <a:t>LL = AA-AA</a:t>
              </a:r>
              <a:endParaRPr kumimoji="0" lang="en-US" sz="1400" b="0" i="0" u="none" strike="noStrike" cap="none" normalizeH="0" baseline="0" dirty="0" smtClean="0">
                <a:ln>
                  <a:noFill/>
                </a:ln>
                <a:solidFill>
                  <a:srgbClr val="000000"/>
                </a:solidFill>
                <a:effectLst/>
                <a:latin typeface="Arial"/>
                <a:cs typeface="Arial"/>
              </a:endParaRPr>
            </a:p>
          </p:txBody>
        </p:sp>
        <p:sp>
          <p:nvSpPr>
            <p:cNvPr id="44" name="Rectangle 43"/>
            <p:cNvSpPr/>
            <p:nvPr/>
          </p:nvSpPr>
          <p:spPr bwMode="auto">
            <a:xfrm>
              <a:off x="4139455" y="1999928"/>
              <a:ext cx="1143199" cy="404428"/>
            </a:xfrm>
            <a:prstGeom prst="rect">
              <a:avLst/>
            </a:prstGeom>
            <a:solidFill>
              <a:srgbClr val="C2FFF0"/>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0</a:t>
              </a:r>
              <a:endParaRPr kumimoji="0" lang="en-US" sz="1400" b="0" i="0" u="none" strike="noStrike" cap="none" normalizeH="0" baseline="0" dirty="0" smtClean="0">
                <a:ln>
                  <a:noFill/>
                </a:ln>
                <a:solidFill>
                  <a:srgbClr val="000000"/>
                </a:solidFill>
                <a:effectLst/>
                <a:latin typeface="Arial"/>
                <a:cs typeface="Arial"/>
              </a:endParaRPr>
            </a:p>
          </p:txBody>
        </p:sp>
        <p:sp>
          <p:nvSpPr>
            <p:cNvPr id="45" name="Rectangle 44"/>
            <p:cNvSpPr/>
            <p:nvPr/>
          </p:nvSpPr>
          <p:spPr bwMode="auto">
            <a:xfrm>
              <a:off x="5282655" y="2404356"/>
              <a:ext cx="1143198" cy="404428"/>
            </a:xfrm>
            <a:prstGeom prst="rect">
              <a:avLst/>
            </a:prstGeom>
            <a:solidFill>
              <a:schemeClr val="accent6">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08-00</a:t>
              </a:r>
              <a:endParaRPr kumimoji="0" lang="en-US" sz="1400" b="0" i="0" u="none" strike="noStrike" cap="none" normalizeH="0" baseline="0" dirty="0" smtClean="0">
                <a:ln>
                  <a:noFill/>
                </a:ln>
                <a:solidFill>
                  <a:srgbClr val="000000"/>
                </a:solidFill>
                <a:effectLst/>
                <a:latin typeface="Arial"/>
                <a:cs typeface="Arial"/>
              </a:endParaRPr>
            </a:p>
          </p:txBody>
        </p:sp>
        <p:sp>
          <p:nvSpPr>
            <p:cNvPr id="46" name="Rectangle 45"/>
            <p:cNvSpPr/>
            <p:nvPr/>
          </p:nvSpPr>
          <p:spPr bwMode="auto">
            <a:xfrm>
              <a:off x="5282654" y="1999928"/>
              <a:ext cx="1143199" cy="404428"/>
            </a:xfrm>
            <a:prstGeom prst="rect">
              <a:avLst/>
            </a:prstGeom>
            <a:solidFill>
              <a:schemeClr val="accent6">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err="1" smtClean="0">
                  <a:solidFill>
                    <a:srgbClr val="000000"/>
                  </a:solidFill>
                  <a:latin typeface="Arial"/>
                  <a:cs typeface="Arial"/>
                </a:rPr>
                <a:t>EtherType</a:t>
              </a:r>
              <a:endParaRPr kumimoji="0" lang="en-US" sz="1400" b="0" i="0" u="none" strike="noStrike" cap="none" normalizeH="0" baseline="0" dirty="0" smtClean="0">
                <a:ln>
                  <a:noFill/>
                </a:ln>
                <a:solidFill>
                  <a:srgbClr val="000000"/>
                </a:solidFill>
                <a:effectLst/>
                <a:latin typeface="Arial"/>
                <a:cs typeface="Arial"/>
              </a:endParaRPr>
            </a:p>
          </p:txBody>
        </p:sp>
        <p:sp>
          <p:nvSpPr>
            <p:cNvPr id="47" name="Rectangle 46"/>
            <p:cNvSpPr/>
            <p:nvPr/>
          </p:nvSpPr>
          <p:spPr bwMode="auto">
            <a:xfrm>
              <a:off x="6429619" y="2404356"/>
              <a:ext cx="1143198" cy="404428"/>
            </a:xfrm>
            <a:prstGeom prst="rect">
              <a:avLst/>
            </a:prstGeom>
            <a:solidFill>
              <a:schemeClr val="accent6">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IP header</a:t>
              </a:r>
              <a:endParaRPr kumimoji="0" lang="en-US" sz="1400" b="0" i="0" u="none" strike="noStrike" cap="none" normalizeH="0" baseline="0" dirty="0" smtClean="0">
                <a:ln>
                  <a:noFill/>
                </a:ln>
                <a:solidFill>
                  <a:srgbClr val="000000"/>
                </a:solidFill>
                <a:effectLst/>
                <a:latin typeface="Arial"/>
                <a:cs typeface="Arial"/>
              </a:endParaRPr>
            </a:p>
          </p:txBody>
        </p:sp>
        <p:sp>
          <p:nvSpPr>
            <p:cNvPr id="48" name="Rectangle 47"/>
            <p:cNvSpPr/>
            <p:nvPr/>
          </p:nvSpPr>
          <p:spPr bwMode="auto">
            <a:xfrm>
              <a:off x="6429618" y="1999928"/>
              <a:ext cx="2286398" cy="404428"/>
            </a:xfrm>
            <a:prstGeom prst="rect">
              <a:avLst/>
            </a:prstGeom>
            <a:solidFill>
              <a:schemeClr val="accent6">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data</a:t>
              </a:r>
              <a:endParaRPr kumimoji="0" lang="en-US" sz="1400" b="0" i="0" u="none" strike="noStrike" cap="none" normalizeH="0" baseline="0" dirty="0" smtClean="0">
                <a:ln>
                  <a:noFill/>
                </a:ln>
                <a:solidFill>
                  <a:srgbClr val="000000"/>
                </a:solidFill>
                <a:effectLst/>
                <a:latin typeface="Arial"/>
                <a:cs typeface="Arial"/>
              </a:endParaRPr>
            </a:p>
          </p:txBody>
        </p:sp>
        <p:sp>
          <p:nvSpPr>
            <p:cNvPr id="49" name="Rectangle 48"/>
            <p:cNvSpPr/>
            <p:nvPr/>
          </p:nvSpPr>
          <p:spPr bwMode="auto">
            <a:xfrm>
              <a:off x="7572818" y="2404356"/>
              <a:ext cx="1143198" cy="404428"/>
            </a:xfrm>
            <a:prstGeom prst="rect">
              <a:avLst/>
            </a:prstGeom>
            <a:solidFill>
              <a:schemeClr val="accent6">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IP data</a:t>
              </a:r>
              <a:endParaRPr kumimoji="0" lang="en-US" sz="1400" b="0" i="0" u="none" strike="noStrike" cap="none" normalizeH="0" baseline="0" dirty="0" smtClean="0">
                <a:ln>
                  <a:noFill/>
                </a:ln>
                <a:solidFill>
                  <a:srgbClr val="000000"/>
                </a:solidFill>
                <a:effectLst/>
                <a:latin typeface="Arial"/>
                <a:cs typeface="Arial"/>
              </a:endParaRPr>
            </a:p>
          </p:txBody>
        </p:sp>
      </p:grpSp>
      <p:sp>
        <p:nvSpPr>
          <p:cNvPr id="37" name="Rectangle 36"/>
          <p:cNvSpPr/>
          <p:nvPr/>
        </p:nvSpPr>
        <p:spPr bwMode="auto">
          <a:xfrm>
            <a:off x="5296049" y="3799892"/>
            <a:ext cx="3433361" cy="404428"/>
          </a:xfrm>
          <a:prstGeom prst="rect">
            <a:avLst/>
          </a:prstGeom>
          <a:solidFill>
            <a:srgbClr val="CCFFCC"/>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Untagged MSDU</a:t>
            </a:r>
            <a:endParaRPr kumimoji="0" lang="en-US" sz="1400" b="0" i="0" u="none" strike="noStrike" cap="none" normalizeH="0" baseline="0" dirty="0" smtClean="0">
              <a:ln>
                <a:noFill/>
              </a:ln>
              <a:solidFill>
                <a:srgbClr val="000000"/>
              </a:solidFill>
              <a:effectLst/>
              <a:latin typeface="Arial"/>
              <a:cs typeface="Arial"/>
            </a:endParaRPr>
          </a:p>
        </p:txBody>
      </p:sp>
      <p:sp>
        <p:nvSpPr>
          <p:cNvPr id="38" name="TextBox 37"/>
          <p:cNvSpPr txBox="1"/>
          <p:nvPr/>
        </p:nvSpPr>
        <p:spPr>
          <a:xfrm>
            <a:off x="705285" y="3107432"/>
            <a:ext cx="8024126" cy="288032"/>
          </a:xfrm>
          <a:prstGeom prst="rect">
            <a:avLst/>
          </a:prstGeom>
          <a:noFill/>
        </p:spPr>
        <p:txBody>
          <a:bodyPr wrap="square" rtlCol="0">
            <a:spAutoFit/>
          </a:bodyPr>
          <a:lstStyle/>
          <a:p>
            <a:r>
              <a:rPr lang="en-US" sz="1200" dirty="0" smtClean="0">
                <a:solidFill>
                  <a:srgbClr val="000000"/>
                </a:solidFill>
                <a:latin typeface="Arial"/>
                <a:cs typeface="Arial"/>
              </a:rPr>
              <a:t>         3                        3                          2                         </a:t>
            </a:r>
            <a:r>
              <a:rPr lang="en-US" sz="1200" i="1" dirty="0" smtClean="0">
                <a:solidFill>
                  <a:srgbClr val="000000"/>
                </a:solidFill>
                <a:latin typeface="Arial"/>
                <a:cs typeface="Arial"/>
              </a:rPr>
              <a:t>L</a:t>
            </a:r>
            <a:r>
              <a:rPr lang="en-US" sz="1200" dirty="0" smtClean="0">
                <a:solidFill>
                  <a:srgbClr val="000000"/>
                </a:solidFill>
                <a:latin typeface="Arial"/>
                <a:cs typeface="Arial"/>
              </a:rPr>
              <a:t>                           2                                   </a:t>
            </a:r>
            <a:r>
              <a:rPr lang="en-US" sz="1200" i="1" dirty="0" smtClean="0">
                <a:solidFill>
                  <a:srgbClr val="000000"/>
                </a:solidFill>
                <a:latin typeface="Arial"/>
                <a:cs typeface="Arial"/>
              </a:rPr>
              <a:t>M</a:t>
            </a:r>
            <a:r>
              <a:rPr lang="en-US" sz="1200" dirty="0" smtClean="0">
                <a:solidFill>
                  <a:srgbClr val="000000"/>
                </a:solidFill>
                <a:latin typeface="Arial"/>
                <a:cs typeface="Arial"/>
              </a:rPr>
              <a:t> </a:t>
            </a:r>
            <a:endParaRPr lang="en-US" sz="1200" dirty="0">
              <a:solidFill>
                <a:srgbClr val="000000"/>
              </a:solidFill>
              <a:latin typeface="Arial"/>
              <a:cs typeface="Arial"/>
            </a:endParaRPr>
          </a:p>
        </p:txBody>
      </p:sp>
      <p:sp>
        <p:nvSpPr>
          <p:cNvPr id="50" name="Rectangle 49"/>
          <p:cNvSpPr/>
          <p:nvPr/>
        </p:nvSpPr>
        <p:spPr bwMode="auto">
          <a:xfrm>
            <a:off x="702785" y="4608748"/>
            <a:ext cx="1152068" cy="404428"/>
          </a:xfrm>
          <a:prstGeom prst="rect">
            <a:avLst/>
          </a:prstGeom>
          <a:solidFill>
            <a:srgbClr val="C2FFF0"/>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AA-AA-03</a:t>
            </a:r>
            <a:endParaRPr kumimoji="0" lang="en-US" sz="1400" b="0" i="0" u="none" strike="noStrike" cap="none" normalizeH="0" baseline="0" dirty="0" smtClean="0">
              <a:ln>
                <a:noFill/>
              </a:ln>
              <a:solidFill>
                <a:srgbClr val="000000"/>
              </a:solidFill>
              <a:effectLst/>
              <a:latin typeface="Arial"/>
              <a:cs typeface="Arial"/>
            </a:endParaRPr>
          </a:p>
        </p:txBody>
      </p:sp>
      <p:sp>
        <p:nvSpPr>
          <p:cNvPr id="51" name="Rectangle 50"/>
          <p:cNvSpPr/>
          <p:nvPr/>
        </p:nvSpPr>
        <p:spPr bwMode="auto">
          <a:xfrm>
            <a:off x="1854854" y="4608748"/>
            <a:ext cx="1143198" cy="404428"/>
          </a:xfrm>
          <a:prstGeom prst="rect">
            <a:avLst/>
          </a:prstGeom>
          <a:solidFill>
            <a:srgbClr val="C2FFF0"/>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00-00-00</a:t>
            </a:r>
            <a:endParaRPr kumimoji="0" lang="en-US" sz="1400" b="0" i="0" u="none" strike="noStrike" cap="none" normalizeH="0" baseline="0" dirty="0" smtClean="0">
              <a:ln>
                <a:noFill/>
              </a:ln>
              <a:solidFill>
                <a:srgbClr val="000000"/>
              </a:solidFill>
              <a:effectLst/>
              <a:latin typeface="Arial"/>
              <a:cs typeface="Arial"/>
            </a:endParaRPr>
          </a:p>
        </p:txBody>
      </p:sp>
      <p:sp>
        <p:nvSpPr>
          <p:cNvPr id="52" name="Rectangle 51"/>
          <p:cNvSpPr/>
          <p:nvPr/>
        </p:nvSpPr>
        <p:spPr bwMode="auto">
          <a:xfrm>
            <a:off x="700055" y="4204320"/>
            <a:ext cx="1154798" cy="404428"/>
          </a:xfrm>
          <a:prstGeom prst="rect">
            <a:avLst/>
          </a:prstGeom>
          <a:solidFill>
            <a:srgbClr val="C2FFF0"/>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LLC,</a:t>
            </a:r>
            <a:br>
              <a:rPr lang="en-US" sz="1400" dirty="0" smtClean="0">
                <a:solidFill>
                  <a:srgbClr val="000000"/>
                </a:solidFill>
                <a:latin typeface="Arial"/>
                <a:cs typeface="Arial"/>
              </a:rPr>
            </a:br>
            <a:r>
              <a:rPr lang="en-US" sz="1400" dirty="0" smtClean="0">
                <a:solidFill>
                  <a:srgbClr val="000000"/>
                </a:solidFill>
                <a:latin typeface="Arial"/>
                <a:cs typeface="Arial"/>
              </a:rPr>
              <a:t>LL = AA-AA</a:t>
            </a:r>
            <a:endParaRPr kumimoji="0" lang="en-US" sz="1400" b="0" i="0" u="none" strike="noStrike" cap="none" normalizeH="0" baseline="0" dirty="0" smtClean="0">
              <a:ln>
                <a:noFill/>
              </a:ln>
              <a:solidFill>
                <a:srgbClr val="000000"/>
              </a:solidFill>
              <a:effectLst/>
              <a:latin typeface="Arial"/>
              <a:cs typeface="Arial"/>
            </a:endParaRPr>
          </a:p>
        </p:txBody>
      </p:sp>
      <p:sp>
        <p:nvSpPr>
          <p:cNvPr id="53" name="Rectangle 52"/>
          <p:cNvSpPr/>
          <p:nvPr/>
        </p:nvSpPr>
        <p:spPr bwMode="auto">
          <a:xfrm>
            <a:off x="1854853" y="4204320"/>
            <a:ext cx="1143199" cy="404428"/>
          </a:xfrm>
          <a:prstGeom prst="rect">
            <a:avLst/>
          </a:prstGeom>
          <a:solidFill>
            <a:srgbClr val="C2FFF0"/>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0</a:t>
            </a:r>
            <a:endParaRPr kumimoji="0" lang="en-US" sz="1400" b="0" i="0" u="none" strike="noStrike" cap="none" normalizeH="0" baseline="0" dirty="0" smtClean="0">
              <a:ln>
                <a:noFill/>
              </a:ln>
              <a:solidFill>
                <a:srgbClr val="000000"/>
              </a:solidFill>
              <a:effectLst/>
              <a:latin typeface="Arial"/>
              <a:cs typeface="Arial"/>
            </a:endParaRPr>
          </a:p>
        </p:txBody>
      </p:sp>
      <p:sp>
        <p:nvSpPr>
          <p:cNvPr id="54" name="Rectangle 53"/>
          <p:cNvSpPr/>
          <p:nvPr/>
        </p:nvSpPr>
        <p:spPr bwMode="auto">
          <a:xfrm>
            <a:off x="5296050" y="4608748"/>
            <a:ext cx="1143198" cy="404428"/>
          </a:xfrm>
          <a:prstGeom prst="rect">
            <a:avLst/>
          </a:prstGeom>
          <a:solidFill>
            <a:schemeClr val="accent6">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08-00</a:t>
            </a:r>
            <a:endParaRPr kumimoji="0" lang="en-US" sz="1400" b="0" i="0" u="none" strike="noStrike" cap="none" normalizeH="0" baseline="0" dirty="0" smtClean="0">
              <a:ln>
                <a:noFill/>
              </a:ln>
              <a:solidFill>
                <a:srgbClr val="000000"/>
              </a:solidFill>
              <a:effectLst/>
              <a:latin typeface="Arial"/>
              <a:cs typeface="Arial"/>
            </a:endParaRPr>
          </a:p>
        </p:txBody>
      </p:sp>
      <p:sp>
        <p:nvSpPr>
          <p:cNvPr id="57" name="Rectangle 56"/>
          <p:cNvSpPr/>
          <p:nvPr/>
        </p:nvSpPr>
        <p:spPr bwMode="auto">
          <a:xfrm>
            <a:off x="5296049" y="4204320"/>
            <a:ext cx="1143199" cy="404428"/>
          </a:xfrm>
          <a:prstGeom prst="rect">
            <a:avLst/>
          </a:prstGeom>
          <a:solidFill>
            <a:schemeClr val="accent6">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err="1" smtClean="0">
                <a:solidFill>
                  <a:srgbClr val="000000"/>
                </a:solidFill>
                <a:latin typeface="Arial"/>
                <a:cs typeface="Arial"/>
              </a:rPr>
              <a:t>EtherType</a:t>
            </a:r>
            <a:endParaRPr kumimoji="0" lang="en-US" sz="1400" b="0" i="0" u="none" strike="noStrike" cap="none" normalizeH="0" baseline="0" dirty="0" smtClean="0">
              <a:ln>
                <a:noFill/>
              </a:ln>
              <a:solidFill>
                <a:srgbClr val="000000"/>
              </a:solidFill>
              <a:effectLst/>
              <a:latin typeface="Arial"/>
              <a:cs typeface="Arial"/>
            </a:endParaRPr>
          </a:p>
        </p:txBody>
      </p:sp>
      <p:sp>
        <p:nvSpPr>
          <p:cNvPr id="60" name="Rectangle 59"/>
          <p:cNvSpPr/>
          <p:nvPr/>
        </p:nvSpPr>
        <p:spPr bwMode="auto">
          <a:xfrm>
            <a:off x="6443014" y="4608748"/>
            <a:ext cx="1143198" cy="404428"/>
          </a:xfrm>
          <a:prstGeom prst="rect">
            <a:avLst/>
          </a:prstGeom>
          <a:solidFill>
            <a:schemeClr val="accent6">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IP header</a:t>
            </a:r>
            <a:endParaRPr kumimoji="0" lang="en-US" sz="1400" b="0" i="0" u="none" strike="noStrike" cap="none" normalizeH="0" baseline="0" dirty="0" smtClean="0">
              <a:ln>
                <a:noFill/>
              </a:ln>
              <a:solidFill>
                <a:srgbClr val="000000"/>
              </a:solidFill>
              <a:effectLst/>
              <a:latin typeface="Arial"/>
              <a:cs typeface="Arial"/>
            </a:endParaRPr>
          </a:p>
        </p:txBody>
      </p:sp>
      <p:sp>
        <p:nvSpPr>
          <p:cNvPr id="67" name="Rectangle 66"/>
          <p:cNvSpPr/>
          <p:nvPr/>
        </p:nvSpPr>
        <p:spPr bwMode="auto">
          <a:xfrm>
            <a:off x="6443013" y="4204320"/>
            <a:ext cx="2286398" cy="404428"/>
          </a:xfrm>
          <a:prstGeom prst="rect">
            <a:avLst/>
          </a:prstGeom>
          <a:solidFill>
            <a:schemeClr val="accent6">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data</a:t>
            </a:r>
            <a:endParaRPr kumimoji="0" lang="en-US" sz="1400" b="0" i="0" u="none" strike="noStrike" cap="none" normalizeH="0" baseline="0" dirty="0" smtClean="0">
              <a:ln>
                <a:noFill/>
              </a:ln>
              <a:solidFill>
                <a:srgbClr val="000000"/>
              </a:solidFill>
              <a:effectLst/>
              <a:latin typeface="Arial"/>
              <a:cs typeface="Arial"/>
            </a:endParaRPr>
          </a:p>
        </p:txBody>
      </p:sp>
      <p:sp>
        <p:nvSpPr>
          <p:cNvPr id="68" name="Rectangle 67"/>
          <p:cNvSpPr/>
          <p:nvPr/>
        </p:nvSpPr>
        <p:spPr bwMode="auto">
          <a:xfrm>
            <a:off x="7586213" y="4608748"/>
            <a:ext cx="1143198" cy="404428"/>
          </a:xfrm>
          <a:prstGeom prst="rect">
            <a:avLst/>
          </a:prstGeom>
          <a:solidFill>
            <a:schemeClr val="accent6">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IP data</a:t>
            </a:r>
            <a:endParaRPr kumimoji="0" lang="en-US" sz="1400" b="0" i="0" u="none" strike="noStrike" cap="none" normalizeH="0" baseline="0" dirty="0" smtClean="0">
              <a:ln>
                <a:noFill/>
              </a:ln>
              <a:solidFill>
                <a:srgbClr val="000000"/>
              </a:solidFill>
              <a:effectLst/>
              <a:latin typeface="Arial"/>
              <a:cs typeface="Arial"/>
            </a:endParaRPr>
          </a:p>
        </p:txBody>
      </p:sp>
      <p:sp>
        <p:nvSpPr>
          <p:cNvPr id="69" name="Rectangle 68"/>
          <p:cNvSpPr/>
          <p:nvPr/>
        </p:nvSpPr>
        <p:spPr bwMode="auto">
          <a:xfrm>
            <a:off x="3004833" y="4204320"/>
            <a:ext cx="1008112" cy="404428"/>
          </a:xfrm>
          <a:prstGeom prst="rect">
            <a:avLst/>
          </a:prstGeom>
          <a:solidFill>
            <a:srgbClr val="FFD7D2"/>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err="1" smtClean="0">
                <a:solidFill>
                  <a:srgbClr val="000000"/>
                </a:solidFill>
                <a:latin typeface="Arial"/>
                <a:cs typeface="Arial"/>
              </a:rPr>
              <a:t>EtherType</a:t>
            </a:r>
            <a:endParaRPr kumimoji="0" lang="en-US" sz="1400" b="0" i="0" u="none" strike="noStrike" cap="none" normalizeH="0" baseline="0" dirty="0" smtClean="0">
              <a:ln>
                <a:noFill/>
              </a:ln>
              <a:solidFill>
                <a:srgbClr val="000000"/>
              </a:solidFill>
              <a:effectLst/>
              <a:latin typeface="Arial"/>
              <a:cs typeface="Arial"/>
            </a:endParaRPr>
          </a:p>
        </p:txBody>
      </p:sp>
      <p:sp>
        <p:nvSpPr>
          <p:cNvPr id="70" name="Rectangle 69"/>
          <p:cNvSpPr/>
          <p:nvPr/>
        </p:nvSpPr>
        <p:spPr bwMode="auto">
          <a:xfrm>
            <a:off x="3008002" y="4608748"/>
            <a:ext cx="1008112" cy="404428"/>
          </a:xfrm>
          <a:prstGeom prst="rect">
            <a:avLst/>
          </a:prstGeom>
          <a:solidFill>
            <a:srgbClr val="FFD7D2"/>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81-00</a:t>
            </a:r>
            <a:endParaRPr kumimoji="0" lang="en-US" sz="1400" b="0" i="0" u="none" strike="noStrike" cap="none" normalizeH="0" baseline="0" dirty="0" smtClean="0">
              <a:ln>
                <a:noFill/>
              </a:ln>
              <a:solidFill>
                <a:srgbClr val="000000"/>
              </a:solidFill>
              <a:effectLst/>
              <a:latin typeface="Arial"/>
              <a:cs typeface="Arial"/>
            </a:endParaRPr>
          </a:p>
        </p:txBody>
      </p:sp>
      <p:sp>
        <p:nvSpPr>
          <p:cNvPr id="71" name="Rectangle 70"/>
          <p:cNvSpPr/>
          <p:nvPr/>
        </p:nvSpPr>
        <p:spPr bwMode="auto">
          <a:xfrm>
            <a:off x="4012945" y="4204320"/>
            <a:ext cx="1292958" cy="404428"/>
          </a:xfrm>
          <a:prstGeom prst="rect">
            <a:avLst/>
          </a:prstGeom>
          <a:solidFill>
            <a:srgbClr val="FFD7D2"/>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Tag value</a:t>
            </a:r>
            <a:endParaRPr kumimoji="0" lang="en-US" sz="1400" b="0" i="0" u="none" strike="noStrike" cap="none" normalizeH="0" baseline="0" dirty="0" smtClean="0">
              <a:ln>
                <a:noFill/>
              </a:ln>
              <a:solidFill>
                <a:srgbClr val="000000"/>
              </a:solidFill>
              <a:effectLst/>
              <a:latin typeface="Arial"/>
              <a:cs typeface="Arial"/>
            </a:endParaRPr>
          </a:p>
        </p:txBody>
      </p:sp>
      <p:sp>
        <p:nvSpPr>
          <p:cNvPr id="72" name="Rectangle 71"/>
          <p:cNvSpPr/>
          <p:nvPr/>
        </p:nvSpPr>
        <p:spPr bwMode="auto">
          <a:xfrm>
            <a:off x="4016114" y="4608748"/>
            <a:ext cx="1292958" cy="404428"/>
          </a:xfrm>
          <a:prstGeom prst="rect">
            <a:avLst/>
          </a:prstGeom>
          <a:solidFill>
            <a:srgbClr val="FFD7D2"/>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02-44</a:t>
            </a:r>
            <a:endParaRPr kumimoji="0" lang="en-US" sz="1400" b="0" i="0" u="none" strike="noStrike" cap="none" normalizeH="0" baseline="0" dirty="0" smtClean="0">
              <a:ln>
                <a:noFill/>
              </a:ln>
              <a:solidFill>
                <a:srgbClr val="000000"/>
              </a:solidFill>
              <a:effectLst/>
              <a:latin typeface="Arial"/>
              <a:cs typeface="Arial"/>
            </a:endParaRPr>
          </a:p>
        </p:txBody>
      </p:sp>
      <p:sp>
        <p:nvSpPr>
          <p:cNvPr id="73" name="Rectangle 72"/>
          <p:cNvSpPr/>
          <p:nvPr/>
        </p:nvSpPr>
        <p:spPr bwMode="auto">
          <a:xfrm>
            <a:off x="705284" y="3799892"/>
            <a:ext cx="4590765" cy="404428"/>
          </a:xfrm>
          <a:prstGeom prst="rect">
            <a:avLst/>
          </a:prstGeom>
          <a:solidFill>
            <a:srgbClr val="FFFC69"/>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TAG</a:t>
            </a:r>
            <a:endParaRPr kumimoji="0" lang="en-US" sz="1400" b="0" i="0" u="none" strike="noStrike" cap="none" normalizeH="0" baseline="0" dirty="0" smtClean="0">
              <a:ln>
                <a:noFill/>
              </a:ln>
              <a:solidFill>
                <a:srgbClr val="000000"/>
              </a:solidFill>
              <a:effectLst/>
              <a:latin typeface="Arial"/>
              <a:cs typeface="Arial"/>
            </a:endParaRPr>
          </a:p>
        </p:txBody>
      </p:sp>
      <p:sp>
        <p:nvSpPr>
          <p:cNvPr id="74" name="Rectangle 73"/>
          <p:cNvSpPr/>
          <p:nvPr/>
        </p:nvSpPr>
        <p:spPr bwMode="auto">
          <a:xfrm>
            <a:off x="705285" y="3395464"/>
            <a:ext cx="8024125" cy="404428"/>
          </a:xfrm>
          <a:prstGeom prst="rect">
            <a:avLst/>
          </a:prstGeom>
          <a:solidFill>
            <a:srgbClr val="FBE6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Tagged MSDU</a:t>
            </a:r>
            <a:endParaRPr kumimoji="0" lang="en-US" sz="1400" b="0" i="0" u="none" strike="noStrike" cap="none" normalizeH="0" baseline="0" dirty="0" smtClean="0">
              <a:ln>
                <a:noFill/>
              </a:ln>
              <a:solidFill>
                <a:srgbClr val="000000"/>
              </a:solidFill>
              <a:effectLst/>
              <a:latin typeface="Arial"/>
              <a:cs typeface="Arial"/>
            </a:endParaRPr>
          </a:p>
        </p:txBody>
      </p:sp>
      <p:cxnSp>
        <p:nvCxnSpPr>
          <p:cNvPr id="10" name="Straight Connector 9"/>
          <p:cNvCxnSpPr/>
          <p:nvPr/>
        </p:nvCxnSpPr>
        <p:spPr bwMode="auto">
          <a:xfrm flipH="1">
            <a:off x="705285" y="2924944"/>
            <a:ext cx="2302717" cy="127937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5" name="Straight Connector 74"/>
          <p:cNvCxnSpPr>
            <a:endCxn id="73" idx="2"/>
          </p:cNvCxnSpPr>
          <p:nvPr/>
        </p:nvCxnSpPr>
        <p:spPr bwMode="auto">
          <a:xfrm flipH="1">
            <a:off x="3000667" y="2924944"/>
            <a:ext cx="2295383" cy="127937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6" name="Straight Connector 75"/>
          <p:cNvCxnSpPr/>
          <p:nvPr/>
        </p:nvCxnSpPr>
        <p:spPr bwMode="auto">
          <a:xfrm flipH="1">
            <a:off x="5296049" y="2924944"/>
            <a:ext cx="13023" cy="87494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7" name="Straight Connector 76"/>
          <p:cNvCxnSpPr/>
          <p:nvPr/>
        </p:nvCxnSpPr>
        <p:spPr bwMode="auto">
          <a:xfrm flipH="1">
            <a:off x="8729410" y="2924944"/>
            <a:ext cx="1" cy="47052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5" name="Straight Connector 84"/>
          <p:cNvCxnSpPr/>
          <p:nvPr/>
        </p:nvCxnSpPr>
        <p:spPr bwMode="auto">
          <a:xfrm>
            <a:off x="3008002" y="2116088"/>
            <a:ext cx="2288047" cy="2088232"/>
          </a:xfrm>
          <a:prstGeom prst="line">
            <a:avLst/>
          </a:prstGeom>
          <a:solidFill>
            <a:srgbClr val="00B8FF"/>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24769106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Rectangle 95"/>
          <p:cNvSpPr/>
          <p:nvPr/>
        </p:nvSpPr>
        <p:spPr bwMode="auto">
          <a:xfrm>
            <a:off x="5952884" y="5213806"/>
            <a:ext cx="1649787" cy="404428"/>
          </a:xfrm>
          <a:prstGeom prst="rect">
            <a:avLst/>
          </a:prstGeom>
          <a:solidFill>
            <a:srgbClr val="FFD7D2"/>
          </a:solidFill>
          <a:ln w="12700" cap="flat" cmpd="sng" algn="ctr">
            <a:solidFill>
              <a:srgbClr val="FFFFFF"/>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400" b="0" i="0" u="none" strike="noStrike" cap="none" normalizeH="0" baseline="0" dirty="0" smtClean="0">
              <a:ln>
                <a:noFill/>
              </a:ln>
              <a:solidFill>
                <a:srgbClr val="000000"/>
              </a:solidFill>
              <a:effectLst/>
              <a:latin typeface="Arial"/>
              <a:cs typeface="Arial"/>
            </a:endParaRPr>
          </a:p>
        </p:txBody>
      </p:sp>
      <p:sp>
        <p:nvSpPr>
          <p:cNvPr id="95" name="Rectangle 94"/>
          <p:cNvSpPr/>
          <p:nvPr/>
        </p:nvSpPr>
        <p:spPr bwMode="auto">
          <a:xfrm>
            <a:off x="3789826" y="5213806"/>
            <a:ext cx="1142213" cy="404428"/>
          </a:xfrm>
          <a:prstGeom prst="rect">
            <a:avLst/>
          </a:prstGeom>
          <a:solidFill>
            <a:schemeClr val="accent1">
              <a:lumMod val="20000"/>
              <a:lumOff val="80000"/>
            </a:schemeClr>
          </a:solidFill>
          <a:ln w="12700" cap="flat" cmpd="sng" algn="ctr">
            <a:solidFill>
              <a:srgbClr val="FFFFFF"/>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400" b="0" i="0" u="none" strike="noStrike" cap="none" normalizeH="0" baseline="0" dirty="0" smtClean="0">
              <a:ln>
                <a:noFill/>
              </a:ln>
              <a:solidFill>
                <a:srgbClr val="000000"/>
              </a:solidFill>
              <a:effectLst/>
              <a:latin typeface="Arial"/>
              <a:cs typeface="Arial"/>
            </a:endParaRPr>
          </a:p>
        </p:txBody>
      </p:sp>
      <p:sp>
        <p:nvSpPr>
          <p:cNvPr id="2" name="Title 1"/>
          <p:cNvSpPr>
            <a:spLocks noGrp="1"/>
          </p:cNvSpPr>
          <p:nvPr>
            <p:ph type="title"/>
          </p:nvPr>
        </p:nvSpPr>
        <p:spPr/>
        <p:txBody>
          <a:bodyPr/>
          <a:lstStyle/>
          <a:p>
            <a:r>
              <a:rPr lang="en-US" dirty="0" smtClean="0">
                <a:solidFill>
                  <a:schemeClr val="accent6"/>
                </a:solidFill>
              </a:rPr>
              <a:t>LLC</a:t>
            </a:r>
            <a:r>
              <a:rPr lang="en-US" dirty="0" smtClean="0"/>
              <a:t> tagging process P802.1Qbz Draft 1.2</a:t>
            </a:r>
            <a:endParaRPr lang="en-US" dirty="0"/>
          </a:p>
        </p:txBody>
      </p:sp>
      <p:sp>
        <p:nvSpPr>
          <p:cNvPr id="3" name="Content Placeholder 2"/>
          <p:cNvSpPr>
            <a:spLocks noGrp="1"/>
          </p:cNvSpPr>
          <p:nvPr>
            <p:ph idx="1"/>
          </p:nvPr>
        </p:nvSpPr>
        <p:spPr>
          <a:xfrm>
            <a:off x="179512" y="1981200"/>
            <a:ext cx="8566359" cy="4113213"/>
          </a:xfrm>
        </p:spPr>
        <p:txBody>
          <a:bodyPr>
            <a:normAutofit/>
          </a:bodyPr>
          <a:lstStyle/>
          <a:p>
            <a:pPr>
              <a:buFont typeface="Arial"/>
              <a:buChar char="•"/>
            </a:pPr>
            <a:r>
              <a:rPr lang="en-US" dirty="0" smtClean="0"/>
              <a:t>Add/remove tag</a:t>
            </a:r>
            <a:br>
              <a:rPr lang="en-US" dirty="0" smtClean="0"/>
            </a:br>
            <a:r>
              <a:rPr lang="en-US" dirty="0" smtClean="0"/>
              <a:t>on </a:t>
            </a:r>
            <a:r>
              <a:rPr lang="en-US" dirty="0" smtClean="0">
                <a:solidFill>
                  <a:srgbClr val="FF0000"/>
                </a:solidFill>
              </a:rPr>
              <a:t>LLC </a:t>
            </a:r>
            <a:r>
              <a:rPr lang="en-US" dirty="0" smtClean="0"/>
              <a:t>frame</a:t>
            </a:r>
            <a:endParaRPr lang="en-US" dirty="0"/>
          </a:p>
          <a:p>
            <a:pPr marL="0" indent="0"/>
            <a:endParaRPr lang="en-US" sz="1200" dirty="0" smtClean="0"/>
          </a:p>
          <a:p>
            <a:pPr marL="0" indent="0"/>
            <a:endParaRPr lang="en-US" sz="1800" dirty="0"/>
          </a:p>
          <a:p>
            <a:pPr>
              <a:buFont typeface="Arial"/>
              <a:buChar char="•"/>
            </a:pPr>
            <a:endParaRPr lang="en-US" dirty="0"/>
          </a:p>
          <a:p>
            <a:pPr>
              <a:buFont typeface="Arial"/>
              <a:buChar char="•"/>
            </a:pPr>
            <a:endParaRPr lang="en-US" dirty="0"/>
          </a:p>
          <a:p>
            <a:pPr>
              <a:buFont typeface="Arial"/>
              <a:buChar char="•"/>
            </a:pPr>
            <a:endParaRPr lang="en-US" dirty="0"/>
          </a:p>
          <a:p>
            <a:pPr>
              <a:buFont typeface="Arial"/>
              <a:buChar char="•"/>
            </a:pPr>
            <a:endParaRPr lang="en-US" dirty="0"/>
          </a:p>
          <a:p>
            <a:pPr>
              <a:buFont typeface="Arial"/>
              <a:buChar char="•"/>
            </a:pPr>
            <a:r>
              <a:rPr lang="en-US" dirty="0" smtClean="0"/>
              <a:t>Add or remove both the LLC tag and the Length field.</a:t>
            </a:r>
            <a:endParaRPr lang="en-US" dirty="0"/>
          </a:p>
          <a:p>
            <a:pPr>
              <a:buFont typeface="Arial"/>
              <a:buChar char="•"/>
            </a:pPr>
            <a:endParaRPr lang="en-US" dirty="0" smtClean="0"/>
          </a:p>
        </p:txBody>
      </p:sp>
      <p:sp>
        <p:nvSpPr>
          <p:cNvPr id="4" name="Slide Number Placeholder 3"/>
          <p:cNvSpPr>
            <a:spLocks noGrp="1"/>
          </p:cNvSpPr>
          <p:nvPr>
            <p:ph type="sldNum" idx="12"/>
          </p:nvPr>
        </p:nvSpPr>
        <p:spPr>
          <a:xfrm>
            <a:off x="3405322" y="6475413"/>
            <a:ext cx="528637" cy="363537"/>
          </a:xfrm>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a:xfrm>
            <a:off x="4418152" y="6475413"/>
            <a:ext cx="3184520" cy="180975"/>
          </a:xfrm>
        </p:spPr>
        <p:txBody>
          <a:bodyPr/>
          <a:lstStyle/>
          <a:p>
            <a:r>
              <a:rPr lang="en-GB" smtClean="0"/>
              <a:t>Norman Finn, Cisco Systems</a:t>
            </a:r>
            <a:endParaRPr lang="en-GB" dirty="0"/>
          </a:p>
        </p:txBody>
      </p:sp>
      <p:sp>
        <p:nvSpPr>
          <p:cNvPr id="6" name="Date Placeholder 5"/>
          <p:cNvSpPr>
            <a:spLocks noGrp="1"/>
          </p:cNvSpPr>
          <p:nvPr>
            <p:ph type="dt" idx="15"/>
          </p:nvPr>
        </p:nvSpPr>
        <p:spPr/>
        <p:txBody>
          <a:bodyPr/>
          <a:lstStyle/>
          <a:p>
            <a:r>
              <a:rPr lang="en-US" smtClean="0"/>
              <a:t>August 2013</a:t>
            </a:r>
            <a:endParaRPr lang="en-GB" dirty="0"/>
          </a:p>
        </p:txBody>
      </p:sp>
      <p:sp>
        <p:nvSpPr>
          <p:cNvPr id="38" name="TextBox 37"/>
          <p:cNvSpPr txBox="1"/>
          <p:nvPr/>
        </p:nvSpPr>
        <p:spPr>
          <a:xfrm>
            <a:off x="825423" y="3107432"/>
            <a:ext cx="7920447" cy="288032"/>
          </a:xfrm>
          <a:prstGeom prst="rect">
            <a:avLst/>
          </a:prstGeom>
          <a:noFill/>
        </p:spPr>
        <p:txBody>
          <a:bodyPr wrap="square" rtlCol="0">
            <a:spAutoFit/>
          </a:bodyPr>
          <a:lstStyle/>
          <a:p>
            <a:r>
              <a:rPr lang="en-US" sz="1200" dirty="0" smtClean="0">
                <a:solidFill>
                  <a:srgbClr val="000000"/>
                </a:solidFill>
                <a:latin typeface="Arial"/>
                <a:cs typeface="Arial"/>
              </a:rPr>
              <a:t>          3                        3                        2                         2                           2                         3                       </a:t>
            </a:r>
            <a:r>
              <a:rPr lang="en-US" sz="1200" i="1" dirty="0" smtClean="0">
                <a:solidFill>
                  <a:srgbClr val="000000"/>
                </a:solidFill>
                <a:latin typeface="Arial"/>
                <a:cs typeface="Arial"/>
              </a:rPr>
              <a:t>M</a:t>
            </a:r>
            <a:r>
              <a:rPr lang="en-US" sz="1200" dirty="0" smtClean="0">
                <a:solidFill>
                  <a:srgbClr val="000000"/>
                </a:solidFill>
                <a:latin typeface="Arial"/>
                <a:cs typeface="Arial"/>
              </a:rPr>
              <a:t> </a:t>
            </a:r>
            <a:endParaRPr lang="en-US" sz="1200" dirty="0">
              <a:solidFill>
                <a:srgbClr val="000000"/>
              </a:solidFill>
              <a:latin typeface="Arial"/>
              <a:cs typeface="Arial"/>
            </a:endParaRPr>
          </a:p>
        </p:txBody>
      </p:sp>
      <p:sp>
        <p:nvSpPr>
          <p:cNvPr id="50" name="Rectangle 49"/>
          <p:cNvSpPr/>
          <p:nvPr/>
        </p:nvSpPr>
        <p:spPr bwMode="auto">
          <a:xfrm>
            <a:off x="828154" y="4605784"/>
            <a:ext cx="1152068" cy="404428"/>
          </a:xfrm>
          <a:prstGeom prst="rect">
            <a:avLst/>
          </a:prstGeom>
          <a:solidFill>
            <a:srgbClr val="C2FFF0"/>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AA-AA-03</a:t>
            </a:r>
            <a:endParaRPr kumimoji="0" lang="en-US" sz="1400" b="0" i="0" u="none" strike="noStrike" cap="none" normalizeH="0" baseline="0" dirty="0" smtClean="0">
              <a:ln>
                <a:noFill/>
              </a:ln>
              <a:solidFill>
                <a:srgbClr val="000000"/>
              </a:solidFill>
              <a:effectLst/>
              <a:latin typeface="Arial"/>
              <a:cs typeface="Arial"/>
            </a:endParaRPr>
          </a:p>
        </p:txBody>
      </p:sp>
      <p:sp>
        <p:nvSpPr>
          <p:cNvPr id="51" name="Rectangle 50"/>
          <p:cNvSpPr/>
          <p:nvPr/>
        </p:nvSpPr>
        <p:spPr bwMode="auto">
          <a:xfrm>
            <a:off x="1980223" y="4605784"/>
            <a:ext cx="1143198" cy="404428"/>
          </a:xfrm>
          <a:prstGeom prst="rect">
            <a:avLst/>
          </a:prstGeom>
          <a:solidFill>
            <a:srgbClr val="C2FFF0"/>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00-00-00</a:t>
            </a:r>
            <a:endParaRPr kumimoji="0" lang="en-US" sz="1400" b="0" i="0" u="none" strike="noStrike" cap="none" normalizeH="0" baseline="0" dirty="0" smtClean="0">
              <a:ln>
                <a:noFill/>
              </a:ln>
              <a:solidFill>
                <a:srgbClr val="000000"/>
              </a:solidFill>
              <a:effectLst/>
              <a:latin typeface="Arial"/>
              <a:cs typeface="Arial"/>
            </a:endParaRPr>
          </a:p>
        </p:txBody>
      </p:sp>
      <p:sp>
        <p:nvSpPr>
          <p:cNvPr id="52" name="Rectangle 51"/>
          <p:cNvSpPr/>
          <p:nvPr/>
        </p:nvSpPr>
        <p:spPr bwMode="auto">
          <a:xfrm>
            <a:off x="825424" y="4201356"/>
            <a:ext cx="1154798" cy="404428"/>
          </a:xfrm>
          <a:prstGeom prst="rect">
            <a:avLst/>
          </a:prstGeom>
          <a:solidFill>
            <a:srgbClr val="C2FFF0"/>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LLC,</a:t>
            </a:r>
            <a:br>
              <a:rPr lang="en-US" sz="1400" dirty="0" smtClean="0">
                <a:solidFill>
                  <a:srgbClr val="000000"/>
                </a:solidFill>
                <a:latin typeface="Arial"/>
                <a:cs typeface="Arial"/>
              </a:rPr>
            </a:br>
            <a:r>
              <a:rPr lang="en-US" sz="1400" dirty="0" smtClean="0">
                <a:solidFill>
                  <a:srgbClr val="000000"/>
                </a:solidFill>
                <a:latin typeface="Arial"/>
                <a:cs typeface="Arial"/>
              </a:rPr>
              <a:t>LL = AA-AA</a:t>
            </a:r>
            <a:endParaRPr kumimoji="0" lang="en-US" sz="1400" b="0" i="0" u="none" strike="noStrike" cap="none" normalizeH="0" baseline="0" dirty="0" smtClean="0">
              <a:ln>
                <a:noFill/>
              </a:ln>
              <a:solidFill>
                <a:srgbClr val="000000"/>
              </a:solidFill>
              <a:effectLst/>
              <a:latin typeface="Arial"/>
              <a:cs typeface="Arial"/>
            </a:endParaRPr>
          </a:p>
        </p:txBody>
      </p:sp>
      <p:sp>
        <p:nvSpPr>
          <p:cNvPr id="53" name="Rectangle 52"/>
          <p:cNvSpPr/>
          <p:nvPr/>
        </p:nvSpPr>
        <p:spPr bwMode="auto">
          <a:xfrm>
            <a:off x="1980222" y="4201356"/>
            <a:ext cx="1143199" cy="404428"/>
          </a:xfrm>
          <a:prstGeom prst="rect">
            <a:avLst/>
          </a:prstGeom>
          <a:solidFill>
            <a:srgbClr val="C2FFF0"/>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0</a:t>
            </a:r>
            <a:endParaRPr kumimoji="0" lang="en-US" sz="1400" b="0" i="0" u="none" strike="noStrike" cap="none" normalizeH="0" baseline="0" dirty="0" smtClean="0">
              <a:ln>
                <a:noFill/>
              </a:ln>
              <a:solidFill>
                <a:srgbClr val="000000"/>
              </a:solidFill>
              <a:effectLst/>
              <a:latin typeface="Arial"/>
              <a:cs typeface="Arial"/>
            </a:endParaRPr>
          </a:p>
        </p:txBody>
      </p:sp>
      <p:sp>
        <p:nvSpPr>
          <p:cNvPr id="69" name="Rectangle 68"/>
          <p:cNvSpPr/>
          <p:nvPr/>
        </p:nvSpPr>
        <p:spPr bwMode="auto">
          <a:xfrm>
            <a:off x="3130202" y="4201356"/>
            <a:ext cx="1008112" cy="404428"/>
          </a:xfrm>
          <a:prstGeom prst="rect">
            <a:avLst/>
          </a:prstGeom>
          <a:solidFill>
            <a:schemeClr val="accent1">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err="1" smtClean="0">
                <a:solidFill>
                  <a:srgbClr val="000000"/>
                </a:solidFill>
                <a:latin typeface="Arial"/>
                <a:cs typeface="Arial"/>
              </a:rPr>
              <a:t>EtherType</a:t>
            </a:r>
            <a:endParaRPr kumimoji="0" lang="en-US" sz="1400" b="0" i="0" u="none" strike="noStrike" cap="none" normalizeH="0" baseline="0" dirty="0" smtClean="0">
              <a:ln>
                <a:noFill/>
              </a:ln>
              <a:solidFill>
                <a:srgbClr val="000000"/>
              </a:solidFill>
              <a:effectLst/>
              <a:latin typeface="Arial"/>
              <a:cs typeface="Arial"/>
            </a:endParaRPr>
          </a:p>
        </p:txBody>
      </p:sp>
      <p:sp>
        <p:nvSpPr>
          <p:cNvPr id="70" name="Rectangle 69"/>
          <p:cNvSpPr/>
          <p:nvPr/>
        </p:nvSpPr>
        <p:spPr bwMode="auto">
          <a:xfrm>
            <a:off x="3133371" y="4605784"/>
            <a:ext cx="1008112" cy="404428"/>
          </a:xfrm>
          <a:prstGeom prst="rect">
            <a:avLst/>
          </a:prstGeom>
          <a:solidFill>
            <a:schemeClr val="accent1">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88-A8</a:t>
            </a:r>
            <a:endParaRPr kumimoji="0" lang="en-US" sz="1400" b="0" i="0" u="none" strike="noStrike" cap="none" normalizeH="0" baseline="0" dirty="0" smtClean="0">
              <a:ln>
                <a:noFill/>
              </a:ln>
              <a:solidFill>
                <a:srgbClr val="000000"/>
              </a:solidFill>
              <a:effectLst/>
              <a:latin typeface="Arial"/>
              <a:cs typeface="Arial"/>
            </a:endParaRPr>
          </a:p>
        </p:txBody>
      </p:sp>
      <p:sp>
        <p:nvSpPr>
          <p:cNvPr id="71" name="Rectangle 70"/>
          <p:cNvSpPr/>
          <p:nvPr/>
        </p:nvSpPr>
        <p:spPr bwMode="auto">
          <a:xfrm>
            <a:off x="4138314" y="4201356"/>
            <a:ext cx="1292958" cy="404428"/>
          </a:xfrm>
          <a:prstGeom prst="rect">
            <a:avLst/>
          </a:prstGeom>
          <a:solidFill>
            <a:schemeClr val="accent1">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Tag value</a:t>
            </a:r>
            <a:endParaRPr kumimoji="0" lang="en-US" sz="1400" b="0" i="0" u="none" strike="noStrike" cap="none" normalizeH="0" baseline="0" dirty="0" smtClean="0">
              <a:ln>
                <a:noFill/>
              </a:ln>
              <a:solidFill>
                <a:srgbClr val="000000"/>
              </a:solidFill>
              <a:effectLst/>
              <a:latin typeface="Arial"/>
              <a:cs typeface="Arial"/>
            </a:endParaRPr>
          </a:p>
        </p:txBody>
      </p:sp>
      <p:sp>
        <p:nvSpPr>
          <p:cNvPr id="72" name="Rectangle 71"/>
          <p:cNvSpPr/>
          <p:nvPr/>
        </p:nvSpPr>
        <p:spPr bwMode="auto">
          <a:xfrm>
            <a:off x="4141483" y="4605784"/>
            <a:ext cx="1292958" cy="404428"/>
          </a:xfrm>
          <a:prstGeom prst="rect">
            <a:avLst/>
          </a:prstGeom>
          <a:solidFill>
            <a:schemeClr val="accent1">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02-44</a:t>
            </a:r>
            <a:endParaRPr kumimoji="0" lang="en-US" sz="1400" b="0" i="0" u="none" strike="noStrike" cap="none" normalizeH="0" baseline="0" dirty="0" smtClean="0">
              <a:ln>
                <a:noFill/>
              </a:ln>
              <a:solidFill>
                <a:srgbClr val="000000"/>
              </a:solidFill>
              <a:effectLst/>
              <a:latin typeface="Arial"/>
              <a:cs typeface="Arial"/>
            </a:endParaRPr>
          </a:p>
        </p:txBody>
      </p:sp>
      <p:sp>
        <p:nvSpPr>
          <p:cNvPr id="73" name="Rectangle 72"/>
          <p:cNvSpPr/>
          <p:nvPr/>
        </p:nvSpPr>
        <p:spPr bwMode="auto">
          <a:xfrm>
            <a:off x="828154" y="3799892"/>
            <a:ext cx="4603118" cy="404428"/>
          </a:xfrm>
          <a:prstGeom prst="rect">
            <a:avLst/>
          </a:prstGeom>
          <a:solidFill>
            <a:srgbClr val="FFFC69"/>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TAG</a:t>
            </a:r>
            <a:endParaRPr kumimoji="0" lang="en-US" sz="1400" b="0" i="0" u="none" strike="noStrike" cap="none" normalizeH="0" baseline="0" dirty="0" smtClean="0">
              <a:ln>
                <a:noFill/>
              </a:ln>
              <a:solidFill>
                <a:srgbClr val="000000"/>
              </a:solidFill>
              <a:effectLst/>
              <a:latin typeface="Arial"/>
              <a:cs typeface="Arial"/>
            </a:endParaRPr>
          </a:p>
        </p:txBody>
      </p:sp>
      <p:sp>
        <p:nvSpPr>
          <p:cNvPr id="74" name="Rectangle 73"/>
          <p:cNvSpPr/>
          <p:nvPr/>
        </p:nvSpPr>
        <p:spPr bwMode="auto">
          <a:xfrm>
            <a:off x="825424" y="3395464"/>
            <a:ext cx="7920447" cy="404428"/>
          </a:xfrm>
          <a:prstGeom prst="rect">
            <a:avLst/>
          </a:prstGeom>
          <a:solidFill>
            <a:srgbClr val="FBE6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Tagged MSGU</a:t>
            </a:r>
            <a:endParaRPr kumimoji="0" lang="en-US" sz="1400" b="0" i="0" u="none" strike="noStrike" cap="none" normalizeH="0" baseline="0" dirty="0" smtClean="0">
              <a:ln>
                <a:noFill/>
              </a:ln>
              <a:solidFill>
                <a:srgbClr val="000000"/>
              </a:solidFill>
              <a:effectLst/>
              <a:latin typeface="Arial"/>
              <a:cs typeface="Arial"/>
            </a:endParaRPr>
          </a:p>
        </p:txBody>
      </p:sp>
      <p:cxnSp>
        <p:nvCxnSpPr>
          <p:cNvPr id="77" name="Straight Connector 76"/>
          <p:cNvCxnSpPr/>
          <p:nvPr/>
        </p:nvCxnSpPr>
        <p:spPr bwMode="auto">
          <a:xfrm flipH="1">
            <a:off x="8745870" y="2924944"/>
            <a:ext cx="1" cy="47052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6" name="Rectangle 55"/>
          <p:cNvSpPr/>
          <p:nvPr/>
        </p:nvSpPr>
        <p:spPr bwMode="auto">
          <a:xfrm>
            <a:off x="6454211" y="1711660"/>
            <a:ext cx="2291660" cy="404428"/>
          </a:xfrm>
          <a:prstGeom prst="rect">
            <a:avLst/>
          </a:prstGeom>
          <a:solidFill>
            <a:srgbClr val="CCFFCC"/>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Untagged MSDU</a:t>
            </a:r>
            <a:endParaRPr kumimoji="0" lang="en-US" sz="1400" b="0" i="0" u="none" strike="noStrike" cap="none" normalizeH="0" baseline="0" dirty="0" smtClean="0">
              <a:ln>
                <a:noFill/>
              </a:ln>
              <a:solidFill>
                <a:srgbClr val="000000"/>
              </a:solidFill>
              <a:effectLst/>
              <a:latin typeface="Arial"/>
              <a:cs typeface="Arial"/>
            </a:endParaRPr>
          </a:p>
        </p:txBody>
      </p:sp>
      <p:sp>
        <p:nvSpPr>
          <p:cNvPr id="58" name="TextBox 57"/>
          <p:cNvSpPr txBox="1"/>
          <p:nvPr/>
        </p:nvSpPr>
        <p:spPr>
          <a:xfrm>
            <a:off x="6445722" y="1423628"/>
            <a:ext cx="2300149" cy="276999"/>
          </a:xfrm>
          <a:prstGeom prst="rect">
            <a:avLst/>
          </a:prstGeom>
          <a:noFill/>
        </p:spPr>
        <p:txBody>
          <a:bodyPr wrap="square" rtlCol="0">
            <a:spAutoFit/>
          </a:bodyPr>
          <a:lstStyle/>
          <a:p>
            <a:r>
              <a:rPr lang="en-US" sz="1200" dirty="0" smtClean="0">
                <a:solidFill>
                  <a:srgbClr val="000000"/>
                </a:solidFill>
                <a:latin typeface="Arial"/>
                <a:cs typeface="Arial"/>
              </a:rPr>
              <a:t>          3                         </a:t>
            </a:r>
            <a:r>
              <a:rPr lang="en-US" sz="1200" i="1" dirty="0" smtClean="0">
                <a:solidFill>
                  <a:srgbClr val="000000"/>
                </a:solidFill>
                <a:latin typeface="Arial"/>
                <a:cs typeface="Arial"/>
              </a:rPr>
              <a:t>M</a:t>
            </a:r>
            <a:endParaRPr lang="en-US" sz="1200" dirty="0">
              <a:solidFill>
                <a:srgbClr val="000000"/>
              </a:solidFill>
              <a:latin typeface="Arial"/>
              <a:cs typeface="Arial"/>
            </a:endParaRPr>
          </a:p>
        </p:txBody>
      </p:sp>
      <p:sp>
        <p:nvSpPr>
          <p:cNvPr id="59" name="Rectangle 58"/>
          <p:cNvSpPr/>
          <p:nvPr/>
        </p:nvSpPr>
        <p:spPr bwMode="auto">
          <a:xfrm>
            <a:off x="6456941" y="2520516"/>
            <a:ext cx="1152068" cy="404428"/>
          </a:xfrm>
          <a:prstGeom prst="rect">
            <a:avLst/>
          </a:prstGeom>
          <a:solidFill>
            <a:schemeClr val="accent6">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42-42-03</a:t>
            </a:r>
            <a:endParaRPr kumimoji="0" lang="en-US" sz="1400" b="0" i="0" u="none" strike="noStrike" cap="none" normalizeH="0" baseline="0" dirty="0" smtClean="0">
              <a:ln>
                <a:noFill/>
              </a:ln>
              <a:solidFill>
                <a:srgbClr val="000000"/>
              </a:solidFill>
              <a:effectLst/>
              <a:latin typeface="Arial"/>
              <a:cs typeface="Arial"/>
            </a:endParaRPr>
          </a:p>
        </p:txBody>
      </p:sp>
      <p:sp>
        <p:nvSpPr>
          <p:cNvPr id="61" name="Rectangle 60"/>
          <p:cNvSpPr/>
          <p:nvPr/>
        </p:nvSpPr>
        <p:spPr bwMode="auto">
          <a:xfrm>
            <a:off x="7602673" y="2517552"/>
            <a:ext cx="1143198" cy="404428"/>
          </a:xfrm>
          <a:prstGeom prst="rect">
            <a:avLst/>
          </a:prstGeom>
          <a:solidFill>
            <a:schemeClr val="accent6">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BPDU</a:t>
            </a:r>
            <a:endParaRPr kumimoji="0" lang="en-US" sz="1400" b="0" i="0" u="none" strike="noStrike" cap="none" normalizeH="0" baseline="0" dirty="0" smtClean="0">
              <a:ln>
                <a:noFill/>
              </a:ln>
              <a:solidFill>
                <a:srgbClr val="000000"/>
              </a:solidFill>
              <a:effectLst/>
              <a:latin typeface="Arial"/>
              <a:cs typeface="Arial"/>
            </a:endParaRPr>
          </a:p>
        </p:txBody>
      </p:sp>
      <p:sp>
        <p:nvSpPr>
          <p:cNvPr id="62" name="Rectangle 61"/>
          <p:cNvSpPr/>
          <p:nvPr/>
        </p:nvSpPr>
        <p:spPr bwMode="auto">
          <a:xfrm>
            <a:off x="6454211" y="2116088"/>
            <a:ext cx="1154798" cy="404428"/>
          </a:xfrm>
          <a:prstGeom prst="rect">
            <a:avLst/>
          </a:prstGeom>
          <a:solidFill>
            <a:schemeClr val="accent6">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LLC,</a:t>
            </a:r>
            <a:br>
              <a:rPr lang="en-US" sz="1400" dirty="0" smtClean="0">
                <a:solidFill>
                  <a:srgbClr val="000000"/>
                </a:solidFill>
                <a:latin typeface="Arial"/>
                <a:cs typeface="Arial"/>
              </a:rPr>
            </a:br>
            <a:r>
              <a:rPr lang="en-US" sz="1400" dirty="0" smtClean="0">
                <a:solidFill>
                  <a:srgbClr val="000000"/>
                </a:solidFill>
                <a:latin typeface="Arial"/>
                <a:cs typeface="Arial"/>
              </a:rPr>
              <a:t>LL ≠ AA-AA</a:t>
            </a:r>
            <a:endParaRPr kumimoji="0" lang="en-US" sz="1400" b="0" i="0" u="none" strike="noStrike" cap="none" normalizeH="0" baseline="0" dirty="0" smtClean="0">
              <a:ln>
                <a:noFill/>
              </a:ln>
              <a:solidFill>
                <a:srgbClr val="000000"/>
              </a:solidFill>
              <a:effectLst/>
              <a:latin typeface="Arial"/>
              <a:cs typeface="Arial"/>
            </a:endParaRPr>
          </a:p>
        </p:txBody>
      </p:sp>
      <p:sp>
        <p:nvSpPr>
          <p:cNvPr id="63" name="Rectangle 62"/>
          <p:cNvSpPr/>
          <p:nvPr/>
        </p:nvSpPr>
        <p:spPr bwMode="auto">
          <a:xfrm>
            <a:off x="7602672" y="2116088"/>
            <a:ext cx="1143199" cy="404428"/>
          </a:xfrm>
          <a:prstGeom prst="rect">
            <a:avLst/>
          </a:prstGeom>
          <a:solidFill>
            <a:schemeClr val="accent6">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data</a:t>
            </a:r>
            <a:endParaRPr kumimoji="0" lang="en-US" sz="1400" b="0" i="0" u="none" strike="noStrike" cap="none" normalizeH="0" baseline="0" dirty="0" smtClean="0">
              <a:ln>
                <a:noFill/>
              </a:ln>
              <a:solidFill>
                <a:srgbClr val="000000"/>
              </a:solidFill>
              <a:effectLst/>
              <a:latin typeface="Arial"/>
              <a:cs typeface="Arial"/>
            </a:endParaRPr>
          </a:p>
        </p:txBody>
      </p:sp>
      <p:sp>
        <p:nvSpPr>
          <p:cNvPr id="87" name="Rectangle 86"/>
          <p:cNvSpPr/>
          <p:nvPr/>
        </p:nvSpPr>
        <p:spPr bwMode="auto">
          <a:xfrm>
            <a:off x="5437610" y="3799892"/>
            <a:ext cx="3308261" cy="404428"/>
          </a:xfrm>
          <a:prstGeom prst="rect">
            <a:avLst/>
          </a:prstGeom>
          <a:solidFill>
            <a:srgbClr val="CCFFCC"/>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Untagged MSDU</a:t>
            </a:r>
            <a:endParaRPr kumimoji="0" lang="en-US" sz="1400" b="0" i="0" u="none" strike="noStrike" cap="none" normalizeH="0" baseline="0" dirty="0" smtClean="0">
              <a:ln>
                <a:noFill/>
              </a:ln>
              <a:solidFill>
                <a:srgbClr val="000000"/>
              </a:solidFill>
              <a:effectLst/>
              <a:latin typeface="Arial"/>
              <a:cs typeface="Arial"/>
            </a:endParaRPr>
          </a:p>
        </p:txBody>
      </p:sp>
      <p:sp>
        <p:nvSpPr>
          <p:cNvPr id="88" name="Rectangle 87"/>
          <p:cNvSpPr/>
          <p:nvPr/>
        </p:nvSpPr>
        <p:spPr bwMode="auto">
          <a:xfrm>
            <a:off x="6450604" y="4608748"/>
            <a:ext cx="1152068" cy="404428"/>
          </a:xfrm>
          <a:prstGeom prst="rect">
            <a:avLst/>
          </a:prstGeom>
          <a:solidFill>
            <a:schemeClr val="accent6">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42-42-03</a:t>
            </a:r>
            <a:endParaRPr kumimoji="0" lang="en-US" sz="1400" b="0" i="0" u="none" strike="noStrike" cap="none" normalizeH="0" baseline="0" dirty="0" smtClean="0">
              <a:ln>
                <a:noFill/>
              </a:ln>
              <a:solidFill>
                <a:srgbClr val="000000"/>
              </a:solidFill>
              <a:effectLst/>
              <a:latin typeface="Arial"/>
              <a:cs typeface="Arial"/>
            </a:endParaRPr>
          </a:p>
        </p:txBody>
      </p:sp>
      <p:sp>
        <p:nvSpPr>
          <p:cNvPr id="89" name="Rectangle 88"/>
          <p:cNvSpPr/>
          <p:nvPr/>
        </p:nvSpPr>
        <p:spPr bwMode="auto">
          <a:xfrm>
            <a:off x="7602673" y="4605784"/>
            <a:ext cx="1143198" cy="404428"/>
          </a:xfrm>
          <a:prstGeom prst="rect">
            <a:avLst/>
          </a:prstGeom>
          <a:solidFill>
            <a:schemeClr val="accent6">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BPDU</a:t>
            </a:r>
            <a:endParaRPr kumimoji="0" lang="en-US" sz="1400" b="0" i="0" u="none" strike="noStrike" cap="none" normalizeH="0" baseline="0" dirty="0" smtClean="0">
              <a:ln>
                <a:noFill/>
              </a:ln>
              <a:solidFill>
                <a:srgbClr val="000000"/>
              </a:solidFill>
              <a:effectLst/>
              <a:latin typeface="Arial"/>
              <a:cs typeface="Arial"/>
            </a:endParaRPr>
          </a:p>
        </p:txBody>
      </p:sp>
      <p:sp>
        <p:nvSpPr>
          <p:cNvPr id="90" name="Rectangle 89"/>
          <p:cNvSpPr/>
          <p:nvPr/>
        </p:nvSpPr>
        <p:spPr bwMode="auto">
          <a:xfrm>
            <a:off x="6447874" y="4204320"/>
            <a:ext cx="1154798" cy="404428"/>
          </a:xfrm>
          <a:prstGeom prst="rect">
            <a:avLst/>
          </a:prstGeom>
          <a:solidFill>
            <a:schemeClr val="accent6">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LLC,</a:t>
            </a:r>
            <a:br>
              <a:rPr lang="en-US" sz="1400" dirty="0" smtClean="0">
                <a:solidFill>
                  <a:srgbClr val="000000"/>
                </a:solidFill>
                <a:latin typeface="Arial"/>
                <a:cs typeface="Arial"/>
              </a:rPr>
            </a:br>
            <a:r>
              <a:rPr lang="en-US" sz="1400" dirty="0" smtClean="0">
                <a:solidFill>
                  <a:srgbClr val="000000"/>
                </a:solidFill>
                <a:latin typeface="Arial"/>
                <a:cs typeface="Arial"/>
              </a:rPr>
              <a:t>LL ≠ AA-AA</a:t>
            </a:r>
            <a:endParaRPr kumimoji="0" lang="en-US" sz="1400" b="0" i="0" u="none" strike="noStrike" cap="none" normalizeH="0" baseline="0" dirty="0" smtClean="0">
              <a:ln>
                <a:noFill/>
              </a:ln>
              <a:solidFill>
                <a:srgbClr val="000000"/>
              </a:solidFill>
              <a:effectLst/>
              <a:latin typeface="Arial"/>
              <a:cs typeface="Arial"/>
            </a:endParaRPr>
          </a:p>
        </p:txBody>
      </p:sp>
      <p:sp>
        <p:nvSpPr>
          <p:cNvPr id="91" name="Rectangle 90"/>
          <p:cNvSpPr/>
          <p:nvPr/>
        </p:nvSpPr>
        <p:spPr bwMode="auto">
          <a:xfrm>
            <a:off x="7602672" y="4204320"/>
            <a:ext cx="1143199" cy="404428"/>
          </a:xfrm>
          <a:prstGeom prst="rect">
            <a:avLst/>
          </a:prstGeom>
          <a:solidFill>
            <a:schemeClr val="accent6">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data</a:t>
            </a:r>
            <a:endParaRPr kumimoji="0" lang="en-US" sz="1400" b="0" i="0" u="none" strike="noStrike" cap="none" normalizeH="0" baseline="0" dirty="0" smtClean="0">
              <a:ln>
                <a:noFill/>
              </a:ln>
              <a:solidFill>
                <a:srgbClr val="000000"/>
              </a:solidFill>
              <a:effectLst/>
              <a:latin typeface="Arial"/>
              <a:cs typeface="Arial"/>
            </a:endParaRPr>
          </a:p>
        </p:txBody>
      </p:sp>
      <p:sp>
        <p:nvSpPr>
          <p:cNvPr id="92" name="Rectangle 91"/>
          <p:cNvSpPr/>
          <p:nvPr/>
        </p:nvSpPr>
        <p:spPr bwMode="auto">
          <a:xfrm>
            <a:off x="5434441" y="4204320"/>
            <a:ext cx="1008112" cy="404428"/>
          </a:xfrm>
          <a:prstGeom prst="rect">
            <a:avLst/>
          </a:prstGeom>
          <a:solidFill>
            <a:srgbClr val="FFD7D2"/>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Length</a:t>
            </a:r>
            <a:endParaRPr kumimoji="0" lang="en-US" sz="1400" b="0" i="0" u="none" strike="noStrike" cap="none" normalizeH="0" baseline="0" dirty="0" smtClean="0">
              <a:ln>
                <a:noFill/>
              </a:ln>
              <a:solidFill>
                <a:srgbClr val="000000"/>
              </a:solidFill>
              <a:effectLst/>
              <a:latin typeface="Arial"/>
              <a:cs typeface="Arial"/>
            </a:endParaRPr>
          </a:p>
        </p:txBody>
      </p:sp>
      <p:sp>
        <p:nvSpPr>
          <p:cNvPr id="93" name="Rectangle 92"/>
          <p:cNvSpPr/>
          <p:nvPr/>
        </p:nvSpPr>
        <p:spPr bwMode="auto">
          <a:xfrm>
            <a:off x="5437610" y="4608748"/>
            <a:ext cx="1008112" cy="404428"/>
          </a:xfrm>
          <a:prstGeom prst="rect">
            <a:avLst/>
          </a:prstGeom>
          <a:solidFill>
            <a:srgbClr val="FFD7D2"/>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i="1" dirty="0" smtClean="0">
                <a:solidFill>
                  <a:srgbClr val="000000"/>
                </a:solidFill>
                <a:latin typeface="Arial"/>
                <a:cs typeface="Arial"/>
              </a:rPr>
              <a:t>M</a:t>
            </a:r>
            <a:r>
              <a:rPr lang="en-US" sz="1400" dirty="0" smtClean="0">
                <a:solidFill>
                  <a:srgbClr val="000000"/>
                </a:solidFill>
                <a:latin typeface="Arial"/>
                <a:cs typeface="Arial"/>
              </a:rPr>
              <a:t>+3</a:t>
            </a:r>
            <a:endParaRPr kumimoji="0" lang="en-US" sz="1400" b="0" i="0" u="none" strike="noStrike" cap="none" normalizeH="0" baseline="0" dirty="0" smtClean="0">
              <a:ln>
                <a:noFill/>
              </a:ln>
              <a:solidFill>
                <a:srgbClr val="000000"/>
              </a:solidFill>
              <a:effectLst/>
              <a:latin typeface="Arial"/>
              <a:cs typeface="Arial"/>
            </a:endParaRPr>
          </a:p>
        </p:txBody>
      </p:sp>
      <p:cxnSp>
        <p:nvCxnSpPr>
          <p:cNvPr id="76" name="Straight Connector 75"/>
          <p:cNvCxnSpPr/>
          <p:nvPr/>
        </p:nvCxnSpPr>
        <p:spPr bwMode="auto">
          <a:xfrm flipH="1">
            <a:off x="6442553" y="2921980"/>
            <a:ext cx="6512" cy="877912"/>
          </a:xfrm>
          <a:prstGeom prst="line">
            <a:avLst/>
          </a:prstGeom>
          <a:solidFill>
            <a:srgbClr val="00B8FF"/>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6329754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net effect</a:t>
            </a:r>
            <a:endParaRPr lang="en-US" dirty="0"/>
          </a:p>
        </p:txBody>
      </p:sp>
      <p:sp>
        <p:nvSpPr>
          <p:cNvPr id="3" name="Content Placeholder 2"/>
          <p:cNvSpPr>
            <a:spLocks noGrp="1"/>
          </p:cNvSpPr>
          <p:nvPr>
            <p:ph idx="1"/>
          </p:nvPr>
        </p:nvSpPr>
        <p:spPr>
          <a:xfrm>
            <a:off x="214789" y="1981200"/>
            <a:ext cx="8241824" cy="4113213"/>
          </a:xfrm>
        </p:spPr>
        <p:txBody>
          <a:bodyPr>
            <a:normAutofit/>
          </a:bodyPr>
          <a:lstStyle/>
          <a:p>
            <a:pPr>
              <a:buFont typeface="Arial"/>
              <a:buChar char="•"/>
            </a:pPr>
            <a:r>
              <a:rPr lang="en-US" dirty="0" smtClean="0"/>
              <a:t>Multiple tags on </a:t>
            </a:r>
            <a:r>
              <a:rPr lang="en-US" dirty="0" smtClean="0">
                <a:solidFill>
                  <a:srgbClr val="009973"/>
                </a:solidFill>
              </a:rPr>
              <a:t>Length/Type (802.3) frame</a:t>
            </a:r>
            <a:r>
              <a:rPr lang="en-US" dirty="0" smtClean="0"/>
              <a:t>:</a:t>
            </a:r>
          </a:p>
          <a:p>
            <a:pPr>
              <a:buFont typeface="Arial"/>
              <a:buChar char="•"/>
            </a:pPr>
            <a:endParaRPr lang="en-US" dirty="0"/>
          </a:p>
          <a:p>
            <a:pPr>
              <a:buFont typeface="Arial"/>
              <a:buChar char="•"/>
            </a:pPr>
            <a:endParaRPr lang="en-US" dirty="0" smtClean="0"/>
          </a:p>
          <a:p>
            <a:pPr>
              <a:buFont typeface="Arial"/>
              <a:buChar char="•"/>
            </a:pPr>
            <a:r>
              <a:rPr lang="en-US" dirty="0" smtClean="0"/>
              <a:t>Multiple tags on</a:t>
            </a:r>
            <a:r>
              <a:rPr lang="en-US" dirty="0" smtClean="0">
                <a:solidFill>
                  <a:schemeClr val="accent6"/>
                </a:solidFill>
              </a:rPr>
              <a:t> LLC (802.11) frame</a:t>
            </a:r>
            <a:r>
              <a:rPr lang="en-US" dirty="0" smtClean="0"/>
              <a:t>:</a:t>
            </a:r>
          </a:p>
          <a:p>
            <a:pPr>
              <a:buFont typeface="Arial"/>
              <a:buChar char="•"/>
            </a:pPr>
            <a:endParaRPr lang="en-US" dirty="0"/>
          </a:p>
          <a:p>
            <a:pPr marL="0" indent="0"/>
            <a:endParaRPr lang="en-US" dirty="0" smtClean="0"/>
          </a:p>
          <a:p>
            <a:pPr>
              <a:buFont typeface="Arial"/>
              <a:buChar char="•"/>
            </a:pPr>
            <a:r>
              <a:rPr lang="en-US" dirty="0" smtClean="0"/>
              <a:t>Only the </a:t>
            </a:r>
            <a:r>
              <a:rPr lang="en-US" dirty="0" smtClean="0">
                <a:solidFill>
                  <a:srgbClr val="FF0000"/>
                </a:solidFill>
              </a:rPr>
              <a:t>first item </a:t>
            </a:r>
            <a:r>
              <a:rPr lang="en-US" dirty="0" smtClean="0"/>
              <a:t>is </a:t>
            </a:r>
            <a:r>
              <a:rPr lang="en-US" dirty="0" smtClean="0">
                <a:solidFill>
                  <a:schemeClr val="accent6"/>
                </a:solidFill>
              </a:rPr>
              <a:t>LLC-encoded </a:t>
            </a:r>
            <a:r>
              <a:rPr lang="en-US" dirty="0" smtClean="0"/>
              <a:t>on an LLC medium; all other items are </a:t>
            </a:r>
            <a:r>
              <a:rPr lang="en-US" dirty="0" smtClean="0">
                <a:solidFill>
                  <a:srgbClr val="009973"/>
                </a:solidFill>
              </a:rPr>
              <a:t>Length/Type-encoded</a:t>
            </a:r>
            <a:r>
              <a:rPr lang="en-US" dirty="0" smtClean="0"/>
              <a:t>.</a:t>
            </a:r>
          </a:p>
          <a:p>
            <a:pPr>
              <a:buFont typeface="Arial"/>
              <a:buChar char="•"/>
            </a:pPr>
            <a:r>
              <a:rPr lang="en-US" dirty="0" smtClean="0"/>
              <a:t>(An untagged MSDU is </a:t>
            </a:r>
            <a:r>
              <a:rPr lang="en-US" dirty="0" smtClean="0">
                <a:solidFill>
                  <a:schemeClr val="accent6"/>
                </a:solidFill>
              </a:rPr>
              <a:t>LLC</a:t>
            </a:r>
            <a:r>
              <a:rPr lang="en-US" dirty="0" smtClean="0"/>
              <a:t> or </a:t>
            </a:r>
            <a:r>
              <a:rPr lang="en-US" dirty="0" smtClean="0">
                <a:solidFill>
                  <a:srgbClr val="009973"/>
                </a:solidFill>
              </a:rPr>
              <a:t>Length/Type</a:t>
            </a:r>
            <a:r>
              <a:rPr lang="en-US" dirty="0" smtClean="0"/>
              <a:t>, by medium.)</a:t>
            </a:r>
          </a:p>
        </p:txBody>
      </p:sp>
      <p:sp>
        <p:nvSpPr>
          <p:cNvPr id="4" name="Slide Number Placeholder 3"/>
          <p:cNvSpPr>
            <a:spLocks noGrp="1"/>
          </p:cNvSpPr>
          <p:nvPr>
            <p:ph type="sldNum" idx="12"/>
          </p:nvPr>
        </p:nvSpPr>
        <p:spPr>
          <a:xfrm>
            <a:off x="3405322" y="6475413"/>
            <a:ext cx="528637" cy="363537"/>
          </a:xfrm>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a:xfrm>
            <a:off x="4418152" y="6475413"/>
            <a:ext cx="3184520" cy="180975"/>
          </a:xfrm>
        </p:spPr>
        <p:txBody>
          <a:bodyPr/>
          <a:lstStyle/>
          <a:p>
            <a:r>
              <a:rPr lang="en-GB" smtClean="0"/>
              <a:t>Norman Finn, Cisco Systems</a:t>
            </a:r>
            <a:endParaRPr lang="en-GB" dirty="0"/>
          </a:p>
        </p:txBody>
      </p:sp>
      <p:sp>
        <p:nvSpPr>
          <p:cNvPr id="6" name="Date Placeholder 5"/>
          <p:cNvSpPr>
            <a:spLocks noGrp="1"/>
          </p:cNvSpPr>
          <p:nvPr>
            <p:ph type="dt" idx="15"/>
          </p:nvPr>
        </p:nvSpPr>
        <p:spPr/>
        <p:txBody>
          <a:bodyPr/>
          <a:lstStyle/>
          <a:p>
            <a:r>
              <a:rPr lang="en-US" smtClean="0"/>
              <a:t>August 2013</a:t>
            </a:r>
            <a:endParaRPr lang="en-GB" dirty="0"/>
          </a:p>
        </p:txBody>
      </p:sp>
      <p:sp>
        <p:nvSpPr>
          <p:cNvPr id="34" name="Rectangle 33"/>
          <p:cNvSpPr/>
          <p:nvPr/>
        </p:nvSpPr>
        <p:spPr bwMode="auto">
          <a:xfrm>
            <a:off x="6372988" y="2653745"/>
            <a:ext cx="2591500" cy="404428"/>
          </a:xfrm>
          <a:prstGeom prst="rect">
            <a:avLst/>
          </a:prstGeom>
          <a:solidFill>
            <a:schemeClr val="accent1">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Length/Type MSDU</a:t>
            </a:r>
            <a:endParaRPr kumimoji="0" lang="en-US" sz="1400" b="0" i="0" u="none" strike="noStrike" cap="none" normalizeH="0" baseline="0" dirty="0" smtClean="0">
              <a:ln>
                <a:noFill/>
              </a:ln>
              <a:solidFill>
                <a:srgbClr val="000000"/>
              </a:solidFill>
              <a:effectLst/>
              <a:latin typeface="Arial"/>
              <a:cs typeface="Arial"/>
            </a:endParaRPr>
          </a:p>
        </p:txBody>
      </p:sp>
      <p:sp>
        <p:nvSpPr>
          <p:cNvPr id="35" name="Rectangle 34"/>
          <p:cNvSpPr/>
          <p:nvPr/>
        </p:nvSpPr>
        <p:spPr bwMode="auto">
          <a:xfrm>
            <a:off x="4671974" y="2661883"/>
            <a:ext cx="1701014" cy="404428"/>
          </a:xfrm>
          <a:prstGeom prst="rect">
            <a:avLst/>
          </a:prstGeom>
          <a:solidFill>
            <a:schemeClr val="accent1">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Length/Type Tag 3</a:t>
            </a:r>
            <a:endParaRPr kumimoji="0" lang="en-US" sz="1400" b="0" i="0" u="none" strike="noStrike" cap="none" normalizeH="0" baseline="0" dirty="0" smtClean="0">
              <a:ln>
                <a:noFill/>
              </a:ln>
              <a:solidFill>
                <a:srgbClr val="000000"/>
              </a:solidFill>
              <a:effectLst/>
              <a:latin typeface="Arial"/>
              <a:cs typeface="Arial"/>
            </a:endParaRPr>
          </a:p>
        </p:txBody>
      </p:sp>
      <p:sp>
        <p:nvSpPr>
          <p:cNvPr id="36" name="Rectangle 35"/>
          <p:cNvSpPr/>
          <p:nvPr/>
        </p:nvSpPr>
        <p:spPr bwMode="auto">
          <a:xfrm>
            <a:off x="3012514" y="2653745"/>
            <a:ext cx="1659459" cy="404428"/>
          </a:xfrm>
          <a:prstGeom prst="rect">
            <a:avLst/>
          </a:prstGeom>
          <a:solidFill>
            <a:schemeClr val="accent1">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Length/Type Tag 2</a:t>
            </a:r>
            <a:endParaRPr kumimoji="0" lang="en-US" sz="1400" b="0" i="0" u="none" strike="noStrike" cap="none" normalizeH="0" baseline="0" dirty="0" smtClean="0">
              <a:ln>
                <a:noFill/>
              </a:ln>
              <a:solidFill>
                <a:srgbClr val="000000"/>
              </a:solidFill>
              <a:effectLst/>
              <a:latin typeface="Arial"/>
              <a:cs typeface="Arial"/>
            </a:endParaRPr>
          </a:p>
        </p:txBody>
      </p:sp>
      <p:sp>
        <p:nvSpPr>
          <p:cNvPr id="37" name="Rectangle 36"/>
          <p:cNvSpPr/>
          <p:nvPr/>
        </p:nvSpPr>
        <p:spPr bwMode="auto">
          <a:xfrm>
            <a:off x="1332428" y="2653745"/>
            <a:ext cx="1680087" cy="404428"/>
          </a:xfrm>
          <a:prstGeom prst="rect">
            <a:avLst/>
          </a:prstGeom>
          <a:solidFill>
            <a:schemeClr val="accent1">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Length/Type Tag 1</a:t>
            </a:r>
            <a:endParaRPr kumimoji="0" lang="en-US" sz="1400" b="0" i="0" u="none" strike="noStrike" cap="none" normalizeH="0" baseline="0" dirty="0" smtClean="0">
              <a:ln>
                <a:noFill/>
              </a:ln>
              <a:solidFill>
                <a:srgbClr val="000000"/>
              </a:solidFill>
              <a:effectLst/>
              <a:latin typeface="Arial"/>
              <a:cs typeface="Arial"/>
            </a:endParaRPr>
          </a:p>
        </p:txBody>
      </p:sp>
      <p:sp>
        <p:nvSpPr>
          <p:cNvPr id="39" name="Rectangle 38"/>
          <p:cNvSpPr/>
          <p:nvPr/>
        </p:nvSpPr>
        <p:spPr bwMode="auto">
          <a:xfrm>
            <a:off x="6372988" y="4076030"/>
            <a:ext cx="2591500" cy="404428"/>
          </a:xfrm>
          <a:prstGeom prst="rect">
            <a:avLst/>
          </a:prstGeom>
          <a:solidFill>
            <a:srgbClr val="C2FFF0"/>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Length/Type MSDU</a:t>
            </a:r>
            <a:endParaRPr kumimoji="0" lang="en-US" sz="1400" b="0" i="0" u="none" strike="noStrike" cap="none" normalizeH="0" baseline="0" dirty="0" smtClean="0">
              <a:ln>
                <a:noFill/>
              </a:ln>
              <a:solidFill>
                <a:srgbClr val="000000"/>
              </a:solidFill>
              <a:effectLst/>
              <a:latin typeface="Arial"/>
              <a:cs typeface="Arial"/>
            </a:endParaRPr>
          </a:p>
        </p:txBody>
      </p:sp>
      <p:sp>
        <p:nvSpPr>
          <p:cNvPr id="40" name="Rectangle 39"/>
          <p:cNvSpPr/>
          <p:nvPr/>
        </p:nvSpPr>
        <p:spPr bwMode="auto">
          <a:xfrm>
            <a:off x="4671974" y="4076030"/>
            <a:ext cx="1701015" cy="404428"/>
          </a:xfrm>
          <a:prstGeom prst="rect">
            <a:avLst/>
          </a:prstGeom>
          <a:solidFill>
            <a:srgbClr val="C2FFF0"/>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Length/Type Tag 3</a:t>
            </a:r>
            <a:endParaRPr kumimoji="0" lang="en-US" sz="1400" b="0" i="0" u="none" strike="noStrike" cap="none" normalizeH="0" baseline="0" dirty="0" smtClean="0">
              <a:ln>
                <a:noFill/>
              </a:ln>
              <a:solidFill>
                <a:srgbClr val="000000"/>
              </a:solidFill>
              <a:effectLst/>
              <a:latin typeface="Arial"/>
              <a:cs typeface="Arial"/>
            </a:endParaRPr>
          </a:p>
        </p:txBody>
      </p:sp>
      <p:sp>
        <p:nvSpPr>
          <p:cNvPr id="41" name="Rectangle 40"/>
          <p:cNvSpPr/>
          <p:nvPr/>
        </p:nvSpPr>
        <p:spPr bwMode="auto">
          <a:xfrm>
            <a:off x="3012515" y="4076030"/>
            <a:ext cx="1659458" cy="404428"/>
          </a:xfrm>
          <a:prstGeom prst="rect">
            <a:avLst/>
          </a:prstGeom>
          <a:solidFill>
            <a:srgbClr val="C2FFF0"/>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Length/Type Tag 2</a:t>
            </a:r>
            <a:endParaRPr kumimoji="0" lang="en-US" sz="1400" b="0" i="0" u="none" strike="noStrike" cap="none" normalizeH="0" baseline="0" dirty="0" smtClean="0">
              <a:ln>
                <a:noFill/>
              </a:ln>
              <a:solidFill>
                <a:srgbClr val="000000"/>
              </a:solidFill>
              <a:effectLst/>
              <a:latin typeface="Arial"/>
              <a:cs typeface="Arial"/>
            </a:endParaRPr>
          </a:p>
        </p:txBody>
      </p:sp>
      <p:sp>
        <p:nvSpPr>
          <p:cNvPr id="42" name="Rectangle 41"/>
          <p:cNvSpPr/>
          <p:nvPr/>
        </p:nvSpPr>
        <p:spPr bwMode="auto">
          <a:xfrm>
            <a:off x="287586" y="4076030"/>
            <a:ext cx="2724930" cy="404428"/>
          </a:xfrm>
          <a:prstGeom prst="rect">
            <a:avLst/>
          </a:prstGeom>
          <a:solidFill>
            <a:schemeClr val="accent6">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LLC SNAP Tag 1</a:t>
            </a:r>
            <a:endParaRPr kumimoji="0" lang="en-US" sz="1400" b="0" i="0" u="none" strike="noStrike" cap="none" normalizeH="0" baseline="0" dirty="0" smtClean="0">
              <a:ln>
                <a:noFill/>
              </a:ln>
              <a:solidFill>
                <a:srgbClr val="000000"/>
              </a:solidFill>
              <a:effectLst/>
              <a:latin typeface="Arial"/>
              <a:cs typeface="Arial"/>
            </a:endParaRPr>
          </a:p>
        </p:txBody>
      </p:sp>
    </p:spTree>
    <p:extLst>
      <p:ext uri="{BB962C8B-B14F-4D97-AF65-F5344CB8AC3E}">
        <p14:creationId xmlns:p14="http://schemas.microsoft.com/office/powerpoint/2010/main" val="28842085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end-to-end tag solution</a:t>
            </a:r>
            <a:endParaRPr lang="en-US" dirty="0"/>
          </a:p>
        </p:txBody>
      </p:sp>
      <p:sp>
        <p:nvSpPr>
          <p:cNvPr id="3" name="Content Placeholder 2"/>
          <p:cNvSpPr>
            <a:spLocks noGrp="1"/>
          </p:cNvSpPr>
          <p:nvPr>
            <p:ph idx="1"/>
          </p:nvPr>
        </p:nvSpPr>
        <p:spPr/>
        <p:txBody>
          <a:bodyPr/>
          <a:lstStyle/>
          <a:p>
            <a:pPr>
              <a:buFont typeface="Arial"/>
              <a:buChar char="•"/>
            </a:pPr>
            <a:r>
              <a:rPr lang="en-US" dirty="0" smtClean="0">
                <a:solidFill>
                  <a:srgbClr val="2D2DB9"/>
                </a:solidFill>
              </a:rPr>
              <a:t>We keep the whole stack, except for the outermost item, in Length/Type format.</a:t>
            </a:r>
          </a:p>
          <a:p>
            <a:pPr>
              <a:buFont typeface="Arial"/>
              <a:buChar char="•"/>
            </a:pPr>
            <a:r>
              <a:rPr lang="en-US" dirty="0"/>
              <a:t>E</a:t>
            </a:r>
            <a:r>
              <a:rPr lang="en-US" dirty="0" smtClean="0"/>
              <a:t>very device knows how to encode/decode frames.</a:t>
            </a:r>
          </a:p>
          <a:p>
            <a:pPr>
              <a:buFont typeface="Arial"/>
              <a:buChar char="•"/>
            </a:pPr>
            <a:r>
              <a:rPr lang="en-US" dirty="0" smtClean="0"/>
              <a:t>Only </a:t>
            </a:r>
            <a:r>
              <a:rPr lang="en-US" dirty="0" smtClean="0">
                <a:solidFill>
                  <a:srgbClr val="2D2DB9"/>
                </a:solidFill>
              </a:rPr>
              <a:t>one item</a:t>
            </a:r>
            <a:r>
              <a:rPr lang="en-US" dirty="0" smtClean="0"/>
              <a:t> is converted per tag added</a:t>
            </a:r>
            <a:r>
              <a:rPr lang="en-US" dirty="0"/>
              <a:t> </a:t>
            </a:r>
            <a:r>
              <a:rPr lang="en-US" dirty="0" smtClean="0"/>
              <a:t>or removed.</a:t>
            </a:r>
          </a:p>
          <a:p>
            <a:pPr>
              <a:buFont typeface="Arial"/>
              <a:buChar char="•"/>
            </a:pPr>
            <a:r>
              <a:rPr lang="en-US" dirty="0" smtClean="0"/>
              <a:t>The outermost item still follows the rules for the medium in question.</a:t>
            </a:r>
          </a:p>
          <a:p>
            <a:pPr>
              <a:buFont typeface="Arial"/>
              <a:buChar char="•"/>
            </a:pPr>
            <a:r>
              <a:rPr lang="en-US" dirty="0" smtClean="0"/>
              <a:t>We could equally well have used the LLC format in all except the outermost item, except that 802.3 devices already use multiple tags and (as far as this author knows) </a:t>
            </a:r>
            <a:r>
              <a:rPr lang="en-US" dirty="0" smtClean="0">
                <a:solidFill>
                  <a:srgbClr val="FF0000"/>
                </a:solidFill>
              </a:rPr>
              <a:t>802.11 devices do not use LLC-stacked tags</a:t>
            </a:r>
            <a:r>
              <a:rPr lang="en-US" dirty="0" smtClean="0"/>
              <a: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Norman Finn, Cisco Systems</a:t>
            </a:r>
            <a:endParaRPr lang="en-GB" dirty="0"/>
          </a:p>
        </p:txBody>
      </p:sp>
      <p:sp>
        <p:nvSpPr>
          <p:cNvPr id="6" name="Date Placeholder 5"/>
          <p:cNvSpPr>
            <a:spLocks noGrp="1"/>
          </p:cNvSpPr>
          <p:nvPr>
            <p:ph type="dt" idx="15"/>
          </p:nvPr>
        </p:nvSpPr>
        <p:spPr/>
        <p:txBody>
          <a:bodyPr/>
          <a:lstStyle/>
          <a:p>
            <a:r>
              <a:rPr lang="en-US" smtClean="0"/>
              <a:t>August 2013</a:t>
            </a:r>
            <a:endParaRPr lang="en-GB" dirty="0"/>
          </a:p>
        </p:txBody>
      </p:sp>
    </p:spTree>
    <p:extLst>
      <p:ext uri="{BB962C8B-B14F-4D97-AF65-F5344CB8AC3E}">
        <p14:creationId xmlns:p14="http://schemas.microsoft.com/office/powerpoint/2010/main" val="39837863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plea</a:t>
            </a:r>
            <a:endParaRPr lang="en-US" dirty="0"/>
          </a:p>
        </p:txBody>
      </p:sp>
      <p:sp>
        <p:nvSpPr>
          <p:cNvPr id="3" name="Content Placeholder 2"/>
          <p:cNvSpPr>
            <a:spLocks noGrp="1"/>
          </p:cNvSpPr>
          <p:nvPr>
            <p:ph idx="1"/>
          </p:nvPr>
        </p:nvSpPr>
        <p:spPr/>
        <p:txBody>
          <a:bodyPr/>
          <a:lstStyle/>
          <a:p>
            <a:pPr>
              <a:buFont typeface="Arial"/>
              <a:buChar char="•"/>
            </a:pPr>
            <a:r>
              <a:rPr lang="en-US" dirty="0" smtClean="0">
                <a:solidFill>
                  <a:srgbClr val="FF0000"/>
                </a:solidFill>
              </a:rPr>
              <a:t>If any actual use of the LLC-stacked tag format is known, please let </a:t>
            </a:r>
            <a:r>
              <a:rPr lang="en-US" dirty="0" err="1" smtClean="0">
                <a:solidFill>
                  <a:srgbClr val="FF0000"/>
                </a:solidFill>
              </a:rPr>
              <a:t>TGak</a:t>
            </a:r>
            <a:r>
              <a:rPr lang="en-US" dirty="0" smtClean="0">
                <a:solidFill>
                  <a:srgbClr val="FF0000"/>
                </a:solidFill>
              </a:rPr>
              <a:t> know about it, because we propose to make this format “illegal”.</a:t>
            </a:r>
          </a:p>
          <a:p>
            <a:pPr>
              <a:buFont typeface="Arial"/>
              <a:buChar char="•"/>
            </a:pPr>
            <a:endParaRPr lang="en-US" dirty="0">
              <a:solidFill>
                <a:srgbClr val="FF0000"/>
              </a:solidFill>
            </a:endParaRPr>
          </a:p>
          <a:p>
            <a:pPr>
              <a:buFont typeface="Arial"/>
              <a:buChar char="•"/>
            </a:pPr>
            <a:endParaRPr lang="en-US" dirty="0" smtClean="0">
              <a:solidFill>
                <a:srgbClr val="FF0000"/>
              </a:solidFill>
            </a:endParaRPr>
          </a:p>
          <a:p>
            <a:pPr>
              <a:buFont typeface="Arial"/>
              <a:buChar char="•"/>
            </a:pPr>
            <a:endParaRPr lang="en-US" dirty="0">
              <a:solidFill>
                <a:srgbClr val="FF0000"/>
              </a:solidFill>
            </a:endParaRPr>
          </a:p>
          <a:p>
            <a:pPr>
              <a:buFont typeface="Arial"/>
              <a:buChar char="•"/>
            </a:pPr>
            <a:r>
              <a:rPr lang="en-US" dirty="0" smtClean="0"/>
              <a:t>If there is such a use, then we have to re-examine our options.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Norman Finn, Cisco Systems</a:t>
            </a:r>
            <a:endParaRPr lang="en-GB" dirty="0"/>
          </a:p>
        </p:txBody>
      </p:sp>
      <p:sp>
        <p:nvSpPr>
          <p:cNvPr id="6" name="Date Placeholder 5"/>
          <p:cNvSpPr>
            <a:spLocks noGrp="1"/>
          </p:cNvSpPr>
          <p:nvPr>
            <p:ph type="dt" idx="15"/>
          </p:nvPr>
        </p:nvSpPr>
        <p:spPr/>
        <p:txBody>
          <a:bodyPr/>
          <a:lstStyle/>
          <a:p>
            <a:r>
              <a:rPr lang="en-US" smtClean="0"/>
              <a:t>August 2013</a:t>
            </a:r>
            <a:endParaRPr lang="en-GB" dirty="0"/>
          </a:p>
        </p:txBody>
      </p:sp>
      <p:sp>
        <p:nvSpPr>
          <p:cNvPr id="7" name="Slide Number Placeholder 3"/>
          <p:cNvSpPr txBox="1">
            <a:spLocks/>
          </p:cNvSpPr>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mtClean="0"/>
              <a:t>Slide </a:t>
            </a:r>
            <a:fld id="{440F5867-744E-4AA6-B0ED-4C44D2DFBB7B}" type="slidenum">
              <a:rPr lang="en-GB" smtClean="0"/>
              <a:pPr/>
              <a:t>19</a:t>
            </a:fld>
            <a:endParaRPr lang="en-GB" dirty="0"/>
          </a:p>
        </p:txBody>
      </p:sp>
      <p:sp>
        <p:nvSpPr>
          <p:cNvPr id="8" name="Footer Placeholder 4"/>
          <p:cNvSpPr txBox="1">
            <a:spLocks/>
          </p:cNvSpP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mtClean="0"/>
              <a:t>Norman Finn, Cisco Systems</a:t>
            </a:r>
            <a:endParaRPr lang="en-GB" dirty="0"/>
          </a:p>
        </p:txBody>
      </p:sp>
      <p:sp>
        <p:nvSpPr>
          <p:cNvPr id="10" name="TextBox 9"/>
          <p:cNvSpPr txBox="1"/>
          <p:nvPr/>
        </p:nvSpPr>
        <p:spPr>
          <a:xfrm>
            <a:off x="182680" y="3268216"/>
            <a:ext cx="8778619" cy="284991"/>
          </a:xfrm>
          <a:prstGeom prst="rect">
            <a:avLst/>
          </a:prstGeom>
          <a:noFill/>
        </p:spPr>
        <p:txBody>
          <a:bodyPr wrap="square" rtlCol="0">
            <a:spAutoFit/>
          </a:bodyPr>
          <a:lstStyle/>
          <a:p>
            <a:r>
              <a:rPr lang="en-US" sz="1200" dirty="0" smtClean="0">
                <a:solidFill>
                  <a:srgbClr val="000000"/>
                </a:solidFill>
                <a:latin typeface="Arial"/>
                <a:cs typeface="Arial"/>
              </a:rPr>
              <a:t>.                   6                             2                   </a:t>
            </a:r>
            <a:r>
              <a:rPr lang="en-US" sz="1200" i="1" dirty="0" smtClean="0">
                <a:solidFill>
                  <a:srgbClr val="000000"/>
                </a:solidFill>
                <a:latin typeface="Arial"/>
                <a:cs typeface="Arial"/>
              </a:rPr>
              <a:t>L</a:t>
            </a:r>
            <a:r>
              <a:rPr lang="en-US" sz="1200" dirty="0" smtClean="0">
                <a:solidFill>
                  <a:srgbClr val="000000"/>
                </a:solidFill>
                <a:latin typeface="Arial"/>
                <a:cs typeface="Arial"/>
              </a:rPr>
              <a:t>                           6                                 2                                     </a:t>
            </a:r>
            <a:r>
              <a:rPr lang="en-US" sz="1200" i="1" dirty="0" smtClean="0">
                <a:solidFill>
                  <a:srgbClr val="000000"/>
                </a:solidFill>
                <a:latin typeface="Arial"/>
                <a:cs typeface="Arial"/>
              </a:rPr>
              <a:t>M</a:t>
            </a:r>
            <a:endParaRPr lang="en-US" sz="1200" dirty="0">
              <a:solidFill>
                <a:srgbClr val="000000"/>
              </a:solidFill>
              <a:latin typeface="Arial"/>
              <a:cs typeface="Arial"/>
            </a:endParaRPr>
          </a:p>
        </p:txBody>
      </p:sp>
      <p:sp>
        <p:nvSpPr>
          <p:cNvPr id="11" name="Rectangle 10"/>
          <p:cNvSpPr/>
          <p:nvPr/>
        </p:nvSpPr>
        <p:spPr bwMode="auto">
          <a:xfrm>
            <a:off x="1984619" y="3553207"/>
            <a:ext cx="1008112"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err="1" smtClean="0">
                <a:solidFill>
                  <a:srgbClr val="000000"/>
                </a:solidFill>
                <a:latin typeface="Arial"/>
                <a:cs typeface="Arial"/>
              </a:rPr>
              <a:t>EtherType</a:t>
            </a:r>
            <a:endParaRPr kumimoji="0" lang="en-US" sz="1400" b="0" i="0" u="none" strike="noStrike" cap="none" normalizeH="0" baseline="0" dirty="0" smtClean="0">
              <a:ln>
                <a:noFill/>
              </a:ln>
              <a:solidFill>
                <a:srgbClr val="000000"/>
              </a:solidFill>
              <a:effectLst/>
              <a:latin typeface="Arial"/>
              <a:cs typeface="Arial"/>
            </a:endParaRPr>
          </a:p>
        </p:txBody>
      </p:sp>
      <p:sp>
        <p:nvSpPr>
          <p:cNvPr id="12" name="Rectangle 11"/>
          <p:cNvSpPr/>
          <p:nvPr/>
        </p:nvSpPr>
        <p:spPr bwMode="auto">
          <a:xfrm>
            <a:off x="1984619" y="3960676"/>
            <a:ext cx="1008112"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81-00</a:t>
            </a:r>
            <a:endParaRPr kumimoji="0" lang="en-US" sz="1400" b="0" i="0" u="none" strike="noStrike" cap="none" normalizeH="0" baseline="0" dirty="0" smtClean="0">
              <a:ln>
                <a:noFill/>
              </a:ln>
              <a:solidFill>
                <a:srgbClr val="000000"/>
              </a:solidFill>
              <a:effectLst/>
              <a:latin typeface="Arial"/>
              <a:cs typeface="Arial"/>
            </a:endParaRPr>
          </a:p>
        </p:txBody>
      </p:sp>
      <p:sp>
        <p:nvSpPr>
          <p:cNvPr id="13" name="Rectangle 12"/>
          <p:cNvSpPr/>
          <p:nvPr/>
        </p:nvSpPr>
        <p:spPr bwMode="auto">
          <a:xfrm>
            <a:off x="3001219" y="3556248"/>
            <a:ext cx="726519"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Tag value</a:t>
            </a:r>
            <a:endParaRPr kumimoji="0" lang="en-US" sz="1400" b="0" i="0" u="none" strike="noStrike" cap="none" normalizeH="0" baseline="0" dirty="0" smtClean="0">
              <a:ln>
                <a:noFill/>
              </a:ln>
              <a:solidFill>
                <a:srgbClr val="000000"/>
              </a:solidFill>
              <a:effectLst/>
              <a:latin typeface="Arial"/>
              <a:cs typeface="Arial"/>
            </a:endParaRPr>
          </a:p>
        </p:txBody>
      </p:sp>
      <p:sp>
        <p:nvSpPr>
          <p:cNvPr id="14" name="Rectangle 13"/>
          <p:cNvSpPr/>
          <p:nvPr/>
        </p:nvSpPr>
        <p:spPr bwMode="auto">
          <a:xfrm>
            <a:off x="3001219" y="3960676"/>
            <a:ext cx="726519"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02-44</a:t>
            </a:r>
            <a:endParaRPr kumimoji="0" lang="en-US" sz="1400" b="0" i="0" u="none" strike="noStrike" cap="none" normalizeH="0" baseline="0" dirty="0" smtClean="0">
              <a:ln>
                <a:noFill/>
              </a:ln>
              <a:solidFill>
                <a:srgbClr val="000000"/>
              </a:solidFill>
              <a:effectLst/>
              <a:latin typeface="Arial"/>
              <a:cs typeface="Arial"/>
            </a:endParaRPr>
          </a:p>
        </p:txBody>
      </p:sp>
      <p:sp>
        <p:nvSpPr>
          <p:cNvPr id="15" name="Rectangle 14"/>
          <p:cNvSpPr/>
          <p:nvPr/>
        </p:nvSpPr>
        <p:spPr bwMode="auto">
          <a:xfrm>
            <a:off x="179512" y="3556248"/>
            <a:ext cx="1805107"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SNAP</a:t>
            </a:r>
            <a:endParaRPr kumimoji="0" lang="en-US" sz="1400" b="0" i="0" u="none" strike="noStrike" cap="none" normalizeH="0" baseline="0" dirty="0" smtClean="0">
              <a:ln>
                <a:noFill/>
              </a:ln>
              <a:solidFill>
                <a:srgbClr val="000000"/>
              </a:solidFill>
              <a:effectLst/>
              <a:latin typeface="Arial"/>
              <a:cs typeface="Arial"/>
            </a:endParaRPr>
          </a:p>
        </p:txBody>
      </p:sp>
      <p:sp>
        <p:nvSpPr>
          <p:cNvPr id="16" name="Rectangle 15"/>
          <p:cNvSpPr/>
          <p:nvPr/>
        </p:nvSpPr>
        <p:spPr bwMode="auto">
          <a:xfrm>
            <a:off x="182681" y="3960676"/>
            <a:ext cx="1797031"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AA-AA-03-00-00-00</a:t>
            </a:r>
            <a:endParaRPr kumimoji="0" lang="en-US" sz="1400" b="0" i="0" u="none" strike="noStrike" cap="none" normalizeH="0" baseline="0" dirty="0" smtClean="0">
              <a:ln>
                <a:noFill/>
              </a:ln>
              <a:solidFill>
                <a:srgbClr val="000000"/>
              </a:solidFill>
              <a:effectLst/>
              <a:latin typeface="Arial"/>
              <a:cs typeface="Arial"/>
            </a:endParaRPr>
          </a:p>
        </p:txBody>
      </p:sp>
      <p:sp>
        <p:nvSpPr>
          <p:cNvPr id="26" name="Rectangle 25"/>
          <p:cNvSpPr/>
          <p:nvPr/>
        </p:nvSpPr>
        <p:spPr bwMode="auto">
          <a:xfrm>
            <a:off x="5527939" y="3960676"/>
            <a:ext cx="114319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08-00</a:t>
            </a:r>
            <a:endParaRPr kumimoji="0" lang="en-US" sz="1400" b="0" i="0" u="none" strike="noStrike" cap="none" normalizeH="0" baseline="0" dirty="0" smtClean="0">
              <a:ln>
                <a:noFill/>
              </a:ln>
              <a:solidFill>
                <a:srgbClr val="000000"/>
              </a:solidFill>
              <a:effectLst/>
              <a:latin typeface="Arial"/>
              <a:cs typeface="Arial"/>
            </a:endParaRPr>
          </a:p>
        </p:txBody>
      </p:sp>
      <p:sp>
        <p:nvSpPr>
          <p:cNvPr id="27" name="Rectangle 26"/>
          <p:cNvSpPr/>
          <p:nvPr/>
        </p:nvSpPr>
        <p:spPr bwMode="auto">
          <a:xfrm>
            <a:off x="5527938" y="3556248"/>
            <a:ext cx="1143199"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err="1" smtClean="0">
                <a:solidFill>
                  <a:srgbClr val="000000"/>
                </a:solidFill>
                <a:latin typeface="Arial"/>
                <a:cs typeface="Arial"/>
              </a:rPr>
              <a:t>EtherType</a:t>
            </a:r>
            <a:endParaRPr kumimoji="0" lang="en-US" sz="1400" b="0" i="0" u="none" strike="noStrike" cap="none" normalizeH="0" baseline="0" dirty="0" smtClean="0">
              <a:ln>
                <a:noFill/>
              </a:ln>
              <a:solidFill>
                <a:srgbClr val="000000"/>
              </a:solidFill>
              <a:effectLst/>
              <a:latin typeface="Arial"/>
              <a:cs typeface="Arial"/>
            </a:endParaRPr>
          </a:p>
        </p:txBody>
      </p:sp>
      <p:sp>
        <p:nvSpPr>
          <p:cNvPr id="28" name="Rectangle 27"/>
          <p:cNvSpPr/>
          <p:nvPr/>
        </p:nvSpPr>
        <p:spPr bwMode="auto">
          <a:xfrm>
            <a:off x="6674903" y="3960676"/>
            <a:ext cx="114319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IP header</a:t>
            </a:r>
            <a:endParaRPr kumimoji="0" lang="en-US" sz="1400" b="0" i="0" u="none" strike="noStrike" cap="none" normalizeH="0" baseline="0" dirty="0" smtClean="0">
              <a:ln>
                <a:noFill/>
              </a:ln>
              <a:solidFill>
                <a:srgbClr val="000000"/>
              </a:solidFill>
              <a:effectLst/>
              <a:latin typeface="Arial"/>
              <a:cs typeface="Arial"/>
            </a:endParaRPr>
          </a:p>
        </p:txBody>
      </p:sp>
      <p:sp>
        <p:nvSpPr>
          <p:cNvPr id="29" name="Rectangle 28"/>
          <p:cNvSpPr/>
          <p:nvPr/>
        </p:nvSpPr>
        <p:spPr bwMode="auto">
          <a:xfrm>
            <a:off x="6674902" y="3556248"/>
            <a:ext cx="228639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data</a:t>
            </a:r>
            <a:endParaRPr kumimoji="0" lang="en-US" sz="1400" b="0" i="0" u="none" strike="noStrike" cap="none" normalizeH="0" baseline="0" dirty="0" smtClean="0">
              <a:ln>
                <a:noFill/>
              </a:ln>
              <a:solidFill>
                <a:srgbClr val="000000"/>
              </a:solidFill>
              <a:effectLst/>
              <a:latin typeface="Arial"/>
              <a:cs typeface="Arial"/>
            </a:endParaRPr>
          </a:p>
        </p:txBody>
      </p:sp>
      <p:sp>
        <p:nvSpPr>
          <p:cNvPr id="30" name="Rectangle 29"/>
          <p:cNvSpPr/>
          <p:nvPr/>
        </p:nvSpPr>
        <p:spPr bwMode="auto">
          <a:xfrm>
            <a:off x="7818102" y="3960676"/>
            <a:ext cx="114319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IP data</a:t>
            </a:r>
            <a:endParaRPr kumimoji="0" lang="en-US" sz="1400" b="0" i="0" u="none" strike="noStrike" cap="none" normalizeH="0" baseline="0" dirty="0" smtClean="0">
              <a:ln>
                <a:noFill/>
              </a:ln>
              <a:solidFill>
                <a:srgbClr val="000000"/>
              </a:solidFill>
              <a:effectLst/>
              <a:latin typeface="Arial"/>
              <a:cs typeface="Arial"/>
            </a:endParaRPr>
          </a:p>
        </p:txBody>
      </p:sp>
      <p:sp>
        <p:nvSpPr>
          <p:cNvPr id="33" name="Rectangle 32"/>
          <p:cNvSpPr/>
          <p:nvPr/>
        </p:nvSpPr>
        <p:spPr bwMode="auto">
          <a:xfrm>
            <a:off x="3727738" y="3556248"/>
            <a:ext cx="1800200"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SNAP</a:t>
            </a:r>
            <a:endParaRPr kumimoji="0" lang="en-US" sz="1400" b="0" i="0" u="none" strike="noStrike" cap="none" normalizeH="0" baseline="0" dirty="0" smtClean="0">
              <a:ln>
                <a:noFill/>
              </a:ln>
              <a:solidFill>
                <a:srgbClr val="000000"/>
              </a:solidFill>
              <a:effectLst/>
              <a:latin typeface="Arial"/>
              <a:cs typeface="Arial"/>
            </a:endParaRPr>
          </a:p>
        </p:txBody>
      </p:sp>
      <p:sp>
        <p:nvSpPr>
          <p:cNvPr id="34" name="Rectangle 33"/>
          <p:cNvSpPr/>
          <p:nvPr/>
        </p:nvSpPr>
        <p:spPr bwMode="auto">
          <a:xfrm>
            <a:off x="3730907" y="3960676"/>
            <a:ext cx="1797031"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AA-AA-03-00-00-00</a:t>
            </a:r>
            <a:endParaRPr kumimoji="0" lang="en-US" sz="1400" b="0" i="0" u="none" strike="noStrike" cap="none" normalizeH="0" baseline="0" dirty="0" smtClean="0">
              <a:ln>
                <a:noFill/>
              </a:ln>
              <a:solidFill>
                <a:srgbClr val="000000"/>
              </a:solidFill>
              <a:effectLst/>
              <a:latin typeface="Arial"/>
              <a:cs typeface="Arial"/>
            </a:endParaRPr>
          </a:p>
        </p:txBody>
      </p:sp>
    </p:spTree>
    <p:extLst>
      <p:ext uri="{BB962C8B-B14F-4D97-AF65-F5344CB8AC3E}">
        <p14:creationId xmlns:p14="http://schemas.microsoft.com/office/powerpoint/2010/main" val="20353622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August 2013</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Norman Finn, Cisco Systems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normAutofit/>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W</a:t>
            </a:r>
            <a:r>
              <a:rPr lang="en-GB" dirty="0" smtClean="0"/>
              <a:t>ork now in progress on P802.1Qbz and P802.11ak has shown that the method currently defined in IEEE 802.1Q for adding and removing tags (e.g., the VLAN tag) to frames on LLC media, as opposed to Length/Type media, is untenable.  In a proposed new scheme, only the first tag (or the original MSDU, if there is no tag) is encapsulated via LLC.  </a:t>
            </a:r>
            <a:r>
              <a:rPr lang="en-GB" dirty="0" smtClean="0"/>
              <a:t>Every following tag, and the original MSDU (if tagged), is Length/Type encoded.  As each tag is added or removed, the encapsulation of the next-inner tag or original MSDU is changed.</a:t>
            </a: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tagging situation</a:t>
            </a:r>
            <a:endParaRPr lang="en-US" dirty="0"/>
          </a:p>
        </p:txBody>
      </p:sp>
      <p:sp>
        <p:nvSpPr>
          <p:cNvPr id="4" name="Date Placeholder 3"/>
          <p:cNvSpPr>
            <a:spLocks noGrp="1"/>
          </p:cNvSpPr>
          <p:nvPr>
            <p:ph type="dt" idx="10"/>
          </p:nvPr>
        </p:nvSpPr>
        <p:spPr/>
        <p:txBody>
          <a:bodyPr/>
          <a:lstStyle/>
          <a:p>
            <a:r>
              <a:rPr lang="en-US" smtClean="0"/>
              <a:t>August 2013</a:t>
            </a:r>
            <a:endParaRPr lang="en-GB"/>
          </a:p>
        </p:txBody>
      </p:sp>
      <p:sp>
        <p:nvSpPr>
          <p:cNvPr id="5" name="Footer Placeholder 4"/>
          <p:cNvSpPr>
            <a:spLocks noGrp="1"/>
          </p:cNvSpPr>
          <p:nvPr>
            <p:ph type="ftr" idx="11"/>
          </p:nvPr>
        </p:nvSpPr>
        <p:spPr/>
        <p:txBody>
          <a:bodyPr/>
          <a:lstStyle/>
          <a:p>
            <a:r>
              <a:rPr lang="en-GB" smtClean="0"/>
              <a:t>Norman Finn, Cisco Systems</a:t>
            </a:r>
            <a:endParaRPr lang="en-GB"/>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3</a:t>
            </a:fld>
            <a:endParaRPr lang="en-GB"/>
          </a:p>
        </p:txBody>
      </p:sp>
    </p:spTree>
    <p:extLst>
      <p:ext uri="{BB962C8B-B14F-4D97-AF65-F5344CB8AC3E}">
        <p14:creationId xmlns:p14="http://schemas.microsoft.com/office/powerpoint/2010/main" val="33050714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 to basics: The </a:t>
            </a:r>
            <a:r>
              <a:rPr lang="en-US" dirty="0" smtClean="0">
                <a:solidFill>
                  <a:schemeClr val="accent6"/>
                </a:solidFill>
              </a:rPr>
              <a:t>802.11</a:t>
            </a:r>
            <a:r>
              <a:rPr lang="en-US" dirty="0" smtClean="0"/>
              <a:t> Data Frame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Norman Finn, Cisco Systems</a:t>
            </a:r>
            <a:endParaRPr lang="en-GB" dirty="0"/>
          </a:p>
        </p:txBody>
      </p:sp>
      <p:sp>
        <p:nvSpPr>
          <p:cNvPr id="6" name="Date Placeholder 5"/>
          <p:cNvSpPr>
            <a:spLocks noGrp="1"/>
          </p:cNvSpPr>
          <p:nvPr>
            <p:ph type="dt" idx="15"/>
          </p:nvPr>
        </p:nvSpPr>
        <p:spPr/>
        <p:txBody>
          <a:bodyPr/>
          <a:lstStyle/>
          <a:p>
            <a:r>
              <a:rPr lang="en-US" smtClean="0"/>
              <a:t>August 2013</a:t>
            </a:r>
            <a:endParaRPr lang="en-GB" dirty="0"/>
          </a:p>
        </p:txBody>
      </p:sp>
      <p:pic>
        <p:nvPicPr>
          <p:cNvPr id="15" name="Picture 14"/>
          <p:cNvPicPr>
            <a:picLocks noChangeAspect="1"/>
          </p:cNvPicPr>
          <p:nvPr/>
        </p:nvPicPr>
        <p:blipFill>
          <a:blip r:embed="rId2"/>
          <a:stretch>
            <a:fillRect/>
          </a:stretch>
        </p:blipFill>
        <p:spPr>
          <a:xfrm>
            <a:off x="683568" y="1916832"/>
            <a:ext cx="7969534" cy="1944216"/>
          </a:xfrm>
          <a:prstGeom prst="rect">
            <a:avLst/>
          </a:prstGeom>
        </p:spPr>
      </p:pic>
      <p:sp>
        <p:nvSpPr>
          <p:cNvPr id="16" name="Content Placeholder 2"/>
          <p:cNvSpPr>
            <a:spLocks noGrp="1"/>
          </p:cNvSpPr>
          <p:nvPr>
            <p:ph idx="1"/>
          </p:nvPr>
        </p:nvSpPr>
        <p:spPr>
          <a:xfrm>
            <a:off x="685800" y="5228083"/>
            <a:ext cx="7770813" cy="1081237"/>
          </a:xfrm>
        </p:spPr>
        <p:txBody>
          <a:bodyPr/>
          <a:lstStyle/>
          <a:p>
            <a:pPr>
              <a:buFont typeface="Arial"/>
              <a:buChar char="•"/>
            </a:pPr>
            <a:r>
              <a:rPr lang="en-US" dirty="0" smtClean="0"/>
              <a:t>IEEE </a:t>
            </a:r>
            <a:r>
              <a:rPr lang="en-US" dirty="0" err="1" smtClean="0"/>
              <a:t>Std</a:t>
            </a:r>
            <a:r>
              <a:rPr lang="en-US" dirty="0" smtClean="0"/>
              <a:t> 802.11-2011</a:t>
            </a:r>
            <a:endParaRPr lang="en-US" dirty="0"/>
          </a:p>
        </p:txBody>
      </p:sp>
      <p:cxnSp>
        <p:nvCxnSpPr>
          <p:cNvPr id="18" name="Straight Connector 17"/>
          <p:cNvCxnSpPr/>
          <p:nvPr/>
        </p:nvCxnSpPr>
        <p:spPr bwMode="auto">
          <a:xfrm flipH="1">
            <a:off x="2238881" y="2852936"/>
            <a:ext cx="5112568" cy="1656184"/>
          </a:xfrm>
          <a:prstGeom prst="line">
            <a:avLst/>
          </a:prstGeom>
          <a:solidFill>
            <a:srgbClr val="00B8FF"/>
          </a:solidFill>
          <a:ln w="38100" cap="flat" cmpd="sng" algn="ctr">
            <a:solidFill>
              <a:schemeClr val="tx1"/>
            </a:solidFill>
            <a:prstDash val="solid"/>
            <a:round/>
            <a:headEnd type="none" w="med" len="med"/>
            <a:tailEnd type="none" w="med" len="med"/>
          </a:ln>
          <a:effectLst/>
        </p:spPr>
      </p:cxnSp>
      <p:cxnSp>
        <p:nvCxnSpPr>
          <p:cNvPr id="19" name="Straight Connector 18"/>
          <p:cNvCxnSpPr/>
          <p:nvPr/>
        </p:nvCxnSpPr>
        <p:spPr bwMode="auto">
          <a:xfrm>
            <a:off x="8052287" y="2852936"/>
            <a:ext cx="0" cy="1656184"/>
          </a:xfrm>
          <a:prstGeom prst="line">
            <a:avLst/>
          </a:prstGeom>
          <a:solidFill>
            <a:srgbClr val="00B8FF"/>
          </a:solidFill>
          <a:ln w="38100" cap="flat" cmpd="sng" algn="ctr">
            <a:solidFill>
              <a:schemeClr val="tx1"/>
            </a:solidFill>
            <a:prstDash val="solid"/>
            <a:round/>
            <a:headEnd type="none" w="med" len="med"/>
            <a:tailEnd type="none" w="med" len="med"/>
          </a:ln>
          <a:effectLst/>
        </p:spPr>
      </p:cxnSp>
      <p:sp>
        <p:nvSpPr>
          <p:cNvPr id="22" name="Rectangle 21"/>
          <p:cNvSpPr/>
          <p:nvPr/>
        </p:nvSpPr>
        <p:spPr bwMode="auto">
          <a:xfrm>
            <a:off x="2238881" y="4509120"/>
            <a:ext cx="5813406" cy="504056"/>
          </a:xfrm>
          <a:prstGeom prst="rect">
            <a:avLst/>
          </a:prstGeom>
          <a:solidFill>
            <a:srgbClr val="FFFFFF"/>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smtClean="0">
                <a:solidFill>
                  <a:srgbClr val="000000"/>
                </a:solidFill>
              </a:rPr>
              <a:t>802.1 </a:t>
            </a:r>
            <a:r>
              <a:rPr lang="en-US" dirty="0" err="1" smtClean="0">
                <a:solidFill>
                  <a:srgbClr val="000000"/>
                </a:solidFill>
              </a:rPr>
              <a:t>mac_service_data_unit</a:t>
            </a:r>
            <a:r>
              <a:rPr lang="en-US" dirty="0" smtClean="0">
                <a:solidFill>
                  <a:srgbClr val="000000"/>
                </a:solidFill>
              </a:rPr>
              <a:t> (MSDU)</a:t>
            </a:r>
            <a:endParaRPr kumimoji="0" lang="en-US" sz="2400" b="0" i="0" u="none" strike="noStrike" cap="none" normalizeH="0" baseline="0" dirty="0" smtClean="0">
              <a:ln>
                <a:noFill/>
              </a:ln>
              <a:solidFill>
                <a:srgbClr val="000000"/>
              </a:solidFill>
              <a:effectLst/>
              <a:latin typeface="Times New Roman" pitchFamily="16" charset="0"/>
              <a:ea typeface="MS Gothic" charset="-128"/>
            </a:endParaRPr>
          </a:p>
        </p:txBody>
      </p:sp>
    </p:spTree>
    <p:extLst>
      <p:ext uri="{BB962C8B-B14F-4D97-AF65-F5344CB8AC3E}">
        <p14:creationId xmlns:p14="http://schemas.microsoft.com/office/powerpoint/2010/main" val="17401832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 to basics: The </a:t>
            </a:r>
            <a:r>
              <a:rPr lang="en-US" dirty="0" smtClean="0">
                <a:solidFill>
                  <a:srgbClr val="2D2DB9"/>
                </a:solidFill>
              </a:rPr>
              <a:t>802.3</a:t>
            </a:r>
            <a:r>
              <a:rPr lang="en-US" dirty="0" smtClean="0"/>
              <a:t> Data Frame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Norman Finn, Cisco Systems</a:t>
            </a:r>
            <a:endParaRPr lang="en-GB" dirty="0"/>
          </a:p>
        </p:txBody>
      </p:sp>
      <p:sp>
        <p:nvSpPr>
          <p:cNvPr id="6" name="Date Placeholder 5"/>
          <p:cNvSpPr>
            <a:spLocks noGrp="1"/>
          </p:cNvSpPr>
          <p:nvPr>
            <p:ph type="dt" idx="15"/>
          </p:nvPr>
        </p:nvSpPr>
        <p:spPr/>
        <p:txBody>
          <a:bodyPr/>
          <a:lstStyle/>
          <a:p>
            <a:r>
              <a:rPr lang="en-US" smtClean="0"/>
              <a:t>August 2013</a:t>
            </a:r>
            <a:endParaRPr lang="en-GB" dirty="0"/>
          </a:p>
        </p:txBody>
      </p:sp>
      <p:sp>
        <p:nvSpPr>
          <p:cNvPr id="16" name="Content Placeholder 2"/>
          <p:cNvSpPr>
            <a:spLocks noGrp="1"/>
          </p:cNvSpPr>
          <p:nvPr>
            <p:ph idx="1"/>
          </p:nvPr>
        </p:nvSpPr>
        <p:spPr>
          <a:xfrm>
            <a:off x="685800" y="5228083"/>
            <a:ext cx="7770813" cy="1081237"/>
          </a:xfrm>
        </p:spPr>
        <p:txBody>
          <a:bodyPr/>
          <a:lstStyle/>
          <a:p>
            <a:pPr>
              <a:buFont typeface="Arial"/>
              <a:buChar char="•"/>
            </a:pPr>
            <a:r>
              <a:rPr lang="en-US" dirty="0" smtClean="0"/>
              <a:t>IEEE </a:t>
            </a:r>
            <a:r>
              <a:rPr lang="en-US" dirty="0" err="1" smtClean="0"/>
              <a:t>Std</a:t>
            </a:r>
            <a:r>
              <a:rPr lang="en-US" dirty="0" smtClean="0"/>
              <a:t> 802.3-2008</a:t>
            </a:r>
            <a:endParaRPr lang="en-US" dirty="0"/>
          </a:p>
        </p:txBody>
      </p:sp>
      <p:cxnSp>
        <p:nvCxnSpPr>
          <p:cNvPr id="18" name="Straight Connector 17"/>
          <p:cNvCxnSpPr/>
          <p:nvPr/>
        </p:nvCxnSpPr>
        <p:spPr bwMode="auto">
          <a:xfrm flipH="1">
            <a:off x="1187624" y="2852936"/>
            <a:ext cx="3384376" cy="1656184"/>
          </a:xfrm>
          <a:prstGeom prst="line">
            <a:avLst/>
          </a:prstGeom>
          <a:solidFill>
            <a:srgbClr val="00B8FF"/>
          </a:solidFill>
          <a:ln w="38100" cap="flat" cmpd="sng" algn="ctr">
            <a:solidFill>
              <a:schemeClr val="tx1"/>
            </a:solidFill>
            <a:prstDash val="solid"/>
            <a:round/>
            <a:headEnd type="none" w="med" len="med"/>
            <a:tailEnd type="none" w="med" len="med"/>
          </a:ln>
          <a:effectLst/>
        </p:spPr>
      </p:cxnSp>
      <p:cxnSp>
        <p:nvCxnSpPr>
          <p:cNvPr id="19" name="Straight Connector 18"/>
          <p:cNvCxnSpPr/>
          <p:nvPr/>
        </p:nvCxnSpPr>
        <p:spPr bwMode="auto">
          <a:xfrm>
            <a:off x="7001030" y="2852936"/>
            <a:ext cx="0" cy="1656184"/>
          </a:xfrm>
          <a:prstGeom prst="line">
            <a:avLst/>
          </a:prstGeom>
          <a:solidFill>
            <a:srgbClr val="00B8FF"/>
          </a:solidFill>
          <a:ln w="38100" cap="flat" cmpd="sng" algn="ctr">
            <a:solidFill>
              <a:schemeClr val="tx1"/>
            </a:solidFill>
            <a:prstDash val="solid"/>
            <a:round/>
            <a:headEnd type="none" w="med" len="med"/>
            <a:tailEnd type="none" w="med" len="med"/>
          </a:ln>
          <a:effectLst/>
        </p:spPr>
      </p:cxnSp>
      <p:sp>
        <p:nvSpPr>
          <p:cNvPr id="22" name="Rectangle 21"/>
          <p:cNvSpPr/>
          <p:nvPr/>
        </p:nvSpPr>
        <p:spPr bwMode="auto">
          <a:xfrm>
            <a:off x="1187624" y="4509120"/>
            <a:ext cx="5813406" cy="504056"/>
          </a:xfrm>
          <a:prstGeom prst="rect">
            <a:avLst/>
          </a:prstGeom>
          <a:solidFill>
            <a:srgbClr val="FFFFFF"/>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smtClean="0">
                <a:solidFill>
                  <a:srgbClr val="000000"/>
                </a:solidFill>
              </a:rPr>
              <a:t>802.1 </a:t>
            </a:r>
            <a:r>
              <a:rPr lang="en-US" dirty="0" err="1" smtClean="0">
                <a:solidFill>
                  <a:srgbClr val="000000"/>
                </a:solidFill>
              </a:rPr>
              <a:t>mac_service_data_unit</a:t>
            </a:r>
            <a:r>
              <a:rPr lang="en-US" dirty="0" smtClean="0">
                <a:solidFill>
                  <a:srgbClr val="000000"/>
                </a:solidFill>
              </a:rPr>
              <a:t> (MSDU)</a:t>
            </a:r>
            <a:endParaRPr kumimoji="0" lang="en-US" sz="24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11" name="Rectangle 10"/>
          <p:cNvSpPr/>
          <p:nvPr/>
        </p:nvSpPr>
        <p:spPr bwMode="auto">
          <a:xfrm>
            <a:off x="755576" y="2448508"/>
            <a:ext cx="1319000"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PREAMBLE</a:t>
            </a:r>
            <a:endParaRPr kumimoji="0" lang="en-US" sz="1400" b="0" i="0" u="none" strike="noStrike" cap="none" normalizeH="0" baseline="0" dirty="0" smtClean="0">
              <a:ln>
                <a:noFill/>
              </a:ln>
              <a:solidFill>
                <a:srgbClr val="000000"/>
              </a:solidFill>
              <a:effectLst/>
              <a:latin typeface="Arial"/>
              <a:cs typeface="Arial"/>
            </a:endParaRPr>
          </a:p>
        </p:txBody>
      </p:sp>
      <p:sp>
        <p:nvSpPr>
          <p:cNvPr id="14" name="Rectangle 13"/>
          <p:cNvSpPr/>
          <p:nvPr/>
        </p:nvSpPr>
        <p:spPr bwMode="auto">
          <a:xfrm>
            <a:off x="2074576" y="2448508"/>
            <a:ext cx="625216"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SFD</a:t>
            </a:r>
            <a:endParaRPr kumimoji="0" lang="en-US" sz="1400" b="0" i="0" u="none" strike="noStrike" cap="none" normalizeH="0" baseline="0" dirty="0" smtClean="0">
              <a:ln>
                <a:noFill/>
              </a:ln>
              <a:solidFill>
                <a:srgbClr val="000000"/>
              </a:solidFill>
              <a:effectLst/>
              <a:latin typeface="Arial"/>
              <a:cs typeface="Arial"/>
            </a:endParaRPr>
          </a:p>
        </p:txBody>
      </p:sp>
      <p:sp>
        <p:nvSpPr>
          <p:cNvPr id="17" name="Rectangle 16"/>
          <p:cNvSpPr/>
          <p:nvPr/>
        </p:nvSpPr>
        <p:spPr bwMode="auto">
          <a:xfrm>
            <a:off x="2699792" y="2448508"/>
            <a:ext cx="936104"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DA</a:t>
            </a:r>
            <a:endParaRPr kumimoji="0" lang="en-US" sz="1400" b="0" i="0" u="none" strike="noStrike" cap="none" normalizeH="0" baseline="0" dirty="0" smtClean="0">
              <a:ln>
                <a:noFill/>
              </a:ln>
              <a:solidFill>
                <a:srgbClr val="000000"/>
              </a:solidFill>
              <a:effectLst/>
              <a:latin typeface="Arial"/>
              <a:cs typeface="Arial"/>
            </a:endParaRPr>
          </a:p>
        </p:txBody>
      </p:sp>
      <p:sp>
        <p:nvSpPr>
          <p:cNvPr id="21" name="Rectangle 20"/>
          <p:cNvSpPr/>
          <p:nvPr/>
        </p:nvSpPr>
        <p:spPr bwMode="auto">
          <a:xfrm>
            <a:off x="4568831" y="2448508"/>
            <a:ext cx="1008112"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LENGTH</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 TYPE</a:t>
            </a:r>
            <a:endParaRPr kumimoji="0" lang="en-US" sz="1400" b="0" i="0" u="none" strike="noStrike" cap="none" normalizeH="0" baseline="0" dirty="0" smtClean="0">
              <a:ln>
                <a:noFill/>
              </a:ln>
              <a:solidFill>
                <a:srgbClr val="000000"/>
              </a:solidFill>
              <a:effectLst/>
              <a:latin typeface="Arial"/>
              <a:cs typeface="Arial"/>
            </a:endParaRPr>
          </a:p>
        </p:txBody>
      </p:sp>
      <p:sp>
        <p:nvSpPr>
          <p:cNvPr id="23" name="Rectangle 22"/>
          <p:cNvSpPr/>
          <p:nvPr/>
        </p:nvSpPr>
        <p:spPr bwMode="auto">
          <a:xfrm>
            <a:off x="7009110" y="2448508"/>
            <a:ext cx="745445"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FCS</a:t>
            </a:r>
            <a:endParaRPr kumimoji="0" lang="en-US" sz="1400" b="0" i="0" u="none" strike="noStrike" cap="none" normalizeH="0" baseline="0" dirty="0" smtClean="0">
              <a:ln>
                <a:noFill/>
              </a:ln>
              <a:solidFill>
                <a:srgbClr val="000000"/>
              </a:solidFill>
              <a:effectLst/>
              <a:latin typeface="Arial"/>
              <a:cs typeface="Arial"/>
            </a:endParaRPr>
          </a:p>
        </p:txBody>
      </p:sp>
      <p:sp>
        <p:nvSpPr>
          <p:cNvPr id="24" name="Rectangle 23"/>
          <p:cNvSpPr/>
          <p:nvPr/>
        </p:nvSpPr>
        <p:spPr bwMode="auto">
          <a:xfrm>
            <a:off x="7754555" y="2448508"/>
            <a:ext cx="745445"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EXTENSION</a:t>
            </a:r>
            <a:endParaRPr kumimoji="0" lang="en-US" sz="1400" b="0" i="0" u="none" strike="noStrike" cap="none" normalizeH="0" baseline="0" dirty="0" smtClean="0">
              <a:ln>
                <a:noFill/>
              </a:ln>
              <a:solidFill>
                <a:srgbClr val="000000"/>
              </a:solidFill>
              <a:effectLst/>
              <a:latin typeface="Arial"/>
              <a:cs typeface="Arial"/>
            </a:endParaRPr>
          </a:p>
        </p:txBody>
      </p:sp>
      <p:sp>
        <p:nvSpPr>
          <p:cNvPr id="25" name="Rectangle 24"/>
          <p:cNvSpPr/>
          <p:nvPr/>
        </p:nvSpPr>
        <p:spPr bwMode="auto">
          <a:xfrm>
            <a:off x="3635896" y="2448508"/>
            <a:ext cx="936104"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SA</a:t>
            </a:r>
            <a:endParaRPr kumimoji="0" lang="en-US" sz="1400" b="0" i="0" u="none" strike="noStrike" cap="none" normalizeH="0" baseline="0" dirty="0" smtClean="0">
              <a:ln>
                <a:noFill/>
              </a:ln>
              <a:solidFill>
                <a:srgbClr val="000000"/>
              </a:solidFill>
              <a:effectLst/>
              <a:latin typeface="Arial"/>
              <a:cs typeface="Arial"/>
            </a:endParaRPr>
          </a:p>
        </p:txBody>
      </p:sp>
      <p:sp>
        <p:nvSpPr>
          <p:cNvPr id="26" name="Rectangle 25"/>
          <p:cNvSpPr/>
          <p:nvPr/>
        </p:nvSpPr>
        <p:spPr bwMode="auto">
          <a:xfrm>
            <a:off x="5582264" y="2448508"/>
            <a:ext cx="1413012"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MAC CLIENT DATA</a:t>
            </a:r>
            <a:endParaRPr kumimoji="0" lang="en-US" sz="1400" b="0" i="0" u="none" strike="noStrike" cap="none" normalizeH="0" baseline="0" dirty="0" smtClean="0">
              <a:ln>
                <a:noFill/>
              </a:ln>
              <a:solidFill>
                <a:srgbClr val="000000"/>
              </a:solidFill>
              <a:effectLst/>
              <a:latin typeface="Arial"/>
              <a:cs typeface="Arial"/>
            </a:endParaRPr>
          </a:p>
        </p:txBody>
      </p:sp>
      <p:sp>
        <p:nvSpPr>
          <p:cNvPr id="9" name="TextBox 8"/>
          <p:cNvSpPr txBox="1"/>
          <p:nvPr/>
        </p:nvSpPr>
        <p:spPr>
          <a:xfrm>
            <a:off x="869495" y="1844824"/>
            <a:ext cx="7624954" cy="461665"/>
          </a:xfrm>
          <a:prstGeom prst="rect">
            <a:avLst/>
          </a:prstGeom>
          <a:noFill/>
        </p:spPr>
        <p:txBody>
          <a:bodyPr wrap="none" rtlCol="0">
            <a:spAutoFit/>
          </a:bodyPr>
          <a:lstStyle/>
          <a:p>
            <a:r>
              <a:rPr lang="en-US" sz="1200" dirty="0" smtClean="0">
                <a:solidFill>
                  <a:srgbClr val="000000"/>
                </a:solidFill>
                <a:latin typeface="Arial"/>
                <a:cs typeface="Arial"/>
              </a:rPr>
              <a:t>Octets</a:t>
            </a:r>
          </a:p>
          <a:p>
            <a:r>
              <a:rPr lang="en-US" sz="1200" dirty="0" smtClean="0">
                <a:solidFill>
                  <a:srgbClr val="000000"/>
                </a:solidFill>
                <a:latin typeface="Arial"/>
                <a:cs typeface="Arial"/>
              </a:rPr>
              <a:t>          7                     1                 6                   6                     2                     46-1982                  4              var.</a:t>
            </a:r>
            <a:endParaRPr lang="en-US" sz="1200" dirty="0">
              <a:solidFill>
                <a:srgbClr val="000000"/>
              </a:solidFill>
              <a:latin typeface="Arial"/>
              <a:cs typeface="Arial"/>
            </a:endParaRPr>
          </a:p>
        </p:txBody>
      </p:sp>
    </p:spTree>
    <p:extLst>
      <p:ext uri="{BB962C8B-B14F-4D97-AF65-F5344CB8AC3E}">
        <p14:creationId xmlns:p14="http://schemas.microsoft.com/office/powerpoint/2010/main" val="40898897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 to basics: 802.11 </a:t>
            </a:r>
            <a:r>
              <a:rPr lang="en-US" dirty="0" smtClean="0">
                <a:solidFill>
                  <a:srgbClr val="2D2DB9"/>
                </a:solidFill>
              </a:rPr>
              <a:t>Length/Type </a:t>
            </a:r>
            <a:r>
              <a:rPr lang="en-US" dirty="0" smtClean="0"/>
              <a:t>MSDU</a:t>
            </a:r>
            <a:endParaRPr lang="en-US" dirty="0"/>
          </a:p>
        </p:txBody>
      </p:sp>
      <p:sp>
        <p:nvSpPr>
          <p:cNvPr id="3" name="Content Placeholder 2"/>
          <p:cNvSpPr>
            <a:spLocks noGrp="1"/>
          </p:cNvSpPr>
          <p:nvPr>
            <p:ph idx="1"/>
          </p:nvPr>
        </p:nvSpPr>
        <p:spPr>
          <a:xfrm>
            <a:off x="179512" y="1981200"/>
            <a:ext cx="7770813" cy="4113213"/>
          </a:xfrm>
        </p:spPr>
        <p:txBody>
          <a:bodyPr>
            <a:normAutofit/>
          </a:bodyPr>
          <a:lstStyle/>
          <a:p>
            <a:pPr>
              <a:buFont typeface="Arial"/>
              <a:buChar char="•"/>
            </a:pPr>
            <a:r>
              <a:rPr lang="en-US" dirty="0" err="1" smtClean="0"/>
              <a:t>EtherType</a:t>
            </a:r>
            <a:r>
              <a:rPr lang="en-US" dirty="0" smtClean="0"/>
              <a:t> data (e.g. IP packet):</a:t>
            </a:r>
          </a:p>
          <a:p>
            <a:pPr>
              <a:buFont typeface="Arial"/>
              <a:buChar char="•"/>
            </a:pPr>
            <a:endParaRPr lang="en-US" dirty="0" smtClean="0"/>
          </a:p>
          <a:p>
            <a:pPr>
              <a:buFont typeface="Arial"/>
              <a:buChar char="•"/>
            </a:pPr>
            <a:endParaRPr lang="en-US" dirty="0" smtClean="0"/>
          </a:p>
          <a:p>
            <a:pPr>
              <a:buFont typeface="Arial"/>
              <a:buChar char="•"/>
            </a:pPr>
            <a:r>
              <a:rPr lang="en-US" dirty="0" smtClean="0"/>
              <a:t>LLC data (e.g. Bridge</a:t>
            </a:r>
            <a:br>
              <a:rPr lang="en-US" dirty="0" smtClean="0"/>
            </a:br>
            <a:r>
              <a:rPr lang="en-US" dirty="0" smtClean="0"/>
              <a:t>Protocol Data Unit [BPDU]):</a:t>
            </a:r>
          </a:p>
          <a:p>
            <a:pPr>
              <a:buFont typeface="Arial"/>
              <a:buChar char="•"/>
            </a:pPr>
            <a:endParaRPr lang="en-US" dirty="0" smtClean="0"/>
          </a:p>
          <a:p>
            <a:pPr>
              <a:buFont typeface="Arial"/>
              <a:buChar char="•"/>
            </a:pPr>
            <a:endParaRPr lang="en-US" dirty="0"/>
          </a:p>
          <a:p>
            <a:pPr>
              <a:buFont typeface="Arial"/>
              <a:buChar char="•"/>
            </a:pPr>
            <a:r>
              <a:rPr lang="en-US" dirty="0" smtClean="0"/>
              <a:t>SNAP:</a:t>
            </a:r>
          </a:p>
        </p:txBody>
      </p:sp>
      <p:sp>
        <p:nvSpPr>
          <p:cNvPr id="4" name="Slide Number Placeholder 3"/>
          <p:cNvSpPr>
            <a:spLocks noGrp="1"/>
          </p:cNvSpPr>
          <p:nvPr>
            <p:ph type="sldNum" idx="12"/>
          </p:nvPr>
        </p:nvSpPr>
        <p:spPr>
          <a:xfrm>
            <a:off x="3405322" y="6475413"/>
            <a:ext cx="528637" cy="363537"/>
          </a:xfrm>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a:xfrm>
            <a:off x="4418152" y="6475413"/>
            <a:ext cx="3184520" cy="180975"/>
          </a:xfrm>
        </p:spPr>
        <p:txBody>
          <a:bodyPr/>
          <a:lstStyle/>
          <a:p>
            <a:r>
              <a:rPr lang="en-GB" smtClean="0"/>
              <a:t>Norman Finn, Cisco Systems</a:t>
            </a:r>
            <a:endParaRPr lang="en-GB" dirty="0"/>
          </a:p>
        </p:txBody>
      </p:sp>
      <p:sp>
        <p:nvSpPr>
          <p:cNvPr id="6" name="Date Placeholder 5"/>
          <p:cNvSpPr>
            <a:spLocks noGrp="1"/>
          </p:cNvSpPr>
          <p:nvPr>
            <p:ph type="dt" idx="15"/>
          </p:nvPr>
        </p:nvSpPr>
        <p:spPr/>
        <p:txBody>
          <a:bodyPr/>
          <a:lstStyle/>
          <a:p>
            <a:r>
              <a:rPr lang="en-US" smtClean="0"/>
              <a:t>August 2013</a:t>
            </a:r>
            <a:endParaRPr lang="en-GB" dirty="0"/>
          </a:p>
        </p:txBody>
      </p:sp>
      <p:sp>
        <p:nvSpPr>
          <p:cNvPr id="21" name="Rectangle 20"/>
          <p:cNvSpPr/>
          <p:nvPr/>
        </p:nvSpPr>
        <p:spPr bwMode="auto">
          <a:xfrm>
            <a:off x="5421150" y="3279068"/>
            <a:ext cx="1008112"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LENGTH / TYPE</a:t>
            </a:r>
            <a:endParaRPr kumimoji="0" lang="en-US" sz="1400" b="0" i="0" u="none" strike="noStrike" cap="none" normalizeH="0" baseline="0" dirty="0" smtClean="0">
              <a:ln>
                <a:noFill/>
              </a:ln>
              <a:solidFill>
                <a:srgbClr val="000000"/>
              </a:solidFill>
              <a:effectLst/>
              <a:latin typeface="Arial"/>
              <a:cs typeface="Arial"/>
            </a:endParaRPr>
          </a:p>
        </p:txBody>
      </p:sp>
      <p:sp>
        <p:nvSpPr>
          <p:cNvPr id="22" name="Rectangle 21"/>
          <p:cNvSpPr/>
          <p:nvPr/>
        </p:nvSpPr>
        <p:spPr bwMode="auto">
          <a:xfrm>
            <a:off x="6434582" y="3279068"/>
            <a:ext cx="2291660"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MAC CLIENT DATA</a:t>
            </a:r>
            <a:endParaRPr kumimoji="0" lang="en-US" sz="1400" b="0" i="0" u="none" strike="noStrike" cap="none" normalizeH="0" baseline="0" dirty="0" smtClean="0">
              <a:ln>
                <a:noFill/>
              </a:ln>
              <a:solidFill>
                <a:srgbClr val="000000"/>
              </a:solidFill>
              <a:effectLst/>
              <a:latin typeface="Arial"/>
              <a:cs typeface="Arial"/>
            </a:endParaRPr>
          </a:p>
        </p:txBody>
      </p:sp>
      <p:sp>
        <p:nvSpPr>
          <p:cNvPr id="23" name="TextBox 22"/>
          <p:cNvSpPr txBox="1"/>
          <p:nvPr/>
        </p:nvSpPr>
        <p:spPr>
          <a:xfrm>
            <a:off x="5421150" y="2991036"/>
            <a:ext cx="3305092" cy="276999"/>
          </a:xfrm>
          <a:prstGeom prst="rect">
            <a:avLst/>
          </a:prstGeom>
          <a:noFill/>
        </p:spPr>
        <p:txBody>
          <a:bodyPr wrap="square" rtlCol="0">
            <a:spAutoFit/>
          </a:bodyPr>
          <a:lstStyle/>
          <a:p>
            <a:r>
              <a:rPr lang="en-US" sz="1200" dirty="0" smtClean="0">
                <a:solidFill>
                  <a:srgbClr val="000000"/>
                </a:solidFill>
                <a:latin typeface="Arial"/>
                <a:cs typeface="Arial"/>
              </a:rPr>
              <a:t>.        2                       3                       </a:t>
            </a:r>
            <a:r>
              <a:rPr lang="en-US" sz="1200" i="1" dirty="0" smtClean="0">
                <a:solidFill>
                  <a:srgbClr val="000000"/>
                </a:solidFill>
                <a:latin typeface="Arial"/>
                <a:cs typeface="Arial"/>
              </a:rPr>
              <a:t>N</a:t>
            </a:r>
            <a:r>
              <a:rPr lang="en-US" sz="1200" dirty="0" smtClean="0">
                <a:solidFill>
                  <a:srgbClr val="000000"/>
                </a:solidFill>
                <a:latin typeface="Arial"/>
                <a:cs typeface="Arial"/>
              </a:rPr>
              <a:t>–3 </a:t>
            </a:r>
            <a:endParaRPr lang="en-US" sz="1200" dirty="0">
              <a:solidFill>
                <a:srgbClr val="000000"/>
              </a:solidFill>
              <a:latin typeface="Arial"/>
              <a:cs typeface="Arial"/>
            </a:endParaRPr>
          </a:p>
        </p:txBody>
      </p:sp>
      <p:sp>
        <p:nvSpPr>
          <p:cNvPr id="24" name="Rectangle 23"/>
          <p:cNvSpPr/>
          <p:nvPr/>
        </p:nvSpPr>
        <p:spPr bwMode="auto">
          <a:xfrm>
            <a:off x="5420711" y="4087924"/>
            <a:ext cx="1008112"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400" i="1" dirty="0">
                <a:solidFill>
                  <a:srgbClr val="000000"/>
                </a:solidFill>
                <a:latin typeface="Arial"/>
                <a:cs typeface="Arial"/>
              </a:rPr>
              <a:t>N</a:t>
            </a:r>
          </a:p>
        </p:txBody>
      </p:sp>
      <p:sp>
        <p:nvSpPr>
          <p:cNvPr id="25" name="Rectangle 24"/>
          <p:cNvSpPr/>
          <p:nvPr/>
        </p:nvSpPr>
        <p:spPr bwMode="auto">
          <a:xfrm>
            <a:off x="6434144" y="4087924"/>
            <a:ext cx="115206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42-42-03</a:t>
            </a:r>
            <a:endParaRPr kumimoji="0" lang="en-US" sz="1400" b="0" i="0" u="none" strike="noStrike" cap="none" normalizeH="0" baseline="0" dirty="0" smtClean="0">
              <a:ln>
                <a:noFill/>
              </a:ln>
              <a:solidFill>
                <a:srgbClr val="000000"/>
              </a:solidFill>
              <a:effectLst/>
              <a:latin typeface="Arial"/>
              <a:cs typeface="Arial"/>
            </a:endParaRPr>
          </a:p>
        </p:txBody>
      </p:sp>
      <p:sp>
        <p:nvSpPr>
          <p:cNvPr id="32" name="Rectangle 31"/>
          <p:cNvSpPr/>
          <p:nvPr/>
        </p:nvSpPr>
        <p:spPr bwMode="auto">
          <a:xfrm>
            <a:off x="7586213" y="4084960"/>
            <a:ext cx="114319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BPDU</a:t>
            </a:r>
            <a:endParaRPr kumimoji="0" lang="en-US" sz="1400" b="0" i="0" u="none" strike="noStrike" cap="none" normalizeH="0" baseline="0" dirty="0" smtClean="0">
              <a:ln>
                <a:noFill/>
              </a:ln>
              <a:solidFill>
                <a:srgbClr val="000000"/>
              </a:solidFill>
              <a:effectLst/>
              <a:latin typeface="Arial"/>
              <a:cs typeface="Arial"/>
            </a:endParaRPr>
          </a:p>
        </p:txBody>
      </p:sp>
      <p:sp>
        <p:nvSpPr>
          <p:cNvPr id="33" name="Rectangle 32"/>
          <p:cNvSpPr/>
          <p:nvPr/>
        </p:nvSpPr>
        <p:spPr bwMode="auto">
          <a:xfrm>
            <a:off x="5417981" y="3683496"/>
            <a:ext cx="1008112"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LENGTH &lt; 05-DD</a:t>
            </a:r>
            <a:endParaRPr kumimoji="0" lang="en-US" sz="1400" b="0" i="0" u="none" strike="noStrike" cap="none" normalizeH="0" baseline="0" dirty="0" smtClean="0">
              <a:ln>
                <a:noFill/>
              </a:ln>
              <a:solidFill>
                <a:srgbClr val="000000"/>
              </a:solidFill>
              <a:effectLst/>
              <a:latin typeface="Arial"/>
              <a:cs typeface="Arial"/>
            </a:endParaRPr>
          </a:p>
        </p:txBody>
      </p:sp>
      <p:sp>
        <p:nvSpPr>
          <p:cNvPr id="34" name="Rectangle 33"/>
          <p:cNvSpPr/>
          <p:nvPr/>
        </p:nvSpPr>
        <p:spPr bwMode="auto">
          <a:xfrm>
            <a:off x="6431414" y="3683496"/>
            <a:ext cx="115479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LLC,</a:t>
            </a:r>
            <a:br>
              <a:rPr lang="en-US" sz="1400" dirty="0" smtClean="0">
                <a:solidFill>
                  <a:srgbClr val="000000"/>
                </a:solidFill>
                <a:latin typeface="Arial"/>
                <a:cs typeface="Arial"/>
              </a:rPr>
            </a:br>
            <a:r>
              <a:rPr lang="en-US" sz="1400" dirty="0" smtClean="0">
                <a:solidFill>
                  <a:srgbClr val="000000"/>
                </a:solidFill>
                <a:latin typeface="Arial"/>
                <a:cs typeface="Arial"/>
              </a:rPr>
              <a:t>LL ≠ AA-AA</a:t>
            </a:r>
            <a:endParaRPr kumimoji="0" lang="en-US" sz="1400" b="0" i="0" u="none" strike="noStrike" cap="none" normalizeH="0" baseline="0" dirty="0" smtClean="0">
              <a:ln>
                <a:noFill/>
              </a:ln>
              <a:solidFill>
                <a:srgbClr val="000000"/>
              </a:solidFill>
              <a:effectLst/>
              <a:latin typeface="Arial"/>
              <a:cs typeface="Arial"/>
            </a:endParaRPr>
          </a:p>
        </p:txBody>
      </p:sp>
      <p:sp>
        <p:nvSpPr>
          <p:cNvPr id="35" name="Rectangle 34"/>
          <p:cNvSpPr/>
          <p:nvPr/>
        </p:nvSpPr>
        <p:spPr bwMode="auto">
          <a:xfrm>
            <a:off x="7586212" y="3683496"/>
            <a:ext cx="1143199"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data</a:t>
            </a:r>
            <a:endParaRPr kumimoji="0" lang="en-US" sz="1400" b="0" i="0" u="none" strike="noStrike" cap="none" normalizeH="0" baseline="0" dirty="0" smtClean="0">
              <a:ln>
                <a:noFill/>
              </a:ln>
              <a:solidFill>
                <a:srgbClr val="000000"/>
              </a:solidFill>
              <a:effectLst/>
              <a:latin typeface="Arial"/>
              <a:cs typeface="Arial"/>
            </a:endParaRPr>
          </a:p>
        </p:txBody>
      </p:sp>
      <p:grpSp>
        <p:nvGrpSpPr>
          <p:cNvPr id="69" name="Group 68"/>
          <p:cNvGrpSpPr/>
          <p:nvPr/>
        </p:nvGrpSpPr>
        <p:grpSpPr>
          <a:xfrm>
            <a:off x="1984619" y="4591980"/>
            <a:ext cx="6744792" cy="1501316"/>
            <a:chOff x="1984619" y="4464732"/>
            <a:chExt cx="6744792" cy="1501316"/>
          </a:xfrm>
        </p:grpSpPr>
        <p:sp>
          <p:nvSpPr>
            <p:cNvPr id="54" name="Rectangle 53"/>
            <p:cNvSpPr/>
            <p:nvPr/>
          </p:nvSpPr>
          <p:spPr bwMode="auto">
            <a:xfrm>
              <a:off x="1987788" y="4752764"/>
              <a:ext cx="1008112"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LENGTH / TYPE</a:t>
              </a:r>
              <a:endParaRPr kumimoji="0" lang="en-US" sz="1400" b="0" i="0" u="none" strike="noStrike" cap="none" normalizeH="0" baseline="0" dirty="0" smtClean="0">
                <a:ln>
                  <a:noFill/>
                </a:ln>
                <a:solidFill>
                  <a:srgbClr val="000000"/>
                </a:solidFill>
                <a:effectLst/>
                <a:latin typeface="Arial"/>
                <a:cs typeface="Arial"/>
              </a:endParaRPr>
            </a:p>
          </p:txBody>
        </p:sp>
        <p:sp>
          <p:nvSpPr>
            <p:cNvPr id="55" name="Rectangle 54"/>
            <p:cNvSpPr/>
            <p:nvPr/>
          </p:nvSpPr>
          <p:spPr bwMode="auto">
            <a:xfrm>
              <a:off x="3001219" y="4752764"/>
              <a:ext cx="5728191"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MAC CLIENT DATA</a:t>
              </a:r>
              <a:endParaRPr kumimoji="0" lang="en-US" sz="1400" b="0" i="0" u="none" strike="noStrike" cap="none" normalizeH="0" baseline="0" dirty="0" smtClean="0">
                <a:ln>
                  <a:noFill/>
                </a:ln>
                <a:solidFill>
                  <a:srgbClr val="000000"/>
                </a:solidFill>
                <a:effectLst/>
                <a:latin typeface="Arial"/>
                <a:cs typeface="Arial"/>
              </a:endParaRPr>
            </a:p>
          </p:txBody>
        </p:sp>
        <p:sp>
          <p:nvSpPr>
            <p:cNvPr id="56" name="TextBox 55"/>
            <p:cNvSpPr txBox="1"/>
            <p:nvPr/>
          </p:nvSpPr>
          <p:spPr>
            <a:xfrm>
              <a:off x="1987787" y="4464732"/>
              <a:ext cx="6741623" cy="276999"/>
            </a:xfrm>
            <a:prstGeom prst="rect">
              <a:avLst/>
            </a:prstGeom>
            <a:noFill/>
          </p:spPr>
          <p:txBody>
            <a:bodyPr wrap="square" rtlCol="0">
              <a:spAutoFit/>
            </a:bodyPr>
            <a:lstStyle/>
            <a:p>
              <a:r>
                <a:rPr lang="en-US" sz="1200" dirty="0" smtClean="0">
                  <a:solidFill>
                    <a:srgbClr val="000000"/>
                  </a:solidFill>
                  <a:latin typeface="Arial"/>
                  <a:cs typeface="Arial"/>
                </a:rPr>
                <a:t>.        2                       3                        3                          2                                   </a:t>
              </a:r>
              <a:r>
                <a:rPr lang="en-US" sz="1200" i="1" dirty="0" smtClean="0">
                  <a:solidFill>
                    <a:srgbClr val="000000"/>
                  </a:solidFill>
                  <a:latin typeface="Arial"/>
                  <a:cs typeface="Arial"/>
                </a:rPr>
                <a:t>N</a:t>
              </a:r>
              <a:r>
                <a:rPr lang="en-US" sz="1200" dirty="0" smtClean="0">
                  <a:solidFill>
                    <a:srgbClr val="000000"/>
                  </a:solidFill>
                  <a:latin typeface="Arial"/>
                  <a:cs typeface="Arial"/>
                </a:rPr>
                <a:t>–8 </a:t>
              </a:r>
              <a:endParaRPr lang="en-US" sz="1200" dirty="0">
                <a:solidFill>
                  <a:srgbClr val="000000"/>
                </a:solidFill>
                <a:latin typeface="Arial"/>
                <a:cs typeface="Arial"/>
              </a:endParaRPr>
            </a:p>
          </p:txBody>
        </p:sp>
        <p:sp>
          <p:nvSpPr>
            <p:cNvPr id="57" name="Rectangle 56"/>
            <p:cNvSpPr/>
            <p:nvPr/>
          </p:nvSpPr>
          <p:spPr bwMode="auto">
            <a:xfrm>
              <a:off x="1987349" y="5561620"/>
              <a:ext cx="1008112"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i="1" dirty="0" smtClean="0">
                  <a:solidFill>
                    <a:srgbClr val="000000"/>
                  </a:solidFill>
                  <a:latin typeface="Arial"/>
                  <a:cs typeface="Arial"/>
                </a:rPr>
                <a:t>N</a:t>
              </a:r>
              <a:endParaRPr kumimoji="0" lang="en-US" sz="1400" b="0" i="1" u="none" strike="noStrike" cap="none" normalizeH="0" baseline="0" dirty="0" smtClean="0">
                <a:ln>
                  <a:noFill/>
                </a:ln>
                <a:solidFill>
                  <a:srgbClr val="000000"/>
                </a:solidFill>
                <a:effectLst/>
                <a:latin typeface="Arial"/>
                <a:cs typeface="Arial"/>
              </a:endParaRPr>
            </a:p>
          </p:txBody>
        </p:sp>
        <p:sp>
          <p:nvSpPr>
            <p:cNvPr id="58" name="Rectangle 57"/>
            <p:cNvSpPr/>
            <p:nvPr/>
          </p:nvSpPr>
          <p:spPr bwMode="auto">
            <a:xfrm>
              <a:off x="3000782" y="5561620"/>
              <a:ext cx="115206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AA-AA-03</a:t>
              </a:r>
              <a:endParaRPr kumimoji="0" lang="en-US" sz="1400" b="0" i="0" u="none" strike="noStrike" cap="none" normalizeH="0" baseline="0" dirty="0" smtClean="0">
                <a:ln>
                  <a:noFill/>
                </a:ln>
                <a:solidFill>
                  <a:srgbClr val="000000"/>
                </a:solidFill>
                <a:effectLst/>
                <a:latin typeface="Arial"/>
                <a:cs typeface="Arial"/>
              </a:endParaRPr>
            </a:p>
          </p:txBody>
        </p:sp>
        <p:sp>
          <p:nvSpPr>
            <p:cNvPr id="59" name="Rectangle 58"/>
            <p:cNvSpPr/>
            <p:nvPr/>
          </p:nvSpPr>
          <p:spPr bwMode="auto">
            <a:xfrm>
              <a:off x="4152851" y="5561620"/>
              <a:ext cx="114319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00-00-00</a:t>
              </a:r>
              <a:endParaRPr kumimoji="0" lang="en-US" sz="1400" b="0" i="0" u="none" strike="noStrike" cap="none" normalizeH="0" baseline="0" dirty="0" smtClean="0">
                <a:ln>
                  <a:noFill/>
                </a:ln>
                <a:solidFill>
                  <a:srgbClr val="000000"/>
                </a:solidFill>
                <a:effectLst/>
                <a:latin typeface="Arial"/>
                <a:cs typeface="Arial"/>
              </a:endParaRPr>
            </a:p>
          </p:txBody>
        </p:sp>
        <p:sp>
          <p:nvSpPr>
            <p:cNvPr id="60" name="Rectangle 59"/>
            <p:cNvSpPr/>
            <p:nvPr/>
          </p:nvSpPr>
          <p:spPr bwMode="auto">
            <a:xfrm>
              <a:off x="1984619" y="5157192"/>
              <a:ext cx="1008112"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LENGTH &lt; 05-DD</a:t>
              </a:r>
              <a:endParaRPr kumimoji="0" lang="en-US" sz="1400" b="0" i="0" u="none" strike="noStrike" cap="none" normalizeH="0" baseline="0" dirty="0" smtClean="0">
                <a:ln>
                  <a:noFill/>
                </a:ln>
                <a:solidFill>
                  <a:srgbClr val="000000"/>
                </a:solidFill>
                <a:effectLst/>
                <a:latin typeface="Arial"/>
                <a:cs typeface="Arial"/>
              </a:endParaRPr>
            </a:p>
          </p:txBody>
        </p:sp>
        <p:sp>
          <p:nvSpPr>
            <p:cNvPr id="61" name="Rectangle 60"/>
            <p:cNvSpPr/>
            <p:nvPr/>
          </p:nvSpPr>
          <p:spPr bwMode="auto">
            <a:xfrm>
              <a:off x="2998052" y="5157192"/>
              <a:ext cx="115479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LLC,</a:t>
              </a:r>
              <a:br>
                <a:rPr lang="en-US" sz="1400" dirty="0" smtClean="0">
                  <a:solidFill>
                    <a:srgbClr val="000000"/>
                  </a:solidFill>
                  <a:latin typeface="Arial"/>
                  <a:cs typeface="Arial"/>
                </a:rPr>
              </a:br>
              <a:r>
                <a:rPr lang="en-US" sz="1400" dirty="0" smtClean="0">
                  <a:solidFill>
                    <a:srgbClr val="000000"/>
                  </a:solidFill>
                  <a:latin typeface="Arial"/>
                  <a:cs typeface="Arial"/>
                </a:rPr>
                <a:t>LL = AA-AA</a:t>
              </a:r>
              <a:endParaRPr kumimoji="0" lang="en-US" sz="1400" b="0" i="0" u="none" strike="noStrike" cap="none" normalizeH="0" baseline="0" dirty="0" smtClean="0">
                <a:ln>
                  <a:noFill/>
                </a:ln>
                <a:solidFill>
                  <a:srgbClr val="000000"/>
                </a:solidFill>
                <a:effectLst/>
                <a:latin typeface="Arial"/>
                <a:cs typeface="Arial"/>
              </a:endParaRPr>
            </a:p>
          </p:txBody>
        </p:sp>
        <p:sp>
          <p:nvSpPr>
            <p:cNvPr id="62" name="Rectangle 61"/>
            <p:cNvSpPr/>
            <p:nvPr/>
          </p:nvSpPr>
          <p:spPr bwMode="auto">
            <a:xfrm>
              <a:off x="4152850" y="5157192"/>
              <a:ext cx="1143199"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OUI or 0</a:t>
              </a:r>
              <a:endParaRPr kumimoji="0" lang="en-US" sz="1400" b="0" i="0" u="none" strike="noStrike" cap="none" normalizeH="0" baseline="0" dirty="0" smtClean="0">
                <a:ln>
                  <a:noFill/>
                </a:ln>
                <a:solidFill>
                  <a:srgbClr val="000000"/>
                </a:solidFill>
                <a:effectLst/>
                <a:latin typeface="Arial"/>
                <a:cs typeface="Arial"/>
              </a:endParaRPr>
            </a:p>
          </p:txBody>
        </p:sp>
        <p:sp>
          <p:nvSpPr>
            <p:cNvPr id="63" name="Rectangle 62"/>
            <p:cNvSpPr/>
            <p:nvPr/>
          </p:nvSpPr>
          <p:spPr bwMode="auto">
            <a:xfrm>
              <a:off x="5296050" y="5561620"/>
              <a:ext cx="114319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08-00</a:t>
              </a:r>
              <a:endParaRPr kumimoji="0" lang="en-US" sz="1400" b="0" i="0" u="none" strike="noStrike" cap="none" normalizeH="0" baseline="0" dirty="0" smtClean="0">
                <a:ln>
                  <a:noFill/>
                </a:ln>
                <a:solidFill>
                  <a:srgbClr val="000000"/>
                </a:solidFill>
                <a:effectLst/>
                <a:latin typeface="Arial"/>
                <a:cs typeface="Arial"/>
              </a:endParaRPr>
            </a:p>
          </p:txBody>
        </p:sp>
        <p:sp>
          <p:nvSpPr>
            <p:cNvPr id="64" name="Rectangle 63"/>
            <p:cNvSpPr/>
            <p:nvPr/>
          </p:nvSpPr>
          <p:spPr bwMode="auto">
            <a:xfrm>
              <a:off x="5296049" y="5157192"/>
              <a:ext cx="1143199"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err="1" smtClean="0">
                  <a:solidFill>
                    <a:srgbClr val="000000"/>
                  </a:solidFill>
                  <a:latin typeface="Arial"/>
                  <a:cs typeface="Arial"/>
                </a:rPr>
                <a:t>EtherType</a:t>
              </a:r>
              <a:r>
                <a:rPr lang="en-US" sz="1400" dirty="0" smtClean="0">
                  <a:solidFill>
                    <a:srgbClr val="000000"/>
                  </a:solidFill>
                  <a:latin typeface="Arial"/>
                  <a:cs typeface="Arial"/>
                </a:rPr>
                <a:t> or subtype</a:t>
              </a:r>
              <a:endParaRPr kumimoji="0" lang="en-US" sz="1400" b="0" i="0" u="none" strike="noStrike" cap="none" normalizeH="0" baseline="0" dirty="0" smtClean="0">
                <a:ln>
                  <a:noFill/>
                </a:ln>
                <a:solidFill>
                  <a:srgbClr val="000000"/>
                </a:solidFill>
                <a:effectLst/>
                <a:latin typeface="Arial"/>
                <a:cs typeface="Arial"/>
              </a:endParaRPr>
            </a:p>
          </p:txBody>
        </p:sp>
        <p:sp>
          <p:nvSpPr>
            <p:cNvPr id="65" name="Rectangle 64"/>
            <p:cNvSpPr/>
            <p:nvPr/>
          </p:nvSpPr>
          <p:spPr bwMode="auto">
            <a:xfrm>
              <a:off x="6443014" y="5561620"/>
              <a:ext cx="114319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IP header</a:t>
              </a:r>
              <a:endParaRPr kumimoji="0" lang="en-US" sz="1400" b="0" i="0" u="none" strike="noStrike" cap="none" normalizeH="0" baseline="0" dirty="0" smtClean="0">
                <a:ln>
                  <a:noFill/>
                </a:ln>
                <a:solidFill>
                  <a:srgbClr val="000000"/>
                </a:solidFill>
                <a:effectLst/>
                <a:latin typeface="Arial"/>
                <a:cs typeface="Arial"/>
              </a:endParaRPr>
            </a:p>
          </p:txBody>
        </p:sp>
        <p:sp>
          <p:nvSpPr>
            <p:cNvPr id="66" name="Rectangle 65"/>
            <p:cNvSpPr/>
            <p:nvPr/>
          </p:nvSpPr>
          <p:spPr bwMode="auto">
            <a:xfrm>
              <a:off x="6443013" y="5157192"/>
              <a:ext cx="228639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data</a:t>
              </a:r>
              <a:endParaRPr kumimoji="0" lang="en-US" sz="1400" b="0" i="0" u="none" strike="noStrike" cap="none" normalizeH="0" baseline="0" dirty="0" smtClean="0">
                <a:ln>
                  <a:noFill/>
                </a:ln>
                <a:solidFill>
                  <a:srgbClr val="000000"/>
                </a:solidFill>
                <a:effectLst/>
                <a:latin typeface="Arial"/>
                <a:cs typeface="Arial"/>
              </a:endParaRPr>
            </a:p>
          </p:txBody>
        </p:sp>
        <p:sp>
          <p:nvSpPr>
            <p:cNvPr id="67" name="Rectangle 66"/>
            <p:cNvSpPr/>
            <p:nvPr/>
          </p:nvSpPr>
          <p:spPr bwMode="auto">
            <a:xfrm>
              <a:off x="7586213" y="5561620"/>
              <a:ext cx="114319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IP data</a:t>
              </a:r>
              <a:endParaRPr kumimoji="0" lang="en-US" sz="1400" b="0" i="0" u="none" strike="noStrike" cap="none" normalizeH="0" baseline="0" dirty="0" smtClean="0">
                <a:ln>
                  <a:noFill/>
                </a:ln>
                <a:solidFill>
                  <a:srgbClr val="000000"/>
                </a:solidFill>
                <a:effectLst/>
                <a:latin typeface="Arial"/>
                <a:cs typeface="Arial"/>
              </a:endParaRPr>
            </a:p>
          </p:txBody>
        </p:sp>
      </p:grpSp>
      <p:grpSp>
        <p:nvGrpSpPr>
          <p:cNvPr id="75" name="Group 74"/>
          <p:cNvGrpSpPr/>
          <p:nvPr/>
        </p:nvGrpSpPr>
        <p:grpSpPr>
          <a:xfrm>
            <a:off x="5412661" y="1423628"/>
            <a:ext cx="3316750" cy="1501316"/>
            <a:chOff x="5412661" y="1207604"/>
            <a:chExt cx="3316750" cy="1501316"/>
          </a:xfrm>
        </p:grpSpPr>
        <p:sp>
          <p:nvSpPr>
            <p:cNvPr id="12" name="Rectangle 11"/>
            <p:cNvSpPr/>
            <p:nvPr/>
          </p:nvSpPr>
          <p:spPr bwMode="auto">
            <a:xfrm>
              <a:off x="5417981" y="1900064"/>
              <a:ext cx="1008112"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TYPE</a:t>
              </a:r>
              <a:br>
                <a:rPr lang="en-US" sz="1400" dirty="0" smtClean="0">
                  <a:solidFill>
                    <a:srgbClr val="000000"/>
                  </a:solidFill>
                  <a:latin typeface="Arial"/>
                  <a:cs typeface="Arial"/>
                </a:rPr>
              </a:br>
              <a:r>
                <a:rPr lang="en-US" sz="1400" dirty="0" smtClean="0">
                  <a:solidFill>
                    <a:srgbClr val="000000"/>
                  </a:solidFill>
                  <a:latin typeface="Arial"/>
                  <a:cs typeface="Arial"/>
                </a:rPr>
                <a:t>&gt; 05-FF</a:t>
              </a:r>
              <a:endParaRPr kumimoji="0" lang="en-US" sz="1400" b="0" i="0" u="none" strike="noStrike" cap="none" normalizeH="0" baseline="0" dirty="0" smtClean="0">
                <a:ln>
                  <a:noFill/>
                </a:ln>
                <a:solidFill>
                  <a:srgbClr val="000000"/>
                </a:solidFill>
                <a:effectLst/>
                <a:latin typeface="Arial"/>
                <a:cs typeface="Arial"/>
              </a:endParaRPr>
            </a:p>
          </p:txBody>
        </p:sp>
        <p:sp>
          <p:nvSpPr>
            <p:cNvPr id="16" name="Rectangle 15"/>
            <p:cNvSpPr/>
            <p:nvPr/>
          </p:nvSpPr>
          <p:spPr bwMode="auto">
            <a:xfrm>
              <a:off x="6431414" y="1900064"/>
              <a:ext cx="229482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MAC CLIENT DATA</a:t>
              </a:r>
              <a:endParaRPr kumimoji="0" lang="en-US" sz="1400" b="0" i="0" u="none" strike="noStrike" cap="none" normalizeH="0" baseline="0" dirty="0" smtClean="0">
                <a:ln>
                  <a:noFill/>
                </a:ln>
                <a:solidFill>
                  <a:srgbClr val="000000"/>
                </a:solidFill>
                <a:effectLst/>
                <a:latin typeface="Arial"/>
                <a:cs typeface="Arial"/>
              </a:endParaRPr>
            </a:p>
          </p:txBody>
        </p:sp>
        <p:sp>
          <p:nvSpPr>
            <p:cNvPr id="19" name="Rectangle 18"/>
            <p:cNvSpPr/>
            <p:nvPr/>
          </p:nvSpPr>
          <p:spPr bwMode="auto">
            <a:xfrm>
              <a:off x="5421150" y="2304492"/>
              <a:ext cx="1008112"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08-00</a:t>
              </a:r>
              <a:endParaRPr kumimoji="0" lang="en-US" sz="1400" b="0" i="0" u="none" strike="noStrike" cap="none" normalizeH="0" baseline="0" dirty="0" smtClean="0">
                <a:ln>
                  <a:noFill/>
                </a:ln>
                <a:solidFill>
                  <a:srgbClr val="000000"/>
                </a:solidFill>
                <a:effectLst/>
                <a:latin typeface="Arial"/>
                <a:cs typeface="Arial"/>
              </a:endParaRPr>
            </a:p>
          </p:txBody>
        </p:sp>
        <p:sp>
          <p:nvSpPr>
            <p:cNvPr id="20" name="Rectangle 19"/>
            <p:cNvSpPr/>
            <p:nvPr/>
          </p:nvSpPr>
          <p:spPr bwMode="auto">
            <a:xfrm>
              <a:off x="6434583" y="2304492"/>
              <a:ext cx="1148460"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IP header</a:t>
              </a:r>
              <a:endParaRPr kumimoji="0" lang="en-US" sz="1400" b="0" i="0" u="none" strike="noStrike" cap="none" normalizeH="0" baseline="0" dirty="0" smtClean="0">
                <a:ln>
                  <a:noFill/>
                </a:ln>
                <a:solidFill>
                  <a:srgbClr val="000000"/>
                </a:solidFill>
                <a:effectLst/>
                <a:latin typeface="Arial"/>
                <a:cs typeface="Arial"/>
              </a:endParaRPr>
            </a:p>
          </p:txBody>
        </p:sp>
        <p:sp>
          <p:nvSpPr>
            <p:cNvPr id="53" name="Rectangle 52"/>
            <p:cNvSpPr/>
            <p:nvPr/>
          </p:nvSpPr>
          <p:spPr bwMode="auto">
            <a:xfrm>
              <a:off x="7574613" y="2304492"/>
              <a:ext cx="115479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IP data</a:t>
              </a:r>
              <a:endParaRPr kumimoji="0" lang="en-US" sz="1400" b="0" i="0" u="none" strike="noStrike" cap="none" normalizeH="0" baseline="0" dirty="0" smtClean="0">
                <a:ln>
                  <a:noFill/>
                </a:ln>
                <a:solidFill>
                  <a:srgbClr val="000000"/>
                </a:solidFill>
                <a:effectLst/>
                <a:latin typeface="Arial"/>
                <a:cs typeface="Arial"/>
              </a:endParaRPr>
            </a:p>
          </p:txBody>
        </p:sp>
        <p:sp>
          <p:nvSpPr>
            <p:cNvPr id="72" name="Rectangle 71"/>
            <p:cNvSpPr/>
            <p:nvPr/>
          </p:nvSpPr>
          <p:spPr bwMode="auto">
            <a:xfrm>
              <a:off x="5412661" y="1495636"/>
              <a:ext cx="1008112"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LENGTH / TYPE</a:t>
              </a:r>
              <a:endParaRPr kumimoji="0" lang="en-US" sz="1400" b="0" i="0" u="none" strike="noStrike" cap="none" normalizeH="0" baseline="0" dirty="0" smtClean="0">
                <a:ln>
                  <a:noFill/>
                </a:ln>
                <a:solidFill>
                  <a:srgbClr val="000000"/>
                </a:solidFill>
                <a:effectLst/>
                <a:latin typeface="Arial"/>
                <a:cs typeface="Arial"/>
              </a:endParaRPr>
            </a:p>
          </p:txBody>
        </p:sp>
        <p:sp>
          <p:nvSpPr>
            <p:cNvPr id="73" name="Rectangle 72"/>
            <p:cNvSpPr/>
            <p:nvPr/>
          </p:nvSpPr>
          <p:spPr bwMode="auto">
            <a:xfrm>
              <a:off x="6426093" y="1495636"/>
              <a:ext cx="2291660"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MAC CLIENT DATA</a:t>
              </a:r>
              <a:endParaRPr kumimoji="0" lang="en-US" sz="1400" b="0" i="0" u="none" strike="noStrike" cap="none" normalizeH="0" baseline="0" dirty="0" smtClean="0">
                <a:ln>
                  <a:noFill/>
                </a:ln>
                <a:solidFill>
                  <a:srgbClr val="000000"/>
                </a:solidFill>
                <a:effectLst/>
                <a:latin typeface="Arial"/>
                <a:cs typeface="Arial"/>
              </a:endParaRPr>
            </a:p>
          </p:txBody>
        </p:sp>
        <p:sp>
          <p:nvSpPr>
            <p:cNvPr id="74" name="TextBox 73"/>
            <p:cNvSpPr txBox="1"/>
            <p:nvPr/>
          </p:nvSpPr>
          <p:spPr>
            <a:xfrm>
              <a:off x="5412661" y="1207604"/>
              <a:ext cx="3305092" cy="276999"/>
            </a:xfrm>
            <a:prstGeom prst="rect">
              <a:avLst/>
            </a:prstGeom>
            <a:noFill/>
          </p:spPr>
          <p:txBody>
            <a:bodyPr wrap="square" rtlCol="0">
              <a:spAutoFit/>
            </a:bodyPr>
            <a:lstStyle/>
            <a:p>
              <a:r>
                <a:rPr lang="en-US" sz="1200" dirty="0" smtClean="0">
                  <a:solidFill>
                    <a:srgbClr val="000000"/>
                  </a:solidFill>
                  <a:latin typeface="Arial"/>
                  <a:cs typeface="Arial"/>
                </a:rPr>
                <a:t>.        2                                   </a:t>
              </a:r>
              <a:r>
                <a:rPr lang="en-US" sz="1200" i="1" dirty="0" smtClean="0">
                  <a:solidFill>
                    <a:srgbClr val="000000"/>
                  </a:solidFill>
                  <a:latin typeface="Arial"/>
                  <a:cs typeface="Arial"/>
                </a:rPr>
                <a:t>M</a:t>
              </a:r>
              <a:r>
                <a:rPr lang="en-US" sz="1200" dirty="0" smtClean="0">
                  <a:solidFill>
                    <a:srgbClr val="000000"/>
                  </a:solidFill>
                  <a:latin typeface="Arial"/>
                  <a:cs typeface="Arial"/>
                </a:rPr>
                <a:t> </a:t>
              </a:r>
              <a:endParaRPr lang="en-US" sz="1200" dirty="0">
                <a:solidFill>
                  <a:srgbClr val="000000"/>
                </a:solidFill>
                <a:latin typeface="Arial"/>
                <a:cs typeface="Arial"/>
              </a:endParaRPr>
            </a:p>
          </p:txBody>
        </p:sp>
      </p:grpSp>
    </p:spTree>
    <p:extLst>
      <p:ext uri="{BB962C8B-B14F-4D97-AF65-F5344CB8AC3E}">
        <p14:creationId xmlns:p14="http://schemas.microsoft.com/office/powerpoint/2010/main" val="39206649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 to basics: 802.2 </a:t>
            </a:r>
            <a:r>
              <a:rPr lang="en-US" dirty="0" smtClean="0">
                <a:solidFill>
                  <a:schemeClr val="accent1">
                    <a:lumMod val="75000"/>
                  </a:schemeClr>
                </a:solidFill>
              </a:rPr>
              <a:t>LLC</a:t>
            </a:r>
            <a:r>
              <a:rPr lang="en-US" dirty="0" smtClean="0">
                <a:solidFill>
                  <a:srgbClr val="2D2DB9"/>
                </a:solidFill>
              </a:rPr>
              <a:t> </a:t>
            </a:r>
            <a:r>
              <a:rPr lang="en-US" dirty="0" smtClean="0"/>
              <a:t>MSDU</a:t>
            </a:r>
            <a:endParaRPr lang="en-US" dirty="0"/>
          </a:p>
        </p:txBody>
      </p:sp>
      <p:sp>
        <p:nvSpPr>
          <p:cNvPr id="3" name="Content Placeholder 2"/>
          <p:cNvSpPr>
            <a:spLocks noGrp="1"/>
          </p:cNvSpPr>
          <p:nvPr>
            <p:ph idx="1"/>
          </p:nvPr>
        </p:nvSpPr>
        <p:spPr>
          <a:xfrm>
            <a:off x="179512" y="1981200"/>
            <a:ext cx="7770813" cy="4113213"/>
          </a:xfrm>
        </p:spPr>
        <p:txBody>
          <a:bodyPr>
            <a:normAutofit/>
          </a:bodyPr>
          <a:lstStyle/>
          <a:p>
            <a:pPr>
              <a:buFont typeface="Arial"/>
              <a:buChar char="•"/>
            </a:pPr>
            <a:r>
              <a:rPr lang="en-US" dirty="0" err="1" smtClean="0"/>
              <a:t>EtherType</a:t>
            </a:r>
            <a:r>
              <a:rPr lang="en-US" dirty="0" smtClean="0"/>
              <a:t> data</a:t>
            </a:r>
            <a:br>
              <a:rPr lang="en-US" dirty="0" smtClean="0"/>
            </a:br>
            <a:r>
              <a:rPr lang="en-US" dirty="0" smtClean="0"/>
              <a:t>(e.g. IP packet):</a:t>
            </a:r>
          </a:p>
          <a:p>
            <a:pPr>
              <a:buFont typeface="Arial"/>
              <a:buChar char="•"/>
            </a:pPr>
            <a:endParaRPr lang="en-US" dirty="0" smtClean="0"/>
          </a:p>
          <a:p>
            <a:pPr>
              <a:buFont typeface="Arial"/>
              <a:buChar char="•"/>
            </a:pPr>
            <a:r>
              <a:rPr lang="en-US" dirty="0" smtClean="0"/>
              <a:t>LLC data (e.g. Bridge</a:t>
            </a:r>
            <a:br>
              <a:rPr lang="en-US" dirty="0" smtClean="0"/>
            </a:br>
            <a:r>
              <a:rPr lang="en-US" dirty="0" smtClean="0"/>
              <a:t>Protocol Data Unit [BPDU]):</a:t>
            </a:r>
          </a:p>
          <a:p>
            <a:pPr marL="0" indent="0"/>
            <a:endParaRPr lang="en-US" dirty="0" smtClean="0"/>
          </a:p>
          <a:p>
            <a:pPr marL="0" indent="0"/>
            <a:endParaRPr lang="en-US" sz="1100" dirty="0" smtClean="0"/>
          </a:p>
          <a:p>
            <a:pPr>
              <a:buFont typeface="Arial"/>
              <a:buChar char="•"/>
            </a:pPr>
            <a:endParaRPr lang="en-US" dirty="0"/>
          </a:p>
          <a:p>
            <a:pPr>
              <a:buFont typeface="Arial"/>
              <a:buChar char="•"/>
            </a:pPr>
            <a:r>
              <a:rPr lang="en-US" dirty="0" smtClean="0"/>
              <a:t>Other SNAP:</a:t>
            </a:r>
          </a:p>
        </p:txBody>
      </p:sp>
      <p:sp>
        <p:nvSpPr>
          <p:cNvPr id="4" name="Slide Number Placeholder 3"/>
          <p:cNvSpPr>
            <a:spLocks noGrp="1"/>
          </p:cNvSpPr>
          <p:nvPr>
            <p:ph type="sldNum" idx="12"/>
          </p:nvPr>
        </p:nvSpPr>
        <p:spPr>
          <a:xfrm>
            <a:off x="3405322" y="6475413"/>
            <a:ext cx="528637" cy="363537"/>
          </a:xfrm>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a:xfrm>
            <a:off x="4418152" y="6475413"/>
            <a:ext cx="3184520" cy="180975"/>
          </a:xfrm>
        </p:spPr>
        <p:txBody>
          <a:bodyPr/>
          <a:lstStyle/>
          <a:p>
            <a:r>
              <a:rPr lang="en-GB" smtClean="0"/>
              <a:t>Norman Finn, Cisco Systems</a:t>
            </a:r>
            <a:endParaRPr lang="en-GB" dirty="0"/>
          </a:p>
        </p:txBody>
      </p:sp>
      <p:sp>
        <p:nvSpPr>
          <p:cNvPr id="6" name="Date Placeholder 5"/>
          <p:cNvSpPr>
            <a:spLocks noGrp="1"/>
          </p:cNvSpPr>
          <p:nvPr>
            <p:ph type="dt" idx="15"/>
          </p:nvPr>
        </p:nvSpPr>
        <p:spPr/>
        <p:txBody>
          <a:bodyPr/>
          <a:lstStyle/>
          <a:p>
            <a:r>
              <a:rPr lang="en-US" smtClean="0"/>
              <a:t>August 2013</a:t>
            </a:r>
            <a:endParaRPr lang="en-GB" dirty="0"/>
          </a:p>
        </p:txBody>
      </p:sp>
      <p:grpSp>
        <p:nvGrpSpPr>
          <p:cNvPr id="8" name="Group 7"/>
          <p:cNvGrpSpPr/>
          <p:nvPr/>
        </p:nvGrpSpPr>
        <p:grpSpPr>
          <a:xfrm>
            <a:off x="6426092" y="2991036"/>
            <a:ext cx="2303319" cy="1501316"/>
            <a:chOff x="6426092" y="2780928"/>
            <a:chExt cx="2303319" cy="1501316"/>
          </a:xfrm>
        </p:grpSpPr>
        <p:sp>
          <p:nvSpPr>
            <p:cNvPr id="22" name="Rectangle 21"/>
            <p:cNvSpPr/>
            <p:nvPr/>
          </p:nvSpPr>
          <p:spPr bwMode="auto">
            <a:xfrm>
              <a:off x="6434582" y="3068960"/>
              <a:ext cx="2291660"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MSDU</a:t>
              </a:r>
              <a:endParaRPr kumimoji="0" lang="en-US" sz="1400" b="0" i="0" u="none" strike="noStrike" cap="none" normalizeH="0" baseline="0" dirty="0" smtClean="0">
                <a:ln>
                  <a:noFill/>
                </a:ln>
                <a:solidFill>
                  <a:srgbClr val="000000"/>
                </a:solidFill>
                <a:effectLst/>
                <a:latin typeface="Arial"/>
                <a:cs typeface="Arial"/>
              </a:endParaRPr>
            </a:p>
          </p:txBody>
        </p:sp>
        <p:sp>
          <p:nvSpPr>
            <p:cNvPr id="23" name="TextBox 22"/>
            <p:cNvSpPr txBox="1"/>
            <p:nvPr/>
          </p:nvSpPr>
          <p:spPr>
            <a:xfrm>
              <a:off x="6426092" y="2780928"/>
              <a:ext cx="2300149" cy="276999"/>
            </a:xfrm>
            <a:prstGeom prst="rect">
              <a:avLst/>
            </a:prstGeom>
            <a:noFill/>
          </p:spPr>
          <p:txBody>
            <a:bodyPr wrap="square" rtlCol="0">
              <a:spAutoFit/>
            </a:bodyPr>
            <a:lstStyle/>
            <a:p>
              <a:r>
                <a:rPr lang="en-US" sz="1200" dirty="0" smtClean="0">
                  <a:solidFill>
                    <a:srgbClr val="000000"/>
                  </a:solidFill>
                  <a:latin typeface="Arial"/>
                  <a:cs typeface="Arial"/>
                </a:rPr>
                <a:t>          3                         </a:t>
              </a:r>
              <a:r>
                <a:rPr lang="en-US" sz="1200" i="1" dirty="0" smtClean="0">
                  <a:solidFill>
                    <a:srgbClr val="000000"/>
                  </a:solidFill>
                  <a:latin typeface="Arial"/>
                  <a:cs typeface="Arial"/>
                </a:rPr>
                <a:t>M</a:t>
              </a:r>
              <a:endParaRPr lang="en-US" sz="1200" dirty="0">
                <a:solidFill>
                  <a:srgbClr val="000000"/>
                </a:solidFill>
                <a:latin typeface="Arial"/>
                <a:cs typeface="Arial"/>
              </a:endParaRPr>
            </a:p>
          </p:txBody>
        </p:sp>
        <p:sp>
          <p:nvSpPr>
            <p:cNvPr id="25" name="Rectangle 24"/>
            <p:cNvSpPr/>
            <p:nvPr/>
          </p:nvSpPr>
          <p:spPr bwMode="auto">
            <a:xfrm>
              <a:off x="6434144" y="3877816"/>
              <a:ext cx="115206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42-42-03</a:t>
              </a:r>
              <a:endParaRPr kumimoji="0" lang="en-US" sz="1400" b="0" i="0" u="none" strike="noStrike" cap="none" normalizeH="0" baseline="0" dirty="0" smtClean="0">
                <a:ln>
                  <a:noFill/>
                </a:ln>
                <a:solidFill>
                  <a:srgbClr val="000000"/>
                </a:solidFill>
                <a:effectLst/>
                <a:latin typeface="Arial"/>
                <a:cs typeface="Arial"/>
              </a:endParaRPr>
            </a:p>
          </p:txBody>
        </p:sp>
        <p:sp>
          <p:nvSpPr>
            <p:cNvPr id="32" name="Rectangle 31"/>
            <p:cNvSpPr/>
            <p:nvPr/>
          </p:nvSpPr>
          <p:spPr bwMode="auto">
            <a:xfrm>
              <a:off x="7586213" y="3874852"/>
              <a:ext cx="114319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BPDU</a:t>
              </a:r>
              <a:endParaRPr kumimoji="0" lang="en-US" sz="1400" b="0" i="0" u="none" strike="noStrike" cap="none" normalizeH="0" baseline="0" dirty="0" smtClean="0">
                <a:ln>
                  <a:noFill/>
                </a:ln>
                <a:solidFill>
                  <a:srgbClr val="000000"/>
                </a:solidFill>
                <a:effectLst/>
                <a:latin typeface="Arial"/>
                <a:cs typeface="Arial"/>
              </a:endParaRPr>
            </a:p>
          </p:txBody>
        </p:sp>
        <p:sp>
          <p:nvSpPr>
            <p:cNvPr id="34" name="Rectangle 33"/>
            <p:cNvSpPr/>
            <p:nvPr/>
          </p:nvSpPr>
          <p:spPr bwMode="auto">
            <a:xfrm>
              <a:off x="6431414" y="3473388"/>
              <a:ext cx="115479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LLC,</a:t>
              </a:r>
              <a:br>
                <a:rPr lang="en-US" sz="1400" dirty="0" smtClean="0">
                  <a:solidFill>
                    <a:srgbClr val="000000"/>
                  </a:solidFill>
                  <a:latin typeface="Arial"/>
                  <a:cs typeface="Arial"/>
                </a:rPr>
              </a:br>
              <a:r>
                <a:rPr lang="en-US" sz="1400" dirty="0" smtClean="0">
                  <a:solidFill>
                    <a:srgbClr val="000000"/>
                  </a:solidFill>
                  <a:latin typeface="Arial"/>
                  <a:cs typeface="Arial"/>
                </a:rPr>
                <a:t>LL ≠ AA-AA</a:t>
              </a:r>
              <a:endParaRPr kumimoji="0" lang="en-US" sz="1400" b="0" i="0" u="none" strike="noStrike" cap="none" normalizeH="0" baseline="0" dirty="0" smtClean="0">
                <a:ln>
                  <a:noFill/>
                </a:ln>
                <a:solidFill>
                  <a:srgbClr val="000000"/>
                </a:solidFill>
                <a:effectLst/>
                <a:latin typeface="Arial"/>
                <a:cs typeface="Arial"/>
              </a:endParaRPr>
            </a:p>
          </p:txBody>
        </p:sp>
        <p:sp>
          <p:nvSpPr>
            <p:cNvPr id="35" name="Rectangle 34"/>
            <p:cNvSpPr/>
            <p:nvPr/>
          </p:nvSpPr>
          <p:spPr bwMode="auto">
            <a:xfrm>
              <a:off x="7586212" y="3473388"/>
              <a:ext cx="1143199"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data</a:t>
              </a:r>
              <a:endParaRPr kumimoji="0" lang="en-US" sz="1400" b="0" i="0" u="none" strike="noStrike" cap="none" normalizeH="0" baseline="0" dirty="0" smtClean="0">
                <a:ln>
                  <a:noFill/>
                </a:ln>
                <a:solidFill>
                  <a:srgbClr val="000000"/>
                </a:solidFill>
                <a:effectLst/>
                <a:latin typeface="Arial"/>
                <a:cs typeface="Arial"/>
              </a:endParaRPr>
            </a:p>
          </p:txBody>
        </p:sp>
      </p:grpSp>
      <p:sp>
        <p:nvSpPr>
          <p:cNvPr id="55" name="Rectangle 54"/>
          <p:cNvSpPr/>
          <p:nvPr/>
        </p:nvSpPr>
        <p:spPr bwMode="auto">
          <a:xfrm>
            <a:off x="3001219" y="4880012"/>
            <a:ext cx="5728191"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MSDU</a:t>
            </a:r>
            <a:endParaRPr kumimoji="0" lang="en-US" sz="1400" b="0" i="0" u="none" strike="noStrike" cap="none" normalizeH="0" baseline="0" dirty="0" smtClean="0">
              <a:ln>
                <a:noFill/>
              </a:ln>
              <a:solidFill>
                <a:srgbClr val="000000"/>
              </a:solidFill>
              <a:effectLst/>
              <a:latin typeface="Arial"/>
              <a:cs typeface="Arial"/>
            </a:endParaRPr>
          </a:p>
        </p:txBody>
      </p:sp>
      <p:sp>
        <p:nvSpPr>
          <p:cNvPr id="56" name="TextBox 55"/>
          <p:cNvSpPr txBox="1"/>
          <p:nvPr/>
        </p:nvSpPr>
        <p:spPr>
          <a:xfrm>
            <a:off x="2992731" y="4591980"/>
            <a:ext cx="5736679" cy="288032"/>
          </a:xfrm>
          <a:prstGeom prst="rect">
            <a:avLst/>
          </a:prstGeom>
          <a:noFill/>
        </p:spPr>
        <p:txBody>
          <a:bodyPr wrap="square" rtlCol="0">
            <a:spAutoFit/>
          </a:bodyPr>
          <a:lstStyle/>
          <a:p>
            <a:r>
              <a:rPr lang="en-US" sz="1200" dirty="0" smtClean="0">
                <a:solidFill>
                  <a:srgbClr val="000000"/>
                </a:solidFill>
                <a:latin typeface="Arial"/>
                <a:cs typeface="Arial"/>
              </a:rPr>
              <a:t>          3                        3                          2                                      </a:t>
            </a:r>
            <a:r>
              <a:rPr lang="en-US" sz="1200" i="1" dirty="0" smtClean="0">
                <a:solidFill>
                  <a:srgbClr val="000000"/>
                </a:solidFill>
                <a:latin typeface="Arial"/>
                <a:cs typeface="Arial"/>
              </a:rPr>
              <a:t>M</a:t>
            </a:r>
            <a:r>
              <a:rPr lang="en-US" sz="1200" dirty="0" smtClean="0">
                <a:solidFill>
                  <a:srgbClr val="000000"/>
                </a:solidFill>
                <a:latin typeface="Arial"/>
                <a:cs typeface="Arial"/>
              </a:rPr>
              <a:t> </a:t>
            </a:r>
            <a:endParaRPr lang="en-US" sz="1200" dirty="0">
              <a:solidFill>
                <a:srgbClr val="000000"/>
              </a:solidFill>
              <a:latin typeface="Arial"/>
              <a:cs typeface="Arial"/>
            </a:endParaRPr>
          </a:p>
        </p:txBody>
      </p:sp>
      <p:sp>
        <p:nvSpPr>
          <p:cNvPr id="58" name="Rectangle 57"/>
          <p:cNvSpPr/>
          <p:nvPr/>
        </p:nvSpPr>
        <p:spPr bwMode="auto">
          <a:xfrm>
            <a:off x="3000782" y="5688868"/>
            <a:ext cx="115206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AA-AA-03</a:t>
            </a:r>
            <a:endParaRPr kumimoji="0" lang="en-US" sz="1400" b="0" i="0" u="none" strike="noStrike" cap="none" normalizeH="0" baseline="0" dirty="0" smtClean="0">
              <a:ln>
                <a:noFill/>
              </a:ln>
              <a:solidFill>
                <a:srgbClr val="000000"/>
              </a:solidFill>
              <a:effectLst/>
              <a:latin typeface="Arial"/>
              <a:cs typeface="Arial"/>
            </a:endParaRPr>
          </a:p>
        </p:txBody>
      </p:sp>
      <p:sp>
        <p:nvSpPr>
          <p:cNvPr id="59" name="Rectangle 58"/>
          <p:cNvSpPr/>
          <p:nvPr/>
        </p:nvSpPr>
        <p:spPr bwMode="auto">
          <a:xfrm>
            <a:off x="4152851" y="5688868"/>
            <a:ext cx="114319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PQ-RS-TU</a:t>
            </a:r>
            <a:endParaRPr kumimoji="0" lang="en-US" sz="1400" b="0" i="0" u="none" strike="noStrike" cap="none" normalizeH="0" baseline="0" dirty="0" smtClean="0">
              <a:ln>
                <a:noFill/>
              </a:ln>
              <a:solidFill>
                <a:srgbClr val="000000"/>
              </a:solidFill>
              <a:effectLst/>
              <a:latin typeface="Arial"/>
              <a:cs typeface="Arial"/>
            </a:endParaRPr>
          </a:p>
        </p:txBody>
      </p:sp>
      <p:sp>
        <p:nvSpPr>
          <p:cNvPr id="61" name="Rectangle 60"/>
          <p:cNvSpPr/>
          <p:nvPr/>
        </p:nvSpPr>
        <p:spPr bwMode="auto">
          <a:xfrm>
            <a:off x="2998052" y="5284440"/>
            <a:ext cx="115479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LLC,</a:t>
            </a:r>
            <a:br>
              <a:rPr lang="en-US" sz="1400" dirty="0" smtClean="0">
                <a:solidFill>
                  <a:srgbClr val="000000"/>
                </a:solidFill>
                <a:latin typeface="Arial"/>
                <a:cs typeface="Arial"/>
              </a:rPr>
            </a:br>
            <a:r>
              <a:rPr lang="en-US" sz="1400" dirty="0" smtClean="0">
                <a:solidFill>
                  <a:srgbClr val="000000"/>
                </a:solidFill>
                <a:latin typeface="Arial"/>
                <a:cs typeface="Arial"/>
              </a:rPr>
              <a:t>LL = AA-AA</a:t>
            </a:r>
            <a:endParaRPr kumimoji="0" lang="en-US" sz="1400" b="0" i="0" u="none" strike="noStrike" cap="none" normalizeH="0" baseline="0" dirty="0" smtClean="0">
              <a:ln>
                <a:noFill/>
              </a:ln>
              <a:solidFill>
                <a:srgbClr val="000000"/>
              </a:solidFill>
              <a:effectLst/>
              <a:latin typeface="Arial"/>
              <a:cs typeface="Arial"/>
            </a:endParaRPr>
          </a:p>
        </p:txBody>
      </p:sp>
      <p:sp>
        <p:nvSpPr>
          <p:cNvPr id="62" name="Rectangle 61"/>
          <p:cNvSpPr/>
          <p:nvPr/>
        </p:nvSpPr>
        <p:spPr bwMode="auto">
          <a:xfrm>
            <a:off x="4152850" y="5284440"/>
            <a:ext cx="1143199"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OUI</a:t>
            </a:r>
            <a:endParaRPr kumimoji="0" lang="en-US" sz="1400" b="0" i="0" u="none" strike="noStrike" cap="none" normalizeH="0" baseline="0" dirty="0" smtClean="0">
              <a:ln>
                <a:noFill/>
              </a:ln>
              <a:solidFill>
                <a:srgbClr val="000000"/>
              </a:solidFill>
              <a:effectLst/>
              <a:latin typeface="Arial"/>
              <a:cs typeface="Arial"/>
            </a:endParaRPr>
          </a:p>
        </p:txBody>
      </p:sp>
      <p:sp>
        <p:nvSpPr>
          <p:cNvPr id="63" name="Rectangle 62"/>
          <p:cNvSpPr/>
          <p:nvPr/>
        </p:nvSpPr>
        <p:spPr bwMode="auto">
          <a:xfrm>
            <a:off x="5296050" y="5688868"/>
            <a:ext cx="114319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WX-YZ</a:t>
            </a:r>
            <a:endParaRPr kumimoji="0" lang="en-US" sz="1400" b="0" i="0" u="none" strike="noStrike" cap="none" normalizeH="0" baseline="0" dirty="0" smtClean="0">
              <a:ln>
                <a:noFill/>
              </a:ln>
              <a:solidFill>
                <a:srgbClr val="000000"/>
              </a:solidFill>
              <a:effectLst/>
              <a:latin typeface="Arial"/>
              <a:cs typeface="Arial"/>
            </a:endParaRPr>
          </a:p>
        </p:txBody>
      </p:sp>
      <p:sp>
        <p:nvSpPr>
          <p:cNvPr id="64" name="Rectangle 63"/>
          <p:cNvSpPr/>
          <p:nvPr/>
        </p:nvSpPr>
        <p:spPr bwMode="auto">
          <a:xfrm>
            <a:off x="5296049" y="5284440"/>
            <a:ext cx="1143199"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subtype</a:t>
            </a:r>
            <a:endParaRPr kumimoji="0" lang="en-US" sz="1400" b="0" i="0" u="none" strike="noStrike" cap="none" normalizeH="0" baseline="0" dirty="0" smtClean="0">
              <a:ln>
                <a:noFill/>
              </a:ln>
              <a:solidFill>
                <a:srgbClr val="000000"/>
              </a:solidFill>
              <a:effectLst/>
              <a:latin typeface="Arial"/>
              <a:cs typeface="Arial"/>
            </a:endParaRPr>
          </a:p>
        </p:txBody>
      </p:sp>
      <p:sp>
        <p:nvSpPr>
          <p:cNvPr id="65" name="Rectangle 64"/>
          <p:cNvSpPr/>
          <p:nvPr/>
        </p:nvSpPr>
        <p:spPr bwMode="auto">
          <a:xfrm>
            <a:off x="6443013" y="5688868"/>
            <a:ext cx="2283227"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proprietary protocol</a:t>
            </a:r>
            <a:endParaRPr kumimoji="0" lang="en-US" sz="1400" b="0" i="0" u="none" strike="noStrike" cap="none" normalizeH="0" baseline="0" dirty="0" smtClean="0">
              <a:ln>
                <a:noFill/>
              </a:ln>
              <a:solidFill>
                <a:srgbClr val="000000"/>
              </a:solidFill>
              <a:effectLst/>
              <a:latin typeface="Arial"/>
              <a:cs typeface="Arial"/>
            </a:endParaRPr>
          </a:p>
        </p:txBody>
      </p:sp>
      <p:sp>
        <p:nvSpPr>
          <p:cNvPr id="66" name="Rectangle 65"/>
          <p:cNvSpPr/>
          <p:nvPr/>
        </p:nvSpPr>
        <p:spPr bwMode="auto">
          <a:xfrm>
            <a:off x="6443013" y="5284440"/>
            <a:ext cx="228639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data</a:t>
            </a:r>
            <a:endParaRPr kumimoji="0" lang="en-US" sz="1400" b="0" i="0" u="none" strike="noStrike" cap="none" normalizeH="0" baseline="0" dirty="0" smtClean="0">
              <a:ln>
                <a:noFill/>
              </a:ln>
              <a:solidFill>
                <a:srgbClr val="000000"/>
              </a:solidFill>
              <a:effectLst/>
              <a:latin typeface="Arial"/>
              <a:cs typeface="Arial"/>
            </a:endParaRPr>
          </a:p>
        </p:txBody>
      </p:sp>
      <p:grpSp>
        <p:nvGrpSpPr>
          <p:cNvPr id="7" name="Group 6"/>
          <p:cNvGrpSpPr/>
          <p:nvPr/>
        </p:nvGrpSpPr>
        <p:grpSpPr>
          <a:xfrm>
            <a:off x="2992731" y="1423628"/>
            <a:ext cx="5736680" cy="1501316"/>
            <a:chOff x="2979336" y="1307468"/>
            <a:chExt cx="5736680" cy="1501316"/>
          </a:xfrm>
        </p:grpSpPr>
        <p:sp>
          <p:nvSpPr>
            <p:cNvPr id="39" name="Rectangle 38"/>
            <p:cNvSpPr/>
            <p:nvPr/>
          </p:nvSpPr>
          <p:spPr bwMode="auto">
            <a:xfrm>
              <a:off x="2987824" y="1595500"/>
              <a:ext cx="5728191"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MSDU</a:t>
              </a:r>
              <a:endParaRPr kumimoji="0" lang="en-US" sz="1400" b="0" i="0" u="none" strike="noStrike" cap="none" normalizeH="0" baseline="0" dirty="0" smtClean="0">
                <a:ln>
                  <a:noFill/>
                </a:ln>
                <a:solidFill>
                  <a:srgbClr val="000000"/>
                </a:solidFill>
                <a:effectLst/>
                <a:latin typeface="Arial"/>
                <a:cs typeface="Arial"/>
              </a:endParaRPr>
            </a:p>
          </p:txBody>
        </p:sp>
        <p:sp>
          <p:nvSpPr>
            <p:cNvPr id="40" name="TextBox 39"/>
            <p:cNvSpPr txBox="1"/>
            <p:nvPr/>
          </p:nvSpPr>
          <p:spPr>
            <a:xfrm>
              <a:off x="2979336" y="1307468"/>
              <a:ext cx="5736679" cy="288032"/>
            </a:xfrm>
            <a:prstGeom prst="rect">
              <a:avLst/>
            </a:prstGeom>
            <a:noFill/>
          </p:spPr>
          <p:txBody>
            <a:bodyPr wrap="square" rtlCol="0">
              <a:spAutoFit/>
            </a:bodyPr>
            <a:lstStyle/>
            <a:p>
              <a:r>
                <a:rPr lang="en-US" sz="1200" dirty="0" smtClean="0">
                  <a:solidFill>
                    <a:srgbClr val="000000"/>
                  </a:solidFill>
                  <a:latin typeface="Arial"/>
                  <a:cs typeface="Arial"/>
                </a:rPr>
                <a:t>         3                        3                          2                                      </a:t>
              </a:r>
              <a:r>
                <a:rPr lang="en-US" sz="1200" i="1" dirty="0" smtClean="0">
                  <a:solidFill>
                    <a:srgbClr val="000000"/>
                  </a:solidFill>
                  <a:latin typeface="Arial"/>
                  <a:cs typeface="Arial"/>
                </a:rPr>
                <a:t>M</a:t>
              </a:r>
              <a:r>
                <a:rPr lang="en-US" sz="1200" dirty="0" smtClean="0">
                  <a:solidFill>
                    <a:srgbClr val="000000"/>
                  </a:solidFill>
                  <a:latin typeface="Arial"/>
                  <a:cs typeface="Arial"/>
                </a:rPr>
                <a:t> </a:t>
              </a:r>
              <a:endParaRPr lang="en-US" sz="1200" dirty="0">
                <a:solidFill>
                  <a:srgbClr val="000000"/>
                </a:solidFill>
                <a:latin typeface="Arial"/>
                <a:cs typeface="Arial"/>
              </a:endParaRPr>
            </a:p>
          </p:txBody>
        </p:sp>
        <p:sp>
          <p:nvSpPr>
            <p:cNvPr id="41" name="Rectangle 40"/>
            <p:cNvSpPr/>
            <p:nvPr/>
          </p:nvSpPr>
          <p:spPr bwMode="auto">
            <a:xfrm>
              <a:off x="2987387" y="2404356"/>
              <a:ext cx="115206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AA-AA-03</a:t>
              </a:r>
              <a:endParaRPr kumimoji="0" lang="en-US" sz="1400" b="0" i="0" u="none" strike="noStrike" cap="none" normalizeH="0" baseline="0" dirty="0" smtClean="0">
                <a:ln>
                  <a:noFill/>
                </a:ln>
                <a:solidFill>
                  <a:srgbClr val="000000"/>
                </a:solidFill>
                <a:effectLst/>
                <a:latin typeface="Arial"/>
                <a:cs typeface="Arial"/>
              </a:endParaRPr>
            </a:p>
          </p:txBody>
        </p:sp>
        <p:sp>
          <p:nvSpPr>
            <p:cNvPr id="42" name="Rectangle 41"/>
            <p:cNvSpPr/>
            <p:nvPr/>
          </p:nvSpPr>
          <p:spPr bwMode="auto">
            <a:xfrm>
              <a:off x="4139456" y="2404356"/>
              <a:ext cx="114319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00-00-00</a:t>
              </a:r>
              <a:endParaRPr kumimoji="0" lang="en-US" sz="1400" b="0" i="0" u="none" strike="noStrike" cap="none" normalizeH="0" baseline="0" dirty="0" smtClean="0">
                <a:ln>
                  <a:noFill/>
                </a:ln>
                <a:solidFill>
                  <a:srgbClr val="000000"/>
                </a:solidFill>
                <a:effectLst/>
                <a:latin typeface="Arial"/>
                <a:cs typeface="Arial"/>
              </a:endParaRPr>
            </a:p>
          </p:txBody>
        </p:sp>
        <p:sp>
          <p:nvSpPr>
            <p:cNvPr id="43" name="Rectangle 42"/>
            <p:cNvSpPr/>
            <p:nvPr/>
          </p:nvSpPr>
          <p:spPr bwMode="auto">
            <a:xfrm>
              <a:off x="2984657" y="1999928"/>
              <a:ext cx="115479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LLC,</a:t>
              </a:r>
              <a:br>
                <a:rPr lang="en-US" sz="1400" dirty="0" smtClean="0">
                  <a:solidFill>
                    <a:srgbClr val="000000"/>
                  </a:solidFill>
                  <a:latin typeface="Arial"/>
                  <a:cs typeface="Arial"/>
                </a:rPr>
              </a:br>
              <a:r>
                <a:rPr lang="en-US" sz="1400" dirty="0" smtClean="0">
                  <a:solidFill>
                    <a:srgbClr val="000000"/>
                  </a:solidFill>
                  <a:latin typeface="Arial"/>
                  <a:cs typeface="Arial"/>
                </a:rPr>
                <a:t>LL = AA-AA</a:t>
              </a:r>
              <a:endParaRPr kumimoji="0" lang="en-US" sz="1400" b="0" i="0" u="none" strike="noStrike" cap="none" normalizeH="0" baseline="0" dirty="0" smtClean="0">
                <a:ln>
                  <a:noFill/>
                </a:ln>
                <a:solidFill>
                  <a:srgbClr val="000000"/>
                </a:solidFill>
                <a:effectLst/>
                <a:latin typeface="Arial"/>
                <a:cs typeface="Arial"/>
              </a:endParaRPr>
            </a:p>
          </p:txBody>
        </p:sp>
        <p:sp>
          <p:nvSpPr>
            <p:cNvPr id="44" name="Rectangle 43"/>
            <p:cNvSpPr/>
            <p:nvPr/>
          </p:nvSpPr>
          <p:spPr bwMode="auto">
            <a:xfrm>
              <a:off x="4139455" y="1999928"/>
              <a:ext cx="1143199"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0</a:t>
              </a:r>
              <a:endParaRPr kumimoji="0" lang="en-US" sz="1400" b="0" i="0" u="none" strike="noStrike" cap="none" normalizeH="0" baseline="0" dirty="0" smtClean="0">
                <a:ln>
                  <a:noFill/>
                </a:ln>
                <a:solidFill>
                  <a:srgbClr val="000000"/>
                </a:solidFill>
                <a:effectLst/>
                <a:latin typeface="Arial"/>
                <a:cs typeface="Arial"/>
              </a:endParaRPr>
            </a:p>
          </p:txBody>
        </p:sp>
        <p:sp>
          <p:nvSpPr>
            <p:cNvPr id="45" name="Rectangle 44"/>
            <p:cNvSpPr/>
            <p:nvPr/>
          </p:nvSpPr>
          <p:spPr bwMode="auto">
            <a:xfrm>
              <a:off x="5282655" y="2404356"/>
              <a:ext cx="114319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08-00</a:t>
              </a:r>
              <a:endParaRPr kumimoji="0" lang="en-US" sz="1400" b="0" i="0" u="none" strike="noStrike" cap="none" normalizeH="0" baseline="0" dirty="0" smtClean="0">
                <a:ln>
                  <a:noFill/>
                </a:ln>
                <a:solidFill>
                  <a:srgbClr val="000000"/>
                </a:solidFill>
                <a:effectLst/>
                <a:latin typeface="Arial"/>
                <a:cs typeface="Arial"/>
              </a:endParaRPr>
            </a:p>
          </p:txBody>
        </p:sp>
        <p:sp>
          <p:nvSpPr>
            <p:cNvPr id="46" name="Rectangle 45"/>
            <p:cNvSpPr/>
            <p:nvPr/>
          </p:nvSpPr>
          <p:spPr bwMode="auto">
            <a:xfrm>
              <a:off x="5282654" y="1999928"/>
              <a:ext cx="1143199"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err="1" smtClean="0">
                  <a:solidFill>
                    <a:srgbClr val="000000"/>
                  </a:solidFill>
                  <a:latin typeface="Arial"/>
                  <a:cs typeface="Arial"/>
                </a:rPr>
                <a:t>EtherType</a:t>
              </a:r>
              <a:endParaRPr kumimoji="0" lang="en-US" sz="1400" b="0" i="0" u="none" strike="noStrike" cap="none" normalizeH="0" baseline="0" dirty="0" smtClean="0">
                <a:ln>
                  <a:noFill/>
                </a:ln>
                <a:solidFill>
                  <a:srgbClr val="000000"/>
                </a:solidFill>
                <a:effectLst/>
                <a:latin typeface="Arial"/>
                <a:cs typeface="Arial"/>
              </a:endParaRPr>
            </a:p>
          </p:txBody>
        </p:sp>
        <p:sp>
          <p:nvSpPr>
            <p:cNvPr id="47" name="Rectangle 46"/>
            <p:cNvSpPr/>
            <p:nvPr/>
          </p:nvSpPr>
          <p:spPr bwMode="auto">
            <a:xfrm>
              <a:off x="6429619" y="2404356"/>
              <a:ext cx="114319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IP header</a:t>
              </a:r>
              <a:endParaRPr kumimoji="0" lang="en-US" sz="1400" b="0" i="0" u="none" strike="noStrike" cap="none" normalizeH="0" baseline="0" dirty="0" smtClean="0">
                <a:ln>
                  <a:noFill/>
                </a:ln>
                <a:solidFill>
                  <a:srgbClr val="000000"/>
                </a:solidFill>
                <a:effectLst/>
                <a:latin typeface="Arial"/>
                <a:cs typeface="Arial"/>
              </a:endParaRPr>
            </a:p>
          </p:txBody>
        </p:sp>
        <p:sp>
          <p:nvSpPr>
            <p:cNvPr id="48" name="Rectangle 47"/>
            <p:cNvSpPr/>
            <p:nvPr/>
          </p:nvSpPr>
          <p:spPr bwMode="auto">
            <a:xfrm>
              <a:off x="6429618" y="1999928"/>
              <a:ext cx="228639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data</a:t>
              </a:r>
              <a:endParaRPr kumimoji="0" lang="en-US" sz="1400" b="0" i="0" u="none" strike="noStrike" cap="none" normalizeH="0" baseline="0" dirty="0" smtClean="0">
                <a:ln>
                  <a:noFill/>
                </a:ln>
                <a:solidFill>
                  <a:srgbClr val="000000"/>
                </a:solidFill>
                <a:effectLst/>
                <a:latin typeface="Arial"/>
                <a:cs typeface="Arial"/>
              </a:endParaRPr>
            </a:p>
          </p:txBody>
        </p:sp>
        <p:sp>
          <p:nvSpPr>
            <p:cNvPr id="49" name="Rectangle 48"/>
            <p:cNvSpPr/>
            <p:nvPr/>
          </p:nvSpPr>
          <p:spPr bwMode="auto">
            <a:xfrm>
              <a:off x="7572818" y="2404356"/>
              <a:ext cx="114319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IP data</a:t>
              </a:r>
              <a:endParaRPr kumimoji="0" lang="en-US" sz="1400" b="0" i="0" u="none" strike="noStrike" cap="none" normalizeH="0" baseline="0" dirty="0" smtClean="0">
                <a:ln>
                  <a:noFill/>
                </a:ln>
                <a:solidFill>
                  <a:srgbClr val="000000"/>
                </a:solidFill>
                <a:effectLst/>
                <a:latin typeface="Arial"/>
                <a:cs typeface="Arial"/>
              </a:endParaRPr>
            </a:p>
          </p:txBody>
        </p:sp>
      </p:grpSp>
    </p:spTree>
    <p:extLst>
      <p:ext uri="{BB962C8B-B14F-4D97-AF65-F5344CB8AC3E}">
        <p14:creationId xmlns:p14="http://schemas.microsoft.com/office/powerpoint/2010/main" val="26929620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Old tagging process IEEE </a:t>
            </a:r>
            <a:r>
              <a:rPr lang="en-US" dirty="0" err="1" smtClean="0"/>
              <a:t>Std</a:t>
            </a:r>
            <a:r>
              <a:rPr lang="en-US" dirty="0" smtClean="0"/>
              <a:t> 802.1Q-2011</a:t>
            </a:r>
            <a:endParaRPr lang="en-US" dirty="0"/>
          </a:p>
        </p:txBody>
      </p:sp>
      <p:sp>
        <p:nvSpPr>
          <p:cNvPr id="3" name="Content Placeholder 2"/>
          <p:cNvSpPr>
            <a:spLocks noGrp="1"/>
          </p:cNvSpPr>
          <p:nvPr>
            <p:ph idx="1"/>
          </p:nvPr>
        </p:nvSpPr>
        <p:spPr>
          <a:xfrm>
            <a:off x="685800" y="1751014"/>
            <a:ext cx="7770813" cy="4343400"/>
          </a:xfrm>
        </p:spPr>
        <p:txBody>
          <a:bodyPr>
            <a:normAutofit/>
          </a:bodyPr>
          <a:lstStyle/>
          <a:p>
            <a:pPr>
              <a:buFont typeface="Arial"/>
              <a:buChar char="•"/>
            </a:pPr>
            <a:r>
              <a:rPr lang="en-US" dirty="0" smtClean="0">
                <a:solidFill>
                  <a:schemeClr val="accent6"/>
                </a:solidFill>
              </a:rPr>
              <a:t>Length</a:t>
            </a:r>
            <a:r>
              <a:rPr lang="en-US" dirty="0" smtClean="0">
                <a:solidFill>
                  <a:srgbClr val="2D2DB9"/>
                </a:solidFill>
              </a:rPr>
              <a:t>/Type</a:t>
            </a:r>
            <a:r>
              <a:rPr lang="en-US" dirty="0" smtClean="0"/>
              <a:t/>
            </a:r>
            <a:br>
              <a:rPr lang="en-US" dirty="0" smtClean="0"/>
            </a:br>
            <a:r>
              <a:rPr lang="en-US" dirty="0" smtClean="0"/>
              <a:t>no tag:</a:t>
            </a:r>
            <a:endParaRPr lang="en-US" sz="1600" dirty="0"/>
          </a:p>
          <a:p>
            <a:pPr>
              <a:buFont typeface="Arial"/>
              <a:buChar char="•"/>
            </a:pPr>
            <a:endParaRPr lang="en-US" sz="1400" dirty="0" smtClean="0"/>
          </a:p>
          <a:p>
            <a:pPr>
              <a:buFont typeface="Arial"/>
              <a:buChar char="•"/>
            </a:pPr>
            <a:r>
              <a:rPr lang="en-US" dirty="0" smtClean="0">
                <a:solidFill>
                  <a:srgbClr val="2D2DB9"/>
                </a:solidFill>
              </a:rPr>
              <a:t>Length/Type</a:t>
            </a:r>
            <a:r>
              <a:rPr lang="en-US" dirty="0" smtClean="0"/>
              <a:t/>
            </a:r>
            <a:br>
              <a:rPr lang="en-US" dirty="0" smtClean="0"/>
            </a:br>
            <a:r>
              <a:rPr lang="en-US" dirty="0" smtClean="0"/>
              <a:t>tagged:</a:t>
            </a:r>
          </a:p>
          <a:p>
            <a:pPr>
              <a:buFont typeface="Arial"/>
              <a:buChar char="•"/>
            </a:pPr>
            <a:endParaRPr lang="en-US" sz="2800" dirty="0"/>
          </a:p>
          <a:p>
            <a:pPr>
              <a:buFont typeface="Arial"/>
              <a:buChar char="•"/>
            </a:pPr>
            <a:r>
              <a:rPr lang="en-US" dirty="0" smtClean="0">
                <a:solidFill>
                  <a:srgbClr val="009973"/>
                </a:solidFill>
              </a:rPr>
              <a:t>LLC</a:t>
            </a:r>
            <a:r>
              <a:rPr lang="en-US" dirty="0" smtClean="0"/>
              <a:t> no tag:</a:t>
            </a:r>
          </a:p>
          <a:p>
            <a:pPr>
              <a:buFont typeface="Arial"/>
              <a:buChar char="•"/>
            </a:pPr>
            <a:endParaRPr lang="en-US" sz="1200" dirty="0"/>
          </a:p>
          <a:p>
            <a:pPr>
              <a:buFont typeface="Arial"/>
              <a:buChar char="•"/>
            </a:pPr>
            <a:r>
              <a:rPr lang="en-US" dirty="0" smtClean="0">
                <a:solidFill>
                  <a:srgbClr val="009973"/>
                </a:solidFill>
              </a:rPr>
              <a:t>LLC</a:t>
            </a:r>
            <a:r>
              <a:rPr lang="en-US" dirty="0">
                <a:solidFill>
                  <a:srgbClr val="009973"/>
                </a:solidFill>
              </a:rPr>
              <a:t> </a:t>
            </a:r>
            <a:r>
              <a:rPr lang="en-US" dirty="0" smtClean="0"/>
              <a:t>tagged: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Norman Finn, Cisco Systems</a:t>
            </a:r>
            <a:endParaRPr lang="en-GB" dirty="0"/>
          </a:p>
        </p:txBody>
      </p:sp>
      <p:sp>
        <p:nvSpPr>
          <p:cNvPr id="6" name="Date Placeholder 5"/>
          <p:cNvSpPr>
            <a:spLocks noGrp="1"/>
          </p:cNvSpPr>
          <p:nvPr>
            <p:ph type="dt" idx="15"/>
          </p:nvPr>
        </p:nvSpPr>
        <p:spPr/>
        <p:txBody>
          <a:bodyPr/>
          <a:lstStyle/>
          <a:p>
            <a:r>
              <a:rPr lang="en-US" smtClean="0"/>
              <a:t>August 2013</a:t>
            </a:r>
            <a:endParaRPr lang="en-GB" dirty="0"/>
          </a:p>
        </p:txBody>
      </p:sp>
      <p:sp>
        <p:nvSpPr>
          <p:cNvPr id="9" name="Rectangle 8"/>
          <p:cNvSpPr/>
          <p:nvPr/>
        </p:nvSpPr>
        <p:spPr bwMode="auto">
          <a:xfrm>
            <a:off x="6913248" y="2116088"/>
            <a:ext cx="1812994" cy="404428"/>
          </a:xfrm>
          <a:prstGeom prst="rect">
            <a:avLst/>
          </a:prstGeom>
          <a:solidFill>
            <a:schemeClr val="accent6">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MAC CLIENT DATA</a:t>
            </a:r>
            <a:endParaRPr kumimoji="0" lang="en-US" sz="1400" b="0" i="0" u="none" strike="noStrike" cap="none" normalizeH="0" baseline="0" dirty="0" smtClean="0">
              <a:ln>
                <a:noFill/>
              </a:ln>
              <a:solidFill>
                <a:srgbClr val="000000"/>
              </a:solidFill>
              <a:effectLst/>
              <a:latin typeface="Arial"/>
              <a:cs typeface="Arial"/>
            </a:endParaRPr>
          </a:p>
        </p:txBody>
      </p:sp>
      <p:sp>
        <p:nvSpPr>
          <p:cNvPr id="14" name="Rectangle 13"/>
          <p:cNvSpPr/>
          <p:nvPr/>
        </p:nvSpPr>
        <p:spPr bwMode="auto">
          <a:xfrm>
            <a:off x="5905135" y="1711660"/>
            <a:ext cx="2821107" cy="404428"/>
          </a:xfrm>
          <a:prstGeom prst="rect">
            <a:avLst/>
          </a:prstGeom>
          <a:solidFill>
            <a:schemeClr val="accent6">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MSDU</a:t>
            </a:r>
            <a:endParaRPr kumimoji="0" lang="en-US" sz="1400" b="0" i="0" u="none" strike="noStrike" cap="none" normalizeH="0" baseline="0" dirty="0" smtClean="0">
              <a:ln>
                <a:noFill/>
              </a:ln>
              <a:solidFill>
                <a:srgbClr val="000000"/>
              </a:solidFill>
              <a:effectLst/>
              <a:latin typeface="Arial"/>
              <a:cs typeface="Arial"/>
            </a:endParaRPr>
          </a:p>
        </p:txBody>
      </p:sp>
      <p:sp>
        <p:nvSpPr>
          <p:cNvPr id="15" name="TextBox 14"/>
          <p:cNvSpPr txBox="1"/>
          <p:nvPr/>
        </p:nvSpPr>
        <p:spPr>
          <a:xfrm>
            <a:off x="5918110" y="1423628"/>
            <a:ext cx="2808132" cy="288032"/>
          </a:xfrm>
          <a:prstGeom prst="rect">
            <a:avLst/>
          </a:prstGeom>
          <a:noFill/>
        </p:spPr>
        <p:txBody>
          <a:bodyPr wrap="square" rtlCol="0">
            <a:spAutoFit/>
          </a:bodyPr>
          <a:lstStyle/>
          <a:p>
            <a:r>
              <a:rPr lang="en-US" sz="1200" dirty="0" smtClean="0">
                <a:solidFill>
                  <a:srgbClr val="000000"/>
                </a:solidFill>
                <a:latin typeface="Arial"/>
                <a:cs typeface="Arial"/>
              </a:rPr>
              <a:t>.       2                           </a:t>
            </a:r>
            <a:r>
              <a:rPr lang="en-US" sz="1200" i="1" dirty="0" smtClean="0">
                <a:solidFill>
                  <a:srgbClr val="000000"/>
                </a:solidFill>
                <a:latin typeface="Arial"/>
                <a:cs typeface="Arial"/>
              </a:rPr>
              <a:t>N</a:t>
            </a:r>
            <a:r>
              <a:rPr lang="en-US" sz="1200" dirty="0" smtClean="0">
                <a:solidFill>
                  <a:srgbClr val="000000"/>
                </a:solidFill>
                <a:latin typeface="Arial"/>
                <a:cs typeface="Arial"/>
              </a:rPr>
              <a:t>–2 </a:t>
            </a:r>
            <a:endParaRPr lang="en-US" sz="1200" dirty="0">
              <a:solidFill>
                <a:srgbClr val="000000"/>
              </a:solidFill>
              <a:latin typeface="Arial"/>
              <a:cs typeface="Arial"/>
            </a:endParaRPr>
          </a:p>
        </p:txBody>
      </p:sp>
      <p:sp>
        <p:nvSpPr>
          <p:cNvPr id="17" name="Rectangle 16"/>
          <p:cNvSpPr/>
          <p:nvPr/>
        </p:nvSpPr>
        <p:spPr bwMode="auto">
          <a:xfrm>
            <a:off x="5905136" y="2116088"/>
            <a:ext cx="1008112" cy="404428"/>
          </a:xfrm>
          <a:prstGeom prst="rect">
            <a:avLst/>
          </a:prstGeom>
          <a:solidFill>
            <a:schemeClr val="accent6">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LENGTH / TYPE</a:t>
            </a:r>
            <a:endParaRPr kumimoji="0" lang="en-US" sz="1400" b="0" i="0" u="none" strike="noStrike" cap="none" normalizeH="0" baseline="0" dirty="0" smtClean="0">
              <a:ln>
                <a:noFill/>
              </a:ln>
              <a:solidFill>
                <a:srgbClr val="000000"/>
              </a:solidFill>
              <a:effectLst/>
              <a:latin typeface="Arial"/>
              <a:cs typeface="Arial"/>
            </a:endParaRPr>
          </a:p>
        </p:txBody>
      </p:sp>
      <p:sp>
        <p:nvSpPr>
          <p:cNvPr id="21" name="Rectangle 20"/>
          <p:cNvSpPr/>
          <p:nvPr/>
        </p:nvSpPr>
        <p:spPr bwMode="auto">
          <a:xfrm>
            <a:off x="5908304" y="4229068"/>
            <a:ext cx="2817938" cy="404428"/>
          </a:xfrm>
          <a:prstGeom prst="rect">
            <a:avLst/>
          </a:prstGeom>
          <a:solidFill>
            <a:srgbClr val="C2FFF0"/>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MSDU</a:t>
            </a:r>
            <a:endParaRPr kumimoji="0" lang="en-US" sz="1400" b="0" i="0" u="none" strike="noStrike" cap="none" normalizeH="0" baseline="0" dirty="0" smtClean="0">
              <a:ln>
                <a:noFill/>
              </a:ln>
              <a:solidFill>
                <a:srgbClr val="000000"/>
              </a:solidFill>
              <a:effectLst/>
              <a:latin typeface="Arial"/>
              <a:cs typeface="Arial"/>
            </a:endParaRPr>
          </a:p>
        </p:txBody>
      </p:sp>
      <p:sp>
        <p:nvSpPr>
          <p:cNvPr id="22" name="TextBox 21"/>
          <p:cNvSpPr txBox="1"/>
          <p:nvPr/>
        </p:nvSpPr>
        <p:spPr>
          <a:xfrm>
            <a:off x="5918110" y="3941036"/>
            <a:ext cx="2808132" cy="288032"/>
          </a:xfrm>
          <a:prstGeom prst="rect">
            <a:avLst/>
          </a:prstGeom>
          <a:noFill/>
        </p:spPr>
        <p:txBody>
          <a:bodyPr wrap="square" rtlCol="0">
            <a:spAutoFit/>
          </a:bodyPr>
          <a:lstStyle/>
          <a:p>
            <a:r>
              <a:rPr lang="en-US" sz="1200" dirty="0" smtClean="0">
                <a:solidFill>
                  <a:srgbClr val="000000"/>
                </a:solidFill>
                <a:latin typeface="Arial"/>
                <a:cs typeface="Arial"/>
              </a:rPr>
              <a:t>             3                            </a:t>
            </a:r>
            <a:r>
              <a:rPr lang="en-US" sz="1200" i="1" dirty="0" smtClean="0">
                <a:solidFill>
                  <a:srgbClr val="000000"/>
                </a:solidFill>
                <a:latin typeface="Arial"/>
                <a:cs typeface="Arial"/>
              </a:rPr>
              <a:t>M</a:t>
            </a:r>
            <a:r>
              <a:rPr lang="en-US" sz="1200" dirty="0" smtClean="0">
                <a:solidFill>
                  <a:srgbClr val="000000"/>
                </a:solidFill>
                <a:latin typeface="Arial"/>
                <a:cs typeface="Arial"/>
              </a:rPr>
              <a:t>–3 </a:t>
            </a:r>
            <a:endParaRPr lang="en-US" sz="1200" dirty="0">
              <a:solidFill>
                <a:srgbClr val="000000"/>
              </a:solidFill>
              <a:latin typeface="Arial"/>
              <a:cs typeface="Arial"/>
            </a:endParaRPr>
          </a:p>
        </p:txBody>
      </p:sp>
      <p:sp>
        <p:nvSpPr>
          <p:cNvPr id="27" name="Rectangle 26"/>
          <p:cNvSpPr/>
          <p:nvPr/>
        </p:nvSpPr>
        <p:spPr bwMode="auto">
          <a:xfrm>
            <a:off x="5918110" y="4633496"/>
            <a:ext cx="1390193" cy="404428"/>
          </a:xfrm>
          <a:prstGeom prst="rect">
            <a:avLst/>
          </a:prstGeom>
          <a:solidFill>
            <a:srgbClr val="C2FFF0"/>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LLC</a:t>
            </a:r>
            <a:endParaRPr kumimoji="0" lang="en-US" sz="1400" b="0" i="0" u="none" strike="noStrike" cap="none" normalizeH="0" baseline="0" dirty="0" smtClean="0">
              <a:ln>
                <a:noFill/>
              </a:ln>
              <a:solidFill>
                <a:srgbClr val="000000"/>
              </a:solidFill>
              <a:effectLst/>
              <a:latin typeface="Arial"/>
              <a:cs typeface="Arial"/>
            </a:endParaRPr>
          </a:p>
        </p:txBody>
      </p:sp>
      <p:sp>
        <p:nvSpPr>
          <p:cNvPr id="28" name="Rectangle 27"/>
          <p:cNvSpPr/>
          <p:nvPr/>
        </p:nvSpPr>
        <p:spPr bwMode="auto">
          <a:xfrm>
            <a:off x="7308304" y="4633496"/>
            <a:ext cx="1421108" cy="404428"/>
          </a:xfrm>
          <a:prstGeom prst="rect">
            <a:avLst/>
          </a:prstGeom>
          <a:solidFill>
            <a:srgbClr val="C2FFF0"/>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data</a:t>
            </a:r>
            <a:endParaRPr kumimoji="0" lang="en-US" sz="1400" b="0" i="0" u="none" strike="noStrike" cap="none" normalizeH="0" baseline="0" dirty="0" smtClean="0">
              <a:ln>
                <a:noFill/>
              </a:ln>
              <a:solidFill>
                <a:srgbClr val="000000"/>
              </a:solidFill>
              <a:effectLst/>
              <a:latin typeface="Arial"/>
              <a:cs typeface="Arial"/>
            </a:endParaRPr>
          </a:p>
        </p:txBody>
      </p:sp>
      <p:grpSp>
        <p:nvGrpSpPr>
          <p:cNvPr id="37" name="Group 36"/>
          <p:cNvGrpSpPr/>
          <p:nvPr/>
        </p:nvGrpSpPr>
        <p:grpSpPr>
          <a:xfrm>
            <a:off x="3596540" y="2682332"/>
            <a:ext cx="5122177" cy="1096888"/>
            <a:chOff x="3122231" y="1423628"/>
            <a:chExt cx="5122177" cy="1096888"/>
          </a:xfrm>
        </p:grpSpPr>
        <p:sp>
          <p:nvSpPr>
            <p:cNvPr id="38" name="Rectangle 37"/>
            <p:cNvSpPr/>
            <p:nvPr/>
          </p:nvSpPr>
          <p:spPr bwMode="auto">
            <a:xfrm>
              <a:off x="3122231" y="1711660"/>
              <a:ext cx="1008112"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err="1" smtClean="0">
                  <a:solidFill>
                    <a:srgbClr val="000000"/>
                  </a:solidFill>
                  <a:latin typeface="Arial"/>
                  <a:cs typeface="Arial"/>
                </a:rPr>
                <a:t>EtherType</a:t>
              </a:r>
              <a:endParaRPr kumimoji="0" lang="en-US" sz="1400" b="0" i="0" u="none" strike="noStrike" cap="none" normalizeH="0" baseline="0" dirty="0" smtClean="0">
                <a:ln>
                  <a:noFill/>
                </a:ln>
                <a:solidFill>
                  <a:srgbClr val="000000"/>
                </a:solidFill>
                <a:effectLst/>
                <a:latin typeface="Arial"/>
                <a:cs typeface="Arial"/>
              </a:endParaRPr>
            </a:p>
          </p:txBody>
        </p:sp>
        <p:sp>
          <p:nvSpPr>
            <p:cNvPr id="39" name="Rectangle 38"/>
            <p:cNvSpPr/>
            <p:nvPr/>
          </p:nvSpPr>
          <p:spPr bwMode="auto">
            <a:xfrm>
              <a:off x="6431414" y="2116088"/>
              <a:ext cx="1812994" cy="404428"/>
            </a:xfrm>
            <a:prstGeom prst="rect">
              <a:avLst/>
            </a:prstGeom>
            <a:solidFill>
              <a:srgbClr val="D2D2F4"/>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MAC CLIENT DATA</a:t>
              </a:r>
              <a:endParaRPr kumimoji="0" lang="en-US" sz="1400" b="0" i="0" u="none" strike="noStrike" cap="none" normalizeH="0" baseline="0" dirty="0" smtClean="0">
                <a:ln>
                  <a:noFill/>
                </a:ln>
                <a:solidFill>
                  <a:srgbClr val="000000"/>
                </a:solidFill>
                <a:effectLst/>
                <a:latin typeface="Arial"/>
                <a:cs typeface="Arial"/>
              </a:endParaRPr>
            </a:p>
          </p:txBody>
        </p:sp>
        <p:sp>
          <p:nvSpPr>
            <p:cNvPr id="40" name="Rectangle 39"/>
            <p:cNvSpPr/>
            <p:nvPr/>
          </p:nvSpPr>
          <p:spPr bwMode="auto">
            <a:xfrm>
              <a:off x="3125400" y="2116088"/>
              <a:ext cx="1008112"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81-00</a:t>
              </a:r>
              <a:endParaRPr kumimoji="0" lang="en-US" sz="1400" b="0" i="0" u="none" strike="noStrike" cap="none" normalizeH="0" baseline="0" dirty="0" smtClean="0">
                <a:ln>
                  <a:noFill/>
                </a:ln>
                <a:solidFill>
                  <a:srgbClr val="000000"/>
                </a:solidFill>
                <a:effectLst/>
                <a:latin typeface="Arial"/>
                <a:cs typeface="Arial"/>
              </a:endParaRPr>
            </a:p>
          </p:txBody>
        </p:sp>
        <p:sp>
          <p:nvSpPr>
            <p:cNvPr id="41" name="Rectangle 40"/>
            <p:cNvSpPr/>
            <p:nvPr/>
          </p:nvSpPr>
          <p:spPr bwMode="auto">
            <a:xfrm>
              <a:off x="5423301" y="1711660"/>
              <a:ext cx="2821107" cy="404428"/>
            </a:xfrm>
            <a:prstGeom prst="rect">
              <a:avLst/>
            </a:prstGeom>
            <a:solidFill>
              <a:srgbClr val="D2D2F4"/>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MSDU</a:t>
              </a:r>
              <a:endParaRPr kumimoji="0" lang="en-US" sz="1400" b="0" i="0" u="none" strike="noStrike" cap="none" normalizeH="0" baseline="0" dirty="0" smtClean="0">
                <a:ln>
                  <a:noFill/>
                </a:ln>
                <a:solidFill>
                  <a:srgbClr val="000000"/>
                </a:solidFill>
                <a:effectLst/>
                <a:latin typeface="Arial"/>
                <a:cs typeface="Arial"/>
              </a:endParaRPr>
            </a:p>
          </p:txBody>
        </p:sp>
        <p:sp>
          <p:nvSpPr>
            <p:cNvPr id="42" name="TextBox 41"/>
            <p:cNvSpPr txBox="1"/>
            <p:nvPr/>
          </p:nvSpPr>
          <p:spPr>
            <a:xfrm>
              <a:off x="3122231" y="1423628"/>
              <a:ext cx="5122177" cy="288032"/>
            </a:xfrm>
            <a:prstGeom prst="rect">
              <a:avLst/>
            </a:prstGeom>
            <a:noFill/>
          </p:spPr>
          <p:txBody>
            <a:bodyPr wrap="square" rtlCol="0">
              <a:spAutoFit/>
            </a:bodyPr>
            <a:lstStyle/>
            <a:p>
              <a:r>
                <a:rPr lang="en-US" sz="1200" dirty="0" smtClean="0">
                  <a:solidFill>
                    <a:srgbClr val="000000"/>
                  </a:solidFill>
                  <a:latin typeface="Arial"/>
                  <a:cs typeface="Arial"/>
                </a:rPr>
                <a:t>.        2                         </a:t>
              </a:r>
              <a:r>
                <a:rPr lang="en-US" sz="1200" i="1" dirty="0" smtClean="0">
                  <a:solidFill>
                    <a:srgbClr val="000000"/>
                  </a:solidFill>
                  <a:latin typeface="Arial"/>
                  <a:cs typeface="Arial"/>
                </a:rPr>
                <a:t>L</a:t>
              </a:r>
              <a:r>
                <a:rPr lang="en-US" sz="1200" dirty="0" smtClean="0">
                  <a:solidFill>
                    <a:srgbClr val="000000"/>
                  </a:solidFill>
                  <a:latin typeface="Arial"/>
                  <a:cs typeface="Arial"/>
                </a:rPr>
                <a:t>                          2                           </a:t>
              </a:r>
              <a:r>
                <a:rPr lang="en-US" sz="1200" i="1" dirty="0" smtClean="0">
                  <a:solidFill>
                    <a:srgbClr val="000000"/>
                  </a:solidFill>
                  <a:latin typeface="Arial"/>
                  <a:cs typeface="Arial"/>
                </a:rPr>
                <a:t>N</a:t>
              </a:r>
              <a:r>
                <a:rPr lang="en-US" sz="1200" dirty="0" smtClean="0">
                  <a:solidFill>
                    <a:srgbClr val="000000"/>
                  </a:solidFill>
                  <a:latin typeface="Arial"/>
                  <a:cs typeface="Arial"/>
                </a:rPr>
                <a:t>–2 </a:t>
              </a:r>
              <a:endParaRPr lang="en-US" sz="1200" dirty="0">
                <a:solidFill>
                  <a:srgbClr val="000000"/>
                </a:solidFill>
                <a:latin typeface="Arial"/>
                <a:cs typeface="Arial"/>
              </a:endParaRPr>
            </a:p>
          </p:txBody>
        </p:sp>
        <p:sp>
          <p:nvSpPr>
            <p:cNvPr id="43" name="Rectangle 42"/>
            <p:cNvSpPr/>
            <p:nvPr/>
          </p:nvSpPr>
          <p:spPr bwMode="auto">
            <a:xfrm>
              <a:off x="5423302" y="2116088"/>
              <a:ext cx="1008112" cy="404428"/>
            </a:xfrm>
            <a:prstGeom prst="rect">
              <a:avLst/>
            </a:prstGeom>
            <a:solidFill>
              <a:srgbClr val="D2D2F4"/>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LENGTH / TYPE</a:t>
              </a:r>
              <a:endParaRPr kumimoji="0" lang="en-US" sz="1400" b="0" i="0" u="none" strike="noStrike" cap="none" normalizeH="0" baseline="0" dirty="0" smtClean="0">
                <a:ln>
                  <a:noFill/>
                </a:ln>
                <a:solidFill>
                  <a:srgbClr val="000000"/>
                </a:solidFill>
                <a:effectLst/>
                <a:latin typeface="Arial"/>
                <a:cs typeface="Arial"/>
              </a:endParaRPr>
            </a:p>
          </p:txBody>
        </p:sp>
        <p:sp>
          <p:nvSpPr>
            <p:cNvPr id="44" name="Rectangle 43"/>
            <p:cNvSpPr/>
            <p:nvPr/>
          </p:nvSpPr>
          <p:spPr bwMode="auto">
            <a:xfrm>
              <a:off x="4130343" y="1711660"/>
              <a:ext cx="129295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Tag value</a:t>
              </a:r>
              <a:endParaRPr kumimoji="0" lang="en-US" sz="1400" b="0" i="0" u="none" strike="noStrike" cap="none" normalizeH="0" baseline="0" dirty="0" smtClean="0">
                <a:ln>
                  <a:noFill/>
                </a:ln>
                <a:solidFill>
                  <a:srgbClr val="000000"/>
                </a:solidFill>
                <a:effectLst/>
                <a:latin typeface="Arial"/>
                <a:cs typeface="Arial"/>
              </a:endParaRPr>
            </a:p>
          </p:txBody>
        </p:sp>
        <p:sp>
          <p:nvSpPr>
            <p:cNvPr id="45" name="Rectangle 44"/>
            <p:cNvSpPr/>
            <p:nvPr/>
          </p:nvSpPr>
          <p:spPr bwMode="auto">
            <a:xfrm>
              <a:off x="4133512" y="2116088"/>
              <a:ext cx="129295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02-44</a:t>
              </a:r>
              <a:endParaRPr kumimoji="0" lang="en-US" sz="1400" b="0" i="0" u="none" strike="noStrike" cap="none" normalizeH="0" baseline="0" dirty="0" smtClean="0">
                <a:ln>
                  <a:noFill/>
                </a:ln>
                <a:solidFill>
                  <a:srgbClr val="000000"/>
                </a:solidFill>
                <a:effectLst/>
                <a:latin typeface="Arial"/>
                <a:cs typeface="Arial"/>
              </a:endParaRPr>
            </a:p>
          </p:txBody>
        </p:sp>
      </p:grpSp>
      <p:sp>
        <p:nvSpPr>
          <p:cNvPr id="46" name="Rectangle 45"/>
          <p:cNvSpPr/>
          <p:nvPr/>
        </p:nvSpPr>
        <p:spPr bwMode="auto">
          <a:xfrm>
            <a:off x="5897610" y="5487772"/>
            <a:ext cx="2817938" cy="404428"/>
          </a:xfrm>
          <a:prstGeom prst="rect">
            <a:avLst/>
          </a:prstGeom>
          <a:solidFill>
            <a:srgbClr val="C2FFF0"/>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MSDU</a:t>
            </a:r>
            <a:endParaRPr kumimoji="0" lang="en-US" sz="1400" b="0" i="0" u="none" strike="noStrike" cap="none" normalizeH="0" baseline="0" dirty="0" smtClean="0">
              <a:ln>
                <a:noFill/>
              </a:ln>
              <a:solidFill>
                <a:srgbClr val="000000"/>
              </a:solidFill>
              <a:effectLst/>
              <a:latin typeface="Arial"/>
              <a:cs typeface="Arial"/>
            </a:endParaRPr>
          </a:p>
        </p:txBody>
      </p:sp>
      <p:sp>
        <p:nvSpPr>
          <p:cNvPr id="47" name="TextBox 46"/>
          <p:cNvSpPr txBox="1"/>
          <p:nvPr/>
        </p:nvSpPr>
        <p:spPr>
          <a:xfrm>
            <a:off x="1661932" y="5199740"/>
            <a:ext cx="7053616" cy="288032"/>
          </a:xfrm>
          <a:prstGeom prst="rect">
            <a:avLst/>
          </a:prstGeom>
          <a:noFill/>
        </p:spPr>
        <p:txBody>
          <a:bodyPr wrap="square" rtlCol="0">
            <a:spAutoFit/>
          </a:bodyPr>
          <a:lstStyle/>
          <a:p>
            <a:r>
              <a:rPr lang="en-US" sz="1200" dirty="0" smtClean="0">
                <a:solidFill>
                  <a:srgbClr val="000000"/>
                </a:solidFill>
                <a:latin typeface="Arial"/>
                <a:cs typeface="Arial"/>
              </a:rPr>
              <a:t>.                   6                                 2                        </a:t>
            </a:r>
            <a:r>
              <a:rPr lang="en-US" sz="1200" i="1" dirty="0" smtClean="0">
                <a:solidFill>
                  <a:srgbClr val="000000"/>
                </a:solidFill>
                <a:latin typeface="Arial"/>
                <a:cs typeface="Arial"/>
              </a:rPr>
              <a:t>L</a:t>
            </a:r>
            <a:r>
              <a:rPr lang="en-US" sz="1200" dirty="0" smtClean="0">
                <a:solidFill>
                  <a:srgbClr val="000000"/>
                </a:solidFill>
                <a:latin typeface="Arial"/>
                <a:cs typeface="Arial"/>
              </a:rPr>
              <a:t>                              3                            </a:t>
            </a:r>
            <a:r>
              <a:rPr lang="en-US" sz="1200" i="1" dirty="0" smtClean="0">
                <a:solidFill>
                  <a:srgbClr val="000000"/>
                </a:solidFill>
                <a:latin typeface="Arial"/>
                <a:cs typeface="Arial"/>
              </a:rPr>
              <a:t>M</a:t>
            </a:r>
            <a:r>
              <a:rPr lang="en-US" sz="1200" dirty="0" smtClean="0">
                <a:solidFill>
                  <a:srgbClr val="000000"/>
                </a:solidFill>
                <a:latin typeface="Arial"/>
                <a:cs typeface="Arial"/>
              </a:rPr>
              <a:t>–3 </a:t>
            </a:r>
            <a:endParaRPr lang="en-US" sz="1200" dirty="0">
              <a:solidFill>
                <a:srgbClr val="000000"/>
              </a:solidFill>
              <a:latin typeface="Arial"/>
              <a:cs typeface="Arial"/>
            </a:endParaRPr>
          </a:p>
        </p:txBody>
      </p:sp>
      <p:sp>
        <p:nvSpPr>
          <p:cNvPr id="48" name="Rectangle 47"/>
          <p:cNvSpPr/>
          <p:nvPr/>
        </p:nvSpPr>
        <p:spPr bwMode="auto">
          <a:xfrm>
            <a:off x="5907416" y="5892200"/>
            <a:ext cx="1390193" cy="404428"/>
          </a:xfrm>
          <a:prstGeom prst="rect">
            <a:avLst/>
          </a:prstGeom>
          <a:solidFill>
            <a:srgbClr val="C2FFF0"/>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LLC</a:t>
            </a:r>
            <a:endParaRPr kumimoji="0" lang="en-US" sz="1400" b="0" i="0" u="none" strike="noStrike" cap="none" normalizeH="0" baseline="0" dirty="0" smtClean="0">
              <a:ln>
                <a:noFill/>
              </a:ln>
              <a:solidFill>
                <a:srgbClr val="000000"/>
              </a:solidFill>
              <a:effectLst/>
              <a:latin typeface="Arial"/>
              <a:cs typeface="Arial"/>
            </a:endParaRPr>
          </a:p>
        </p:txBody>
      </p:sp>
      <p:sp>
        <p:nvSpPr>
          <p:cNvPr id="49" name="Rectangle 48"/>
          <p:cNvSpPr/>
          <p:nvPr/>
        </p:nvSpPr>
        <p:spPr bwMode="auto">
          <a:xfrm>
            <a:off x="7297610" y="5892200"/>
            <a:ext cx="1421108" cy="404428"/>
          </a:xfrm>
          <a:prstGeom prst="rect">
            <a:avLst/>
          </a:prstGeom>
          <a:solidFill>
            <a:srgbClr val="C2FFF0"/>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data</a:t>
            </a:r>
            <a:endParaRPr kumimoji="0" lang="en-US" sz="1400" b="0" i="0" u="none" strike="noStrike" cap="none" normalizeH="0" baseline="0" dirty="0" smtClean="0">
              <a:ln>
                <a:noFill/>
              </a:ln>
              <a:solidFill>
                <a:srgbClr val="000000"/>
              </a:solidFill>
              <a:effectLst/>
              <a:latin typeface="Arial"/>
              <a:cs typeface="Arial"/>
            </a:endParaRPr>
          </a:p>
        </p:txBody>
      </p:sp>
      <p:sp>
        <p:nvSpPr>
          <p:cNvPr id="50" name="Rectangle 49"/>
          <p:cNvSpPr/>
          <p:nvPr/>
        </p:nvSpPr>
        <p:spPr bwMode="auto">
          <a:xfrm>
            <a:off x="3593371" y="5487772"/>
            <a:ext cx="1008112"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err="1" smtClean="0">
                <a:solidFill>
                  <a:srgbClr val="000000"/>
                </a:solidFill>
                <a:latin typeface="Arial"/>
                <a:cs typeface="Arial"/>
              </a:rPr>
              <a:t>EtherType</a:t>
            </a:r>
            <a:endParaRPr kumimoji="0" lang="en-US" sz="1400" b="0" i="0" u="none" strike="noStrike" cap="none" normalizeH="0" baseline="0" dirty="0" smtClean="0">
              <a:ln>
                <a:noFill/>
              </a:ln>
              <a:solidFill>
                <a:srgbClr val="000000"/>
              </a:solidFill>
              <a:effectLst/>
              <a:latin typeface="Arial"/>
              <a:cs typeface="Arial"/>
            </a:endParaRPr>
          </a:p>
        </p:txBody>
      </p:sp>
      <p:sp>
        <p:nvSpPr>
          <p:cNvPr id="51" name="Rectangle 50"/>
          <p:cNvSpPr/>
          <p:nvPr/>
        </p:nvSpPr>
        <p:spPr bwMode="auto">
          <a:xfrm>
            <a:off x="3596540" y="5892200"/>
            <a:ext cx="1008112"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81-00</a:t>
            </a:r>
            <a:endParaRPr kumimoji="0" lang="en-US" sz="1400" b="0" i="0" u="none" strike="noStrike" cap="none" normalizeH="0" baseline="0" dirty="0" smtClean="0">
              <a:ln>
                <a:noFill/>
              </a:ln>
              <a:solidFill>
                <a:srgbClr val="000000"/>
              </a:solidFill>
              <a:effectLst/>
              <a:latin typeface="Arial"/>
              <a:cs typeface="Arial"/>
            </a:endParaRPr>
          </a:p>
        </p:txBody>
      </p:sp>
      <p:sp>
        <p:nvSpPr>
          <p:cNvPr id="52" name="Rectangle 51"/>
          <p:cNvSpPr/>
          <p:nvPr/>
        </p:nvSpPr>
        <p:spPr bwMode="auto">
          <a:xfrm>
            <a:off x="4601483" y="5487772"/>
            <a:ext cx="129295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Tag value</a:t>
            </a:r>
            <a:endParaRPr kumimoji="0" lang="en-US" sz="1400" b="0" i="0" u="none" strike="noStrike" cap="none" normalizeH="0" baseline="0" dirty="0" smtClean="0">
              <a:ln>
                <a:noFill/>
              </a:ln>
              <a:solidFill>
                <a:srgbClr val="000000"/>
              </a:solidFill>
              <a:effectLst/>
              <a:latin typeface="Arial"/>
              <a:cs typeface="Arial"/>
            </a:endParaRPr>
          </a:p>
        </p:txBody>
      </p:sp>
      <p:sp>
        <p:nvSpPr>
          <p:cNvPr id="53" name="Rectangle 52"/>
          <p:cNvSpPr/>
          <p:nvPr/>
        </p:nvSpPr>
        <p:spPr bwMode="auto">
          <a:xfrm>
            <a:off x="4604652" y="5892200"/>
            <a:ext cx="129295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02-44</a:t>
            </a:r>
            <a:endParaRPr kumimoji="0" lang="en-US" sz="1400" b="0" i="0" u="none" strike="noStrike" cap="none" normalizeH="0" baseline="0" dirty="0" smtClean="0">
              <a:ln>
                <a:noFill/>
              </a:ln>
              <a:solidFill>
                <a:srgbClr val="000000"/>
              </a:solidFill>
              <a:effectLst/>
              <a:latin typeface="Arial"/>
              <a:cs typeface="Arial"/>
            </a:endParaRPr>
          </a:p>
        </p:txBody>
      </p:sp>
      <p:sp>
        <p:nvSpPr>
          <p:cNvPr id="54" name="Rectangle 53"/>
          <p:cNvSpPr/>
          <p:nvPr/>
        </p:nvSpPr>
        <p:spPr bwMode="auto">
          <a:xfrm>
            <a:off x="1658763" y="5487772"/>
            <a:ext cx="193143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SNAP</a:t>
            </a:r>
            <a:endParaRPr kumimoji="0" lang="en-US" sz="1400" b="0" i="0" u="none" strike="noStrike" cap="none" normalizeH="0" baseline="0" dirty="0" smtClean="0">
              <a:ln>
                <a:noFill/>
              </a:ln>
              <a:solidFill>
                <a:srgbClr val="000000"/>
              </a:solidFill>
              <a:effectLst/>
              <a:latin typeface="Arial"/>
              <a:cs typeface="Arial"/>
            </a:endParaRPr>
          </a:p>
        </p:txBody>
      </p:sp>
      <p:sp>
        <p:nvSpPr>
          <p:cNvPr id="55" name="Rectangle 54"/>
          <p:cNvSpPr/>
          <p:nvPr/>
        </p:nvSpPr>
        <p:spPr bwMode="auto">
          <a:xfrm>
            <a:off x="1661932" y="5892200"/>
            <a:ext cx="193143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AA-AA-03-00-00-00</a:t>
            </a:r>
            <a:endParaRPr kumimoji="0" lang="en-US" sz="1400" b="0" i="0" u="none" strike="noStrike" cap="none" normalizeH="0" baseline="0" dirty="0" smtClean="0">
              <a:ln>
                <a:noFill/>
              </a:ln>
              <a:solidFill>
                <a:srgbClr val="000000"/>
              </a:solidFill>
              <a:effectLst/>
              <a:latin typeface="Arial"/>
              <a:cs typeface="Arial"/>
            </a:endParaRPr>
          </a:p>
        </p:txBody>
      </p:sp>
      <p:cxnSp>
        <p:nvCxnSpPr>
          <p:cNvPr id="59" name="Straight Arrow Connector 58"/>
          <p:cNvCxnSpPr/>
          <p:nvPr/>
        </p:nvCxnSpPr>
        <p:spPr bwMode="auto">
          <a:xfrm flipV="1">
            <a:off x="4932040" y="2092467"/>
            <a:ext cx="576064" cy="531676"/>
          </a:xfrm>
          <a:prstGeom prst="straightConnector1">
            <a:avLst/>
          </a:prstGeom>
          <a:solidFill>
            <a:srgbClr val="00B8FF"/>
          </a:solidFill>
          <a:ln w="57150" cap="flat" cmpd="sng" algn="ctr">
            <a:solidFill>
              <a:schemeClr val="accent6"/>
            </a:solidFill>
            <a:prstDash val="solid"/>
            <a:round/>
            <a:headEnd type="arrow"/>
            <a:tailEnd type="arrow"/>
          </a:ln>
          <a:effectLst/>
        </p:spPr>
      </p:cxnSp>
      <p:cxnSp>
        <p:nvCxnSpPr>
          <p:cNvPr id="60" name="Straight Arrow Connector 59"/>
          <p:cNvCxnSpPr/>
          <p:nvPr/>
        </p:nvCxnSpPr>
        <p:spPr bwMode="auto">
          <a:xfrm flipV="1">
            <a:off x="4932040" y="4633496"/>
            <a:ext cx="576064" cy="531676"/>
          </a:xfrm>
          <a:prstGeom prst="straightConnector1">
            <a:avLst/>
          </a:prstGeom>
          <a:solidFill>
            <a:srgbClr val="00B8FF"/>
          </a:solidFill>
          <a:ln w="57150" cap="flat" cmpd="sng" algn="ctr">
            <a:solidFill>
              <a:srgbClr val="009973"/>
            </a:solidFill>
            <a:prstDash val="solid"/>
            <a:round/>
            <a:headEnd type="arrow"/>
            <a:tailEnd type="arrow"/>
          </a:ln>
          <a:effectLst/>
        </p:spPr>
      </p:cxnSp>
      <p:sp>
        <p:nvSpPr>
          <p:cNvPr id="61" name="TextBox 60"/>
          <p:cNvSpPr txBox="1"/>
          <p:nvPr/>
        </p:nvSpPr>
        <p:spPr>
          <a:xfrm>
            <a:off x="3288387" y="1385481"/>
            <a:ext cx="1646605" cy="1323439"/>
          </a:xfrm>
          <a:prstGeom prst="rect">
            <a:avLst/>
          </a:prstGeom>
          <a:noFill/>
        </p:spPr>
        <p:txBody>
          <a:bodyPr wrap="none" rtlCol="0">
            <a:spAutoFit/>
          </a:bodyPr>
          <a:lstStyle/>
          <a:p>
            <a:pPr algn="dist"/>
            <a:r>
              <a:rPr lang="en-US" sz="2000" dirty="0" smtClean="0">
                <a:solidFill>
                  <a:srgbClr val="2D2DB9"/>
                </a:solidFill>
              </a:rPr>
              <a:t>Simply add or</a:t>
            </a:r>
            <a:br>
              <a:rPr lang="en-US" sz="2000" dirty="0" smtClean="0">
                <a:solidFill>
                  <a:srgbClr val="2D2DB9"/>
                </a:solidFill>
              </a:rPr>
            </a:br>
            <a:r>
              <a:rPr lang="en-US" sz="2000" dirty="0" smtClean="0">
                <a:solidFill>
                  <a:srgbClr val="2D2DB9"/>
                </a:solidFill>
              </a:rPr>
              <a:t>remove tag;</a:t>
            </a:r>
            <a:br>
              <a:rPr lang="en-US" sz="2000" dirty="0" smtClean="0">
                <a:solidFill>
                  <a:srgbClr val="2D2DB9"/>
                </a:solidFill>
              </a:rPr>
            </a:br>
            <a:r>
              <a:rPr lang="en-US" sz="2000" dirty="0" smtClean="0">
                <a:solidFill>
                  <a:srgbClr val="2D2DB9"/>
                </a:solidFill>
              </a:rPr>
              <a:t>MSDU is</a:t>
            </a:r>
            <a:br>
              <a:rPr lang="en-US" sz="2000" dirty="0" smtClean="0">
                <a:solidFill>
                  <a:srgbClr val="2D2DB9"/>
                </a:solidFill>
              </a:rPr>
            </a:br>
            <a:r>
              <a:rPr lang="en-US" sz="2000" dirty="0" smtClean="0">
                <a:solidFill>
                  <a:srgbClr val="2D2DB9"/>
                </a:solidFill>
              </a:rPr>
              <a:t>unchanged.</a:t>
            </a:r>
            <a:endParaRPr lang="en-US" sz="2000" dirty="0">
              <a:solidFill>
                <a:srgbClr val="2D2DB9"/>
              </a:solidFill>
            </a:endParaRPr>
          </a:p>
        </p:txBody>
      </p:sp>
      <p:sp>
        <p:nvSpPr>
          <p:cNvPr id="62" name="TextBox 61"/>
          <p:cNvSpPr txBox="1"/>
          <p:nvPr/>
        </p:nvSpPr>
        <p:spPr>
          <a:xfrm>
            <a:off x="3288387" y="3968617"/>
            <a:ext cx="1646605" cy="1323439"/>
          </a:xfrm>
          <a:prstGeom prst="rect">
            <a:avLst/>
          </a:prstGeom>
          <a:noFill/>
        </p:spPr>
        <p:txBody>
          <a:bodyPr wrap="none" rtlCol="0">
            <a:spAutoFit/>
          </a:bodyPr>
          <a:lstStyle/>
          <a:p>
            <a:pPr algn="dist"/>
            <a:r>
              <a:rPr lang="en-US" sz="2000" dirty="0" smtClean="0">
                <a:solidFill>
                  <a:srgbClr val="009973"/>
                </a:solidFill>
              </a:rPr>
              <a:t>Simply add or</a:t>
            </a:r>
            <a:br>
              <a:rPr lang="en-US" sz="2000" dirty="0" smtClean="0">
                <a:solidFill>
                  <a:srgbClr val="009973"/>
                </a:solidFill>
              </a:rPr>
            </a:br>
            <a:r>
              <a:rPr lang="en-US" sz="2000" dirty="0" smtClean="0">
                <a:solidFill>
                  <a:srgbClr val="009973"/>
                </a:solidFill>
              </a:rPr>
              <a:t>remove tag;</a:t>
            </a:r>
            <a:br>
              <a:rPr lang="en-US" sz="2000" dirty="0" smtClean="0">
                <a:solidFill>
                  <a:srgbClr val="009973"/>
                </a:solidFill>
              </a:rPr>
            </a:br>
            <a:r>
              <a:rPr lang="en-US" sz="2000" dirty="0" smtClean="0">
                <a:solidFill>
                  <a:srgbClr val="009973"/>
                </a:solidFill>
              </a:rPr>
              <a:t>MSDU is</a:t>
            </a:r>
            <a:br>
              <a:rPr lang="en-US" sz="2000" dirty="0" smtClean="0">
                <a:solidFill>
                  <a:srgbClr val="009973"/>
                </a:solidFill>
              </a:rPr>
            </a:br>
            <a:r>
              <a:rPr lang="en-US" sz="2000" dirty="0" smtClean="0">
                <a:solidFill>
                  <a:srgbClr val="009973"/>
                </a:solidFill>
              </a:rPr>
              <a:t>unchanged.</a:t>
            </a:r>
            <a:endParaRPr lang="en-US" sz="2000" dirty="0">
              <a:solidFill>
                <a:srgbClr val="009973"/>
              </a:solidFill>
            </a:endParaRPr>
          </a:p>
        </p:txBody>
      </p:sp>
    </p:spTree>
    <p:extLst>
      <p:ext uri="{BB962C8B-B14F-4D97-AF65-F5344CB8AC3E}">
        <p14:creationId xmlns:p14="http://schemas.microsoft.com/office/powerpoint/2010/main" val="38937777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Old tagging process </a:t>
            </a:r>
            <a:r>
              <a:rPr lang="en-US" dirty="0"/>
              <a:t>IEEE </a:t>
            </a:r>
            <a:r>
              <a:rPr lang="en-US" dirty="0" err="1"/>
              <a:t>Std</a:t>
            </a:r>
            <a:r>
              <a:rPr lang="en-US" dirty="0"/>
              <a:t> 802.1Q-2011</a:t>
            </a:r>
          </a:p>
        </p:txBody>
      </p:sp>
      <p:sp>
        <p:nvSpPr>
          <p:cNvPr id="3" name="Content Placeholder 2"/>
          <p:cNvSpPr>
            <a:spLocks noGrp="1"/>
          </p:cNvSpPr>
          <p:nvPr>
            <p:ph idx="1"/>
          </p:nvPr>
        </p:nvSpPr>
        <p:spPr/>
        <p:txBody>
          <a:bodyPr/>
          <a:lstStyle/>
          <a:p>
            <a:pPr>
              <a:buFont typeface="Arial"/>
              <a:buChar char="•"/>
            </a:pPr>
            <a:r>
              <a:rPr lang="en-US" dirty="0" smtClean="0"/>
              <a:t>On LLC media, the first 3 bytes following </a:t>
            </a:r>
            <a:r>
              <a:rPr lang="en-US" dirty="0" smtClean="0">
                <a:solidFill>
                  <a:srgbClr val="2D2DB9"/>
                </a:solidFill>
              </a:rPr>
              <a:t>every tag </a:t>
            </a:r>
            <a:r>
              <a:rPr lang="en-US" dirty="0" smtClean="0"/>
              <a:t>are LLC.</a:t>
            </a:r>
          </a:p>
          <a:p>
            <a:pPr>
              <a:buFont typeface="Arial"/>
              <a:buChar char="•"/>
            </a:pPr>
            <a:r>
              <a:rPr lang="en-US" dirty="0" smtClean="0"/>
              <a:t>On Length/Type media, the first 2 bytes following </a:t>
            </a:r>
            <a:r>
              <a:rPr lang="en-US" dirty="0" smtClean="0">
                <a:solidFill>
                  <a:srgbClr val="2D2DB9"/>
                </a:solidFill>
              </a:rPr>
              <a:t>every tag</a:t>
            </a:r>
            <a:r>
              <a:rPr lang="en-US" dirty="0" smtClean="0"/>
              <a:t> are a Length/Type.</a:t>
            </a:r>
          </a:p>
          <a:p>
            <a:pPr>
              <a:buFont typeface="Arial"/>
              <a:buChar char="•"/>
            </a:pPr>
            <a:r>
              <a:rPr lang="en-US" dirty="0" smtClean="0"/>
              <a:t>You know how to decode the whole frame, because you know whether the medium is LLC or Length/Type.</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Norman Finn, Cisco Systems</a:t>
            </a:r>
            <a:endParaRPr lang="en-GB" dirty="0"/>
          </a:p>
        </p:txBody>
      </p:sp>
      <p:sp>
        <p:nvSpPr>
          <p:cNvPr id="6" name="Date Placeholder 5"/>
          <p:cNvSpPr>
            <a:spLocks noGrp="1"/>
          </p:cNvSpPr>
          <p:nvPr>
            <p:ph type="dt" idx="15"/>
          </p:nvPr>
        </p:nvSpPr>
        <p:spPr/>
        <p:txBody>
          <a:bodyPr/>
          <a:lstStyle/>
          <a:p>
            <a:r>
              <a:rPr lang="en-US" smtClean="0"/>
              <a:t>August 2013</a:t>
            </a:r>
            <a:endParaRPr lang="en-GB" dirty="0"/>
          </a:p>
        </p:txBody>
      </p:sp>
    </p:spTree>
    <p:extLst>
      <p:ext uri="{BB962C8B-B14F-4D97-AF65-F5344CB8AC3E}">
        <p14:creationId xmlns:p14="http://schemas.microsoft.com/office/powerpoint/2010/main" val="3411271365"/>
      </p:ext>
    </p:extLst>
  </p:cSld>
  <p:clrMapOvr>
    <a:masterClrMapping/>
  </p:clrMapOvr>
</p:sld>
</file>

<file path=ppt/theme/theme1.xml><?xml version="1.0" encoding="utf-8"?>
<a:theme xmlns:a="http://schemas.openxmlformats.org/drawingml/2006/main" name="802-11-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802-11-template.potx</Template>
  <TotalTime>4787</TotalTime>
  <Words>1428</Words>
  <Application>Microsoft Macintosh PowerPoint</Application>
  <PresentationFormat>On-screen Show (4:3)</PresentationFormat>
  <Paragraphs>411</Paragraphs>
  <Slides>19</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802-11-template</vt:lpstr>
      <vt:lpstr>Document</vt:lpstr>
      <vt:lpstr>Stacking Tags In LLC Media</vt:lpstr>
      <vt:lpstr>Abstract</vt:lpstr>
      <vt:lpstr>Current tagging situation</vt:lpstr>
      <vt:lpstr>Back to basics: The 802.11 Data Frame</vt:lpstr>
      <vt:lpstr>Back to basics: The 802.3 Data Frame</vt:lpstr>
      <vt:lpstr>Back to basics: 802.11 Length/Type MSDU</vt:lpstr>
      <vt:lpstr>Back to basics: 802.2 LLC MSDU</vt:lpstr>
      <vt:lpstr>Old tagging process IEEE Std 802.1Q-2011</vt:lpstr>
      <vt:lpstr>Old tagging process IEEE Std 802.1Q-2011</vt:lpstr>
      <vt:lpstr>Why that is a problem</vt:lpstr>
      <vt:lpstr>The end-to-end tag stacking problem</vt:lpstr>
      <vt:lpstr>The end-to-end tag solution</vt:lpstr>
      <vt:lpstr>New proposal for tagging</vt:lpstr>
      <vt:lpstr>New tagging process P802.1Qbz Draft 1.2</vt:lpstr>
      <vt:lpstr>LLC tagging process P802.1Qbz Draft 1.2</vt:lpstr>
      <vt:lpstr>LLC tagging process P802.1Qbz Draft 1.2</vt:lpstr>
      <vt:lpstr>The net effect</vt:lpstr>
      <vt:lpstr>The end-to-end tag solution</vt:lpstr>
      <vt:lpstr>A plea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Adrian Stephens</dc:creator>
  <cp:lastModifiedBy>Norman Finn</cp:lastModifiedBy>
  <cp:revision>59</cp:revision>
  <cp:lastPrinted>1601-01-01T00:00:00Z</cp:lastPrinted>
  <dcterms:created xsi:type="dcterms:W3CDTF">2010-02-15T12:38:41Z</dcterms:created>
  <dcterms:modified xsi:type="dcterms:W3CDTF">2013-08-13T05:17:20Z</dcterms:modified>
</cp:coreProperties>
</file>