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88" r:id="rId4"/>
    <p:sldId id="270" r:id="rId5"/>
    <p:sldId id="289" r:id="rId6"/>
    <p:sldId id="290" r:id="rId7"/>
    <p:sldId id="291" r:id="rId8"/>
    <p:sldId id="292" r:id="rId9"/>
    <p:sldId id="293" r:id="rId10"/>
    <p:sldId id="28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680573C-4D56-459E-BD20-0CF9A4169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79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FAFDB44-95CF-4A86-8EBE-68124D61C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050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1255D2-0157-4DEB-BC3B-755EE502A31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802.19-09/xxxxr0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2009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Rich Kennedy, Research In Motion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05938C5-5B5A-42C6-B2D0-A6B1C78EC28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222625" y="8985250"/>
            <a:ext cx="51276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7111" indent="-28735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9401" indent="-22988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9161" indent="-22988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68921" indent="-22988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28682" indent="-2298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88442" indent="-2298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48202" indent="-2298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907963" indent="-2298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4AAD5DC1-17AF-4DFE-874D-68C3E8A4D0AC}" type="slidenum">
              <a:rPr lang="en-US" smtClean="0"/>
              <a:pPr eaLnBrk="1" hangingPunct="1"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671F2E-AA1B-4392-A76A-D6B0D3A0D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2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0845AF-CE62-49F4-A119-9B87EC6A6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9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AFE03-A8F3-4E26-8EE5-158EA8B12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0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B48A7F-5CB2-4AF3-928D-AD0A74FAD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8BDB6F-386C-439A-88AA-71741F472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8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09C3CB-77E4-470F-B013-F4CA3807E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8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9ED112-4CB3-467D-841F-4C3BBE4F3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878AFD-EBF0-48B1-8CAA-95AD3B08A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1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03C56-0A5F-42AE-8D0D-E7514D559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0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10AE7A-61F8-4F77-ACD0-55B227090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0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DDD7B5-FF51-43E7-8E11-D2C2C521C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9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66B0F9-D14C-48C0-8288-71CFD15B3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802.11-13/0934r0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2/18-12-0113-00-0000-wispa-response-to-progeny-m-lms-testing-claims-902-928-mhz-band.pdf" TargetMode="External"/><Relationship Id="rId2" Type="http://schemas.openxmlformats.org/officeDocument/2006/relationships/hyperlink" Target="https://mentor.ieee.org/802.18/dcn/11/18-11-0084-00-0000-lms-overview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8/dcn/12/18-12-0027-00-0000-progeny-lms-test-report-on-interference-of-m-lms-into-part-15-devices.pdf" TargetMode="External"/><Relationship Id="rId4" Type="http://schemas.openxmlformats.org/officeDocument/2006/relationships/hyperlink" Target="https://mentor.ieee.org/802.18/dcn/11/18-11-0083-00-0000-progeny-lms-request-for-waver-of-lms-rules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Rich Kennedy, BlackBerry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AAFA9F9-B667-4983-B178-7022CAEA1C8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The Progeny LMS </a:t>
            </a:r>
            <a:r>
              <a:rPr lang="en-US" dirty="0" smtClean="0"/>
              <a:t>Threat (Update)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2013-07-31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096981"/>
              </p:ext>
            </p:extLst>
          </p:nvPr>
        </p:nvGraphicFramePr>
        <p:xfrm>
          <a:off x="503238" y="3078163"/>
          <a:ext cx="7894637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8367708" imgH="2650107" progId="Word.Document.8">
                  <p:embed/>
                </p:oleObj>
              </mc:Choice>
              <mc:Fallback>
                <p:oleObj name="Document" r:id="rId4" imgW="8367708" imgH="26501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3078163"/>
                        <a:ext cx="7894637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/>
              <a:t>Itron</a:t>
            </a:r>
            <a:r>
              <a:rPr lang="en-US" sz="1800" dirty="0" smtClean="0"/>
              <a:t> LMS overview: </a:t>
            </a:r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://mentor.ieee.org/802.18/dcn/11/18-11-0084-00-0000-lms-overview.pptx</a:t>
            </a:r>
            <a:endParaRPr lang="en-US" sz="1800" dirty="0"/>
          </a:p>
          <a:p>
            <a:r>
              <a:rPr lang="en-US" sz="1800" dirty="0" smtClean="0"/>
              <a:t>WISPA response to Progeny test results: </a:t>
            </a:r>
            <a:r>
              <a:rPr lang="en-US" sz="1800" dirty="0" smtClean="0">
                <a:hlinkClick r:id="rId3"/>
              </a:rPr>
              <a:t>https</a:t>
            </a:r>
            <a:r>
              <a:rPr lang="en-US" sz="1800" dirty="0" smtClean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mentor.ieee.org/802.18/dcn/12/18-12-0113-00-0000-wispa-response-to-progeny-m-lms-testing-claims-902-928-mhz-band.pdf</a:t>
            </a:r>
            <a:endParaRPr lang="en-US" sz="1800" dirty="0" smtClean="0"/>
          </a:p>
          <a:p>
            <a:r>
              <a:rPr lang="en-US" sz="1800" dirty="0" smtClean="0"/>
              <a:t>Progeny request for waiver: </a:t>
            </a:r>
            <a:r>
              <a:rPr lang="en-US" sz="1800" dirty="0" smtClean="0">
                <a:hlinkClick r:id="rId4"/>
              </a:rPr>
              <a:t>https</a:t>
            </a:r>
            <a:r>
              <a:rPr lang="en-US" sz="1800" dirty="0">
                <a:hlinkClick r:id="rId4"/>
              </a:rPr>
              <a:t>://</a:t>
            </a:r>
            <a:r>
              <a:rPr lang="en-US" sz="1800" dirty="0" smtClean="0">
                <a:hlinkClick r:id="rId4"/>
              </a:rPr>
              <a:t>mentor.ieee.org/802.18/dcn/11/18-11-0083-00-0000-progeny-lms-request-for-waver-of-lms-rules.pdf</a:t>
            </a:r>
            <a:endParaRPr lang="en-US" sz="1800" dirty="0" smtClean="0"/>
          </a:p>
          <a:p>
            <a:r>
              <a:rPr lang="en-US" sz="1800" dirty="0" smtClean="0"/>
              <a:t>Progeny report on interference: </a:t>
            </a:r>
            <a:r>
              <a:rPr lang="en-US" sz="1800" dirty="0" smtClean="0">
                <a:hlinkClick r:id="rId5"/>
              </a:rPr>
              <a:t>https</a:t>
            </a:r>
            <a:r>
              <a:rPr lang="en-US" sz="1800" dirty="0">
                <a:hlinkClick r:id="rId5"/>
              </a:rPr>
              <a:t>://</a:t>
            </a:r>
            <a:r>
              <a:rPr lang="en-US" sz="1800" dirty="0" smtClean="0">
                <a:hlinkClick r:id="rId5"/>
              </a:rPr>
              <a:t>mentor.ieee.org/802.18/dcn/12/18-12-0027-00-0000-progeny-lms-test-report-on-interference-of-m-lms-into-part-15-devices.pdf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Rich Kennedy, BlackBerry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31E7200-BBAB-4050-8C07-D7535D83D841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Rich Kennedy, BlackBerry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A1D3A90-E6E7-42EA-BD7E-B62EF1E99E4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provides information about the Progeny LMS and its threat to the 902 – 928 MHz band.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The FCC has allowed Progeny LMS to begin commercial operations of its </a:t>
            </a:r>
            <a:r>
              <a:rPr lang="en-US" sz="2000" dirty="0" err="1" smtClean="0"/>
              <a:t>multilateration</a:t>
            </a:r>
            <a:r>
              <a:rPr lang="en-US" sz="2000" dirty="0" smtClean="0"/>
              <a:t> location </a:t>
            </a:r>
            <a:r>
              <a:rPr lang="en-US" sz="2000" dirty="0"/>
              <a:t>and monitoring </a:t>
            </a:r>
            <a:r>
              <a:rPr lang="en-US" sz="2000" dirty="0" smtClean="0"/>
              <a:t>service</a:t>
            </a:r>
          </a:p>
          <a:p>
            <a:pPr lvl="1"/>
            <a:r>
              <a:rPr lang="en-US" sz="1800" b="0" dirty="0" smtClean="0"/>
              <a:t>“a </a:t>
            </a:r>
            <a:r>
              <a:rPr lang="en-US" sz="1800" b="0" dirty="0"/>
              <a:t>highly accurate location service</a:t>
            </a:r>
            <a:r>
              <a:rPr lang="en-US" sz="1800" b="0" dirty="0" smtClean="0"/>
              <a:t>, which …will </a:t>
            </a:r>
            <a:r>
              <a:rPr lang="en-US" sz="1800" b="0" dirty="0"/>
              <a:t>provide both precise outdoor and in-building location information, including </a:t>
            </a:r>
            <a:r>
              <a:rPr lang="en-US" sz="1800" b="0" dirty="0" smtClean="0"/>
              <a:t>improved delivery </a:t>
            </a:r>
            <a:r>
              <a:rPr lang="en-US" sz="1800" b="0" dirty="0"/>
              <a:t>of E 911 emergency </a:t>
            </a:r>
            <a:r>
              <a:rPr lang="en-US" sz="1800" b="0" dirty="0" smtClean="0"/>
              <a:t>services”</a:t>
            </a:r>
          </a:p>
          <a:p>
            <a:pPr lvl="1"/>
            <a:r>
              <a:rPr lang="en-US" sz="1800" dirty="0" smtClean="0"/>
              <a:t>They have yet to prove their actual value</a:t>
            </a:r>
            <a:endParaRPr lang="en-US" sz="1800" b="0" dirty="0" smtClean="0"/>
          </a:p>
          <a:p>
            <a:r>
              <a:rPr lang="en-US" sz="2000" dirty="0" smtClean="0"/>
              <a:t>Transmits beacons in 904-909.75 MHz </a:t>
            </a:r>
            <a:r>
              <a:rPr lang="en-US" sz="2000" dirty="0"/>
              <a:t>and 919.75-928 </a:t>
            </a:r>
            <a:r>
              <a:rPr lang="en-US" sz="2000" dirty="0" smtClean="0"/>
              <a:t>MHz</a:t>
            </a:r>
            <a:endParaRPr lang="en-US" dirty="0" smtClean="0"/>
          </a:p>
          <a:p>
            <a:pPr lvl="1"/>
            <a:r>
              <a:rPr lang="en-US" sz="1600" dirty="0" smtClean="0"/>
              <a:t>“…the </a:t>
            </a:r>
            <a:r>
              <a:rPr lang="en-US" sz="1600" dirty="0"/>
              <a:t>Progeny system has an </a:t>
            </a:r>
            <a:r>
              <a:rPr lang="en-US" sz="1600" b="1" u="sng" dirty="0"/>
              <a:t>80 percent duty </a:t>
            </a:r>
            <a:r>
              <a:rPr lang="en-US" sz="1600" b="1" u="sng" dirty="0" smtClean="0"/>
              <a:t>cycle</a:t>
            </a:r>
            <a:r>
              <a:rPr lang="en-US" sz="1600" dirty="0" smtClean="0"/>
              <a:t>… </a:t>
            </a:r>
            <a:r>
              <a:rPr lang="en-US" sz="1600" dirty="0"/>
              <a:t>Progeny's </a:t>
            </a:r>
            <a:r>
              <a:rPr lang="en-US" sz="1600" b="1" u="sng" dirty="0"/>
              <a:t>30-watt transmissions</a:t>
            </a:r>
            <a:r>
              <a:rPr lang="en-US" sz="1600" dirty="0"/>
              <a:t> would overwhelm the 1-watt transmissions used by numerous Part 15 </a:t>
            </a:r>
            <a:r>
              <a:rPr lang="en-US" sz="1600" dirty="0" smtClean="0"/>
              <a:t>devices”</a:t>
            </a:r>
          </a:p>
          <a:p>
            <a:r>
              <a:rPr lang="en-US" sz="2000" dirty="0" smtClean="0"/>
              <a:t>Progeny test results have not demonstrated acceptable interference</a:t>
            </a:r>
          </a:p>
          <a:p>
            <a:pPr lvl="1"/>
            <a:r>
              <a:rPr lang="en-US" sz="1600" dirty="0" smtClean="0"/>
              <a:t>Many reports of interference in San Jose trial (BT, </a:t>
            </a:r>
            <a:r>
              <a:rPr lang="en-US" sz="1600" dirty="0" err="1" smtClean="0"/>
              <a:t>SmartGrid</a:t>
            </a:r>
            <a:r>
              <a:rPr lang="en-US" sz="1600" dirty="0" smtClean="0"/>
              <a:t>, Large Utility)</a:t>
            </a:r>
          </a:p>
          <a:p>
            <a:r>
              <a:rPr lang="en-US" sz="2000" dirty="0" smtClean="0"/>
              <a:t>Progeny system has not demonstrated location efficacy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7B48A7F-5CB2-4AF3-928D-AD0A74FAD4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2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Part 15 Coalition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 sz="1400" dirty="0" smtClean="0"/>
              <a:t>Alarm Industry Communications Committee</a:t>
            </a:r>
          </a:p>
          <a:p>
            <a:r>
              <a:rPr lang="en-US" sz="1400" dirty="0" smtClean="0"/>
              <a:t>American Petroleum Institute</a:t>
            </a:r>
          </a:p>
          <a:p>
            <a:r>
              <a:rPr lang="en-US" sz="1400" dirty="0" smtClean="0"/>
              <a:t>Association of American Railroads</a:t>
            </a:r>
          </a:p>
          <a:p>
            <a:r>
              <a:rPr lang="en-US" sz="1400" dirty="0" err="1" smtClean="0"/>
              <a:t>Elster</a:t>
            </a:r>
            <a:r>
              <a:rPr lang="en-US" sz="1400" dirty="0" smtClean="0"/>
              <a:t> Solutions</a:t>
            </a:r>
          </a:p>
          <a:p>
            <a:r>
              <a:rPr lang="en-US" sz="1400" dirty="0" err="1" smtClean="0"/>
              <a:t>FreeWave</a:t>
            </a:r>
            <a:r>
              <a:rPr lang="en-US" sz="1400" dirty="0" smtClean="0"/>
              <a:t> Technologies, Inc.</a:t>
            </a:r>
          </a:p>
          <a:p>
            <a:r>
              <a:rPr lang="en-US" sz="1400" dirty="0" smtClean="0"/>
              <a:t>GE Digital Energy</a:t>
            </a:r>
          </a:p>
          <a:p>
            <a:r>
              <a:rPr lang="en-US" sz="1400" dirty="0" err="1" smtClean="0"/>
              <a:t>Inovonics</a:t>
            </a:r>
            <a:r>
              <a:rPr lang="en-US" sz="1400" dirty="0" smtClean="0"/>
              <a:t> Wireless Corporation</a:t>
            </a:r>
          </a:p>
          <a:p>
            <a:r>
              <a:rPr lang="en-US" sz="1400" dirty="0" err="1" smtClean="0"/>
              <a:t>Intelleflex</a:t>
            </a:r>
            <a:r>
              <a:rPr lang="en-US" sz="1400" dirty="0" smtClean="0"/>
              <a:t> Corporation</a:t>
            </a:r>
          </a:p>
          <a:p>
            <a:r>
              <a:rPr lang="en-US" sz="1400" dirty="0" err="1" smtClean="0"/>
              <a:t>Itron</a:t>
            </a:r>
            <a:r>
              <a:rPr lang="en-US" sz="1400" dirty="0" smtClean="0"/>
              <a:t>, Inc.</a:t>
            </a:r>
          </a:p>
          <a:p>
            <a:r>
              <a:rPr lang="en-US" sz="1400" dirty="0" err="1" smtClean="0"/>
              <a:t>Landi+Gyr</a:t>
            </a:r>
            <a:r>
              <a:rPr lang="en-US" sz="1400" dirty="0" smtClean="0"/>
              <a:t> Company</a:t>
            </a:r>
          </a:p>
          <a:p>
            <a:r>
              <a:rPr lang="en-US" sz="1400" dirty="0" smtClean="0"/>
              <a:t>MJ Lynch &amp; Associates LLC</a:t>
            </a:r>
          </a:p>
          <a:p>
            <a:r>
              <a:rPr lang="en-US" sz="1400" dirty="0" smtClean="0"/>
              <a:t>Notor Research</a:t>
            </a:r>
          </a:p>
          <a:p>
            <a:r>
              <a:rPr lang="en-US" sz="1400" dirty="0" smtClean="0"/>
              <a:t>Plantronics</a:t>
            </a:r>
          </a:p>
          <a:p>
            <a:r>
              <a:rPr lang="en-US" sz="1400" dirty="0" smtClean="0"/>
              <a:t>Qualcomm Incorporated</a:t>
            </a:r>
          </a:p>
          <a:p>
            <a:r>
              <a:rPr lang="en-US" sz="1400" dirty="0" smtClean="0"/>
              <a:t>Silver Spring Networks</a:t>
            </a:r>
          </a:p>
          <a:p>
            <a:r>
              <a:rPr lang="en-US" sz="1400" dirty="0" smtClean="0"/>
              <a:t>Starkey Laboratories, Inc.</a:t>
            </a:r>
          </a:p>
          <a:p>
            <a:r>
              <a:rPr lang="en-US" sz="1400" dirty="0" smtClean="0"/>
              <a:t>Utilities Telecom Council</a:t>
            </a:r>
          </a:p>
          <a:p>
            <a:r>
              <a:rPr lang="en-US" sz="1400" dirty="0" smtClean="0"/>
              <a:t>Wireless Internet Service Providers Association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031A6D4-350D-40BD-BB33-1C07832DDCB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0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Rich Kennedy, BlackBerry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15 Coalition Supporters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Cisco</a:t>
            </a:r>
          </a:p>
          <a:p>
            <a:r>
              <a:rPr lang="en-US" dirty="0"/>
              <a:t>E-Z Pass Group</a:t>
            </a:r>
          </a:p>
          <a:p>
            <a:r>
              <a:rPr lang="en-US" dirty="0"/>
              <a:t>Google Inc.</a:t>
            </a:r>
          </a:p>
          <a:p>
            <a:r>
              <a:rPr lang="en-US" dirty="0"/>
              <a:t>IEEE 802.11</a:t>
            </a:r>
          </a:p>
          <a:p>
            <a:r>
              <a:rPr lang="en-US" dirty="0"/>
              <a:t>Kapsch TrafficCom IVHS, Inc.</a:t>
            </a:r>
          </a:p>
          <a:p>
            <a:r>
              <a:rPr lang="en-US" dirty="0"/>
              <a:t>Microsoft Corporation</a:t>
            </a:r>
          </a:p>
          <a:p>
            <a:r>
              <a:rPr lang="en-US" dirty="0"/>
              <a:t>New America Foundation</a:t>
            </a:r>
          </a:p>
          <a:p>
            <a:r>
              <a:rPr lang="en-US" dirty="0"/>
              <a:t>Public Knowledge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5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 rot="5400000">
            <a:off x="-36512" y="933450"/>
            <a:ext cx="228600" cy="114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2052" name="Rectangle 14"/>
          <p:cNvSpPr>
            <a:spLocks noChangeArrowheads="1"/>
          </p:cNvSpPr>
          <p:nvPr/>
        </p:nvSpPr>
        <p:spPr bwMode="auto">
          <a:xfrm>
            <a:off x="920750" y="2073275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053" name="Rectangle 15"/>
          <p:cNvSpPr>
            <a:spLocks noChangeArrowheads="1"/>
          </p:cNvSpPr>
          <p:nvPr/>
        </p:nvSpPr>
        <p:spPr bwMode="auto">
          <a:xfrm>
            <a:off x="6362700" y="2073275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2054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2073275"/>
            <a:ext cx="12033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5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3" y="6953250"/>
            <a:ext cx="2778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6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900" y="6953250"/>
            <a:ext cx="28733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7" name="Group 3"/>
          <p:cNvGrpSpPr>
            <a:grpSpLocks/>
          </p:cNvGrpSpPr>
          <p:nvPr/>
        </p:nvGrpSpPr>
        <p:grpSpPr bwMode="auto">
          <a:xfrm>
            <a:off x="1049338" y="1752600"/>
            <a:ext cx="6008687" cy="619125"/>
            <a:chOff x="1009426" y="1804678"/>
            <a:chExt cx="6008688" cy="566740"/>
          </a:xfrm>
        </p:grpSpPr>
        <p:sp>
          <p:nvSpPr>
            <p:cNvPr id="2118" name="Rectangle 60"/>
            <p:cNvSpPr>
              <a:spLocks noChangeArrowheads="1"/>
            </p:cNvSpPr>
            <p:nvPr/>
          </p:nvSpPr>
          <p:spPr bwMode="auto">
            <a:xfrm>
              <a:off x="1009426" y="1804678"/>
              <a:ext cx="6008688" cy="2778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9" name="Rectangle 61"/>
            <p:cNvSpPr>
              <a:spLocks noChangeArrowheads="1"/>
            </p:cNvSpPr>
            <p:nvPr/>
          </p:nvSpPr>
          <p:spPr bwMode="auto">
            <a:xfrm>
              <a:off x="2193885" y="1874529"/>
              <a:ext cx="4177934" cy="197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Federal Government - Radiolocation</a:t>
              </a:r>
              <a:endParaRPr lang="en-US" sz="1400" b="1" dirty="0">
                <a:latin typeface="Arial" charset="0"/>
                <a:cs typeface="Arial" charset="0"/>
              </a:endParaRPr>
            </a:p>
          </p:txBody>
        </p:sp>
        <p:sp>
          <p:nvSpPr>
            <p:cNvPr id="2120" name="Rectangle 65"/>
            <p:cNvSpPr>
              <a:spLocks noChangeArrowheads="1"/>
            </p:cNvSpPr>
            <p:nvPr/>
          </p:nvSpPr>
          <p:spPr bwMode="auto">
            <a:xfrm>
              <a:off x="1009426" y="2082492"/>
              <a:ext cx="6008688" cy="288926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1" name="Rectangle 66"/>
            <p:cNvSpPr>
              <a:spLocks noChangeArrowheads="1"/>
            </p:cNvSpPr>
            <p:nvPr/>
          </p:nvSpPr>
          <p:spPr bwMode="auto">
            <a:xfrm>
              <a:off x="1727530" y="2133748"/>
              <a:ext cx="4374596" cy="21544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Industrial, Scientific and Medical (ISM) FCC Part 18 </a:t>
              </a:r>
              <a:endParaRPr lang="en-US" sz="1400" b="1" dirty="0">
                <a:latin typeface="Arial" charset="0"/>
                <a:cs typeface="Arial" charset="0"/>
              </a:endParaRPr>
            </a:p>
          </p:txBody>
        </p:sp>
      </p:grpSp>
      <p:pic>
        <p:nvPicPr>
          <p:cNvPr id="2058" name="Picture 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313" y="6953250"/>
            <a:ext cx="2794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9" name="Group 2048"/>
          <p:cNvGrpSpPr>
            <a:grpSpLocks/>
          </p:cNvGrpSpPr>
          <p:nvPr/>
        </p:nvGrpSpPr>
        <p:grpSpPr bwMode="auto">
          <a:xfrm>
            <a:off x="1004888" y="2619375"/>
            <a:ext cx="6045200" cy="457200"/>
            <a:chOff x="1004664" y="2619069"/>
            <a:chExt cx="6045200" cy="457201"/>
          </a:xfrm>
        </p:grpSpPr>
        <p:sp>
          <p:nvSpPr>
            <p:cNvPr id="2116" name="Rectangle 70"/>
            <p:cNvSpPr>
              <a:spLocks noChangeArrowheads="1"/>
            </p:cNvSpPr>
            <p:nvPr/>
          </p:nvSpPr>
          <p:spPr bwMode="auto">
            <a:xfrm>
              <a:off x="1004664" y="2619069"/>
              <a:ext cx="6045200" cy="457201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7" name="Rectangle 71"/>
            <p:cNvSpPr>
              <a:spLocks noChangeArrowheads="1"/>
            </p:cNvSpPr>
            <p:nvPr/>
          </p:nvSpPr>
          <p:spPr bwMode="auto">
            <a:xfrm>
              <a:off x="1181387" y="2742740"/>
              <a:ext cx="569226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Federal Government - non-Military Radiolocation, Fixed and Mobile</a:t>
              </a:r>
              <a:endParaRPr lang="en-US" sz="1400" b="1" dirty="0">
                <a:latin typeface="Arial" charset="0"/>
                <a:cs typeface="Arial" charset="0"/>
              </a:endParaRPr>
            </a:p>
          </p:txBody>
        </p:sp>
      </p:grpSp>
      <p:pic>
        <p:nvPicPr>
          <p:cNvPr id="2060" name="Picture 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950" y="6953250"/>
            <a:ext cx="27781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6953250"/>
            <a:ext cx="2778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2" name="Group 2074"/>
          <p:cNvGrpSpPr>
            <a:grpSpLocks/>
          </p:cNvGrpSpPr>
          <p:nvPr/>
        </p:nvGrpSpPr>
        <p:grpSpPr bwMode="auto">
          <a:xfrm>
            <a:off x="1030288" y="4787900"/>
            <a:ext cx="5988050" cy="457200"/>
            <a:chOff x="1030064" y="4838401"/>
            <a:chExt cx="5988050" cy="457201"/>
          </a:xfrm>
        </p:grpSpPr>
        <p:sp>
          <p:nvSpPr>
            <p:cNvPr id="2114" name="Rectangle 74"/>
            <p:cNvSpPr>
              <a:spLocks noChangeArrowheads="1"/>
            </p:cNvSpPr>
            <p:nvPr/>
          </p:nvSpPr>
          <p:spPr bwMode="auto">
            <a:xfrm>
              <a:off x="1030064" y="4838401"/>
              <a:ext cx="5988050" cy="457201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5" name="Rectangle 80"/>
            <p:cNvSpPr>
              <a:spLocks noChangeArrowheads="1"/>
            </p:cNvSpPr>
            <p:nvPr/>
          </p:nvSpPr>
          <p:spPr bwMode="auto">
            <a:xfrm>
              <a:off x="3386895" y="4997151"/>
              <a:ext cx="127438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Amateur Radio</a:t>
              </a:r>
              <a:endParaRPr lang="en-US" sz="1400" b="1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2063" name="Group 2076"/>
          <p:cNvGrpSpPr>
            <a:grpSpLocks/>
          </p:cNvGrpSpPr>
          <p:nvPr/>
        </p:nvGrpSpPr>
        <p:grpSpPr bwMode="auto">
          <a:xfrm>
            <a:off x="1019175" y="5537200"/>
            <a:ext cx="5999163" cy="457200"/>
            <a:chOff x="1018951" y="5536903"/>
            <a:chExt cx="5999163" cy="457201"/>
          </a:xfrm>
        </p:grpSpPr>
        <p:sp>
          <p:nvSpPr>
            <p:cNvPr id="2112" name="Rectangle 79"/>
            <p:cNvSpPr>
              <a:spLocks noChangeArrowheads="1"/>
            </p:cNvSpPr>
            <p:nvPr/>
          </p:nvSpPr>
          <p:spPr bwMode="auto">
            <a:xfrm>
              <a:off x="1018951" y="5536903"/>
              <a:ext cx="5999163" cy="457201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3" name="Rectangle 81"/>
            <p:cNvSpPr>
              <a:spLocks noChangeArrowheads="1"/>
            </p:cNvSpPr>
            <p:nvPr/>
          </p:nvSpPr>
          <p:spPr bwMode="auto">
            <a:xfrm>
              <a:off x="3090244" y="5651432"/>
              <a:ext cx="201978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Unlicensed FCC Part 15</a:t>
              </a:r>
              <a:endParaRPr lang="en-US" sz="1400" b="1" dirty="0">
                <a:latin typeface="Arial" charset="0"/>
                <a:cs typeface="Arial" charset="0"/>
              </a:endParaRPr>
            </a:p>
          </p:txBody>
        </p:sp>
      </p:grpSp>
      <p:sp>
        <p:nvSpPr>
          <p:cNvPr id="2064" name="Rectangle 82"/>
          <p:cNvSpPr>
            <a:spLocks noChangeArrowheads="1"/>
          </p:cNvSpPr>
          <p:nvPr/>
        </p:nvSpPr>
        <p:spPr bwMode="auto">
          <a:xfrm>
            <a:off x="762000" y="6072188"/>
            <a:ext cx="9366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902</a:t>
            </a:r>
            <a:r>
              <a:rPr lang="en-US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MHz</a:t>
            </a:r>
            <a:endParaRPr lang="en-US" sz="1600" dirty="0">
              <a:latin typeface="Arial" charset="0"/>
              <a:cs typeface="Arial" charset="0"/>
            </a:endParaRPr>
          </a:p>
        </p:txBody>
      </p:sp>
      <p:sp>
        <p:nvSpPr>
          <p:cNvPr id="2065" name="Rectangle 83"/>
          <p:cNvSpPr>
            <a:spLocks noChangeArrowheads="1"/>
          </p:cNvSpPr>
          <p:nvPr/>
        </p:nvSpPr>
        <p:spPr bwMode="auto">
          <a:xfrm>
            <a:off x="6553200" y="6059488"/>
            <a:ext cx="10493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928 MHz</a:t>
            </a:r>
            <a:endParaRPr lang="en-US" sz="1600" dirty="0">
              <a:latin typeface="Arial" charset="0"/>
              <a:cs typeface="Arial" charset="0"/>
            </a:endParaRPr>
          </a:p>
        </p:txBody>
      </p:sp>
      <p:grpSp>
        <p:nvGrpSpPr>
          <p:cNvPr id="2066" name="Group 2"/>
          <p:cNvGrpSpPr>
            <a:grpSpLocks/>
          </p:cNvGrpSpPr>
          <p:nvPr/>
        </p:nvGrpSpPr>
        <p:grpSpPr bwMode="auto">
          <a:xfrm>
            <a:off x="7089775" y="1920875"/>
            <a:ext cx="1520825" cy="3797902"/>
            <a:chOff x="6498869" y="1832341"/>
            <a:chExt cx="1519674" cy="3798172"/>
          </a:xfrm>
        </p:grpSpPr>
        <p:sp>
          <p:nvSpPr>
            <p:cNvPr id="2103" name="TextBox 2093"/>
            <p:cNvSpPr txBox="1">
              <a:spLocks noChangeArrowheads="1"/>
            </p:cNvSpPr>
            <p:nvPr/>
          </p:nvSpPr>
          <p:spPr bwMode="auto">
            <a:xfrm>
              <a:off x="6519405" y="1832341"/>
              <a:ext cx="149325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sz="1200" b="1" dirty="0"/>
            </a:p>
          </p:txBody>
        </p:sp>
        <p:sp>
          <p:nvSpPr>
            <p:cNvPr id="2104" name="TextBox 84"/>
            <p:cNvSpPr txBox="1">
              <a:spLocks noChangeArrowheads="1"/>
            </p:cNvSpPr>
            <p:nvPr/>
          </p:nvSpPr>
          <p:spPr bwMode="auto">
            <a:xfrm>
              <a:off x="6659692" y="2593031"/>
              <a:ext cx="119802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sz="1200" b="1" dirty="0"/>
            </a:p>
          </p:txBody>
        </p:sp>
        <p:sp>
          <p:nvSpPr>
            <p:cNvPr id="2105" name="TextBox 85"/>
            <p:cNvSpPr txBox="1">
              <a:spLocks noChangeArrowheads="1"/>
            </p:cNvSpPr>
            <p:nvPr/>
          </p:nvSpPr>
          <p:spPr bwMode="auto">
            <a:xfrm>
              <a:off x="6536527" y="3641146"/>
              <a:ext cx="119802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sz="1200" b="1" dirty="0"/>
            </a:p>
          </p:txBody>
        </p:sp>
        <p:sp>
          <p:nvSpPr>
            <p:cNvPr id="2106" name="TextBox 86"/>
            <p:cNvSpPr txBox="1">
              <a:spLocks noChangeArrowheads="1"/>
            </p:cNvSpPr>
            <p:nvPr/>
          </p:nvSpPr>
          <p:spPr bwMode="auto">
            <a:xfrm>
              <a:off x="6525292" y="4746935"/>
              <a:ext cx="119802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sz="1200" b="1" dirty="0"/>
            </a:p>
          </p:txBody>
        </p:sp>
        <p:sp>
          <p:nvSpPr>
            <p:cNvPr id="2107" name="TextBox 87"/>
            <p:cNvSpPr txBox="1">
              <a:spLocks noChangeArrowheads="1"/>
            </p:cNvSpPr>
            <p:nvPr/>
          </p:nvSpPr>
          <p:spPr bwMode="auto">
            <a:xfrm>
              <a:off x="6498869" y="5353494"/>
              <a:ext cx="1519674" cy="277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sz="1200" b="1" dirty="0"/>
            </a:p>
          </p:txBody>
        </p:sp>
        <p:sp>
          <p:nvSpPr>
            <p:cNvPr id="2108" name="TextBox 2094"/>
            <p:cNvSpPr txBox="1">
              <a:spLocks noChangeArrowheads="1"/>
            </p:cNvSpPr>
            <p:nvPr/>
          </p:nvSpPr>
          <p:spPr bwMode="auto">
            <a:xfrm>
              <a:off x="6755337" y="2088798"/>
              <a:ext cx="45446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sz="2800" dirty="0"/>
            </a:p>
          </p:txBody>
        </p:sp>
        <p:sp>
          <p:nvSpPr>
            <p:cNvPr id="2109" name="TextBox 89"/>
            <p:cNvSpPr txBox="1">
              <a:spLocks noChangeArrowheads="1"/>
            </p:cNvSpPr>
            <p:nvPr/>
          </p:nvSpPr>
          <p:spPr bwMode="auto">
            <a:xfrm>
              <a:off x="6752072" y="2940206"/>
              <a:ext cx="45446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sz="2800" dirty="0"/>
            </a:p>
          </p:txBody>
        </p:sp>
        <p:sp>
          <p:nvSpPr>
            <p:cNvPr id="2110" name="TextBox 90"/>
            <p:cNvSpPr txBox="1">
              <a:spLocks noChangeArrowheads="1"/>
            </p:cNvSpPr>
            <p:nvPr/>
          </p:nvSpPr>
          <p:spPr bwMode="auto">
            <a:xfrm>
              <a:off x="6755337" y="4175181"/>
              <a:ext cx="45446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sz="2800" dirty="0"/>
            </a:p>
          </p:txBody>
        </p:sp>
      </p:grpSp>
      <p:sp>
        <p:nvSpPr>
          <p:cNvPr id="2067" name="TextBox 2095"/>
          <p:cNvSpPr txBox="1">
            <a:spLocks noChangeArrowheads="1"/>
          </p:cNvSpPr>
          <p:nvPr/>
        </p:nvSpPr>
        <p:spPr bwMode="auto">
          <a:xfrm>
            <a:off x="1108075" y="710625"/>
            <a:ext cx="71977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200" u="sng" dirty="0">
                <a:solidFill>
                  <a:schemeClr val="tx2"/>
                </a:solidFill>
                <a:latin typeface="Arial" charset="0"/>
                <a:cs typeface="Arial" charset="0"/>
              </a:rPr>
              <a:t>The 902-928 MHz </a:t>
            </a:r>
            <a:r>
              <a:rPr lang="en-US" sz="3200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Band</a:t>
            </a:r>
            <a:endParaRPr lang="en-US" sz="3200" u="sng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grpSp>
        <p:nvGrpSpPr>
          <p:cNvPr id="2068" name="Group 92"/>
          <p:cNvGrpSpPr>
            <a:grpSpLocks/>
          </p:cNvGrpSpPr>
          <p:nvPr/>
        </p:nvGrpSpPr>
        <p:grpSpPr bwMode="auto">
          <a:xfrm>
            <a:off x="957263" y="3178175"/>
            <a:ext cx="6232525" cy="1463675"/>
            <a:chOff x="1024928" y="1498128"/>
            <a:chExt cx="6232713" cy="1464635"/>
          </a:xfrm>
        </p:grpSpPr>
        <p:sp>
          <p:nvSpPr>
            <p:cNvPr id="2074" name="Rectangle 74"/>
            <p:cNvSpPr>
              <a:spLocks noChangeArrowheads="1"/>
            </p:cNvSpPr>
            <p:nvPr/>
          </p:nvSpPr>
          <p:spPr bwMode="auto">
            <a:xfrm>
              <a:off x="1099122" y="1709428"/>
              <a:ext cx="6015482" cy="109728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109068" y="1706227"/>
              <a:ext cx="477852" cy="1096093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594857" y="1706227"/>
              <a:ext cx="1325603" cy="1096093"/>
            </a:xfrm>
            <a:prstGeom prst="rect">
              <a:avLst/>
            </a:prstGeom>
            <a:pattFill prst="dkHorz">
              <a:fgClr>
                <a:srgbClr val="FFFF00"/>
              </a:fgClr>
              <a:bgClr>
                <a:schemeClr val="bg1">
                  <a:lumMod val="95000"/>
                </a:schemeClr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918872" y="1706227"/>
              <a:ext cx="2303532" cy="1097681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217641" y="1704638"/>
              <a:ext cx="457214" cy="1097682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chemeClr val="bg1">
                  <a:lumMod val="95000"/>
                </a:schemeClr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676443" y="1706227"/>
              <a:ext cx="1262100" cy="1096093"/>
            </a:xfrm>
            <a:prstGeom prst="rect">
              <a:avLst/>
            </a:prstGeom>
            <a:pattFill prst="wdUpDiag">
              <a:fgClr>
                <a:srgbClr val="FFFF00"/>
              </a:fgClr>
              <a:bgClr>
                <a:schemeClr val="bg1">
                  <a:lumMod val="95000"/>
                </a:schemeClr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997283" y="1704638"/>
              <a:ext cx="57152" cy="1097682"/>
            </a:xfrm>
            <a:prstGeom prst="rect">
              <a:avLst/>
            </a:prstGeom>
            <a:pattFill prst="wdUpDiag">
              <a:fgClr>
                <a:srgbClr val="FFFF00"/>
              </a:fgClr>
              <a:bgClr>
                <a:schemeClr val="bg1">
                  <a:lumMod val="95000"/>
                </a:schemeClr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941718" y="1704638"/>
              <a:ext cx="53977" cy="1096093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chemeClr val="bg1">
                  <a:lumMod val="95000"/>
                </a:schemeClr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054435" y="1704638"/>
              <a:ext cx="53977" cy="1097682"/>
            </a:xfrm>
            <a:prstGeom prst="rect">
              <a:avLst/>
            </a:prstGeom>
            <a:pattFill prst="dkHorz">
              <a:fgClr>
                <a:srgbClr val="FFFF00"/>
              </a:fgClr>
              <a:bgClr>
                <a:schemeClr val="bg1">
                  <a:lumMod val="95000"/>
                </a:schemeClr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083" name="TextBox 103"/>
            <p:cNvSpPr txBox="1">
              <a:spLocks noChangeArrowheads="1"/>
            </p:cNvSpPr>
            <p:nvPr/>
          </p:nvSpPr>
          <p:spPr bwMode="auto">
            <a:xfrm>
              <a:off x="6934771" y="1498128"/>
              <a:ext cx="1524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US" sz="800" dirty="0"/>
            </a:p>
          </p:txBody>
        </p:sp>
        <p:sp>
          <p:nvSpPr>
            <p:cNvPr id="3" name="TextBox 104"/>
            <p:cNvSpPr txBox="1">
              <a:spLocks noChangeArrowheads="1"/>
            </p:cNvSpPr>
            <p:nvPr/>
          </p:nvSpPr>
          <p:spPr bwMode="auto">
            <a:xfrm>
              <a:off x="1860375" y="2049687"/>
              <a:ext cx="795115" cy="523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US" sz="1400" b="1" dirty="0">
                  <a:latin typeface="Arial" charset="0"/>
                  <a:cs typeface="Arial" charset="0"/>
                </a:rPr>
                <a:t>M-LMS</a:t>
              </a:r>
            </a:p>
            <a:p>
              <a:pPr algn="ctr" eaLnBrk="1" hangingPunct="1"/>
              <a:endParaRPr lang="en-US" sz="1400" b="1" dirty="0">
                <a:latin typeface="Arial" charset="0"/>
                <a:cs typeface="Arial" charset="0"/>
              </a:endParaRPr>
            </a:p>
          </p:txBody>
        </p:sp>
        <p:sp>
          <p:nvSpPr>
            <p:cNvPr id="2085" name="TextBox 105"/>
            <p:cNvSpPr txBox="1">
              <a:spLocks noChangeArrowheads="1"/>
            </p:cNvSpPr>
            <p:nvPr/>
          </p:nvSpPr>
          <p:spPr bwMode="auto">
            <a:xfrm>
              <a:off x="1048488" y="2016258"/>
              <a:ext cx="598154" cy="739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US" sz="1400" b="1" dirty="0">
                  <a:latin typeface="Arial" charset="0"/>
                  <a:cs typeface="Arial" charset="0"/>
                </a:rPr>
                <a:t>Non </a:t>
              </a:r>
            </a:p>
            <a:p>
              <a:pPr algn="ctr" eaLnBrk="1" hangingPunct="1"/>
              <a:r>
                <a:rPr lang="en-US" sz="1400" b="1" dirty="0">
                  <a:latin typeface="Arial" charset="0"/>
                  <a:cs typeface="Arial" charset="0"/>
                </a:rPr>
                <a:t>M-LMS</a:t>
              </a:r>
            </a:p>
          </p:txBody>
        </p:sp>
        <p:sp>
          <p:nvSpPr>
            <p:cNvPr id="2086" name="TextBox 106"/>
            <p:cNvSpPr txBox="1">
              <a:spLocks noChangeArrowheads="1"/>
            </p:cNvSpPr>
            <p:nvPr/>
          </p:nvSpPr>
          <p:spPr bwMode="auto">
            <a:xfrm>
              <a:off x="5104824" y="1816203"/>
              <a:ext cx="756609" cy="908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US" sz="900" b="1" dirty="0">
                <a:latin typeface="Arial" charset="0"/>
                <a:cs typeface="Arial" charset="0"/>
              </a:endParaRPr>
            </a:p>
            <a:p>
              <a:pPr algn="ctr" eaLnBrk="1" hangingPunct="1"/>
              <a:r>
                <a:rPr lang="en-US" sz="1400" b="1" dirty="0">
                  <a:latin typeface="Arial" charset="0"/>
                  <a:cs typeface="Arial" charset="0"/>
                </a:rPr>
                <a:t>M-LMS</a:t>
              </a:r>
            </a:p>
            <a:p>
              <a:pPr algn="ctr" eaLnBrk="1" hangingPunct="1"/>
              <a:endParaRPr lang="en-US" sz="800" dirty="0">
                <a:latin typeface="Arial" charset="0"/>
                <a:cs typeface="Arial" charset="0"/>
              </a:endParaRPr>
            </a:p>
            <a:p>
              <a:pPr algn="ctr" eaLnBrk="1" hangingPunct="1"/>
              <a:endParaRPr lang="en-US" sz="800" b="1" dirty="0">
                <a:latin typeface="Arial" charset="0"/>
                <a:cs typeface="Arial" charset="0"/>
              </a:endParaRPr>
            </a:p>
          </p:txBody>
        </p:sp>
        <p:sp>
          <p:nvSpPr>
            <p:cNvPr id="2087" name="TextBox 107"/>
            <p:cNvSpPr txBox="1">
              <a:spLocks noChangeArrowheads="1"/>
            </p:cNvSpPr>
            <p:nvPr/>
          </p:nvSpPr>
          <p:spPr bwMode="auto">
            <a:xfrm>
              <a:off x="6013679" y="1975049"/>
              <a:ext cx="695381" cy="662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US" sz="1400" b="1" dirty="0">
                  <a:latin typeface="Arial" charset="0"/>
                  <a:cs typeface="Arial" charset="0"/>
                </a:rPr>
                <a:t>M-LMS</a:t>
              </a:r>
            </a:p>
            <a:p>
              <a:pPr algn="ctr" eaLnBrk="1" hangingPunct="1"/>
              <a:endParaRPr lang="en-US" sz="900" b="1" dirty="0">
                <a:latin typeface="Arial" charset="0"/>
                <a:cs typeface="Arial" charset="0"/>
              </a:endParaRPr>
            </a:p>
          </p:txBody>
        </p:sp>
        <p:sp>
          <p:nvSpPr>
            <p:cNvPr id="2088" name="Rectangle 31"/>
            <p:cNvSpPr>
              <a:spLocks noChangeArrowheads="1"/>
            </p:cNvSpPr>
            <p:nvPr/>
          </p:nvSpPr>
          <p:spPr bwMode="auto">
            <a:xfrm>
              <a:off x="1507109" y="2829413"/>
              <a:ext cx="188913" cy="128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904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2089" name="Rectangle 32"/>
            <p:cNvSpPr>
              <a:spLocks noChangeArrowheads="1"/>
            </p:cNvSpPr>
            <p:nvPr/>
          </p:nvSpPr>
          <p:spPr bwMode="auto">
            <a:xfrm>
              <a:off x="2770759" y="2834175"/>
              <a:ext cx="319088" cy="128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909.75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2090" name="Rectangle 33"/>
            <p:cNvSpPr>
              <a:spLocks noChangeArrowheads="1"/>
            </p:cNvSpPr>
            <p:nvPr/>
          </p:nvSpPr>
          <p:spPr bwMode="auto">
            <a:xfrm>
              <a:off x="5078946" y="2829413"/>
              <a:ext cx="319088" cy="128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919.75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2091" name="Rectangle 34"/>
            <p:cNvSpPr>
              <a:spLocks noChangeArrowheads="1"/>
            </p:cNvSpPr>
            <p:nvPr/>
          </p:nvSpPr>
          <p:spPr bwMode="auto">
            <a:xfrm>
              <a:off x="5516468" y="2833080"/>
              <a:ext cx="319088" cy="128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921.75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  <p:grpSp>
          <p:nvGrpSpPr>
            <p:cNvPr id="2092" name="Group 112"/>
            <p:cNvGrpSpPr>
              <a:grpSpLocks/>
            </p:cNvGrpSpPr>
            <p:nvPr/>
          </p:nvGrpSpPr>
          <p:grpSpPr bwMode="auto">
            <a:xfrm>
              <a:off x="5178042" y="2527653"/>
              <a:ext cx="610171" cy="273041"/>
              <a:chOff x="5178042" y="2527653"/>
              <a:chExt cx="610171" cy="273041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5222404" y="2527503"/>
                <a:ext cx="457213" cy="273229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102" name="TextBox 122"/>
              <p:cNvSpPr txBox="1">
                <a:spLocks noChangeArrowheads="1"/>
              </p:cNvSpPr>
              <p:nvPr/>
            </p:nvSpPr>
            <p:spPr bwMode="auto">
              <a:xfrm>
                <a:off x="5178042" y="2539273"/>
                <a:ext cx="610171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US" sz="800" b="1" dirty="0">
                    <a:latin typeface="Arial" charset="0"/>
                    <a:cs typeface="Arial" charset="0"/>
                  </a:rPr>
                  <a:t>Beacon</a:t>
                </a:r>
              </a:p>
            </p:txBody>
          </p:sp>
        </p:grpSp>
        <p:grpSp>
          <p:nvGrpSpPr>
            <p:cNvPr id="2093" name="Group 113"/>
            <p:cNvGrpSpPr>
              <a:grpSpLocks/>
            </p:cNvGrpSpPr>
            <p:nvPr/>
          </p:nvGrpSpPr>
          <p:grpSpPr bwMode="auto">
            <a:xfrm>
              <a:off x="6448411" y="2527653"/>
              <a:ext cx="583074" cy="279055"/>
              <a:chOff x="6479383" y="2536360"/>
              <a:chExt cx="547023" cy="279055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6526650" y="2536210"/>
                <a:ext cx="412561" cy="279583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100" name="TextBox 120"/>
              <p:cNvSpPr txBox="1">
                <a:spLocks noChangeArrowheads="1"/>
              </p:cNvSpPr>
              <p:nvPr/>
            </p:nvSpPr>
            <p:spPr bwMode="auto">
              <a:xfrm>
                <a:off x="6479383" y="2547980"/>
                <a:ext cx="547023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Book Antiqua" pitchFamily="18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US" sz="800" b="1" dirty="0">
                    <a:latin typeface="Arial" charset="0"/>
                    <a:cs typeface="Arial" charset="0"/>
                  </a:rPr>
                  <a:t>Beacon</a:t>
                </a:r>
              </a:p>
            </p:txBody>
          </p:sp>
        </p:grpSp>
        <p:sp>
          <p:nvSpPr>
            <p:cNvPr id="2094" name="Rectangle 35"/>
            <p:cNvSpPr>
              <a:spLocks noChangeArrowheads="1"/>
            </p:cNvSpPr>
            <p:nvPr/>
          </p:nvSpPr>
          <p:spPr bwMode="auto">
            <a:xfrm>
              <a:off x="6762041" y="2839562"/>
              <a:ext cx="319088" cy="123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927.25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2095" name="Rectangle 31"/>
            <p:cNvSpPr>
              <a:spLocks noChangeArrowheads="1"/>
            </p:cNvSpPr>
            <p:nvPr/>
          </p:nvSpPr>
          <p:spPr bwMode="auto">
            <a:xfrm>
              <a:off x="1024928" y="2820198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902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2096" name="Rectangle 31"/>
            <p:cNvSpPr>
              <a:spLocks noChangeArrowheads="1"/>
            </p:cNvSpPr>
            <p:nvPr/>
          </p:nvSpPr>
          <p:spPr bwMode="auto">
            <a:xfrm>
              <a:off x="7108561" y="2839562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928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  <p:cxnSp>
          <p:nvCxnSpPr>
            <p:cNvPr id="118" name="Straight Connector 117"/>
            <p:cNvCxnSpPr/>
            <p:nvPr/>
          </p:nvCxnSpPr>
          <p:spPr>
            <a:xfrm>
              <a:off x="6933781" y="2797555"/>
              <a:ext cx="0" cy="460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8" name="TextBox 118"/>
            <p:cNvSpPr txBox="1">
              <a:spLocks noChangeArrowheads="1"/>
            </p:cNvSpPr>
            <p:nvPr/>
          </p:nvSpPr>
          <p:spPr bwMode="auto">
            <a:xfrm>
              <a:off x="3886200" y="2049687"/>
              <a:ext cx="598154" cy="739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US" sz="1400" b="1" dirty="0">
                  <a:latin typeface="Arial" charset="0"/>
                  <a:cs typeface="Arial" charset="0"/>
                </a:rPr>
                <a:t>Non </a:t>
              </a:r>
            </a:p>
            <a:p>
              <a:pPr algn="ctr" eaLnBrk="1" hangingPunct="1"/>
              <a:r>
                <a:rPr lang="en-US" sz="1400" b="1" dirty="0">
                  <a:latin typeface="Arial" charset="0"/>
                  <a:cs typeface="Arial" charset="0"/>
                </a:rPr>
                <a:t>M-LMS</a:t>
              </a:r>
            </a:p>
          </p:txBody>
        </p:sp>
      </p:grpSp>
      <p:cxnSp>
        <p:nvCxnSpPr>
          <p:cNvPr id="2084" name="Straight Connector 2083"/>
          <p:cNvCxnSpPr/>
          <p:nvPr/>
        </p:nvCxnSpPr>
        <p:spPr>
          <a:xfrm>
            <a:off x="5143500" y="3200400"/>
            <a:ext cx="0" cy="1587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981825" y="3208338"/>
            <a:ext cx="0" cy="1571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1" name="TextBox 2085"/>
          <p:cNvSpPr txBox="1">
            <a:spLocks noChangeArrowheads="1"/>
          </p:cNvSpPr>
          <p:nvPr/>
        </p:nvSpPr>
        <p:spPr bwMode="auto">
          <a:xfrm>
            <a:off x="5110163" y="3113088"/>
            <a:ext cx="20050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1" dirty="0">
                <a:latin typeface="Arial" charset="0"/>
                <a:cs typeface="Arial" charset="0"/>
              </a:rPr>
              <a:t> </a:t>
            </a:r>
            <a:r>
              <a:rPr lang="en-US" sz="1400" b="1" dirty="0">
                <a:latin typeface="Arial" charset="0"/>
                <a:cs typeface="Arial" charset="0"/>
              </a:rPr>
              <a:t>Progeny’s licenses  </a:t>
            </a:r>
            <a:endParaRPr lang="en-US" sz="1200" b="1" dirty="0">
              <a:latin typeface="Arial" charset="0"/>
              <a:cs typeface="Arial" charset="0"/>
            </a:endParaRPr>
          </a:p>
        </p:txBody>
      </p:sp>
      <p:sp>
        <p:nvSpPr>
          <p:cNvPr id="20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64DFD61D-3D87-444E-90DD-04EB1E25124B}" type="slidenum">
              <a:rPr lang="en-US" smtClean="0">
                <a:latin typeface="Arial" charset="0"/>
              </a:rPr>
              <a:pPr eaLnBrk="1" hangingPunct="1"/>
              <a:t>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6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25+ Years of Unlicensed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902-928 MHz unlicensed band provides enormous societal and economic </a:t>
            </a:r>
            <a:r>
              <a:rPr lang="en-US" dirty="0" smtClean="0"/>
              <a:t>benefits, </a:t>
            </a:r>
            <a:r>
              <a:rPr lang="en-US" dirty="0"/>
              <a:t>fully justifying the FCC’s confidence almost 20 years ago in providing </a:t>
            </a:r>
            <a:r>
              <a:rPr lang="en-US" dirty="0" smtClean="0"/>
              <a:t>protection </a:t>
            </a:r>
            <a:r>
              <a:rPr lang="en-US" dirty="0"/>
              <a:t>from unacceptable </a:t>
            </a:r>
            <a:r>
              <a:rPr lang="en-US" dirty="0" smtClean="0"/>
              <a:t>interference.</a:t>
            </a:r>
          </a:p>
          <a:p>
            <a:r>
              <a:rPr lang="en-US" dirty="0" smtClean="0"/>
              <a:t>If </a:t>
            </a:r>
            <a:r>
              <a:rPr lang="en-US" dirty="0"/>
              <a:t>anything, the band is more important today than when it was first extended protection by the Commission.  It’s equal or greater in importance than the 2.4 GHz “WiFi” band.</a:t>
            </a:r>
          </a:p>
        </p:txBody>
      </p:sp>
    </p:spTree>
    <p:extLst>
      <p:ext uri="{BB962C8B-B14F-4D97-AF65-F5344CB8AC3E}">
        <p14:creationId xmlns:p14="http://schemas.microsoft.com/office/powerpoint/2010/main" val="15471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Coalition’s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Coalition fully supports the CSRIC </a:t>
            </a:r>
            <a:r>
              <a:rPr lang="en-US" dirty="0"/>
              <a:t>Report’s suggestion to the FCC that further testing and study of E911 location systems takes </a:t>
            </a:r>
            <a:r>
              <a:rPr lang="en-US" dirty="0" smtClean="0"/>
              <a:t>place.</a:t>
            </a:r>
          </a:p>
          <a:p>
            <a:r>
              <a:rPr lang="en-US" dirty="0" smtClean="0"/>
              <a:t>Progeny/</a:t>
            </a:r>
            <a:r>
              <a:rPr lang="en-US" dirty="0" err="1" smtClean="0"/>
              <a:t>NextNav</a:t>
            </a:r>
            <a:r>
              <a:rPr lang="en-US" dirty="0" smtClean="0"/>
              <a:t> ‘s technology is a work in progress; the CSRIC Report states that Progeny will need at least a 2</a:t>
            </a:r>
            <a:r>
              <a:rPr lang="en-US" baseline="30000" dirty="0" smtClean="0"/>
              <a:t>nd</a:t>
            </a:r>
            <a:r>
              <a:rPr lang="en-US" dirty="0" smtClean="0"/>
              <a:t> generation system, since the present system does not meet public safety’s needs.</a:t>
            </a:r>
          </a:p>
          <a:p>
            <a:r>
              <a:rPr lang="en-US" dirty="0" smtClean="0"/>
              <a:t>While </a:t>
            </a:r>
            <a:r>
              <a:rPr lang="en-US" dirty="0"/>
              <a:t>the Progeny/</a:t>
            </a:r>
            <a:r>
              <a:rPr lang="en-US" dirty="0" err="1"/>
              <a:t>NextNav</a:t>
            </a:r>
            <a:r>
              <a:rPr lang="en-US" dirty="0"/>
              <a:t> </a:t>
            </a:r>
            <a:r>
              <a:rPr lang="en-US" dirty="0" smtClean="0"/>
              <a:t>system is being developed, the FCC should not allow the company to operate a system that causes unacceptable interference to Part 15.</a:t>
            </a:r>
          </a:p>
        </p:txBody>
      </p:sp>
    </p:spTree>
    <p:extLst>
      <p:ext uri="{BB962C8B-B14F-4D97-AF65-F5344CB8AC3E}">
        <p14:creationId xmlns:p14="http://schemas.microsoft.com/office/powerpoint/2010/main" val="110030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 has submitted several documents in opposition to the initial rulemaking and to the waiver which allows them to operate today</a:t>
            </a:r>
          </a:p>
          <a:p>
            <a:r>
              <a:rPr lang="en-US" dirty="0" smtClean="0"/>
              <a:t>We will continue to take every opportunity to </a:t>
            </a:r>
            <a:r>
              <a:rPr lang="en-US" dirty="0" smtClean="0"/>
              <a:t>oppose this</a:t>
            </a:r>
          </a:p>
          <a:p>
            <a:pPr lvl="1"/>
            <a:r>
              <a:rPr lang="en-US" dirty="0" smtClean="0"/>
              <a:t>Work with the Part 15 Coalition; capture interference claims</a:t>
            </a:r>
          </a:p>
          <a:p>
            <a:pPr lvl="1"/>
            <a:r>
              <a:rPr lang="en-US" dirty="0" smtClean="0"/>
              <a:t>Petition the FCC as the situation warrants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BlackBerry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7B48A7F-5CB2-4AF3-928D-AD0A74FAD4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21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4635</TotalTime>
  <Words>627</Words>
  <Application>Microsoft Office PowerPoint</Application>
  <PresentationFormat>On-screen Show (4:3)</PresentationFormat>
  <Paragraphs>113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The Progeny LMS Threat (Update)</vt:lpstr>
      <vt:lpstr>Abstract</vt:lpstr>
      <vt:lpstr>The Issue</vt:lpstr>
      <vt:lpstr>The Part 15 Coalition</vt:lpstr>
      <vt:lpstr>Part 15 Coalition Supporters</vt:lpstr>
      <vt:lpstr>PowerPoint Presentation</vt:lpstr>
      <vt:lpstr>25+ Years of Unlicensed Use</vt:lpstr>
      <vt:lpstr>The Coalition’s Position</vt:lpstr>
      <vt:lpstr>What Can We Do?</vt:lpstr>
      <vt:lpstr>References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Regulatory Updates Sept 2009</dc:title>
  <dc:creator>Rich Kennedy</dc:creator>
  <cp:lastModifiedBy>Windows User</cp:lastModifiedBy>
  <cp:revision>391</cp:revision>
  <cp:lastPrinted>1998-02-10T13:28:06Z</cp:lastPrinted>
  <dcterms:created xsi:type="dcterms:W3CDTF">2009-04-21T18:18:19Z</dcterms:created>
  <dcterms:modified xsi:type="dcterms:W3CDTF">2013-07-31T12:22:02Z</dcterms:modified>
</cp:coreProperties>
</file>