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54"/>
  </p:notesMasterIdLst>
  <p:handoutMasterIdLst>
    <p:handoutMasterId r:id="rId55"/>
  </p:handoutMasterIdLst>
  <p:sldIdLst>
    <p:sldId id="1105" r:id="rId2"/>
    <p:sldId id="1295" r:id="rId3"/>
    <p:sldId id="1617" r:id="rId4"/>
    <p:sldId id="1657" r:id="rId5"/>
    <p:sldId id="1658" r:id="rId6"/>
    <p:sldId id="1659" r:id="rId7"/>
    <p:sldId id="1663" r:id="rId8"/>
    <p:sldId id="1664" r:id="rId9"/>
    <p:sldId id="1357" r:id="rId10"/>
    <p:sldId id="1629" r:id="rId11"/>
    <p:sldId id="1563" r:id="rId12"/>
    <p:sldId id="1651" r:id="rId13"/>
    <p:sldId id="1667" r:id="rId14"/>
    <p:sldId id="1456" r:id="rId15"/>
    <p:sldId id="1642" r:id="rId16"/>
    <p:sldId id="1603" r:id="rId17"/>
    <p:sldId id="1609" r:id="rId18"/>
    <p:sldId id="1666" r:id="rId19"/>
    <p:sldId id="1598" r:id="rId20"/>
    <p:sldId id="1668" r:id="rId21"/>
    <p:sldId id="1669" r:id="rId22"/>
    <p:sldId id="1670" r:id="rId23"/>
    <p:sldId id="1671" r:id="rId24"/>
    <p:sldId id="1672" r:id="rId25"/>
    <p:sldId id="1654" r:id="rId26"/>
    <p:sldId id="1512" r:id="rId27"/>
    <p:sldId id="1450" r:id="rId28"/>
    <p:sldId id="1386" r:id="rId29"/>
    <p:sldId id="1547" r:id="rId30"/>
    <p:sldId id="1652" r:id="rId31"/>
    <p:sldId id="1296" r:id="rId32"/>
    <p:sldId id="1625" r:id="rId33"/>
    <p:sldId id="1673" r:id="rId34"/>
    <p:sldId id="1675" r:id="rId35"/>
    <p:sldId id="1674" r:id="rId36"/>
    <p:sldId id="1549" r:id="rId37"/>
    <p:sldId id="1550" r:id="rId38"/>
    <p:sldId id="1551" r:id="rId39"/>
    <p:sldId id="1297" r:id="rId40"/>
    <p:sldId id="1679" r:id="rId41"/>
    <p:sldId id="1596" r:id="rId42"/>
    <p:sldId id="1388" r:id="rId43"/>
    <p:sldId id="1614" r:id="rId44"/>
    <p:sldId id="1680" r:id="rId45"/>
    <p:sldId id="1677" r:id="rId46"/>
    <p:sldId id="1447" r:id="rId47"/>
    <p:sldId id="1536" r:id="rId48"/>
    <p:sldId id="1678" r:id="rId49"/>
    <p:sldId id="1676" r:id="rId50"/>
    <p:sldId id="1656" r:id="rId51"/>
    <p:sldId id="1599" r:id="rId52"/>
    <p:sldId id="1630" r:id="rId53"/>
  </p:sldIdLst>
  <p:sldSz cx="9144000" cy="6858000" type="screen4x3"/>
  <p:notesSz cx="7086600" cy="93726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E1D5B7"/>
    <a:srgbClr val="D3C5C8"/>
    <a:srgbClr val="FF9966"/>
    <a:srgbClr val="FF3300"/>
    <a:srgbClr val="FF9933"/>
    <a:srgbClr val="FFFF99"/>
    <a:srgbClr val="33CC33"/>
    <a:srgbClr val="66FF99"/>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8752" autoAdjust="0"/>
    <p:restoredTop sz="86410" autoAdjust="0"/>
  </p:normalViewPr>
  <p:slideViewPr>
    <p:cSldViewPr snapToGrid="0">
      <p:cViewPr>
        <p:scale>
          <a:sx n="100" d="100"/>
          <a:sy n="100" d="100"/>
        </p:scale>
        <p:origin x="-966"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7" d="100"/>
        <a:sy n="107" d="100"/>
      </p:scale>
      <p:origin x="0" y="9336"/>
    </p:cViewPr>
  </p:sorterViewPr>
  <p:notesViewPr>
    <p:cSldViewPr snapToGrid="0">
      <p:cViewPr>
        <p:scale>
          <a:sx n="100" d="100"/>
          <a:sy n="100" d="100"/>
        </p:scale>
        <p:origin x="-1932" y="-72"/>
      </p:cViewPr>
      <p:guideLst>
        <p:guide orient="horz" pos="2181"/>
        <p:guide pos="2943"/>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5621" y="187171"/>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542" eaLnBrk="0" hangingPunct="0">
              <a:defRPr sz="1400" smtClean="0"/>
            </a:lvl1pPr>
          </a:lstStyle>
          <a:p>
            <a:pPr>
              <a:defRPr/>
            </a:pPr>
            <a:r>
              <a:rPr lang="en-US" smtClean="0"/>
              <a:t>doc.: IEEE 802.11-13/0933r3</a:t>
            </a:r>
            <a:endParaRPr lang="en-US"/>
          </a:p>
        </p:txBody>
      </p:sp>
      <p:sp>
        <p:nvSpPr>
          <p:cNvPr id="3075" name="Rectangle 3"/>
          <p:cNvSpPr>
            <a:spLocks noGrp="1" noChangeArrowheads="1"/>
          </p:cNvSpPr>
          <p:nvPr>
            <p:ph type="dt" sz="quarter" idx="1"/>
          </p:nvPr>
        </p:nvSpPr>
        <p:spPr bwMode="auto">
          <a:xfrm>
            <a:off x="709779" y="179347"/>
            <a:ext cx="1227837"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52130" eaLnBrk="0" hangingPunct="0">
              <a:defRPr sz="1400" smtClean="0"/>
            </a:lvl1pPr>
          </a:lstStyle>
          <a:p>
            <a:pPr>
              <a:defRPr/>
            </a:pPr>
            <a:r>
              <a:rPr lang="en-US" smtClean="0"/>
              <a:t>September 2013</a:t>
            </a:r>
            <a:endParaRPr lang="en-US"/>
          </a:p>
        </p:txBody>
      </p:sp>
      <p:sp>
        <p:nvSpPr>
          <p:cNvPr id="3076" name="Rectangle 4"/>
          <p:cNvSpPr>
            <a:spLocks noGrp="1" noChangeArrowheads="1"/>
          </p:cNvSpPr>
          <p:nvPr>
            <p:ph type="ftr" sz="quarter" idx="2"/>
          </p:nvPr>
        </p:nvSpPr>
        <p:spPr bwMode="auto">
          <a:xfrm>
            <a:off x="4832284" y="9072114"/>
            <a:ext cx="1624293"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1542"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98556" y="9072114"/>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52130"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8184" y="389992"/>
            <a:ext cx="5670236"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
        <p:nvSpPr>
          <p:cNvPr id="72711" name="Rectangle 7"/>
          <p:cNvSpPr>
            <a:spLocks noChangeArrowheads="1"/>
          </p:cNvSpPr>
          <p:nvPr/>
        </p:nvSpPr>
        <p:spPr bwMode="auto">
          <a:xfrm>
            <a:off x="708185" y="9072114"/>
            <a:ext cx="739515" cy="186180"/>
          </a:xfrm>
          <a:prstGeom prst="rect">
            <a:avLst/>
          </a:prstGeom>
          <a:noFill/>
          <a:ln>
            <a:noFill/>
          </a:ln>
          <a:effectLst/>
          <a:extLst/>
        </p:spPr>
        <p:txBody>
          <a:bodyPr wrap="none" lIns="0" tIns="0" rIns="0" bIns="0">
            <a:spAutoFit/>
          </a:bodyPr>
          <a:lstStyle/>
          <a:p>
            <a:pPr defTabSz="952130" eaLnBrk="0" hangingPunct="0">
              <a:defRPr/>
            </a:pPr>
            <a:r>
              <a:rPr lang="en-US" sz="1200" b="0"/>
              <a:t>Submission</a:t>
            </a:r>
          </a:p>
        </p:txBody>
      </p:sp>
      <p:sp>
        <p:nvSpPr>
          <p:cNvPr id="72712" name="Line 8"/>
          <p:cNvSpPr>
            <a:spLocks noChangeShapeType="1"/>
          </p:cNvSpPr>
          <p:nvPr/>
        </p:nvSpPr>
        <p:spPr bwMode="auto">
          <a:xfrm>
            <a:off x="708184" y="9060926"/>
            <a:ext cx="5829737"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58688" y="96063"/>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542" eaLnBrk="0" hangingPunct="0">
              <a:defRPr sz="1400" smtClean="0"/>
            </a:lvl1pPr>
          </a:lstStyle>
          <a:p>
            <a:pPr>
              <a:defRPr/>
            </a:pPr>
            <a:r>
              <a:rPr lang="en-US" smtClean="0"/>
              <a:t>doc.: IEEE 802.11-13/0933r3</a:t>
            </a:r>
            <a:endParaRPr lang="en-US"/>
          </a:p>
        </p:txBody>
      </p:sp>
      <p:sp>
        <p:nvSpPr>
          <p:cNvPr id="2051" name="Rectangle 3"/>
          <p:cNvSpPr>
            <a:spLocks noGrp="1" noChangeArrowheads="1"/>
          </p:cNvSpPr>
          <p:nvPr>
            <p:ph type="dt" idx="1"/>
          </p:nvPr>
        </p:nvSpPr>
        <p:spPr bwMode="auto">
          <a:xfrm>
            <a:off x="668310" y="97829"/>
            <a:ext cx="1227837" cy="21544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51542" eaLnBrk="0" hangingPunct="0">
              <a:defRPr sz="1400" smtClean="0"/>
            </a:lvl1pPr>
          </a:lstStyle>
          <a:p>
            <a:pPr>
              <a:defRPr/>
            </a:pPr>
            <a:r>
              <a:rPr lang="en-US" smtClean="0"/>
              <a:t>September 2013</a:t>
            </a:r>
            <a:endParaRPr lang="en-US"/>
          </a:p>
        </p:txBody>
      </p:sp>
      <p:sp>
        <p:nvSpPr>
          <p:cNvPr id="14340" name="Rectangle 4"/>
          <p:cNvSpPr>
            <a:spLocks noGrp="1" noRot="1" noChangeAspect="1" noChangeArrowheads="1" noTextEdit="1"/>
          </p:cNvSpPr>
          <p:nvPr>
            <p:ph type="sldImg" idx="2"/>
          </p:nvPr>
        </p:nvSpPr>
        <p:spPr bwMode="auto">
          <a:xfrm>
            <a:off x="1208088" y="711200"/>
            <a:ext cx="4670425" cy="35020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4245" y="4452949"/>
            <a:ext cx="5198116" cy="4217990"/>
          </a:xfrm>
          <a:prstGeom prst="rect">
            <a:avLst/>
          </a:prstGeom>
          <a:noFill/>
          <a:ln>
            <a:noFill/>
          </a:ln>
          <a:effectLst/>
          <a:extLst/>
        </p:spPr>
        <p:txBody>
          <a:bodyPr vert="horz" wrap="square" lIns="95523" tIns="46953" rIns="95523" bIns="4695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20854" y="9076908"/>
            <a:ext cx="2099036" cy="18618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4595" lvl="4" algn="r" defTabSz="951542"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83665" y="9076908"/>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2130"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40084" y="9076908"/>
            <a:ext cx="739515" cy="186180"/>
          </a:xfrm>
          <a:prstGeom prst="rect">
            <a:avLst/>
          </a:prstGeom>
          <a:noFill/>
          <a:ln>
            <a:noFill/>
          </a:ln>
          <a:effectLst/>
          <a:extLst/>
        </p:spPr>
        <p:txBody>
          <a:bodyPr wrap="none" lIns="0" tIns="0" rIns="0" bIns="0">
            <a:spAutoFit/>
          </a:bodyPr>
          <a:lstStyle/>
          <a:p>
            <a:pPr defTabSz="933089" eaLnBrk="0" hangingPunct="0">
              <a:defRPr/>
            </a:pPr>
            <a:r>
              <a:rPr lang="en-US" sz="1200" b="0"/>
              <a:t>Submission</a:t>
            </a:r>
          </a:p>
        </p:txBody>
      </p:sp>
      <p:sp>
        <p:nvSpPr>
          <p:cNvPr id="50185" name="Line 9"/>
          <p:cNvSpPr>
            <a:spLocks noChangeShapeType="1"/>
          </p:cNvSpPr>
          <p:nvPr/>
        </p:nvSpPr>
        <p:spPr bwMode="auto">
          <a:xfrm>
            <a:off x="740083" y="9073713"/>
            <a:ext cx="5606437"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
        <p:nvSpPr>
          <p:cNvPr id="50186" name="Line 10"/>
          <p:cNvSpPr>
            <a:spLocks noChangeShapeType="1"/>
          </p:cNvSpPr>
          <p:nvPr/>
        </p:nvSpPr>
        <p:spPr bwMode="auto">
          <a:xfrm>
            <a:off x="661930" y="298887"/>
            <a:ext cx="5762747" cy="0"/>
          </a:xfrm>
          <a:prstGeom prst="line">
            <a:avLst/>
          </a:prstGeom>
          <a:noFill/>
          <a:ln w="12700">
            <a:solidFill>
              <a:schemeClr val="tx1"/>
            </a:solidFill>
            <a:round/>
            <a:headEnd type="none" w="sm" len="sm"/>
            <a:tailEnd type="none" w="sm" len="sm"/>
          </a:ln>
          <a:effectLst/>
          <a:extLst/>
        </p:spPr>
        <p:txBody>
          <a:bodyPr wrap="none" lIns="91405" tIns="45702" rIns="91405" bIns="45702"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p>
        </p:txBody>
      </p:sp>
      <p:sp>
        <p:nvSpPr>
          <p:cNvPr id="1741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802.11-13/0933r3</a:t>
            </a:r>
            <a:endParaRPr lang="en-US" sz="1400"/>
          </a:p>
        </p:txBody>
      </p:sp>
      <p:sp>
        <p:nvSpPr>
          <p:cNvPr id="17411"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7413"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E45BD789-D7E7-49CC-8921-D1DE3E24E29A}" type="slidenum">
              <a:rPr lang="en-US" sz="1200" b="0"/>
              <a:pPr/>
              <a:t>1</a:t>
            </a:fld>
            <a:endParaRPr lang="en-US" sz="1200" b="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p>
        </p:txBody>
      </p:sp>
      <p:sp>
        <p:nvSpPr>
          <p:cNvPr id="706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802.11-13/0933r3</a:t>
            </a:r>
            <a:endParaRPr lang="en-US" sz="1400"/>
          </a:p>
        </p:txBody>
      </p:sp>
      <p:sp>
        <p:nvSpPr>
          <p:cNvPr id="70659"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70661"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F42C4005-3F5F-4665-98E2-E69A7869924E}" type="slidenum">
              <a:rPr lang="en-US" sz="1200" b="0"/>
              <a:pPr/>
              <a:t>42</a:t>
            </a:fld>
            <a:endParaRPr lang="en-US" sz="1200" b="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p>
        </p:txBody>
      </p:sp>
      <p:sp>
        <p:nvSpPr>
          <p:cNvPr id="72706" name="Slide Image Placeholder 1"/>
          <p:cNvSpPr>
            <a:spLocks noGrp="1" noRot="1" noChangeAspect="1" noTextEdit="1"/>
          </p:cNvSpPr>
          <p:nvPr>
            <p:ph type="sldImg"/>
          </p:nvPr>
        </p:nvSpPr>
        <p:spPr>
          <a:xfrm>
            <a:off x="1209675" y="711200"/>
            <a:ext cx="4667250" cy="3500438"/>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802.11-13/0933r3</a:t>
            </a:r>
            <a:endParaRPr lang="en-US" sz="1400"/>
          </a:p>
        </p:txBody>
      </p:sp>
      <p:sp>
        <p:nvSpPr>
          <p:cNvPr id="72709" name="Date Placeholder 4"/>
          <p:cNvSpPr txBox="1">
            <a:spLocks noGrp="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59877" y="9076908"/>
            <a:ext cx="1860014"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Andrew Myles, Cisco</a:t>
            </a:r>
          </a:p>
        </p:txBody>
      </p:sp>
      <p:sp>
        <p:nvSpPr>
          <p:cNvPr id="72711" name="Slide Number Placeholder 6"/>
          <p:cNvSpPr>
            <a:spLocks noGrp="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D6082DD4-69D3-49C5-BA88-19B4AF142FF5}" type="slidenum">
              <a:rPr lang="en-US" sz="1200" b="0"/>
              <a:pPr/>
              <a:t>43</a:t>
            </a:fld>
            <a:endParaRPr lang="en-US" sz="1200" b="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167">
              <a:defRPr sz="2800">
                <a:solidFill>
                  <a:schemeClr val="tx1"/>
                </a:solidFill>
                <a:latin typeface="Times New Roman" pitchFamily="18" charset="0"/>
              </a:defRPr>
            </a:lvl1pPr>
            <a:lvl2pPr marL="747193" indent="-287381" defTabSz="945167">
              <a:defRPr sz="2800">
                <a:solidFill>
                  <a:schemeClr val="tx1"/>
                </a:solidFill>
                <a:latin typeface="Times New Roman" pitchFamily="18" charset="0"/>
              </a:defRPr>
            </a:lvl2pPr>
            <a:lvl3pPr marL="1149527" indent="-229906" defTabSz="945167">
              <a:defRPr sz="2800">
                <a:solidFill>
                  <a:schemeClr val="tx1"/>
                </a:solidFill>
                <a:latin typeface="Times New Roman" pitchFamily="18" charset="0"/>
              </a:defRPr>
            </a:lvl3pPr>
            <a:lvl4pPr marL="1609337" indent="-229906" defTabSz="945167">
              <a:defRPr sz="2800">
                <a:solidFill>
                  <a:schemeClr val="tx1"/>
                </a:solidFill>
                <a:latin typeface="Times New Roman" pitchFamily="18" charset="0"/>
              </a:defRPr>
            </a:lvl4pPr>
            <a:lvl5pPr marL="2069149" indent="-229906" defTabSz="945167">
              <a:defRPr sz="2800">
                <a:solidFill>
                  <a:schemeClr val="tx1"/>
                </a:solidFill>
                <a:latin typeface="Times New Roman" pitchFamily="18" charset="0"/>
              </a:defRPr>
            </a:lvl5pPr>
            <a:lvl6pPr marL="2528959" indent="-229906" defTabSz="945167" fontAlgn="base">
              <a:spcBef>
                <a:spcPct val="0"/>
              </a:spcBef>
              <a:spcAft>
                <a:spcPct val="0"/>
              </a:spcAft>
              <a:defRPr sz="2800">
                <a:solidFill>
                  <a:schemeClr val="tx1"/>
                </a:solidFill>
                <a:latin typeface="Times New Roman" pitchFamily="18" charset="0"/>
              </a:defRPr>
            </a:lvl6pPr>
            <a:lvl7pPr marL="2988771" indent="-229906" defTabSz="945167" fontAlgn="base">
              <a:spcBef>
                <a:spcPct val="0"/>
              </a:spcBef>
              <a:spcAft>
                <a:spcPct val="0"/>
              </a:spcAft>
              <a:defRPr sz="2800">
                <a:solidFill>
                  <a:schemeClr val="tx1"/>
                </a:solidFill>
                <a:latin typeface="Times New Roman" pitchFamily="18" charset="0"/>
              </a:defRPr>
            </a:lvl7pPr>
            <a:lvl8pPr marL="3448580" indent="-229906" defTabSz="945167" fontAlgn="base">
              <a:spcBef>
                <a:spcPct val="0"/>
              </a:spcBef>
              <a:spcAft>
                <a:spcPct val="0"/>
              </a:spcAft>
              <a:defRPr sz="2800">
                <a:solidFill>
                  <a:schemeClr val="tx1"/>
                </a:solidFill>
                <a:latin typeface="Times New Roman" pitchFamily="18" charset="0"/>
              </a:defRPr>
            </a:lvl8pPr>
            <a:lvl9pPr marL="3908391" indent="-229906" defTabSz="945167" fontAlgn="base">
              <a:spcBef>
                <a:spcPct val="0"/>
              </a:spcBef>
              <a:spcAft>
                <a:spcPct val="0"/>
              </a:spcAft>
              <a:defRPr sz="2800">
                <a:solidFill>
                  <a:schemeClr val="tx1"/>
                </a:solidFill>
                <a:latin typeface="Times New Roman" pitchFamily="18" charset="0"/>
              </a:defRPr>
            </a:lvl9pPr>
          </a:lstStyle>
          <a:p>
            <a:r>
              <a:rPr lang="en-US" sz="1400" smtClean="0"/>
              <a:t>doc.: IEEE 802.11-13/0932r1</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167">
              <a:defRPr sz="2800">
                <a:solidFill>
                  <a:schemeClr val="tx1"/>
                </a:solidFill>
                <a:latin typeface="Times New Roman" pitchFamily="18" charset="0"/>
              </a:defRPr>
            </a:lvl1pPr>
            <a:lvl2pPr marL="747193" indent="-287381" defTabSz="945167">
              <a:defRPr sz="2800">
                <a:solidFill>
                  <a:schemeClr val="tx1"/>
                </a:solidFill>
                <a:latin typeface="Times New Roman" pitchFamily="18" charset="0"/>
              </a:defRPr>
            </a:lvl2pPr>
            <a:lvl3pPr marL="1149527" indent="-229906" defTabSz="945167">
              <a:defRPr sz="2800">
                <a:solidFill>
                  <a:schemeClr val="tx1"/>
                </a:solidFill>
                <a:latin typeface="Times New Roman" pitchFamily="18" charset="0"/>
              </a:defRPr>
            </a:lvl3pPr>
            <a:lvl4pPr marL="1609337" indent="-229906" defTabSz="945167">
              <a:defRPr sz="2800">
                <a:solidFill>
                  <a:schemeClr val="tx1"/>
                </a:solidFill>
                <a:latin typeface="Times New Roman" pitchFamily="18" charset="0"/>
              </a:defRPr>
            </a:lvl4pPr>
            <a:lvl5pPr marL="2069149" indent="-229906" defTabSz="945167">
              <a:defRPr sz="2800">
                <a:solidFill>
                  <a:schemeClr val="tx1"/>
                </a:solidFill>
                <a:latin typeface="Times New Roman" pitchFamily="18" charset="0"/>
              </a:defRPr>
            </a:lvl5pPr>
            <a:lvl6pPr marL="2528959" indent="-229906" defTabSz="945167" fontAlgn="base">
              <a:spcBef>
                <a:spcPct val="0"/>
              </a:spcBef>
              <a:spcAft>
                <a:spcPct val="0"/>
              </a:spcAft>
              <a:defRPr sz="2800">
                <a:solidFill>
                  <a:schemeClr val="tx1"/>
                </a:solidFill>
                <a:latin typeface="Times New Roman" pitchFamily="18" charset="0"/>
              </a:defRPr>
            </a:lvl6pPr>
            <a:lvl7pPr marL="2988771" indent="-229906" defTabSz="945167" fontAlgn="base">
              <a:spcBef>
                <a:spcPct val="0"/>
              </a:spcBef>
              <a:spcAft>
                <a:spcPct val="0"/>
              </a:spcAft>
              <a:defRPr sz="2800">
                <a:solidFill>
                  <a:schemeClr val="tx1"/>
                </a:solidFill>
                <a:latin typeface="Times New Roman" pitchFamily="18" charset="0"/>
              </a:defRPr>
            </a:lvl7pPr>
            <a:lvl8pPr marL="3448580" indent="-229906" defTabSz="945167" fontAlgn="base">
              <a:spcBef>
                <a:spcPct val="0"/>
              </a:spcBef>
              <a:spcAft>
                <a:spcPct val="0"/>
              </a:spcAft>
              <a:defRPr sz="2800">
                <a:solidFill>
                  <a:schemeClr val="tx1"/>
                </a:solidFill>
                <a:latin typeface="Times New Roman" pitchFamily="18" charset="0"/>
              </a:defRPr>
            </a:lvl8pPr>
            <a:lvl9pPr marL="3908391" indent="-229906" defTabSz="945167" fontAlgn="base">
              <a:spcBef>
                <a:spcPct val="0"/>
              </a:spcBef>
              <a:spcAft>
                <a:spcPct val="0"/>
              </a:spcAft>
              <a:defRPr sz="2800">
                <a:solidFill>
                  <a:schemeClr val="tx1"/>
                </a:solidFill>
                <a:latin typeface="Times New Roman" pitchFamily="18" charset="0"/>
              </a:defRPr>
            </a:lvl9pPr>
          </a:lstStyle>
          <a:p>
            <a:r>
              <a:rPr lang="en-US" sz="1400"/>
              <a:t>September 2013</a:t>
            </a:r>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5167">
              <a:defRPr sz="2800">
                <a:solidFill>
                  <a:schemeClr val="tx1"/>
                </a:solidFill>
                <a:latin typeface="Times New Roman" pitchFamily="18" charset="0"/>
              </a:defRPr>
            </a:lvl1pPr>
            <a:lvl2pPr marL="747193" indent="-287381" defTabSz="945167">
              <a:defRPr sz="2800">
                <a:solidFill>
                  <a:schemeClr val="tx1"/>
                </a:solidFill>
                <a:latin typeface="Times New Roman" pitchFamily="18" charset="0"/>
              </a:defRPr>
            </a:lvl2pPr>
            <a:lvl3pPr marL="1149527" indent="-229906" defTabSz="945167">
              <a:defRPr sz="2800">
                <a:solidFill>
                  <a:schemeClr val="tx1"/>
                </a:solidFill>
                <a:latin typeface="Times New Roman" pitchFamily="18" charset="0"/>
              </a:defRPr>
            </a:lvl3pPr>
            <a:lvl4pPr marL="1609337" indent="-229906" defTabSz="945167">
              <a:defRPr sz="2800">
                <a:solidFill>
                  <a:schemeClr val="tx1"/>
                </a:solidFill>
                <a:latin typeface="Times New Roman" pitchFamily="18" charset="0"/>
              </a:defRPr>
            </a:lvl4pPr>
            <a:lvl5pPr marL="459811" defTabSz="945167">
              <a:defRPr sz="2800">
                <a:solidFill>
                  <a:schemeClr val="tx1"/>
                </a:solidFill>
                <a:latin typeface="Times New Roman" pitchFamily="18" charset="0"/>
              </a:defRPr>
            </a:lvl5pPr>
            <a:lvl6pPr marL="919622" defTabSz="945167" fontAlgn="base">
              <a:spcBef>
                <a:spcPct val="0"/>
              </a:spcBef>
              <a:spcAft>
                <a:spcPct val="0"/>
              </a:spcAft>
              <a:defRPr sz="2800">
                <a:solidFill>
                  <a:schemeClr val="tx1"/>
                </a:solidFill>
                <a:latin typeface="Times New Roman" pitchFamily="18" charset="0"/>
              </a:defRPr>
            </a:lvl6pPr>
            <a:lvl7pPr marL="1379432" defTabSz="945167" fontAlgn="base">
              <a:spcBef>
                <a:spcPct val="0"/>
              </a:spcBef>
              <a:spcAft>
                <a:spcPct val="0"/>
              </a:spcAft>
              <a:defRPr sz="2800">
                <a:solidFill>
                  <a:schemeClr val="tx1"/>
                </a:solidFill>
                <a:latin typeface="Times New Roman" pitchFamily="18" charset="0"/>
              </a:defRPr>
            </a:lvl7pPr>
            <a:lvl8pPr marL="1839243" defTabSz="945167" fontAlgn="base">
              <a:spcBef>
                <a:spcPct val="0"/>
              </a:spcBef>
              <a:spcAft>
                <a:spcPct val="0"/>
              </a:spcAft>
              <a:defRPr sz="2800">
                <a:solidFill>
                  <a:schemeClr val="tx1"/>
                </a:solidFill>
                <a:latin typeface="Times New Roman" pitchFamily="18" charset="0"/>
              </a:defRPr>
            </a:lvl8pPr>
            <a:lvl9pPr marL="2299054" defTabSz="945167" fontAlgn="base">
              <a:spcBef>
                <a:spcPct val="0"/>
              </a:spcBef>
              <a:spcAft>
                <a:spcPct val="0"/>
              </a:spcAft>
              <a:defRPr sz="2800">
                <a:solidFill>
                  <a:schemeClr val="tx1"/>
                </a:solidFill>
                <a:latin typeface="Times New Roman" pitchFamily="18" charset="0"/>
              </a:defRPr>
            </a:lvl9pPr>
          </a:lstStyle>
          <a:p>
            <a:pPr lvl="4"/>
            <a:r>
              <a:rPr lang="en-US" sz="1200"/>
              <a:t>Bruce Kraemer (Marvell)</a:t>
            </a:r>
          </a:p>
        </p:txBody>
      </p:sp>
      <p:sp>
        <p:nvSpPr>
          <p:cNvPr id="25604" name="Rectangle 7"/>
          <p:cNvSpPr>
            <a:spLocks noGrp="1" noChangeArrowheads="1"/>
          </p:cNvSpPr>
          <p:nvPr>
            <p:ph type="sldNum" sz="quarter" idx="5"/>
          </p:nvPr>
        </p:nvSpPr>
        <p:spPr>
          <a:xfrm>
            <a:off x="3390908" y="9078511"/>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167">
              <a:defRPr sz="2800">
                <a:solidFill>
                  <a:schemeClr val="tx1"/>
                </a:solidFill>
                <a:latin typeface="Times New Roman" pitchFamily="18" charset="0"/>
              </a:defRPr>
            </a:lvl1pPr>
            <a:lvl2pPr marL="747193" indent="-287381" defTabSz="945167">
              <a:defRPr sz="2800">
                <a:solidFill>
                  <a:schemeClr val="tx1"/>
                </a:solidFill>
                <a:latin typeface="Times New Roman" pitchFamily="18" charset="0"/>
              </a:defRPr>
            </a:lvl2pPr>
            <a:lvl3pPr marL="1149527" indent="-229906" defTabSz="945167">
              <a:defRPr sz="2800">
                <a:solidFill>
                  <a:schemeClr val="tx1"/>
                </a:solidFill>
                <a:latin typeface="Times New Roman" pitchFamily="18" charset="0"/>
              </a:defRPr>
            </a:lvl3pPr>
            <a:lvl4pPr marL="1609337" indent="-229906" defTabSz="945167">
              <a:defRPr sz="2800">
                <a:solidFill>
                  <a:schemeClr val="tx1"/>
                </a:solidFill>
                <a:latin typeface="Times New Roman" pitchFamily="18" charset="0"/>
              </a:defRPr>
            </a:lvl4pPr>
            <a:lvl5pPr marL="2069149" indent="-229906" defTabSz="945167">
              <a:defRPr sz="2800">
                <a:solidFill>
                  <a:schemeClr val="tx1"/>
                </a:solidFill>
                <a:latin typeface="Times New Roman" pitchFamily="18" charset="0"/>
              </a:defRPr>
            </a:lvl5pPr>
            <a:lvl6pPr marL="2528959" indent="-229906" defTabSz="945167" fontAlgn="base">
              <a:spcBef>
                <a:spcPct val="0"/>
              </a:spcBef>
              <a:spcAft>
                <a:spcPct val="0"/>
              </a:spcAft>
              <a:defRPr sz="2800">
                <a:solidFill>
                  <a:schemeClr val="tx1"/>
                </a:solidFill>
                <a:latin typeface="Times New Roman" pitchFamily="18" charset="0"/>
              </a:defRPr>
            </a:lvl6pPr>
            <a:lvl7pPr marL="2988771" indent="-229906" defTabSz="945167" fontAlgn="base">
              <a:spcBef>
                <a:spcPct val="0"/>
              </a:spcBef>
              <a:spcAft>
                <a:spcPct val="0"/>
              </a:spcAft>
              <a:defRPr sz="2800">
                <a:solidFill>
                  <a:schemeClr val="tx1"/>
                </a:solidFill>
                <a:latin typeface="Times New Roman" pitchFamily="18" charset="0"/>
              </a:defRPr>
            </a:lvl7pPr>
            <a:lvl8pPr marL="3448580" indent="-229906" defTabSz="945167" fontAlgn="base">
              <a:spcBef>
                <a:spcPct val="0"/>
              </a:spcBef>
              <a:spcAft>
                <a:spcPct val="0"/>
              </a:spcAft>
              <a:defRPr sz="2800">
                <a:solidFill>
                  <a:schemeClr val="tx1"/>
                </a:solidFill>
                <a:latin typeface="Times New Roman" pitchFamily="18" charset="0"/>
              </a:defRPr>
            </a:lvl8pPr>
            <a:lvl9pPr marL="3908391" indent="-229906" defTabSz="945167" fontAlgn="base">
              <a:spcBef>
                <a:spcPct val="0"/>
              </a:spcBef>
              <a:spcAft>
                <a:spcPct val="0"/>
              </a:spcAft>
              <a:defRPr sz="2800">
                <a:solidFill>
                  <a:schemeClr val="tx1"/>
                </a:solidFill>
                <a:latin typeface="Times New Roman" pitchFamily="18" charset="0"/>
              </a:defRPr>
            </a:lvl9pPr>
          </a:lstStyle>
          <a:p>
            <a:r>
              <a:rPr lang="en-US" sz="1200"/>
              <a:t>Page </a:t>
            </a:r>
            <a:fld id="{715DBE2F-93A1-4727-BDCC-A8F0FCA4B459}" type="slidenum">
              <a:rPr lang="en-US" sz="1200"/>
              <a:pPr/>
              <a:t>45</a:t>
            </a:fld>
            <a:endParaRPr lang="en-US" sz="120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p>
        </p:txBody>
      </p:sp>
      <p:sp>
        <p:nvSpPr>
          <p:cNvPr id="81922"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802.11-13/0933r3</a:t>
            </a:r>
            <a:endParaRPr lang="en-US" sz="1400"/>
          </a:p>
        </p:txBody>
      </p:sp>
      <p:sp>
        <p:nvSpPr>
          <p:cNvPr id="81923"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1924"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1925"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A9EF70F8-095F-4220-8B24-3CCEAB82CF09}" type="slidenum">
              <a:rPr lang="en-US" sz="1200" b="0"/>
              <a:pPr/>
              <a:t>46</a:t>
            </a:fld>
            <a:endParaRPr lang="en-US" sz="1200" b="0"/>
          </a:p>
        </p:txBody>
      </p:sp>
      <p:sp>
        <p:nvSpPr>
          <p:cNvPr id="81926" name="Rectangle 2"/>
          <p:cNvSpPr>
            <a:spLocks noGrp="1" noRot="1" noChangeAspect="1" noChangeArrowheads="1" noTextEdit="1"/>
          </p:cNvSpPr>
          <p:nvPr>
            <p:ph type="sldImg"/>
          </p:nvPr>
        </p:nvSpPr>
        <p:spPr>
          <a:ln/>
        </p:spPr>
      </p:sp>
      <p:sp>
        <p:nvSpPr>
          <p:cNvPr id="819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p>
        </p:txBody>
      </p:sp>
      <p:sp>
        <p:nvSpPr>
          <p:cNvPr id="8397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802.11-13/0933r3</a:t>
            </a:r>
            <a:endParaRPr lang="en-US" sz="1400"/>
          </a:p>
        </p:txBody>
      </p:sp>
      <p:sp>
        <p:nvSpPr>
          <p:cNvPr id="83971"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3973"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96E07C6B-0B5C-4F8B-AF92-7FF4F800ABD9}" type="slidenum">
              <a:rPr lang="en-US" sz="1200" b="0"/>
              <a:pPr/>
              <a:t>47</a:t>
            </a:fld>
            <a:endParaRPr lang="en-US" sz="1200" b="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802.11-13/0933r3</a:t>
            </a:r>
            <a:endParaRPr lang="en-US"/>
          </a:p>
        </p:txBody>
      </p:sp>
      <p:sp>
        <p:nvSpPr>
          <p:cNvPr id="5" name="Date Placeholder 4"/>
          <p:cNvSpPr>
            <a:spLocks noGrp="1"/>
          </p:cNvSpPr>
          <p:nvPr>
            <p:ph type="dt" idx="11"/>
          </p:nvPr>
        </p:nvSpPr>
        <p:spPr/>
        <p:txBody>
          <a:bodyPr/>
          <a:lstStyle/>
          <a:p>
            <a:pPr>
              <a:defRPr/>
            </a:pPr>
            <a:r>
              <a:rPr lang="en-US" smtClean="0"/>
              <a:t>September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0078" y="9076909"/>
            <a:ext cx="506766" cy="186180"/>
          </a:xfrm>
        </p:spPr>
        <p:txBody>
          <a:bodyPr/>
          <a:lstStyle/>
          <a:p>
            <a:pPr>
              <a:defRPr/>
            </a:pPr>
            <a:r>
              <a:rPr lang="en-US" smtClean="0"/>
              <a:t>Page </a:t>
            </a:r>
            <a:fld id="{ABB55A41-2363-4FF7-B4E6-5952201265BE}" type="slidenum">
              <a:rPr lang="en-US" smtClean="0"/>
              <a:pPr>
                <a:defRPr/>
              </a:pPr>
              <a:t>52</a:t>
            </a:fld>
            <a:endParaRPr lang="en-US"/>
          </a:p>
        </p:txBody>
      </p:sp>
    </p:spTree>
    <p:extLst>
      <p:ext uri="{BB962C8B-B14F-4D97-AF65-F5344CB8AC3E}">
        <p14:creationId xmlns:p14="http://schemas.microsoft.com/office/powerpoint/2010/main" val="705398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p>
        </p:txBody>
      </p:sp>
      <p:sp>
        <p:nvSpPr>
          <p:cNvPr id="194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802.11-13/0933r3</a:t>
            </a:r>
            <a:endParaRPr lang="en-US" sz="1400"/>
          </a:p>
        </p:txBody>
      </p:sp>
      <p:sp>
        <p:nvSpPr>
          <p:cNvPr id="19459"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9461"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52BEB48A-F2B2-4DC9-B48F-7362793BC5C1}" type="slidenum">
              <a:rPr lang="en-US" sz="1200" b="0"/>
              <a:pPr/>
              <a:t>2</a:t>
            </a:fld>
            <a:endParaRPr lang="en-US" sz="1200" b="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7829"/>
            <a:ext cx="1227837" cy="215444"/>
          </a:xfrm>
          <a:noFill/>
          <a:ln>
            <a:miter lim="800000"/>
            <a:headEnd/>
            <a:tailEnd/>
          </a:ln>
        </p:spPr>
        <p:txBody>
          <a:bodyPr/>
          <a:lstStyle/>
          <a:p>
            <a:r>
              <a:rPr lang="en-US" smtClean="0"/>
              <a:t>September 2013</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802.11-13/0933r3</a:t>
            </a:r>
            <a:endParaRPr lang="en-US" smtClean="0"/>
          </a:p>
        </p:txBody>
      </p:sp>
      <p:sp>
        <p:nvSpPr>
          <p:cNvPr id="27653" name="Date Placeholder 4"/>
          <p:cNvSpPr txBox="1">
            <a:spLocks noGrp="1"/>
          </p:cNvSpPr>
          <p:nvPr/>
        </p:nvSpPr>
        <p:spPr bwMode="auto">
          <a:xfrm>
            <a:off x="668309" y="96063"/>
            <a:ext cx="1224493" cy="217210"/>
          </a:xfrm>
          <a:prstGeom prst="rect">
            <a:avLst/>
          </a:prstGeom>
          <a:noFill/>
          <a:ln w="9525">
            <a:noFill/>
            <a:miter lim="800000"/>
            <a:headEnd/>
            <a:tailEnd/>
          </a:ln>
        </p:spPr>
        <p:txBody>
          <a:bodyPr wrap="none" lIns="0" tIns="0" rIns="0" bIns="0" anchor="b">
            <a:spAutoFit/>
          </a:bodyPr>
          <a:lstStyle/>
          <a:p>
            <a:pPr defTabSz="951553" eaLnBrk="0" hangingPunct="0"/>
            <a:r>
              <a:rPr lang="en-US" sz="1400"/>
              <a:t>November 2011</a:t>
            </a:r>
          </a:p>
        </p:txBody>
      </p:sp>
      <p:sp>
        <p:nvSpPr>
          <p:cNvPr id="27654" name="Footer Placeholder 5"/>
          <p:cNvSpPr>
            <a:spLocks noGrp="1"/>
          </p:cNvSpPr>
          <p:nvPr>
            <p:ph type="ftr" sz="quarter" idx="4"/>
          </p:nvPr>
        </p:nvSpPr>
        <p:spPr>
          <a:xfrm>
            <a:off x="4320854"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10079" y="9076909"/>
            <a:ext cx="506766" cy="186180"/>
          </a:xfrm>
          <a:noFill/>
          <a:ln>
            <a:miter lim="800000"/>
            <a:headEnd/>
            <a:tailEnd/>
          </a:ln>
        </p:spPr>
        <p:txBody>
          <a:bodyPr/>
          <a:lstStyle/>
          <a:p>
            <a:pPr defTabSz="951553"/>
            <a:r>
              <a:rPr lang="en-US" smtClean="0"/>
              <a:t>Page </a:t>
            </a:r>
            <a:fld id="{C203DFCC-51D3-4708-9D5D-0538E7E52D07}" type="slidenum">
              <a:rPr lang="en-US" smtClean="0"/>
              <a:pPr defTabSz="951553"/>
              <a:t>11</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7829"/>
            <a:ext cx="1227837" cy="215444"/>
          </a:xfrm>
          <a:noFill/>
          <a:ln>
            <a:miter lim="800000"/>
            <a:headEnd/>
            <a:tailEnd/>
          </a:ln>
        </p:spPr>
        <p:txBody>
          <a:bodyPr/>
          <a:lstStyle/>
          <a:p>
            <a:r>
              <a:rPr lang="en-US" smtClean="0"/>
              <a:t>September 2013</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802.11-13/0933r3</a:t>
            </a:r>
            <a:endParaRPr lang="en-US" smtClean="0"/>
          </a:p>
        </p:txBody>
      </p:sp>
      <p:sp>
        <p:nvSpPr>
          <p:cNvPr id="27653" name="Date Placeholder 4"/>
          <p:cNvSpPr txBox="1">
            <a:spLocks noGrp="1"/>
          </p:cNvSpPr>
          <p:nvPr/>
        </p:nvSpPr>
        <p:spPr bwMode="auto">
          <a:xfrm>
            <a:off x="668309" y="96063"/>
            <a:ext cx="1224493" cy="217210"/>
          </a:xfrm>
          <a:prstGeom prst="rect">
            <a:avLst/>
          </a:prstGeom>
          <a:noFill/>
          <a:ln w="9525">
            <a:noFill/>
            <a:miter lim="800000"/>
            <a:headEnd/>
            <a:tailEnd/>
          </a:ln>
        </p:spPr>
        <p:txBody>
          <a:bodyPr wrap="none" lIns="0" tIns="0" rIns="0" bIns="0" anchor="b">
            <a:spAutoFit/>
          </a:bodyPr>
          <a:lstStyle/>
          <a:p>
            <a:pPr defTabSz="951553" eaLnBrk="0" hangingPunct="0"/>
            <a:r>
              <a:rPr lang="en-US" sz="1400"/>
              <a:t>November 2011</a:t>
            </a:r>
          </a:p>
        </p:txBody>
      </p:sp>
      <p:sp>
        <p:nvSpPr>
          <p:cNvPr id="27654" name="Footer Placeholder 5"/>
          <p:cNvSpPr>
            <a:spLocks noGrp="1"/>
          </p:cNvSpPr>
          <p:nvPr>
            <p:ph type="ftr" sz="quarter" idx="4"/>
          </p:nvPr>
        </p:nvSpPr>
        <p:spPr>
          <a:xfrm>
            <a:off x="4320854"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30430" y="9076909"/>
            <a:ext cx="486415" cy="184666"/>
          </a:xfrm>
          <a:noFill/>
          <a:ln>
            <a:miter lim="800000"/>
            <a:headEnd/>
            <a:tailEnd/>
          </a:ln>
        </p:spPr>
        <p:txBody>
          <a:bodyPr/>
          <a:lstStyle/>
          <a:p>
            <a:pPr defTabSz="951553"/>
            <a:r>
              <a:rPr lang="en-US" smtClean="0"/>
              <a:t>Page </a:t>
            </a:r>
            <a:fld id="{C203DFCC-51D3-4708-9D5D-0538E7E52D07}" type="slidenum">
              <a:rPr lang="en-US" smtClean="0"/>
              <a:pPr defTabSz="951553"/>
              <a:t>12</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802.11-13/0933r3</a:t>
            </a:r>
            <a:endParaRPr lang="en-US"/>
          </a:p>
        </p:txBody>
      </p:sp>
      <p:sp>
        <p:nvSpPr>
          <p:cNvPr id="5" name="Date Placeholder 4"/>
          <p:cNvSpPr>
            <a:spLocks noGrp="1"/>
          </p:cNvSpPr>
          <p:nvPr>
            <p:ph type="dt" idx="11"/>
          </p:nvPr>
        </p:nvSpPr>
        <p:spPr/>
        <p:txBody>
          <a:bodyPr/>
          <a:lstStyle/>
          <a:p>
            <a:pPr>
              <a:defRPr/>
            </a:pPr>
            <a:r>
              <a:rPr lang="en-US" smtClean="0"/>
              <a:t>September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5956" y="9076909"/>
            <a:ext cx="500890" cy="186180"/>
          </a:xfrm>
        </p:spPr>
        <p:txBody>
          <a:bodyPr/>
          <a:lstStyle/>
          <a:p>
            <a:pPr>
              <a:defRPr/>
            </a:pPr>
            <a:r>
              <a:rPr lang="en-US" smtClean="0"/>
              <a:t>Page </a:t>
            </a:r>
            <a:fld id="{ABB55A41-2363-4FF7-B4E6-5952201265BE}" type="slidenum">
              <a:rPr lang="en-US" smtClean="0"/>
              <a:pPr>
                <a:defRPr/>
              </a:pPr>
              <a:t>14</a:t>
            </a:fld>
            <a:endParaRPr lang="en-US"/>
          </a:p>
        </p:txBody>
      </p:sp>
    </p:spTree>
    <p:extLst>
      <p:ext uri="{BB962C8B-B14F-4D97-AF65-F5344CB8AC3E}">
        <p14:creationId xmlns:p14="http://schemas.microsoft.com/office/powerpoint/2010/main" val="3943398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802.11-13/0933r3</a:t>
            </a:r>
            <a:endParaRPr lang="en-US"/>
          </a:p>
        </p:txBody>
      </p:sp>
      <p:sp>
        <p:nvSpPr>
          <p:cNvPr id="5" name="Date Placeholder 4"/>
          <p:cNvSpPr>
            <a:spLocks noGrp="1"/>
          </p:cNvSpPr>
          <p:nvPr>
            <p:ph type="dt" idx="11"/>
          </p:nvPr>
        </p:nvSpPr>
        <p:spPr/>
        <p:txBody>
          <a:bodyPr/>
          <a:lstStyle/>
          <a:p>
            <a:pPr>
              <a:defRPr/>
            </a:pPr>
            <a:r>
              <a:rPr lang="en-US" smtClean="0"/>
              <a:t>September 2013</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16</a:t>
            </a:fld>
            <a:endParaRPr lang="en-US"/>
          </a:p>
        </p:txBody>
      </p:sp>
    </p:spTree>
    <p:extLst>
      <p:ext uri="{BB962C8B-B14F-4D97-AF65-F5344CB8AC3E}">
        <p14:creationId xmlns:p14="http://schemas.microsoft.com/office/powerpoint/2010/main" val="205855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2095633" indent="-232848" defTabSz="955648">
              <a:defRPr sz="2400" b="1">
                <a:solidFill>
                  <a:schemeClr val="tx1"/>
                </a:solidFill>
                <a:latin typeface="Times New Roman" pitchFamily="18" charset="0"/>
              </a:defRPr>
            </a:lvl5pPr>
            <a:lvl6pPr marL="2561330" indent="-232848" defTabSz="955648" eaLnBrk="0" fontAlgn="base" hangingPunct="0">
              <a:spcBef>
                <a:spcPct val="0"/>
              </a:spcBef>
              <a:spcAft>
                <a:spcPct val="0"/>
              </a:spcAft>
              <a:defRPr sz="2400" b="1">
                <a:solidFill>
                  <a:schemeClr val="tx1"/>
                </a:solidFill>
                <a:latin typeface="Times New Roman" pitchFamily="18" charset="0"/>
              </a:defRPr>
            </a:lvl6pPr>
            <a:lvl7pPr marL="3027026" indent="-232848" defTabSz="955648" eaLnBrk="0" fontAlgn="base" hangingPunct="0">
              <a:spcBef>
                <a:spcPct val="0"/>
              </a:spcBef>
              <a:spcAft>
                <a:spcPct val="0"/>
              </a:spcAft>
              <a:defRPr sz="2400" b="1">
                <a:solidFill>
                  <a:schemeClr val="tx1"/>
                </a:solidFill>
                <a:latin typeface="Times New Roman" pitchFamily="18" charset="0"/>
              </a:defRPr>
            </a:lvl7pPr>
            <a:lvl8pPr marL="3492723" indent="-232848" defTabSz="955648" eaLnBrk="0" fontAlgn="base" hangingPunct="0">
              <a:spcBef>
                <a:spcPct val="0"/>
              </a:spcBef>
              <a:spcAft>
                <a:spcPct val="0"/>
              </a:spcAft>
              <a:defRPr sz="2400" b="1">
                <a:solidFill>
                  <a:schemeClr val="tx1"/>
                </a:solidFill>
                <a:latin typeface="Times New Roman" pitchFamily="18" charset="0"/>
              </a:defRPr>
            </a:lvl8pPr>
            <a:lvl9pPr marL="3958419" indent="-232848" defTabSz="955648"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802.11-13/0933r3</a:t>
            </a:r>
            <a:endParaRPr lang="en-US" sz="1400"/>
          </a:p>
        </p:txBody>
      </p:sp>
      <p:sp>
        <p:nvSpPr>
          <p:cNvPr id="26627" name="Rectangle 3"/>
          <p:cNvSpPr>
            <a:spLocks noGrp="1" noChangeArrowheads="1"/>
          </p:cNvSpPr>
          <p:nvPr>
            <p:ph type="dt" sz="quarter" idx="1"/>
          </p:nvPr>
        </p:nvSpPr>
        <p:spPr>
          <a:xfrm>
            <a:off x="668313" y="96231"/>
            <a:ext cx="12278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2095633" indent="-232848" defTabSz="955648">
              <a:defRPr sz="2400" b="1">
                <a:solidFill>
                  <a:schemeClr val="tx1"/>
                </a:solidFill>
                <a:latin typeface="Times New Roman" pitchFamily="18" charset="0"/>
              </a:defRPr>
            </a:lvl5pPr>
            <a:lvl6pPr marL="2561330" indent="-232848" defTabSz="955648" eaLnBrk="0" fontAlgn="base" hangingPunct="0">
              <a:spcBef>
                <a:spcPct val="0"/>
              </a:spcBef>
              <a:spcAft>
                <a:spcPct val="0"/>
              </a:spcAft>
              <a:defRPr sz="2400" b="1">
                <a:solidFill>
                  <a:schemeClr val="tx1"/>
                </a:solidFill>
                <a:latin typeface="Times New Roman" pitchFamily="18" charset="0"/>
              </a:defRPr>
            </a:lvl6pPr>
            <a:lvl7pPr marL="3027026" indent="-232848" defTabSz="955648" eaLnBrk="0" fontAlgn="base" hangingPunct="0">
              <a:spcBef>
                <a:spcPct val="0"/>
              </a:spcBef>
              <a:spcAft>
                <a:spcPct val="0"/>
              </a:spcAft>
              <a:defRPr sz="2400" b="1">
                <a:solidFill>
                  <a:schemeClr val="tx1"/>
                </a:solidFill>
                <a:latin typeface="Times New Roman" pitchFamily="18" charset="0"/>
              </a:defRPr>
            </a:lvl7pPr>
            <a:lvl8pPr marL="3492723" indent="-232848" defTabSz="955648" eaLnBrk="0" fontAlgn="base" hangingPunct="0">
              <a:spcBef>
                <a:spcPct val="0"/>
              </a:spcBef>
              <a:spcAft>
                <a:spcPct val="0"/>
              </a:spcAft>
              <a:defRPr sz="2400" b="1">
                <a:solidFill>
                  <a:schemeClr val="tx1"/>
                </a:solidFill>
                <a:latin typeface="Times New Roman" pitchFamily="18" charset="0"/>
              </a:defRPr>
            </a:lvl8pPr>
            <a:lvl9pPr marL="3958419" indent="-232848" defTabSz="955648" eaLnBrk="0" fontAlgn="base" hangingPunct="0">
              <a:spcBef>
                <a:spcPct val="0"/>
              </a:spcBef>
              <a:spcAft>
                <a:spcPct val="0"/>
              </a:spcAft>
              <a:defRPr sz="2400" b="1">
                <a:solidFill>
                  <a:schemeClr val="tx1"/>
                </a:solidFill>
                <a:latin typeface="Times New Roman" pitchFamily="18" charset="0"/>
              </a:defRPr>
            </a:lvl9pPr>
          </a:lstStyle>
          <a:p>
            <a:r>
              <a:rPr lang="en-US" sz="1400"/>
              <a:t>September 2013</a:t>
            </a:r>
          </a:p>
        </p:txBody>
      </p:sp>
      <p:sp>
        <p:nvSpPr>
          <p:cNvPr id="26628" name="Rectangle 6"/>
          <p:cNvSpPr>
            <a:spLocks noGrp="1" noChangeArrowheads="1"/>
          </p:cNvSpPr>
          <p:nvPr>
            <p:ph type="ftr" sz="quarter" idx="4"/>
          </p:nvPr>
        </p:nvSpPr>
        <p:spPr>
          <a:xfrm>
            <a:off x="3710753" y="9078510"/>
            <a:ext cx="270913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72" indent="-349272"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467314" defTabSz="955648">
              <a:defRPr sz="2400" b="1">
                <a:solidFill>
                  <a:schemeClr val="tx1"/>
                </a:solidFill>
                <a:latin typeface="Times New Roman" pitchFamily="18" charset="0"/>
              </a:defRPr>
            </a:lvl5pPr>
            <a:lvl6pPr marL="933011" defTabSz="955648" eaLnBrk="0" fontAlgn="base" hangingPunct="0">
              <a:spcBef>
                <a:spcPct val="0"/>
              </a:spcBef>
              <a:spcAft>
                <a:spcPct val="0"/>
              </a:spcAft>
              <a:defRPr sz="2400" b="1">
                <a:solidFill>
                  <a:schemeClr val="tx1"/>
                </a:solidFill>
                <a:latin typeface="Times New Roman" pitchFamily="18" charset="0"/>
              </a:defRPr>
            </a:lvl6pPr>
            <a:lvl7pPr marL="1398707" defTabSz="955648" eaLnBrk="0" fontAlgn="base" hangingPunct="0">
              <a:spcBef>
                <a:spcPct val="0"/>
              </a:spcBef>
              <a:spcAft>
                <a:spcPct val="0"/>
              </a:spcAft>
              <a:defRPr sz="2400" b="1">
                <a:solidFill>
                  <a:schemeClr val="tx1"/>
                </a:solidFill>
                <a:latin typeface="Times New Roman" pitchFamily="18" charset="0"/>
              </a:defRPr>
            </a:lvl7pPr>
            <a:lvl8pPr marL="1864403" defTabSz="955648" eaLnBrk="0" fontAlgn="base" hangingPunct="0">
              <a:spcBef>
                <a:spcPct val="0"/>
              </a:spcBef>
              <a:spcAft>
                <a:spcPct val="0"/>
              </a:spcAft>
              <a:defRPr sz="2400" b="1">
                <a:solidFill>
                  <a:schemeClr val="tx1"/>
                </a:solidFill>
                <a:latin typeface="Times New Roman" pitchFamily="18" charset="0"/>
              </a:defRPr>
            </a:lvl8pPr>
            <a:lvl9pPr marL="2330099" defTabSz="955648" eaLnBrk="0" fontAlgn="base" hangingPunct="0">
              <a:spcBef>
                <a:spcPct val="0"/>
              </a:spcBef>
              <a:spcAft>
                <a:spcPct val="0"/>
              </a:spcAft>
              <a:defRPr sz="2400" b="1">
                <a:solidFill>
                  <a:schemeClr val="tx1"/>
                </a:solidFill>
                <a:latin typeface="Times New Roman" pitchFamily="18" charset="0"/>
              </a:defRPr>
            </a:lvl9pPr>
          </a:lstStyle>
          <a:p>
            <a:pPr lvl="4"/>
            <a:r>
              <a:rPr lang="en-US" sz="1200" b="0"/>
              <a:t>Adrian Stephens, Intel Corporation</a:t>
            </a:r>
          </a:p>
        </p:txBody>
      </p:sp>
      <p:sp>
        <p:nvSpPr>
          <p:cNvPr id="26629" name="Rectangle 7"/>
          <p:cNvSpPr>
            <a:spLocks noGrp="1" noChangeArrowheads="1"/>
          </p:cNvSpPr>
          <p:nvPr>
            <p:ph type="sldNum" sz="quarter" idx="5"/>
          </p:nvPr>
        </p:nvSpPr>
        <p:spPr>
          <a:xfrm>
            <a:off x="3311672" y="9078510"/>
            <a:ext cx="50676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648">
              <a:defRPr sz="2400" b="1">
                <a:solidFill>
                  <a:schemeClr val="tx1"/>
                </a:solidFill>
                <a:latin typeface="Times New Roman" pitchFamily="18" charset="0"/>
              </a:defRPr>
            </a:lvl1pPr>
            <a:lvl2pPr marL="756757" indent="-291061" defTabSz="955648">
              <a:defRPr sz="2400" b="1">
                <a:solidFill>
                  <a:schemeClr val="tx1"/>
                </a:solidFill>
                <a:latin typeface="Times New Roman" pitchFamily="18" charset="0"/>
              </a:defRPr>
            </a:lvl2pPr>
            <a:lvl3pPr marL="1164241" indent="-232848" defTabSz="955648">
              <a:defRPr sz="2400" b="1">
                <a:solidFill>
                  <a:schemeClr val="tx1"/>
                </a:solidFill>
                <a:latin typeface="Times New Roman" pitchFamily="18" charset="0"/>
              </a:defRPr>
            </a:lvl3pPr>
            <a:lvl4pPr marL="1629938" indent="-232848" defTabSz="955648">
              <a:defRPr sz="2400" b="1">
                <a:solidFill>
                  <a:schemeClr val="tx1"/>
                </a:solidFill>
                <a:latin typeface="Times New Roman" pitchFamily="18" charset="0"/>
              </a:defRPr>
            </a:lvl4pPr>
            <a:lvl5pPr marL="2095633" indent="-232848" defTabSz="955648">
              <a:defRPr sz="2400" b="1">
                <a:solidFill>
                  <a:schemeClr val="tx1"/>
                </a:solidFill>
                <a:latin typeface="Times New Roman" pitchFamily="18" charset="0"/>
              </a:defRPr>
            </a:lvl5pPr>
            <a:lvl6pPr marL="2561330" indent="-232848" defTabSz="955648" eaLnBrk="0" fontAlgn="base" hangingPunct="0">
              <a:spcBef>
                <a:spcPct val="0"/>
              </a:spcBef>
              <a:spcAft>
                <a:spcPct val="0"/>
              </a:spcAft>
              <a:defRPr sz="2400" b="1">
                <a:solidFill>
                  <a:schemeClr val="tx1"/>
                </a:solidFill>
                <a:latin typeface="Times New Roman" pitchFamily="18" charset="0"/>
              </a:defRPr>
            </a:lvl6pPr>
            <a:lvl7pPr marL="3027026" indent="-232848" defTabSz="955648" eaLnBrk="0" fontAlgn="base" hangingPunct="0">
              <a:spcBef>
                <a:spcPct val="0"/>
              </a:spcBef>
              <a:spcAft>
                <a:spcPct val="0"/>
              </a:spcAft>
              <a:defRPr sz="2400" b="1">
                <a:solidFill>
                  <a:schemeClr val="tx1"/>
                </a:solidFill>
                <a:latin typeface="Times New Roman" pitchFamily="18" charset="0"/>
              </a:defRPr>
            </a:lvl7pPr>
            <a:lvl8pPr marL="3492723" indent="-232848" defTabSz="955648" eaLnBrk="0" fontAlgn="base" hangingPunct="0">
              <a:spcBef>
                <a:spcPct val="0"/>
              </a:spcBef>
              <a:spcAft>
                <a:spcPct val="0"/>
              </a:spcAft>
              <a:defRPr sz="2400" b="1">
                <a:solidFill>
                  <a:schemeClr val="tx1"/>
                </a:solidFill>
                <a:latin typeface="Times New Roman" pitchFamily="18" charset="0"/>
              </a:defRPr>
            </a:lvl8pPr>
            <a:lvl9pPr marL="3958419" indent="-232848" defTabSz="955648"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2C91F92F-F436-4CC4-9AC9-4A1CE1BFF2FD}" type="slidenum">
              <a:rPr lang="en-US" sz="1200" b="0"/>
              <a:pPr/>
              <a:t>25</a:t>
            </a:fld>
            <a:endParaRPr lang="en-US" sz="1200" b="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p>
        </p:txBody>
      </p:sp>
      <p:sp>
        <p:nvSpPr>
          <p:cNvPr id="52226"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802.11-13/0933r3</a:t>
            </a:r>
            <a:endParaRPr lang="en-US" sz="1400"/>
          </a:p>
        </p:txBody>
      </p:sp>
      <p:sp>
        <p:nvSpPr>
          <p:cNvPr id="52227" name="Rectangle 3"/>
          <p:cNvSpPr txBox="1">
            <a:spLocks noGrp="1" noChangeArrowheads="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52229" name="Rectangle 7"/>
          <p:cNvSpPr>
            <a:spLocks noGrp="1" noChangeArrowheads="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77EC9F2F-741B-4DEE-8797-BA00E4F3D4F3}" type="slidenum">
              <a:rPr lang="en-US" sz="1200" b="0"/>
              <a:pPr/>
              <a:t>31</a:t>
            </a:fld>
            <a:endParaRPr lang="en-US" sz="1200" b="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a:t>September 2013</a:t>
            </a:r>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400" smtClean="0"/>
              <a:t>doc.: IEEE 802.11-13/0933r3</a:t>
            </a:r>
            <a:endParaRPr lang="en-US" sz="1400"/>
          </a:p>
        </p:txBody>
      </p:sp>
      <p:sp>
        <p:nvSpPr>
          <p:cNvPr id="64517" name="Date Placeholder 4"/>
          <p:cNvSpPr txBox="1">
            <a:spLocks noGrp="1"/>
          </p:cNvSpPr>
          <p:nvPr/>
        </p:nvSpPr>
        <p:spPr bwMode="auto">
          <a:xfrm>
            <a:off x="668309"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59" indent="-344859"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463005" defTabSz="949956">
              <a:defRPr sz="2400" b="1">
                <a:solidFill>
                  <a:schemeClr val="tx1"/>
                </a:solidFill>
                <a:latin typeface="Times New Roman" pitchFamily="18" charset="0"/>
              </a:defRPr>
            </a:lvl5pPr>
            <a:lvl6pPr marL="922814" defTabSz="949956" fontAlgn="base">
              <a:spcBef>
                <a:spcPct val="0"/>
              </a:spcBef>
              <a:spcAft>
                <a:spcPct val="0"/>
              </a:spcAft>
              <a:defRPr sz="2400" b="1">
                <a:solidFill>
                  <a:schemeClr val="tx1"/>
                </a:solidFill>
                <a:latin typeface="Times New Roman" pitchFamily="18" charset="0"/>
              </a:defRPr>
            </a:lvl6pPr>
            <a:lvl7pPr marL="1382626" defTabSz="949956" fontAlgn="base">
              <a:spcBef>
                <a:spcPct val="0"/>
              </a:spcBef>
              <a:spcAft>
                <a:spcPct val="0"/>
              </a:spcAft>
              <a:defRPr sz="2400" b="1">
                <a:solidFill>
                  <a:schemeClr val="tx1"/>
                </a:solidFill>
                <a:latin typeface="Times New Roman" pitchFamily="18" charset="0"/>
              </a:defRPr>
            </a:lvl7pPr>
            <a:lvl8pPr marL="1842436" defTabSz="949956" fontAlgn="base">
              <a:spcBef>
                <a:spcPct val="0"/>
              </a:spcBef>
              <a:spcAft>
                <a:spcPct val="0"/>
              </a:spcAft>
              <a:defRPr sz="2400" b="1">
                <a:solidFill>
                  <a:schemeClr val="tx1"/>
                </a:solidFill>
                <a:latin typeface="Times New Roman" pitchFamily="18" charset="0"/>
              </a:defRPr>
            </a:lvl8pPr>
            <a:lvl9pPr marL="2302248" defTabSz="949956"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64519" name="Slide Number Placeholder 6"/>
          <p:cNvSpPr>
            <a:spLocks noGrp="1"/>
          </p:cNvSpPr>
          <p:nvPr>
            <p:ph type="sldNum" sz="quarter" idx="5"/>
          </p:nvPr>
        </p:nvSpPr>
        <p:spPr>
          <a:xfrm>
            <a:off x="3310079"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956">
              <a:defRPr sz="2400" b="1">
                <a:solidFill>
                  <a:schemeClr val="tx1"/>
                </a:solidFill>
                <a:latin typeface="Times New Roman" pitchFamily="18" charset="0"/>
              </a:defRPr>
            </a:lvl1pPr>
            <a:lvl2pPr marL="747193" indent="-287381" defTabSz="949956">
              <a:defRPr sz="2400" b="1">
                <a:solidFill>
                  <a:schemeClr val="tx1"/>
                </a:solidFill>
                <a:latin typeface="Times New Roman" pitchFamily="18" charset="0"/>
              </a:defRPr>
            </a:lvl2pPr>
            <a:lvl3pPr marL="1149527" indent="-229906" defTabSz="949956">
              <a:defRPr sz="2400" b="1">
                <a:solidFill>
                  <a:schemeClr val="tx1"/>
                </a:solidFill>
                <a:latin typeface="Times New Roman" pitchFamily="18" charset="0"/>
              </a:defRPr>
            </a:lvl3pPr>
            <a:lvl4pPr marL="1609337" indent="-229906" defTabSz="949956">
              <a:defRPr sz="2400" b="1">
                <a:solidFill>
                  <a:schemeClr val="tx1"/>
                </a:solidFill>
                <a:latin typeface="Times New Roman" pitchFamily="18" charset="0"/>
              </a:defRPr>
            </a:lvl4pPr>
            <a:lvl5pPr marL="2069149" indent="-229906" defTabSz="949956">
              <a:defRPr sz="2400" b="1">
                <a:solidFill>
                  <a:schemeClr val="tx1"/>
                </a:solidFill>
                <a:latin typeface="Times New Roman" pitchFamily="18" charset="0"/>
              </a:defRPr>
            </a:lvl5pPr>
            <a:lvl6pPr marL="2528959" indent="-229906" defTabSz="949956" fontAlgn="base">
              <a:spcBef>
                <a:spcPct val="0"/>
              </a:spcBef>
              <a:spcAft>
                <a:spcPct val="0"/>
              </a:spcAft>
              <a:defRPr sz="2400" b="1">
                <a:solidFill>
                  <a:schemeClr val="tx1"/>
                </a:solidFill>
                <a:latin typeface="Times New Roman" pitchFamily="18" charset="0"/>
              </a:defRPr>
            </a:lvl6pPr>
            <a:lvl7pPr marL="2988771" indent="-229906" defTabSz="949956" fontAlgn="base">
              <a:spcBef>
                <a:spcPct val="0"/>
              </a:spcBef>
              <a:spcAft>
                <a:spcPct val="0"/>
              </a:spcAft>
              <a:defRPr sz="2400" b="1">
                <a:solidFill>
                  <a:schemeClr val="tx1"/>
                </a:solidFill>
                <a:latin typeface="Times New Roman" pitchFamily="18" charset="0"/>
              </a:defRPr>
            </a:lvl7pPr>
            <a:lvl8pPr marL="3448580" indent="-229906" defTabSz="949956" fontAlgn="base">
              <a:spcBef>
                <a:spcPct val="0"/>
              </a:spcBef>
              <a:spcAft>
                <a:spcPct val="0"/>
              </a:spcAft>
              <a:defRPr sz="2400" b="1">
                <a:solidFill>
                  <a:schemeClr val="tx1"/>
                </a:solidFill>
                <a:latin typeface="Times New Roman" pitchFamily="18" charset="0"/>
              </a:defRPr>
            </a:lvl8pPr>
            <a:lvl9pPr marL="3908391" indent="-229906" defTabSz="949956" fontAlgn="base">
              <a:spcBef>
                <a:spcPct val="0"/>
              </a:spcBef>
              <a:spcAft>
                <a:spcPct val="0"/>
              </a:spcAft>
              <a:defRPr sz="2400" b="1">
                <a:solidFill>
                  <a:schemeClr val="tx1"/>
                </a:solidFill>
                <a:latin typeface="Times New Roman" pitchFamily="18" charset="0"/>
              </a:defRPr>
            </a:lvl9pPr>
          </a:lstStyle>
          <a:p>
            <a:r>
              <a:rPr lang="en-US" sz="1200" b="0"/>
              <a:t>Page </a:t>
            </a:r>
            <a:fld id="{4E44476F-A137-4586-B866-C75BB669FE3D}" type="slidenum">
              <a:rPr lang="en-US" sz="1200" b="0"/>
              <a:pPr/>
              <a:t>36</a:t>
            </a:fld>
            <a:endParaRPr lang="en-US" sz="1200" b="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xfrm>
            <a:off x="4252631" y="6475413"/>
            <a:ext cx="714940" cy="246221"/>
          </a:xfrm>
          <a:ln/>
        </p:spPr>
        <p:txBody>
          <a:bodyPr/>
          <a:lstStyle>
            <a:lvl1pPr>
              <a:defRPr sz="1600"/>
            </a:lvl1pPr>
          </a:lstStyle>
          <a:p>
            <a:pPr>
              <a:defRPr/>
            </a:pPr>
            <a:r>
              <a:rPr lang="en-US" smtClean="0"/>
              <a:t>Slide </a:t>
            </a:r>
            <a:fld id="{2EAEAD36-1DF0-4BD8-97EF-26BDB0C08C35}" type="slidenum">
              <a:rPr lang="en-US" smtClean="0"/>
              <a:pPr>
                <a:defRPr/>
              </a:pPr>
              <a:t>‹#›</a:t>
            </a:fld>
            <a:endParaRPr lang="en-US" dirty="0"/>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252631" y="6475413"/>
            <a:ext cx="714940" cy="24622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600" b="0"/>
            </a:lvl1pPr>
          </a:lstStyle>
          <a:p>
            <a:pPr>
              <a:defRPr/>
            </a:pPr>
            <a:r>
              <a:rPr lang="en-US" smtClean="0"/>
              <a:t>Slide </a:t>
            </a:r>
            <a:fld id="{ACB99B2B-AF85-4893-959A-4850BB080594}" type="slidenum">
              <a:rPr lang="en-US" smtClean="0"/>
              <a:pPr>
                <a:defRPr/>
              </a:pPr>
              <a:t>‹#›</a:t>
            </a:fld>
            <a:endParaRPr lang="en-US" dirty="0"/>
          </a:p>
        </p:txBody>
      </p:sp>
      <p:sp>
        <p:nvSpPr>
          <p:cNvPr id="1031" name="Rectangle 7"/>
          <p:cNvSpPr>
            <a:spLocks noChangeArrowheads="1"/>
          </p:cNvSpPr>
          <p:nvPr/>
        </p:nvSpPr>
        <p:spPr bwMode="auto">
          <a:xfrm>
            <a:off x="5064060" y="311964"/>
            <a:ext cx="3283015"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802.11-13/0933r3</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3/11-13-1055-00-00ak-tag-stacking-change.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mailto:oliver.holland@kcl.ac.uk" TargetMode="External"/><Relationship Id="rId2" Type="http://schemas.openxmlformats.org/officeDocument/2006/relationships/hyperlink" Target="http://grouper.ieee.org/groups/dyspan/1/" TargetMode="External"/><Relationship Id="rId1" Type="http://schemas.openxmlformats.org/officeDocument/2006/relationships/slideLayout" Target="../slideLayouts/slideLayout7.xml"/><Relationship Id="rId4" Type="http://schemas.openxmlformats.org/officeDocument/2006/relationships/hyperlink" Target="mailto:michael.gundlach@nsn.com"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tandards.ieee.org/findstds/standard/1900.1a-2012.html" TargetMode="External"/><Relationship Id="rId2" Type="http://schemas.openxmlformats.org/officeDocument/2006/relationships/hyperlink" Target="http://standards.ieee.org/findstds/standard/1900.1-2008.html" TargetMode="External"/><Relationship Id="rId1" Type="http://schemas.openxmlformats.org/officeDocument/2006/relationships/slideLayout" Target="../slideLayouts/slideLayout7.xml"/><Relationship Id="rId5" Type="http://schemas.openxmlformats.org/officeDocument/2006/relationships/hyperlink" Target="mailto:michael.gundlachATnsn.com" TargetMode="External"/><Relationship Id="rId4" Type="http://schemas.openxmlformats.org/officeDocument/2006/relationships/hyperlink" Target="mailto:oliver.hollandATkcl.ac.uk"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mailto:michael.gundlach@nsn.com" TargetMode="External"/><Relationship Id="rId2" Type="http://schemas.openxmlformats.org/officeDocument/2006/relationships/hyperlink" Target="mailto:oliver.holland@kcl.ac.uk" TargetMode="Externa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hyperlink" Target="http://www.ieee802.org/11/Meetings/Meeting_Plan.html"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802.11 Supplementary Plenary Information - September 2013</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2013-</a:t>
            </a:r>
            <a:r>
              <a:rPr lang="en-US" dirty="0" smtClean="0"/>
              <a:t> September </a:t>
            </a:r>
            <a:r>
              <a:rPr lang="en-US" b="0" dirty="0" smtClean="0"/>
              <a:t>-15</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279401" y="3394075"/>
            <a:ext cx="855142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802.11 Plenary meeting </a:t>
            </a:r>
            <a:r>
              <a:rPr lang="en-US" sz="1600" dirty="0"/>
              <a:t>– </a:t>
            </a:r>
            <a:r>
              <a:rPr lang="en-US" sz="1600" dirty="0" smtClean="0"/>
              <a:t>September  2013 </a:t>
            </a:r>
          </a:p>
          <a:p>
            <a:pPr eaLnBrk="0" hangingPunct="0"/>
            <a:r>
              <a:rPr lang="en-US" sz="1600" dirty="0" smtClean="0"/>
              <a:t>being held in Nanjing, China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07571"/>
          </a:xfrm>
        </p:spPr>
        <p:txBody>
          <a:bodyPr/>
          <a:lstStyle/>
          <a:p>
            <a:r>
              <a:rPr lang="en-US" dirty="0" smtClean="0"/>
              <a:t>September 2013        PARS</a:t>
            </a:r>
            <a:endParaRPr lang="en-US" dirty="0"/>
          </a:p>
        </p:txBody>
      </p:sp>
      <p:sp>
        <p:nvSpPr>
          <p:cNvPr id="3" name="Content Placeholder 2"/>
          <p:cNvSpPr>
            <a:spLocks noGrp="1"/>
          </p:cNvSpPr>
          <p:nvPr>
            <p:ph idx="1"/>
          </p:nvPr>
        </p:nvSpPr>
        <p:spPr>
          <a:xfrm>
            <a:off x="179480" y="1378857"/>
            <a:ext cx="8732292" cy="4717143"/>
          </a:xfrm>
        </p:spPr>
        <p:txBody>
          <a:bodyPr/>
          <a:lstStyle/>
          <a:p>
            <a:r>
              <a:rPr lang="en-US" dirty="0" smtClean="0"/>
              <a:t>No PARS in September</a:t>
            </a:r>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10</a:t>
            </a:fld>
            <a:endParaRPr lang="en-US"/>
          </a:p>
        </p:txBody>
      </p:sp>
      <p:sp>
        <p:nvSpPr>
          <p:cNvPr id="7" name="Text Box 4"/>
          <p:cNvSpPr txBox="1">
            <a:spLocks noChangeArrowheads="1"/>
          </p:cNvSpPr>
          <p:nvPr/>
        </p:nvSpPr>
        <p:spPr bwMode="auto">
          <a:xfrm>
            <a:off x="179479" y="544513"/>
            <a:ext cx="32049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4.1.5 </a:t>
            </a:r>
            <a:endParaRPr lang="en-US" sz="2000" dirty="0">
              <a:solidFill>
                <a:schemeClr val="tx2"/>
              </a:solidFill>
            </a:endParaRPr>
          </a:p>
        </p:txBody>
      </p:sp>
    </p:spTree>
    <p:extLst>
      <p:ext uri="{BB962C8B-B14F-4D97-AF65-F5344CB8AC3E}">
        <p14:creationId xmlns:p14="http://schemas.microsoft.com/office/powerpoint/2010/main" val="30281544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September 2013</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11</a:t>
            </a:fld>
            <a:endParaRPr lang="en-US" smtClean="0"/>
          </a:p>
        </p:txBody>
      </p:sp>
      <p:sp>
        <p:nvSpPr>
          <p:cNvPr id="26628" name="Rectangle 2"/>
          <p:cNvSpPr>
            <a:spLocks noGrp="1" noChangeArrowheads="1"/>
          </p:cNvSpPr>
          <p:nvPr>
            <p:ph type="title"/>
          </p:nvPr>
        </p:nvSpPr>
        <p:spPr>
          <a:xfrm>
            <a:off x="657225" y="790575"/>
            <a:ext cx="7772400"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255973998"/>
              </p:ext>
            </p:extLst>
          </p:nvPr>
        </p:nvGraphicFramePr>
        <p:xfrm>
          <a:off x="246289" y="1335996"/>
          <a:ext cx="7838169" cy="4541520"/>
        </p:xfrm>
        <a:graphic>
          <a:graphicData uri="http://schemas.openxmlformats.org/drawingml/2006/table">
            <a:tbl>
              <a:tblPr/>
              <a:tblGrid>
                <a:gridCol w="2217511"/>
                <a:gridCol w="2346436"/>
                <a:gridCol w="3274222"/>
              </a:tblGrid>
              <a:tr h="25828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Building</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202</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204</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205</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206</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24</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313</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94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OMNIRAN</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800" dirty="0" smtClean="0"/>
                        <a:t>307</a:t>
                      </a:r>
                      <a:endParaRPr lang="en-US" sz="28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cxnSp>
        <p:nvCxnSpPr>
          <p:cNvPr id="3" name="Straight Connector 2"/>
          <p:cNvCxnSpPr/>
          <p:nvPr/>
        </p:nvCxnSpPr>
        <p:spPr bwMode="auto">
          <a:xfrm>
            <a:off x="5118100" y="2006600"/>
            <a:ext cx="2540000"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Straight Connector 9"/>
          <p:cNvCxnSpPr/>
          <p:nvPr/>
        </p:nvCxnSpPr>
        <p:spPr bwMode="auto">
          <a:xfrm>
            <a:off x="5118100" y="2501900"/>
            <a:ext cx="2540000" cy="0"/>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September 2013</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12</a:t>
            </a:fld>
            <a:endParaRPr lang="en-US" smtClean="0"/>
          </a:p>
        </p:txBody>
      </p:sp>
      <p:sp>
        <p:nvSpPr>
          <p:cNvPr id="26628" name="Rectangle 2"/>
          <p:cNvSpPr>
            <a:spLocks noGrp="1" noChangeArrowheads="1"/>
          </p:cNvSpPr>
          <p:nvPr>
            <p:ph type="title"/>
          </p:nvPr>
        </p:nvSpPr>
        <p:spPr>
          <a:xfrm>
            <a:off x="3844924" y="641577"/>
            <a:ext cx="5299075"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2433853603"/>
              </p:ext>
            </p:extLst>
          </p:nvPr>
        </p:nvGraphicFramePr>
        <p:xfrm>
          <a:off x="161018" y="1211726"/>
          <a:ext cx="8418741" cy="5303520"/>
        </p:xfrm>
        <a:graphic>
          <a:graphicData uri="http://schemas.openxmlformats.org/drawingml/2006/table">
            <a:tbl>
              <a:tblPr/>
              <a:tblGrid>
                <a:gridCol w="2438854"/>
                <a:gridCol w="2162628"/>
                <a:gridCol w="3817259"/>
              </a:tblGrid>
              <a:tr h="22795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Building/Floor</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802.11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Great Hall</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MC</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308</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AC</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308, 313</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AF</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307, 309</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Editors</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311</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AH</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Great Hall,</a:t>
                      </a:r>
                      <a:r>
                        <a:rPr lang="en-US" sz="1600" baseline="0" dirty="0" smtClean="0"/>
                        <a:t> 313</a:t>
                      </a:r>
                      <a:endParaRPr lang="en-US" sz="1600" dirty="0" smtClean="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AI</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307</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AJ</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307, 309</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AK</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313</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AQ</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307</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REG</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309</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WNG</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Great Hall</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JTC1</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307</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HEW</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Great Hall</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600" b="1" dirty="0" smtClean="0"/>
                        <a:t>ARC</a:t>
                      </a:r>
                      <a:endParaRPr lang="en-US" sz="16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Main/3rd</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dirty="0" smtClean="0"/>
                        <a:t>309</a:t>
                      </a:r>
                      <a:endParaRPr lang="en-US" sz="16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extLst>
      <p:ext uri="{BB962C8B-B14F-4D97-AF65-F5344CB8AC3E}">
        <p14:creationId xmlns:p14="http://schemas.microsoft.com/office/powerpoint/2010/main" val="39050857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47700"/>
          </a:xfrm>
        </p:spPr>
        <p:txBody>
          <a:bodyPr/>
          <a:lstStyle/>
          <a:p>
            <a:r>
              <a:rPr lang="en-US" dirty="0" smtClean="0"/>
              <a:t>Badge Color Codes</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13</a:t>
            </a:fld>
            <a:endParaRPr lang="en-US"/>
          </a:p>
        </p:txBody>
      </p:sp>
      <p:sp>
        <p:nvSpPr>
          <p:cNvPr id="8" name="Text Box 2"/>
          <p:cNvSpPr txBox="1">
            <a:spLocks noChangeArrowheads="1"/>
          </p:cNvSpPr>
          <p:nvPr/>
        </p:nvSpPr>
        <p:spPr bwMode="auto">
          <a:xfrm>
            <a:off x="647700" y="2008188"/>
            <a:ext cx="1800225" cy="111442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500" b="1">
                <a:solidFill>
                  <a:srgbClr val="333333"/>
                </a:solidFill>
                <a:effectLst/>
                <a:latin typeface="Helvetica"/>
                <a:ea typeface="Calibri"/>
                <a:cs typeface="Helvetica"/>
              </a:rPr>
              <a:t> </a:t>
            </a:r>
            <a:endParaRPr lang="en-US" sz="1100">
              <a:effectLst/>
              <a:latin typeface="Calibri"/>
              <a:ea typeface="Calibri"/>
              <a:cs typeface="Times New Roman"/>
            </a:endParaRPr>
          </a:p>
          <a:p>
            <a:pPr marL="0" marR="0" algn="ctr">
              <a:spcBef>
                <a:spcPts val="0"/>
              </a:spcBef>
              <a:spcAft>
                <a:spcPts val="0"/>
              </a:spcAft>
            </a:pPr>
            <a:r>
              <a:rPr lang="en-US" sz="500" b="1">
                <a:solidFill>
                  <a:srgbClr val="333333"/>
                </a:solidFill>
                <a:effectLst/>
                <a:latin typeface="Helvetica"/>
                <a:ea typeface="Calibri"/>
                <a:cs typeface="Helvetica"/>
              </a:rPr>
              <a:t>Jiangsu Conference Centre, Nanjing, China</a:t>
            </a:r>
            <a:r>
              <a:rPr lang="en-US" sz="500">
                <a:solidFill>
                  <a:srgbClr val="333333"/>
                </a:solidFill>
                <a:effectLst/>
                <a:latin typeface="Helvetica"/>
                <a:ea typeface="Calibri"/>
                <a:cs typeface="Helvetica"/>
              </a:rPr>
              <a:t> </a:t>
            </a:r>
            <a:r>
              <a:rPr lang="en-US" sz="500" b="1">
                <a:effectLst/>
                <a:latin typeface="Arial"/>
                <a:ea typeface="Calibri"/>
                <a:cs typeface="Times New Roman"/>
              </a:rPr>
              <a:t/>
            </a:r>
            <a:br>
              <a:rPr lang="en-US" sz="500" b="1">
                <a:effectLst/>
                <a:latin typeface="Arial"/>
                <a:ea typeface="Calibri"/>
                <a:cs typeface="Times New Roman"/>
              </a:rPr>
            </a:br>
            <a:r>
              <a:rPr lang="en-US" sz="500" b="1">
                <a:effectLst/>
                <a:latin typeface="Arial"/>
                <a:ea typeface="Calibri"/>
                <a:cs typeface="Times New Roman"/>
              </a:rPr>
              <a:t>15 – 20 September 2013</a:t>
            </a:r>
            <a:endParaRPr lang="en-US" sz="1100">
              <a:effectLst/>
              <a:latin typeface="Calibri"/>
              <a:ea typeface="Calibri"/>
              <a:cs typeface="Times New Roman"/>
            </a:endParaRPr>
          </a:p>
        </p:txBody>
      </p:sp>
      <p:sp>
        <p:nvSpPr>
          <p:cNvPr id="12" name="Text Box 2"/>
          <p:cNvSpPr txBox="1">
            <a:spLocks noChangeArrowheads="1"/>
          </p:cNvSpPr>
          <p:nvPr/>
        </p:nvSpPr>
        <p:spPr bwMode="auto">
          <a:xfrm>
            <a:off x="6391275" y="1965325"/>
            <a:ext cx="1800225" cy="1200150"/>
          </a:xfrm>
          <a:prstGeom prst="rect">
            <a:avLst/>
          </a:prstGeom>
          <a:solidFill>
            <a:srgbClr val="FF99FF"/>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500" b="1">
                <a:solidFill>
                  <a:srgbClr val="333333"/>
                </a:solidFill>
                <a:effectLst/>
                <a:latin typeface="Helvetica"/>
                <a:ea typeface="Calibri"/>
                <a:cs typeface="Helvetica"/>
              </a:rPr>
              <a:t> </a:t>
            </a:r>
            <a:endParaRPr lang="en-US" sz="1100">
              <a:effectLst/>
              <a:latin typeface="Calibri"/>
              <a:ea typeface="Calibri"/>
              <a:cs typeface="Times New Roman"/>
            </a:endParaRPr>
          </a:p>
          <a:p>
            <a:pPr marL="0" marR="0" algn="ctr">
              <a:spcBef>
                <a:spcPts val="0"/>
              </a:spcBef>
              <a:spcAft>
                <a:spcPts val="0"/>
              </a:spcAft>
            </a:pPr>
            <a:r>
              <a:rPr lang="en-US" sz="500" b="1">
                <a:solidFill>
                  <a:srgbClr val="333333"/>
                </a:solidFill>
                <a:effectLst/>
                <a:latin typeface="Helvetica"/>
                <a:ea typeface="Calibri"/>
                <a:cs typeface="Helvetica"/>
              </a:rPr>
              <a:t>Jiangsu Conference Centre, Nanjing, China</a:t>
            </a:r>
            <a:r>
              <a:rPr lang="en-US" sz="500">
                <a:solidFill>
                  <a:srgbClr val="333333"/>
                </a:solidFill>
                <a:effectLst/>
                <a:latin typeface="Helvetica"/>
                <a:ea typeface="Calibri"/>
                <a:cs typeface="Helvetica"/>
              </a:rPr>
              <a:t> </a:t>
            </a:r>
            <a:r>
              <a:rPr lang="en-US" sz="500" b="1">
                <a:effectLst/>
                <a:latin typeface="Arial"/>
                <a:ea typeface="Calibri"/>
                <a:cs typeface="Times New Roman"/>
              </a:rPr>
              <a:t/>
            </a:r>
            <a:br>
              <a:rPr lang="en-US" sz="500" b="1">
                <a:effectLst/>
                <a:latin typeface="Arial"/>
                <a:ea typeface="Calibri"/>
                <a:cs typeface="Times New Roman"/>
              </a:rPr>
            </a:br>
            <a:r>
              <a:rPr lang="en-US" sz="500" b="1">
                <a:effectLst/>
                <a:latin typeface="Arial"/>
                <a:ea typeface="Calibri"/>
                <a:cs typeface="Times New Roman"/>
              </a:rPr>
              <a:t>15 – 20 September 2013</a:t>
            </a:r>
            <a:endParaRPr lang="en-US" sz="1100">
              <a:effectLst/>
              <a:latin typeface="Calibri"/>
              <a:ea typeface="Calibri"/>
              <a:cs typeface="Times New Roman"/>
            </a:endParaRPr>
          </a:p>
        </p:txBody>
      </p:sp>
      <p:sp>
        <p:nvSpPr>
          <p:cNvPr id="16" name="Text Box 2"/>
          <p:cNvSpPr txBox="1">
            <a:spLocks noChangeArrowheads="1"/>
          </p:cNvSpPr>
          <p:nvPr/>
        </p:nvSpPr>
        <p:spPr bwMode="auto">
          <a:xfrm>
            <a:off x="3570287" y="4756150"/>
            <a:ext cx="1800225" cy="1200150"/>
          </a:xfrm>
          <a:prstGeom prst="rect">
            <a:avLst/>
          </a:prstGeom>
          <a:no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500" b="1">
                <a:solidFill>
                  <a:srgbClr val="333333"/>
                </a:solidFill>
                <a:effectLst/>
                <a:latin typeface="Helvetica"/>
                <a:ea typeface="Calibri"/>
                <a:cs typeface="Helvetica"/>
              </a:rPr>
              <a:t> </a:t>
            </a:r>
            <a:endParaRPr lang="en-US" sz="1100">
              <a:effectLst/>
              <a:latin typeface="Calibri"/>
              <a:ea typeface="Calibri"/>
              <a:cs typeface="Times New Roman"/>
            </a:endParaRPr>
          </a:p>
          <a:p>
            <a:pPr marL="0" marR="0" algn="ctr">
              <a:spcBef>
                <a:spcPts val="0"/>
              </a:spcBef>
              <a:spcAft>
                <a:spcPts val="0"/>
              </a:spcAft>
            </a:pPr>
            <a:r>
              <a:rPr lang="en-US" sz="500" b="1">
                <a:solidFill>
                  <a:srgbClr val="333333"/>
                </a:solidFill>
                <a:effectLst/>
                <a:latin typeface="Helvetica"/>
                <a:ea typeface="Calibri"/>
                <a:cs typeface="Helvetica"/>
              </a:rPr>
              <a:t>Jiangsu Conference Centre, Nanjing, China</a:t>
            </a:r>
            <a:r>
              <a:rPr lang="en-US" sz="500">
                <a:solidFill>
                  <a:srgbClr val="333333"/>
                </a:solidFill>
                <a:effectLst/>
                <a:latin typeface="Helvetica"/>
                <a:ea typeface="Calibri"/>
                <a:cs typeface="Helvetica"/>
              </a:rPr>
              <a:t> </a:t>
            </a:r>
            <a:r>
              <a:rPr lang="en-US" sz="500" b="1">
                <a:effectLst/>
                <a:latin typeface="Arial"/>
                <a:ea typeface="Calibri"/>
                <a:cs typeface="Times New Roman"/>
              </a:rPr>
              <a:t/>
            </a:r>
            <a:br>
              <a:rPr lang="en-US" sz="500" b="1">
                <a:effectLst/>
                <a:latin typeface="Arial"/>
                <a:ea typeface="Calibri"/>
                <a:cs typeface="Times New Roman"/>
              </a:rPr>
            </a:br>
            <a:r>
              <a:rPr lang="en-US" sz="500" b="1">
                <a:effectLst/>
                <a:latin typeface="Arial"/>
                <a:ea typeface="Calibri"/>
                <a:cs typeface="Times New Roman"/>
              </a:rPr>
              <a:t>15 – 20 September 2013</a:t>
            </a:r>
            <a:endParaRPr lang="en-US" sz="1100">
              <a:effectLst/>
              <a:latin typeface="Calibri"/>
              <a:ea typeface="Calibri"/>
              <a:cs typeface="Times New Roman"/>
            </a:endParaRPr>
          </a:p>
        </p:txBody>
      </p:sp>
      <p:sp>
        <p:nvSpPr>
          <p:cNvPr id="20" name="Block Arc 19"/>
          <p:cNvSpPr/>
          <p:nvPr/>
        </p:nvSpPr>
        <p:spPr>
          <a:xfrm>
            <a:off x="6905625" y="1355725"/>
            <a:ext cx="819150" cy="619125"/>
          </a:xfrm>
          <a:prstGeom prst="blockArc">
            <a:avLst>
              <a:gd name="adj1" fmla="val 7427343"/>
              <a:gd name="adj2" fmla="val 2888192"/>
              <a:gd name="adj3" fmla="val 10651"/>
            </a:avLst>
          </a:prstGeom>
          <a:solidFill>
            <a:srgbClr val="FF99FF"/>
          </a:solidFill>
          <a:ln>
            <a:solidFill>
              <a:srgbClr val="FF99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Block Arc 20"/>
          <p:cNvSpPr/>
          <p:nvPr/>
        </p:nvSpPr>
        <p:spPr>
          <a:xfrm>
            <a:off x="1019175" y="1374775"/>
            <a:ext cx="1009650" cy="647700"/>
          </a:xfrm>
          <a:prstGeom prst="blockArc">
            <a:avLst>
              <a:gd name="adj1" fmla="val 7427343"/>
              <a:gd name="adj2" fmla="val 2888192"/>
              <a:gd name="adj3" fmla="val 10651"/>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Block Arc 21"/>
          <p:cNvSpPr/>
          <p:nvPr/>
        </p:nvSpPr>
        <p:spPr>
          <a:xfrm>
            <a:off x="3989387" y="4113212"/>
            <a:ext cx="1009650" cy="647700"/>
          </a:xfrm>
          <a:prstGeom prst="blockArc">
            <a:avLst>
              <a:gd name="adj1" fmla="val 7427343"/>
              <a:gd name="adj2" fmla="val 2888192"/>
              <a:gd name="adj3" fmla="val 10651"/>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3" name="Text Box 2"/>
          <p:cNvSpPr txBox="1">
            <a:spLocks noChangeArrowheads="1"/>
          </p:cNvSpPr>
          <p:nvPr/>
        </p:nvSpPr>
        <p:spPr bwMode="auto">
          <a:xfrm>
            <a:off x="3570287" y="5713412"/>
            <a:ext cx="1790700" cy="257175"/>
          </a:xfrm>
          <a:prstGeom prst="rect">
            <a:avLst/>
          </a:prstGeom>
          <a:solidFill>
            <a:schemeClr val="tx1"/>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b="1">
                <a:solidFill>
                  <a:srgbClr val="FFFFFF"/>
                </a:solidFill>
                <a:effectLst/>
                <a:latin typeface="Calibri"/>
                <a:ea typeface="Calibri"/>
                <a:cs typeface="Times New Roman"/>
              </a:rPr>
              <a:t>STUDENT</a:t>
            </a:r>
            <a:endParaRPr lang="en-US" sz="1100">
              <a:effectLst/>
              <a:latin typeface="Calibri"/>
              <a:ea typeface="Calibri"/>
              <a:cs typeface="Times New Roman"/>
            </a:endParaRPr>
          </a:p>
        </p:txBody>
      </p:sp>
      <p:sp>
        <p:nvSpPr>
          <p:cNvPr id="24" name="Text Box 2"/>
          <p:cNvSpPr txBox="1">
            <a:spLocks noChangeArrowheads="1"/>
          </p:cNvSpPr>
          <p:nvPr/>
        </p:nvSpPr>
        <p:spPr bwMode="auto">
          <a:xfrm>
            <a:off x="6391275" y="2924175"/>
            <a:ext cx="1790700" cy="257175"/>
          </a:xfrm>
          <a:prstGeom prst="rect">
            <a:avLst/>
          </a:prstGeom>
          <a:solidFill>
            <a:schemeClr val="tx1"/>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b="1">
                <a:solidFill>
                  <a:srgbClr val="FFFFFF"/>
                </a:solidFill>
                <a:effectLst/>
                <a:latin typeface="Calibri"/>
                <a:ea typeface="Calibri"/>
                <a:cs typeface="Times New Roman"/>
              </a:rPr>
              <a:t>UNIVERSITY OUTREACH</a:t>
            </a:r>
            <a:endParaRPr lang="en-US" sz="1100">
              <a:effectLst/>
              <a:latin typeface="Calibri"/>
              <a:ea typeface="Calibri"/>
              <a:cs typeface="Times New Roman"/>
            </a:endParaRPr>
          </a:p>
        </p:txBody>
      </p:sp>
      <p:sp>
        <p:nvSpPr>
          <p:cNvPr id="25" name="Text Box 2"/>
          <p:cNvSpPr txBox="1">
            <a:spLocks noChangeArrowheads="1"/>
          </p:cNvSpPr>
          <p:nvPr/>
        </p:nvSpPr>
        <p:spPr bwMode="auto">
          <a:xfrm>
            <a:off x="3546475" y="2022475"/>
            <a:ext cx="1800225" cy="1200150"/>
          </a:xfrm>
          <a:prstGeom prst="rect">
            <a:avLst/>
          </a:prstGeom>
          <a:solidFill>
            <a:srgbClr val="FFFF99"/>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1100">
                <a:effectLst/>
                <a:latin typeface="Calibri"/>
                <a:ea typeface="Calibri"/>
                <a:cs typeface="Times New Roman"/>
              </a:rPr>
              <a:t> </a:t>
            </a:r>
          </a:p>
          <a:p>
            <a:pPr marL="0" marR="0" algn="ctr">
              <a:spcBef>
                <a:spcPts val="0"/>
              </a:spcBef>
              <a:spcAft>
                <a:spcPts val="0"/>
              </a:spcAft>
            </a:pPr>
            <a:r>
              <a:rPr lang="en-US" sz="500" b="1">
                <a:solidFill>
                  <a:srgbClr val="333333"/>
                </a:solidFill>
                <a:effectLst/>
                <a:latin typeface="Helvetica"/>
                <a:ea typeface="Calibri"/>
                <a:cs typeface="Helvetica"/>
              </a:rPr>
              <a:t> </a:t>
            </a:r>
            <a:endParaRPr lang="en-US" sz="1100">
              <a:effectLst/>
              <a:latin typeface="Calibri"/>
              <a:ea typeface="Calibri"/>
              <a:cs typeface="Times New Roman"/>
            </a:endParaRPr>
          </a:p>
          <a:p>
            <a:pPr marL="0" marR="0" algn="ctr">
              <a:spcBef>
                <a:spcPts val="0"/>
              </a:spcBef>
              <a:spcAft>
                <a:spcPts val="0"/>
              </a:spcAft>
            </a:pPr>
            <a:r>
              <a:rPr lang="en-US" sz="500" b="1">
                <a:solidFill>
                  <a:srgbClr val="333333"/>
                </a:solidFill>
                <a:effectLst/>
                <a:latin typeface="Helvetica"/>
                <a:ea typeface="Calibri"/>
                <a:cs typeface="Helvetica"/>
              </a:rPr>
              <a:t>Jiangsu Conference Centre, Nanjing, China</a:t>
            </a:r>
            <a:r>
              <a:rPr lang="en-US" sz="500">
                <a:solidFill>
                  <a:srgbClr val="333333"/>
                </a:solidFill>
                <a:effectLst/>
                <a:latin typeface="Helvetica"/>
                <a:ea typeface="Calibri"/>
                <a:cs typeface="Helvetica"/>
              </a:rPr>
              <a:t> </a:t>
            </a:r>
            <a:r>
              <a:rPr lang="en-US" sz="500" b="1">
                <a:effectLst/>
                <a:latin typeface="Arial"/>
                <a:ea typeface="Calibri"/>
                <a:cs typeface="Times New Roman"/>
              </a:rPr>
              <a:t/>
            </a:r>
            <a:br>
              <a:rPr lang="en-US" sz="500" b="1">
                <a:effectLst/>
                <a:latin typeface="Arial"/>
                <a:ea typeface="Calibri"/>
                <a:cs typeface="Times New Roman"/>
              </a:rPr>
            </a:br>
            <a:r>
              <a:rPr lang="en-US" sz="500" b="1">
                <a:effectLst/>
                <a:latin typeface="Arial"/>
                <a:ea typeface="Calibri"/>
                <a:cs typeface="Times New Roman"/>
              </a:rPr>
              <a:t>15 – 20 September 2013</a:t>
            </a:r>
            <a:endParaRPr lang="en-US" sz="1100">
              <a:effectLst/>
              <a:latin typeface="Calibri"/>
              <a:ea typeface="Calibri"/>
              <a:cs typeface="Times New Roman"/>
            </a:endParaRPr>
          </a:p>
        </p:txBody>
      </p:sp>
      <p:sp>
        <p:nvSpPr>
          <p:cNvPr id="29" name="Block Arc 28"/>
          <p:cNvSpPr/>
          <p:nvPr/>
        </p:nvSpPr>
        <p:spPr>
          <a:xfrm>
            <a:off x="3965575" y="1371600"/>
            <a:ext cx="1009650" cy="647700"/>
          </a:xfrm>
          <a:prstGeom prst="blockArc">
            <a:avLst>
              <a:gd name="adj1" fmla="val 7427343"/>
              <a:gd name="adj2" fmla="val 2888192"/>
              <a:gd name="adj3" fmla="val 10651"/>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0" name="Text Box 2"/>
          <p:cNvSpPr txBox="1">
            <a:spLocks noChangeArrowheads="1"/>
          </p:cNvSpPr>
          <p:nvPr/>
        </p:nvSpPr>
        <p:spPr bwMode="auto">
          <a:xfrm>
            <a:off x="3546475" y="2981325"/>
            <a:ext cx="1790700" cy="257175"/>
          </a:xfrm>
          <a:prstGeom prst="rect">
            <a:avLst/>
          </a:prstGeom>
          <a:solidFill>
            <a:schemeClr val="tx1"/>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b="1">
                <a:solidFill>
                  <a:srgbClr val="FFFFFF"/>
                </a:solidFill>
                <a:effectLst/>
                <a:latin typeface="Calibri"/>
                <a:ea typeface="Calibri"/>
                <a:cs typeface="Times New Roman"/>
              </a:rPr>
              <a:t>STAFF</a:t>
            </a:r>
            <a:endParaRPr lang="en-US" sz="1100">
              <a:effectLst/>
              <a:latin typeface="Calibri"/>
              <a:ea typeface="Calibri"/>
              <a:cs typeface="Times New Roman"/>
            </a:endParaRPr>
          </a:p>
        </p:txBody>
      </p:sp>
      <p:sp>
        <p:nvSpPr>
          <p:cNvPr id="31" name="Text Box 2"/>
          <p:cNvSpPr txBox="1">
            <a:spLocks noChangeArrowheads="1"/>
          </p:cNvSpPr>
          <p:nvPr/>
        </p:nvSpPr>
        <p:spPr bwMode="auto">
          <a:xfrm>
            <a:off x="6584950" y="4830763"/>
            <a:ext cx="1800225" cy="1123950"/>
          </a:xfrm>
          <a:prstGeom prst="rect">
            <a:avLst/>
          </a:prstGeom>
          <a:solidFill>
            <a:schemeClr val="accent1">
              <a:lumMod val="40000"/>
              <a:lumOff val="60000"/>
            </a:schemeClr>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dirty="0">
                <a:effectLst/>
                <a:latin typeface="Calibri"/>
                <a:ea typeface="Calibri"/>
                <a:cs typeface="Times New Roman"/>
              </a:rPr>
              <a:t> </a:t>
            </a:r>
          </a:p>
          <a:p>
            <a:pPr marL="0" marR="0" algn="ctr">
              <a:spcBef>
                <a:spcPts val="0"/>
              </a:spcBef>
              <a:spcAft>
                <a:spcPts val="0"/>
              </a:spcAft>
            </a:pPr>
            <a:r>
              <a:rPr lang="en-US" sz="1100" dirty="0">
                <a:effectLst/>
                <a:latin typeface="Calibri"/>
                <a:ea typeface="Calibri"/>
                <a:cs typeface="Times New Roman"/>
              </a:rPr>
              <a:t> </a:t>
            </a:r>
          </a:p>
          <a:p>
            <a:pPr marL="0" marR="0" algn="ctr">
              <a:spcBef>
                <a:spcPts val="0"/>
              </a:spcBef>
              <a:spcAft>
                <a:spcPts val="0"/>
              </a:spcAft>
            </a:pPr>
            <a:r>
              <a:rPr lang="en-US" sz="500" b="1" dirty="0">
                <a:solidFill>
                  <a:srgbClr val="333333"/>
                </a:solidFill>
                <a:effectLst/>
                <a:latin typeface="Helvetica"/>
                <a:ea typeface="Calibri"/>
                <a:cs typeface="Helvetica"/>
              </a:rPr>
              <a:t> </a:t>
            </a:r>
            <a:endParaRPr lang="en-US" sz="1100" dirty="0">
              <a:effectLst/>
              <a:latin typeface="Calibri"/>
              <a:ea typeface="Calibri"/>
              <a:cs typeface="Times New Roman"/>
            </a:endParaRPr>
          </a:p>
          <a:p>
            <a:pPr marL="0" marR="0" algn="ctr">
              <a:spcBef>
                <a:spcPts val="0"/>
              </a:spcBef>
              <a:spcAft>
                <a:spcPts val="0"/>
              </a:spcAft>
            </a:pPr>
            <a:r>
              <a:rPr lang="en-US" sz="500" b="1" dirty="0">
                <a:solidFill>
                  <a:srgbClr val="333333"/>
                </a:solidFill>
                <a:effectLst/>
                <a:latin typeface="Helvetica"/>
                <a:ea typeface="Calibri"/>
                <a:cs typeface="Helvetica"/>
              </a:rPr>
              <a:t>Jiangsu Conference Centre, Nanjing, China</a:t>
            </a:r>
            <a:r>
              <a:rPr lang="en-US" sz="500" dirty="0">
                <a:solidFill>
                  <a:srgbClr val="333333"/>
                </a:solidFill>
                <a:effectLst/>
                <a:latin typeface="Helvetica"/>
                <a:ea typeface="Calibri"/>
                <a:cs typeface="Helvetica"/>
              </a:rPr>
              <a:t> </a:t>
            </a:r>
            <a:r>
              <a:rPr lang="en-US" sz="500" b="1" dirty="0">
                <a:effectLst/>
                <a:latin typeface="Arial"/>
                <a:ea typeface="Calibri"/>
                <a:cs typeface="Times New Roman"/>
              </a:rPr>
              <a:t/>
            </a:r>
            <a:br>
              <a:rPr lang="en-US" sz="500" b="1" dirty="0">
                <a:effectLst/>
                <a:latin typeface="Arial"/>
                <a:ea typeface="Calibri"/>
                <a:cs typeface="Times New Roman"/>
              </a:rPr>
            </a:br>
            <a:r>
              <a:rPr lang="en-US" sz="500" b="1" dirty="0">
                <a:effectLst/>
                <a:latin typeface="Arial"/>
                <a:ea typeface="Calibri"/>
                <a:cs typeface="Times New Roman"/>
              </a:rPr>
              <a:t>15 – 20 September 2013</a:t>
            </a:r>
            <a:endParaRPr lang="en-US" sz="1100" dirty="0">
              <a:effectLst/>
              <a:latin typeface="Calibri"/>
              <a:ea typeface="Calibri"/>
              <a:cs typeface="Times New Roman"/>
            </a:endParaRPr>
          </a:p>
        </p:txBody>
      </p:sp>
      <p:sp>
        <p:nvSpPr>
          <p:cNvPr id="35" name="Block Arc 34"/>
          <p:cNvSpPr/>
          <p:nvPr/>
        </p:nvSpPr>
        <p:spPr>
          <a:xfrm>
            <a:off x="7004050" y="4184650"/>
            <a:ext cx="1009650" cy="647700"/>
          </a:xfrm>
          <a:prstGeom prst="blockArc">
            <a:avLst>
              <a:gd name="adj1" fmla="val 7427343"/>
              <a:gd name="adj2" fmla="val 2888192"/>
              <a:gd name="adj3" fmla="val 10651"/>
            </a:avLst>
          </a:prstGeom>
          <a:solidFill>
            <a:schemeClr val="accent1">
              <a:lumMod val="60000"/>
              <a:lumOff val="4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6" name="Text Box 2"/>
          <p:cNvSpPr txBox="1">
            <a:spLocks noChangeArrowheads="1"/>
          </p:cNvSpPr>
          <p:nvPr/>
        </p:nvSpPr>
        <p:spPr bwMode="auto">
          <a:xfrm>
            <a:off x="6584950" y="5699125"/>
            <a:ext cx="1790700" cy="257175"/>
          </a:xfrm>
          <a:prstGeom prst="rect">
            <a:avLst/>
          </a:prstGeom>
          <a:solidFill>
            <a:schemeClr val="tx1"/>
          </a:solidFill>
          <a:ln w="9525">
            <a:solidFill>
              <a:srgbClr val="000000"/>
            </a:solidFill>
            <a:miter lim="800000"/>
            <a:headEnd/>
            <a:tailEnd/>
          </a:ln>
        </p:spPr>
        <p:txBody>
          <a:bodyPr rot="0" vert="horz" wrap="square" lIns="91440" tIns="45720" rIns="91440" bIns="45720" anchor="t" anchorCtr="0">
            <a:noAutofit/>
          </a:bodyPr>
          <a:lstStyle/>
          <a:p>
            <a:pPr marL="0" marR="0" algn="ctr">
              <a:spcBef>
                <a:spcPts val="0"/>
              </a:spcBef>
              <a:spcAft>
                <a:spcPts val="0"/>
              </a:spcAft>
            </a:pPr>
            <a:r>
              <a:rPr lang="en-US" sz="1100" b="1">
                <a:solidFill>
                  <a:srgbClr val="FFFFFF"/>
                </a:solidFill>
                <a:effectLst/>
                <a:latin typeface="Calibri"/>
                <a:ea typeface="Calibri"/>
                <a:cs typeface="Times New Roman"/>
              </a:rPr>
              <a:t>WEDNESDAY SOCIAL</a:t>
            </a:r>
            <a:endParaRPr lang="en-US" sz="1100">
              <a:effectLst/>
              <a:latin typeface="Calibri"/>
              <a:ea typeface="Calibri"/>
              <a:cs typeface="Times New Roman"/>
            </a:endParaRPr>
          </a:p>
        </p:txBody>
      </p:sp>
      <p:sp>
        <p:nvSpPr>
          <p:cNvPr id="9" name="TextBox 8"/>
          <p:cNvSpPr txBox="1"/>
          <p:nvPr/>
        </p:nvSpPr>
        <p:spPr>
          <a:xfrm>
            <a:off x="647700" y="3479799"/>
            <a:ext cx="1364476" cy="461665"/>
          </a:xfrm>
          <a:prstGeom prst="rect">
            <a:avLst/>
          </a:prstGeom>
          <a:noFill/>
        </p:spPr>
        <p:txBody>
          <a:bodyPr wrap="none" rtlCol="0">
            <a:spAutoFit/>
          </a:bodyPr>
          <a:lstStyle/>
          <a:p>
            <a:pPr algn="ctr"/>
            <a:r>
              <a:rPr lang="en-US" dirty="0" smtClean="0"/>
              <a:t>Attendee</a:t>
            </a:r>
            <a:endParaRPr lang="en-US" dirty="0"/>
          </a:p>
        </p:txBody>
      </p:sp>
      <p:sp>
        <p:nvSpPr>
          <p:cNvPr id="38" name="TextBox 37"/>
          <p:cNvSpPr txBox="1"/>
          <p:nvPr/>
        </p:nvSpPr>
        <p:spPr>
          <a:xfrm>
            <a:off x="4057912" y="3399778"/>
            <a:ext cx="817853" cy="461665"/>
          </a:xfrm>
          <a:prstGeom prst="rect">
            <a:avLst/>
          </a:prstGeom>
          <a:noFill/>
        </p:spPr>
        <p:txBody>
          <a:bodyPr wrap="none" rtlCol="0">
            <a:spAutoFit/>
          </a:bodyPr>
          <a:lstStyle/>
          <a:p>
            <a:pPr algn="ctr"/>
            <a:r>
              <a:rPr lang="en-US" dirty="0" smtClean="0"/>
              <a:t>Staff</a:t>
            </a:r>
            <a:endParaRPr lang="en-US" dirty="0"/>
          </a:p>
        </p:txBody>
      </p:sp>
      <p:sp>
        <p:nvSpPr>
          <p:cNvPr id="39" name="TextBox 38"/>
          <p:cNvSpPr txBox="1"/>
          <p:nvPr/>
        </p:nvSpPr>
        <p:spPr>
          <a:xfrm>
            <a:off x="5889339" y="3319757"/>
            <a:ext cx="2870529" cy="461665"/>
          </a:xfrm>
          <a:prstGeom prst="rect">
            <a:avLst/>
          </a:prstGeom>
          <a:noFill/>
        </p:spPr>
        <p:txBody>
          <a:bodyPr wrap="none" rtlCol="0">
            <a:spAutoFit/>
          </a:bodyPr>
          <a:lstStyle/>
          <a:p>
            <a:pPr algn="ctr"/>
            <a:r>
              <a:rPr lang="en-US" dirty="0" smtClean="0"/>
              <a:t>University Outreach</a:t>
            </a:r>
            <a:endParaRPr lang="en-US" dirty="0"/>
          </a:p>
        </p:txBody>
      </p:sp>
      <p:sp>
        <p:nvSpPr>
          <p:cNvPr id="40" name="TextBox 39"/>
          <p:cNvSpPr txBox="1"/>
          <p:nvPr/>
        </p:nvSpPr>
        <p:spPr>
          <a:xfrm>
            <a:off x="3835729" y="5987106"/>
            <a:ext cx="1212191" cy="461665"/>
          </a:xfrm>
          <a:prstGeom prst="rect">
            <a:avLst/>
          </a:prstGeom>
          <a:noFill/>
        </p:spPr>
        <p:txBody>
          <a:bodyPr wrap="none" rtlCol="0">
            <a:spAutoFit/>
          </a:bodyPr>
          <a:lstStyle/>
          <a:p>
            <a:pPr algn="ctr"/>
            <a:r>
              <a:rPr lang="en-US" dirty="0" smtClean="0"/>
              <a:t>Student</a:t>
            </a:r>
            <a:endParaRPr lang="en-US" dirty="0"/>
          </a:p>
        </p:txBody>
      </p:sp>
      <p:sp>
        <p:nvSpPr>
          <p:cNvPr id="41" name="TextBox 40"/>
          <p:cNvSpPr txBox="1"/>
          <p:nvPr/>
        </p:nvSpPr>
        <p:spPr>
          <a:xfrm>
            <a:off x="6580394" y="5985222"/>
            <a:ext cx="1907766" cy="461665"/>
          </a:xfrm>
          <a:prstGeom prst="rect">
            <a:avLst/>
          </a:prstGeom>
          <a:noFill/>
        </p:spPr>
        <p:txBody>
          <a:bodyPr wrap="none" rtlCol="0">
            <a:spAutoFit/>
          </a:bodyPr>
          <a:lstStyle/>
          <a:p>
            <a:pPr algn="ctr"/>
            <a:r>
              <a:rPr lang="en-US" dirty="0" smtClean="0"/>
              <a:t>Nanjing VIP </a:t>
            </a:r>
            <a:endParaRPr lang="en-US" dirty="0"/>
          </a:p>
        </p:txBody>
      </p:sp>
    </p:spTree>
    <p:extLst>
      <p:ext uri="{BB962C8B-B14F-4D97-AF65-F5344CB8AC3E}">
        <p14:creationId xmlns:p14="http://schemas.microsoft.com/office/powerpoint/2010/main" val="40603702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78007" y="894484"/>
            <a:ext cx="7772400" cy="474663"/>
          </a:xfrm>
        </p:spPr>
        <p:txBody>
          <a:bodyPr/>
          <a:lstStyle/>
          <a:p>
            <a:r>
              <a:rPr lang="en-US" dirty="0" smtClean="0"/>
              <a:t>WG Agendas</a:t>
            </a:r>
          </a:p>
        </p:txBody>
      </p:sp>
      <p:sp>
        <p:nvSpPr>
          <p:cNvPr id="29698" name="Content Placeholder 2"/>
          <p:cNvSpPr>
            <a:spLocks noGrp="1"/>
          </p:cNvSpPr>
          <p:nvPr>
            <p:ph idx="1"/>
          </p:nvPr>
        </p:nvSpPr>
        <p:spPr>
          <a:xfrm>
            <a:off x="358053" y="1249652"/>
            <a:ext cx="8564562" cy="5238233"/>
          </a:xfrm>
        </p:spPr>
        <p:txBody>
          <a:bodyPr/>
          <a:lstStyle/>
          <a:p>
            <a:pPr marL="0" indent="0">
              <a:spcBef>
                <a:spcPts val="0"/>
              </a:spcBef>
              <a:buNone/>
            </a:pPr>
            <a:r>
              <a:rPr lang="en-US" sz="2600" dirty="0" smtClean="0"/>
              <a:t>18:   </a:t>
            </a:r>
            <a:r>
              <a:rPr lang="en-US" sz="2600" dirty="0"/>
              <a:t>Agenda			</a:t>
            </a:r>
            <a:r>
              <a:rPr lang="en-US" sz="2600" dirty="0" smtClean="0"/>
              <a:t>	18-13-0099 r4</a:t>
            </a:r>
          </a:p>
          <a:p>
            <a:pPr marL="0" indent="0">
              <a:spcBef>
                <a:spcPts val="0"/>
              </a:spcBef>
              <a:buNone/>
            </a:pPr>
            <a:r>
              <a:rPr lang="en-US" sz="2600" dirty="0" smtClean="0"/>
              <a:t>        Opening </a:t>
            </a:r>
            <a:r>
              <a:rPr lang="en-US" sz="2600" dirty="0"/>
              <a:t>Report </a:t>
            </a:r>
            <a:r>
              <a:rPr lang="en-US" sz="2600" dirty="0" smtClean="0"/>
              <a:t>		18-13-          </a:t>
            </a:r>
            <a:endParaRPr lang="en-US" sz="2600" dirty="0"/>
          </a:p>
          <a:p>
            <a:pPr marL="0" indent="0">
              <a:spcBef>
                <a:spcPts val="600"/>
              </a:spcBef>
              <a:buFontTx/>
              <a:buNone/>
            </a:pPr>
            <a:r>
              <a:rPr lang="en-US" sz="2600" dirty="0" smtClean="0"/>
              <a:t>19:   Agenda  			19-13-0109 r0 	</a:t>
            </a:r>
          </a:p>
          <a:p>
            <a:pPr marL="0" indent="0">
              <a:spcBef>
                <a:spcPts val="0"/>
              </a:spcBef>
              <a:buNone/>
            </a:pPr>
            <a:r>
              <a:rPr lang="en-US" sz="2600" dirty="0"/>
              <a:t> </a:t>
            </a:r>
            <a:r>
              <a:rPr lang="en-US" sz="2600" dirty="0" smtClean="0"/>
              <a:t>       Opening Report   		19-13- 	</a:t>
            </a:r>
          </a:p>
          <a:p>
            <a:pPr marL="0" indent="0">
              <a:buNone/>
            </a:pPr>
            <a:r>
              <a:rPr lang="en-US" sz="2600" dirty="0" smtClean="0"/>
              <a:t>21:  Agenda 				21-13-0153 r0</a:t>
            </a:r>
          </a:p>
          <a:p>
            <a:pPr marL="0" indent="0">
              <a:spcBef>
                <a:spcPts val="0"/>
              </a:spcBef>
              <a:buNone/>
            </a:pPr>
            <a:r>
              <a:rPr lang="en-US" sz="2600" dirty="0" smtClean="0"/>
              <a:t>       Opening </a:t>
            </a:r>
            <a:r>
              <a:rPr lang="en-US" sz="2600" dirty="0"/>
              <a:t>Report   	</a:t>
            </a:r>
            <a:r>
              <a:rPr lang="en-US" sz="2600" dirty="0" smtClean="0"/>
              <a:t>	21-13-	</a:t>
            </a:r>
          </a:p>
          <a:p>
            <a:pPr marL="0" indent="0">
              <a:buNone/>
            </a:pPr>
            <a:r>
              <a:rPr lang="en-US" sz="2600" dirty="0" smtClean="0"/>
              <a:t>22: </a:t>
            </a:r>
            <a:r>
              <a:rPr lang="en-US" sz="2600" dirty="0"/>
              <a:t>Agenda 			</a:t>
            </a:r>
            <a:r>
              <a:rPr lang="en-US" sz="2600" dirty="0" smtClean="0"/>
              <a:t>	22-13- 0136 r0</a:t>
            </a:r>
          </a:p>
          <a:p>
            <a:pPr marL="0" indent="0">
              <a:spcBef>
                <a:spcPts val="0"/>
              </a:spcBef>
              <a:buNone/>
            </a:pPr>
            <a:r>
              <a:rPr lang="en-US" sz="2600" dirty="0" smtClean="0"/>
              <a:t>       Opening Report   		22-13-  	</a:t>
            </a:r>
          </a:p>
          <a:p>
            <a:pPr marL="0" indent="0">
              <a:buNone/>
            </a:pPr>
            <a:r>
              <a:rPr lang="en-US" sz="2600" dirty="0" smtClean="0"/>
              <a:t>24: </a:t>
            </a:r>
            <a:r>
              <a:rPr lang="en-US" sz="2600" dirty="0"/>
              <a:t>Agenda 				</a:t>
            </a:r>
            <a:r>
              <a:rPr lang="en-US" sz="2600" dirty="0" smtClean="0"/>
              <a:t>24-13-0033 r1</a:t>
            </a:r>
          </a:p>
          <a:p>
            <a:pPr marL="0" indent="0">
              <a:spcBef>
                <a:spcPts val="0"/>
              </a:spcBef>
              <a:buNone/>
            </a:pPr>
            <a:r>
              <a:rPr lang="en-US" sz="2600" dirty="0"/>
              <a:t> </a:t>
            </a:r>
            <a:r>
              <a:rPr lang="en-US" sz="2600" dirty="0" smtClean="0"/>
              <a:t>      Opening </a:t>
            </a:r>
            <a:r>
              <a:rPr lang="en-US" sz="2600" dirty="0"/>
              <a:t>Report   		</a:t>
            </a:r>
            <a:r>
              <a:rPr lang="en-US" sz="2600" dirty="0" smtClean="0"/>
              <a:t>24-13-0034 r0</a:t>
            </a:r>
          </a:p>
          <a:p>
            <a:pPr marL="0" indent="0">
              <a:spcBef>
                <a:spcPts val="0"/>
              </a:spcBef>
              <a:buNone/>
            </a:pPr>
            <a:r>
              <a:rPr lang="en-US" sz="2600" dirty="0" err="1" smtClean="0"/>
              <a:t>OmniRAN</a:t>
            </a:r>
            <a:r>
              <a:rPr lang="en-US" sz="2600" dirty="0" smtClean="0"/>
              <a:t>   </a:t>
            </a:r>
            <a:r>
              <a:rPr lang="en-US" sz="2600" dirty="0"/>
              <a:t>Agenda 		</a:t>
            </a:r>
            <a:r>
              <a:rPr lang="en-US" sz="2600" dirty="0" smtClean="0"/>
              <a:t>omniran-13-</a:t>
            </a:r>
            <a:endParaRPr lang="en-US" sz="2600" dirty="0"/>
          </a:p>
          <a:p>
            <a:pPr marL="0" indent="0">
              <a:spcBef>
                <a:spcPts val="0"/>
              </a:spcBef>
              <a:buNone/>
            </a:pPr>
            <a:r>
              <a:rPr lang="en-US" sz="2600" dirty="0"/>
              <a:t>       Opening Report   		</a:t>
            </a:r>
            <a:r>
              <a:rPr lang="en-US" sz="2600" dirty="0" smtClean="0"/>
              <a:t>omniran-13- </a:t>
            </a:r>
            <a:endParaRPr lang="en-US" sz="2600" dirty="0"/>
          </a:p>
          <a:p>
            <a:pPr marL="0" indent="0">
              <a:spcBef>
                <a:spcPts val="0"/>
              </a:spcBef>
              <a:buNone/>
            </a:pPr>
            <a:endParaRPr lang="en-US" sz="2600" dirty="0" smtClean="0"/>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14</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829" y="888549"/>
            <a:ext cx="7772400" cy="562429"/>
          </a:xfrm>
        </p:spPr>
        <p:txBody>
          <a:bodyPr/>
          <a:lstStyle/>
          <a:p>
            <a:r>
              <a:rPr lang="en-US" dirty="0" smtClean="0"/>
              <a:t>802.18 topics – Timeslots to be assigned</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15</a:t>
            </a:fld>
            <a:endParaRPr lang="en-US"/>
          </a:p>
        </p:txBody>
      </p:sp>
      <p:sp>
        <p:nvSpPr>
          <p:cNvPr id="8"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01884272"/>
              </p:ext>
            </p:extLst>
          </p:nvPr>
        </p:nvGraphicFramePr>
        <p:xfrm>
          <a:off x="317500" y="1663698"/>
          <a:ext cx="8648700" cy="4635502"/>
        </p:xfrm>
        <a:graphic>
          <a:graphicData uri="http://schemas.openxmlformats.org/drawingml/2006/table">
            <a:tbl>
              <a:tblPr/>
              <a:tblGrid>
                <a:gridCol w="8648700"/>
              </a:tblGrid>
              <a:tr h="615181">
                <a:tc>
                  <a:txBody>
                    <a:bodyPr/>
                    <a:lstStyle/>
                    <a:p>
                      <a:pPr algn="l" fontAlgn="ctr"/>
                      <a:r>
                        <a:rPr lang="en-US" sz="1600" b="1" i="0" u="none" strike="noStrike">
                          <a:solidFill>
                            <a:srgbClr val="000000"/>
                          </a:solidFill>
                          <a:effectLst/>
                          <a:latin typeface="Arial"/>
                        </a:rPr>
                        <a:t>Status Updates, Open FCC Proceedings: FCC 5 GHz U-NII Band NPRM, FCC TV Band Incentive Auction, etc</a:t>
                      </a:r>
                    </a:p>
                  </a:txBody>
                  <a:tcPr marL="114300" marR="9525" marT="9525" marB="0" anchor="ctr">
                    <a:lnL>
                      <a:noFill/>
                    </a:lnL>
                    <a:lnR>
                      <a:noFill/>
                    </a:lnR>
                    <a:lnT>
                      <a:noFill/>
                    </a:lnT>
                    <a:lnB>
                      <a:noFill/>
                    </a:lnB>
                    <a:solidFill>
                      <a:srgbClr val="FFFFFF"/>
                    </a:solidFill>
                  </a:tcPr>
                </a:tc>
              </a:tr>
              <a:tr h="563916">
                <a:tc>
                  <a:txBody>
                    <a:bodyPr/>
                    <a:lstStyle/>
                    <a:p>
                      <a:pPr algn="l" fontAlgn="ctr"/>
                      <a:r>
                        <a:rPr lang="en-US" sz="1600" b="1" i="0" u="none" strike="noStrike">
                          <a:solidFill>
                            <a:srgbClr val="000000"/>
                          </a:solidFill>
                          <a:effectLst/>
                          <a:latin typeface="Arial"/>
                        </a:rPr>
                        <a:t>Ofcom: Consultation_future_spectrum sharing_Licensed_sharing_Wi-Fi_dynamic_spectrum_access.pdf (18-13/98r0)</a:t>
                      </a:r>
                    </a:p>
                  </a:txBody>
                  <a:tcPr marL="114300" marR="9525" marT="9525" marB="0" anchor="ctr">
                    <a:lnL>
                      <a:noFill/>
                    </a:lnL>
                    <a:lnR>
                      <a:noFill/>
                    </a:lnR>
                    <a:lnT>
                      <a:noFill/>
                    </a:lnT>
                    <a:lnB>
                      <a:noFill/>
                    </a:lnB>
                    <a:solidFill>
                      <a:srgbClr val="FFFFFF"/>
                    </a:solidFill>
                  </a:tcPr>
                </a:tc>
              </a:tr>
              <a:tr h="803153">
                <a:tc>
                  <a:txBody>
                    <a:bodyPr/>
                    <a:lstStyle/>
                    <a:p>
                      <a:pPr algn="l" fontAlgn="ctr"/>
                      <a:r>
                        <a:rPr lang="en-US" sz="1600" b="1" i="0" u="none" strike="noStrike">
                          <a:solidFill>
                            <a:srgbClr val="000000"/>
                          </a:solidFill>
                          <a:effectLst/>
                          <a:latin typeface="Arial"/>
                        </a:rPr>
                        <a:t>European Commission: ECstudy_Impact_of_Offloading_on Demand_for_Wireless_Broadband_Spectrum.pdf (18-13/100r0)</a:t>
                      </a:r>
                    </a:p>
                  </a:txBody>
                  <a:tcPr marL="114300" marR="9525" marT="9525" marB="0" anchor="ctr">
                    <a:lnL>
                      <a:noFill/>
                    </a:lnL>
                    <a:lnR>
                      <a:noFill/>
                    </a:lnR>
                    <a:lnT>
                      <a:noFill/>
                    </a:lnT>
                    <a:lnB>
                      <a:noFill/>
                    </a:lnB>
                    <a:solidFill>
                      <a:srgbClr val="FFFFFF"/>
                    </a:solidFill>
                  </a:tcPr>
                </a:tc>
              </a:tr>
              <a:tr h="636826">
                <a:tc>
                  <a:txBody>
                    <a:bodyPr/>
                    <a:lstStyle/>
                    <a:p>
                      <a:pPr algn="l" fontAlgn="ctr"/>
                      <a:r>
                        <a:rPr lang="en-US" sz="1600" b="1" i="0" u="none" strike="noStrike">
                          <a:solidFill>
                            <a:srgbClr val="000000"/>
                          </a:solidFill>
                          <a:effectLst/>
                          <a:latin typeface="Arial"/>
                        </a:rPr>
                        <a:t>Reconsideration of Draft submission to the FCC in support of the IEEE USA petition for rules above 95 GHz (18-13/090r2. 18-13/055r3)</a:t>
                      </a:r>
                    </a:p>
                  </a:txBody>
                  <a:tcPr marL="114300" marR="9525" marT="9525" marB="0" anchor="ctr">
                    <a:lnL>
                      <a:noFill/>
                    </a:lnL>
                    <a:lnR>
                      <a:noFill/>
                    </a:lnR>
                    <a:lnT>
                      <a:noFill/>
                    </a:lnT>
                    <a:lnB>
                      <a:noFill/>
                    </a:lnB>
                    <a:solidFill>
                      <a:srgbClr val="FFFFFF"/>
                    </a:solidFill>
                  </a:tcPr>
                </a:tc>
              </a:tr>
              <a:tr h="563916">
                <a:tc>
                  <a:txBody>
                    <a:bodyPr/>
                    <a:lstStyle/>
                    <a:p>
                      <a:pPr algn="l" fontAlgn="ctr"/>
                      <a:r>
                        <a:rPr lang="en-US" sz="1600" b="1" i="0" u="none" strike="noStrike">
                          <a:solidFill>
                            <a:srgbClr val="000000"/>
                          </a:solidFill>
                          <a:effectLst/>
                          <a:latin typeface="Arial"/>
                        </a:rPr>
                        <a:t>Discussion of scheduling regular visits to the FCC to update the Commission (or at least OET) on status of standards development.</a:t>
                      </a:r>
                    </a:p>
                  </a:txBody>
                  <a:tcPr marL="114300" marR="9525" marT="9525" marB="0" anchor="ctr">
                    <a:lnL>
                      <a:noFill/>
                    </a:lnL>
                    <a:lnR>
                      <a:noFill/>
                    </a:lnR>
                    <a:lnT>
                      <a:noFill/>
                    </a:lnT>
                    <a:lnB>
                      <a:noFill/>
                    </a:lnB>
                    <a:solidFill>
                      <a:srgbClr val="FFFFFF"/>
                    </a:solidFill>
                  </a:tcPr>
                </a:tc>
              </a:tr>
              <a:tr h="734799">
                <a:tc>
                  <a:txBody>
                    <a:bodyPr/>
                    <a:lstStyle/>
                    <a:p>
                      <a:pPr algn="l" fontAlgn="ctr"/>
                      <a:r>
                        <a:rPr lang="en-US" sz="1600" b="1" i="0" u="none" strike="noStrike">
                          <a:solidFill>
                            <a:srgbClr val="000000"/>
                          </a:solidFill>
                          <a:effectLst/>
                          <a:latin typeface="Arial"/>
                        </a:rPr>
                        <a:t>EC Radio Spectrum committee Draft Mandate to CEPT to study and identify harmonised compatibility and sharing conditions in 5350-5470 MHz &amp; 5725-5925 MHz, (18-13/103r0)</a:t>
                      </a:r>
                    </a:p>
                  </a:txBody>
                  <a:tcPr marL="114300" marR="9525" marT="9525" marB="0" anchor="ctr">
                    <a:lnL>
                      <a:noFill/>
                    </a:lnL>
                    <a:lnR>
                      <a:noFill/>
                    </a:lnR>
                    <a:lnT>
                      <a:noFill/>
                    </a:lnT>
                    <a:lnB>
                      <a:noFill/>
                    </a:lnB>
                    <a:solidFill>
                      <a:srgbClr val="FFFFFF"/>
                    </a:solidFill>
                  </a:tcPr>
                </a:tc>
              </a:tr>
              <a:tr h="717711">
                <a:tc>
                  <a:txBody>
                    <a:bodyPr/>
                    <a:lstStyle/>
                    <a:p>
                      <a:pPr algn="l" fontAlgn="ctr"/>
                      <a:r>
                        <a:rPr lang="en-US" sz="1600" b="1" i="0" u="none" strike="noStrike" dirty="0" err="1">
                          <a:solidFill>
                            <a:srgbClr val="000000"/>
                          </a:solidFill>
                          <a:effectLst/>
                          <a:latin typeface="Arial"/>
                        </a:rPr>
                        <a:t>Ofcom</a:t>
                      </a:r>
                      <a:r>
                        <a:rPr lang="en-US" sz="1600" b="1" i="0" u="none" strike="noStrike" dirty="0">
                          <a:solidFill>
                            <a:srgbClr val="000000"/>
                          </a:solidFill>
                          <a:effectLst/>
                          <a:latin typeface="Arial"/>
                        </a:rPr>
                        <a:t> consultation: TV White Spaces: Approach to Coexistence (18-13/104r0)</a:t>
                      </a:r>
                    </a:p>
                  </a:txBody>
                  <a:tcPr marL="114300" marR="9525" marT="9525"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1757740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16</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November 10-15, </a:t>
            </a:r>
            <a:r>
              <a:rPr lang="en-US" sz="2800" dirty="0"/>
              <a:t>2013 </a:t>
            </a:r>
            <a:r>
              <a:rPr lang="en-US" sz="2800" dirty="0" smtClean="0"/>
              <a:t>Dallas, Texas, US</a:t>
            </a:r>
          </a:p>
        </p:txBody>
      </p:sp>
      <p:sp>
        <p:nvSpPr>
          <p:cNvPr id="33797" name="Text Box 4"/>
          <p:cNvSpPr txBox="1">
            <a:spLocks noChangeArrowheads="1"/>
          </p:cNvSpPr>
          <p:nvPr/>
        </p:nvSpPr>
        <p:spPr bwMode="auto">
          <a:xfrm>
            <a:off x="89417" y="5413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4.1.7</a:t>
            </a:r>
            <a:endParaRPr lang="en-US" dirty="0">
              <a:solidFill>
                <a:schemeClr val="tx2"/>
              </a:solidFill>
            </a:endParaRPr>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3"/>
              </a:rPr>
              <a:t>http://</a:t>
            </a:r>
            <a:r>
              <a:rPr lang="en-US" dirty="0" smtClean="0">
                <a:hlinkClick r:id="rId3"/>
              </a:rPr>
              <a:t>www.ieee802.org/11/Meetings/Meeting_Plan.html</a:t>
            </a:r>
            <a:endParaRPr lang="en-US" dirty="0" smtClean="0"/>
          </a:p>
        </p:txBody>
      </p:sp>
      <p:sp>
        <p:nvSpPr>
          <p:cNvPr id="2" name="TextBox 1"/>
          <p:cNvSpPr txBox="1"/>
          <p:nvPr/>
        </p:nvSpPr>
        <p:spPr>
          <a:xfrm>
            <a:off x="493485" y="1451428"/>
            <a:ext cx="8244115" cy="954107"/>
          </a:xfrm>
          <a:prstGeom prst="rect">
            <a:avLst/>
          </a:prstGeom>
          <a:noFill/>
        </p:spPr>
        <p:txBody>
          <a:bodyPr wrap="square" rtlCol="0">
            <a:spAutoFit/>
          </a:bodyPr>
          <a:lstStyle/>
          <a:p>
            <a:r>
              <a:rPr lang="en-US" dirty="0" smtClean="0"/>
              <a:t>IEEE 802.11 Interim Session</a:t>
            </a:r>
          </a:p>
          <a:p>
            <a:r>
              <a:rPr lang="en-US" sz="1600" dirty="0"/>
              <a:t> </a:t>
            </a:r>
          </a:p>
          <a:p>
            <a:r>
              <a:rPr lang="en-US" sz="1600" dirty="0"/>
              <a:t> </a:t>
            </a:r>
          </a:p>
        </p:txBody>
      </p:sp>
      <p:sp>
        <p:nvSpPr>
          <p:cNvPr id="11" name="Text Box 5"/>
          <p:cNvSpPr txBox="1">
            <a:spLocks noChangeArrowheads="1"/>
          </p:cNvSpPr>
          <p:nvPr/>
        </p:nvSpPr>
        <p:spPr bwMode="auto">
          <a:xfrm>
            <a:off x="89417" y="2676120"/>
            <a:ext cx="8890000" cy="1692771"/>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mj-lt"/>
              <a:buAutoNum type="arabicPeriod"/>
            </a:pPr>
            <a:r>
              <a:rPr lang="en-US" sz="3600" dirty="0"/>
              <a:t>Hotel Registration  </a:t>
            </a:r>
            <a:r>
              <a:rPr lang="en-US" sz="3600" dirty="0" smtClean="0"/>
              <a:t> </a:t>
            </a:r>
            <a:r>
              <a:rPr lang="en-US" sz="3200" dirty="0" smtClean="0"/>
              <a:t> </a:t>
            </a:r>
            <a:r>
              <a:rPr lang="en-US" sz="3200" dirty="0" smtClean="0">
                <a:latin typeface="Ravie" pitchFamily="82" charset="0"/>
              </a:rPr>
              <a:t>OPEN</a:t>
            </a:r>
            <a:endParaRPr lang="en-US" sz="3200" dirty="0">
              <a:solidFill>
                <a:srgbClr val="FF0000"/>
              </a:solidFill>
            </a:endParaRPr>
          </a:p>
          <a:p>
            <a:pPr eaLnBrk="0" hangingPunct="0">
              <a:buFont typeface="Times New Roman" pitchFamily="18" charset="0"/>
              <a:buAutoNum type="arabicPeriod"/>
            </a:pPr>
            <a:r>
              <a:rPr lang="en-US" sz="3600" dirty="0"/>
              <a:t>Meeting Registration </a:t>
            </a:r>
            <a:r>
              <a:rPr lang="en-US" sz="3200" dirty="0" smtClean="0">
                <a:latin typeface="Ravie" pitchFamily="82" charset="0"/>
              </a:rPr>
              <a:t>OPEN</a:t>
            </a:r>
          </a:p>
          <a:p>
            <a:pPr lvl="1" eaLnBrk="0" hangingPunct="0">
              <a:buFont typeface="Arial" panose="020B0604020202020204" pitchFamily="34" charset="0"/>
              <a:buChar char="•"/>
            </a:pPr>
            <a:r>
              <a:rPr lang="en-US" sz="3200" dirty="0" smtClean="0"/>
              <a:t>Early bird discount closes </a:t>
            </a:r>
            <a:r>
              <a:rPr lang="en-US" sz="3200" dirty="0"/>
              <a:t>Friday October </a:t>
            </a:r>
            <a:r>
              <a:rPr lang="en-US" sz="3200" dirty="0" smtClean="0"/>
              <a:t>4</a:t>
            </a:r>
            <a:endParaRPr lang="en-US" sz="3200" dirty="0"/>
          </a:p>
        </p:txBody>
      </p:sp>
    </p:spTree>
    <p:extLst>
      <p:ext uri="{BB962C8B-B14F-4D97-AF65-F5344CB8AC3E}">
        <p14:creationId xmlns:p14="http://schemas.microsoft.com/office/powerpoint/2010/main" val="37724390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685800" y="685800"/>
            <a:ext cx="7366000" cy="1066800"/>
          </a:xfrm>
        </p:spPr>
        <p:txBody>
          <a:bodyPr/>
          <a:lstStyle/>
          <a:p>
            <a:r>
              <a:rPr lang="en-GB" dirty="0" smtClean="0"/>
              <a:t>Nanjing Meeting Registration  (~296)</a:t>
            </a:r>
          </a:p>
        </p:txBody>
      </p:sp>
      <p:sp>
        <p:nvSpPr>
          <p:cNvPr id="71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71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1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04A268E9-F9A8-4749-9470-6F5EF855EEEB}" type="slidenum">
              <a:rPr lang="en-US" sz="1200" b="0" smtClean="0"/>
              <a:pPr/>
              <a:t>17</a:t>
            </a:fld>
            <a:endParaRPr lang="en-US" sz="1200" b="0" smtClean="0"/>
          </a:p>
        </p:txBody>
      </p:sp>
      <p:sp>
        <p:nvSpPr>
          <p:cNvPr id="8" name="Text Box 4"/>
          <p:cNvSpPr txBox="1">
            <a:spLocks noChangeArrowheads="1"/>
          </p:cNvSpPr>
          <p:nvPr/>
        </p:nvSpPr>
        <p:spPr bwMode="auto">
          <a:xfrm>
            <a:off x="533738" y="617538"/>
            <a:ext cx="28457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Monday </a:t>
            </a:r>
            <a:r>
              <a:rPr lang="en-US" sz="1800" dirty="0">
                <a:solidFill>
                  <a:schemeClr val="tx2"/>
                </a:solidFill>
              </a:rPr>
              <a:t>Agenda Item </a:t>
            </a:r>
            <a:r>
              <a:rPr lang="en-US" sz="1800" dirty="0" smtClean="0">
                <a:solidFill>
                  <a:schemeClr val="tx2"/>
                </a:solidFill>
              </a:rPr>
              <a:t>4.1.8</a:t>
            </a:r>
            <a:endParaRPr lang="en-US" sz="1800" dirty="0">
              <a:solidFill>
                <a:schemeClr val="tx2"/>
              </a:solidFill>
            </a:endParaRPr>
          </a:p>
        </p:txBody>
      </p:sp>
      <p:sp>
        <p:nvSpPr>
          <p:cNvPr id="3" name="TextBox 2"/>
          <p:cNvSpPr txBox="1"/>
          <p:nvPr/>
        </p:nvSpPr>
        <p:spPr>
          <a:xfrm>
            <a:off x="1398252" y="1689100"/>
            <a:ext cx="2414073" cy="4832092"/>
          </a:xfrm>
          <a:prstGeom prst="rect">
            <a:avLst/>
          </a:prstGeom>
          <a:noFill/>
        </p:spPr>
        <p:txBody>
          <a:bodyPr wrap="square" rtlCol="0">
            <a:spAutoFit/>
          </a:bodyPr>
          <a:lstStyle/>
          <a:p>
            <a:r>
              <a:rPr lang="en-US" sz="2800" dirty="0"/>
              <a:t>802.1 </a:t>
            </a:r>
            <a:r>
              <a:rPr lang="en-US" sz="2800" dirty="0" smtClean="0"/>
              <a:t>      </a:t>
            </a:r>
            <a:endParaRPr lang="en-US" sz="2800" dirty="0"/>
          </a:p>
          <a:p>
            <a:r>
              <a:rPr lang="en-US" sz="2800" dirty="0"/>
              <a:t>802.3 </a:t>
            </a:r>
            <a:r>
              <a:rPr lang="en-US" sz="2800" dirty="0" smtClean="0"/>
              <a:t>    </a:t>
            </a:r>
            <a:endParaRPr lang="en-US" sz="2800" dirty="0"/>
          </a:p>
          <a:p>
            <a:r>
              <a:rPr lang="en-US" sz="2800" dirty="0" smtClean="0"/>
              <a:t>802.11  208</a:t>
            </a:r>
          </a:p>
          <a:p>
            <a:r>
              <a:rPr lang="en-US" sz="2800" dirty="0" smtClean="0"/>
              <a:t>802.15    60</a:t>
            </a:r>
          </a:p>
          <a:p>
            <a:r>
              <a:rPr lang="en-US" sz="2800" dirty="0" smtClean="0"/>
              <a:t>802.16     </a:t>
            </a:r>
          </a:p>
          <a:p>
            <a:r>
              <a:rPr lang="en-US" sz="2800" dirty="0" smtClean="0"/>
              <a:t>802.18      6</a:t>
            </a:r>
          </a:p>
          <a:p>
            <a:r>
              <a:rPr lang="en-US" sz="2800" dirty="0"/>
              <a:t>802.19 </a:t>
            </a:r>
            <a:r>
              <a:rPr lang="en-US" sz="2800" dirty="0" smtClean="0"/>
              <a:t>     6</a:t>
            </a:r>
            <a:endParaRPr lang="en-US" sz="2800" dirty="0"/>
          </a:p>
          <a:p>
            <a:r>
              <a:rPr lang="en-US" sz="2800" dirty="0" smtClean="0"/>
              <a:t>802.21      5</a:t>
            </a:r>
          </a:p>
          <a:p>
            <a:r>
              <a:rPr lang="en-US" sz="2800" dirty="0" smtClean="0"/>
              <a:t>802.22      5</a:t>
            </a:r>
          </a:p>
          <a:p>
            <a:r>
              <a:rPr lang="en-US" sz="2800" dirty="0" smtClean="0"/>
              <a:t>802.24      6</a:t>
            </a:r>
          </a:p>
          <a:p>
            <a:endParaRPr lang="en-US" sz="2800" dirty="0" smtClean="0"/>
          </a:p>
        </p:txBody>
      </p:sp>
    </p:spTree>
    <p:extLst>
      <p:ext uri="{BB962C8B-B14F-4D97-AF65-F5344CB8AC3E}">
        <p14:creationId xmlns:p14="http://schemas.microsoft.com/office/powerpoint/2010/main" val="1822595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58800"/>
            <a:ext cx="7772400" cy="533400"/>
          </a:xfrm>
        </p:spPr>
        <p:txBody>
          <a:bodyPr/>
          <a:lstStyle/>
          <a:p>
            <a:r>
              <a:rPr lang="en-US" dirty="0" smtClean="0"/>
              <a:t>Delegate Origin</a:t>
            </a:r>
            <a:endParaRPr lang="en-US" dirty="0"/>
          </a:p>
        </p:txBody>
      </p:sp>
      <p:graphicFrame>
        <p:nvGraphicFramePr>
          <p:cNvPr id="7" name="Table Placeholder 6"/>
          <p:cNvGraphicFramePr>
            <a:graphicFrameLocks noGrp="1"/>
          </p:cNvGraphicFramePr>
          <p:nvPr>
            <p:ph type="tbl" idx="1"/>
            <p:extLst>
              <p:ext uri="{D42A27DB-BD31-4B8C-83A1-F6EECF244321}">
                <p14:modId xmlns:p14="http://schemas.microsoft.com/office/powerpoint/2010/main" val="3708644115"/>
              </p:ext>
            </p:extLst>
          </p:nvPr>
        </p:nvGraphicFramePr>
        <p:xfrm>
          <a:off x="787400" y="1126482"/>
          <a:ext cx="7112000" cy="5425440"/>
        </p:xfrm>
        <a:graphic>
          <a:graphicData uri="http://schemas.openxmlformats.org/drawingml/2006/table">
            <a:tbl>
              <a:tblPr firstRow="1" firstCol="1" bandRow="1">
                <a:tableStyleId>{5C22544A-7EE6-4342-B048-85BDC9FD1C3A}</a:tableStyleId>
              </a:tblPr>
              <a:tblGrid>
                <a:gridCol w="4372428"/>
                <a:gridCol w="1342572"/>
                <a:gridCol w="1397000"/>
              </a:tblGrid>
              <a:tr h="232619">
                <a:tc>
                  <a:txBody>
                    <a:bodyPr/>
                    <a:lstStyle/>
                    <a:p>
                      <a:pPr marL="0" marR="0">
                        <a:spcBef>
                          <a:spcPts val="0"/>
                        </a:spcBef>
                        <a:spcAft>
                          <a:spcPts val="0"/>
                        </a:spcAft>
                      </a:pPr>
                      <a:r>
                        <a:rPr lang="en-AU" sz="1600" dirty="0">
                          <a:effectLst/>
                        </a:rPr>
                        <a:t>COUNTRY BREAKDOWN</a:t>
                      </a:r>
                      <a:endParaRPr lang="en-US" sz="1800" dirty="0">
                        <a:effectLst/>
                        <a:latin typeface="Calibri"/>
                        <a:ea typeface="Calibri"/>
                        <a:cs typeface="Times New Roman"/>
                      </a:endParaRPr>
                    </a:p>
                  </a:txBody>
                  <a:tcPr marL="68580" marR="68580" marT="0" marB="0" anchor="ctr"/>
                </a:tc>
                <a:tc>
                  <a:txBody>
                    <a:bodyPr/>
                    <a:lstStyle/>
                    <a:p>
                      <a:endParaRPr lang="en-US" sz="1600">
                        <a:effectLst/>
                        <a:latin typeface="Times New Roman"/>
                      </a:endParaRPr>
                    </a:p>
                  </a:txBody>
                  <a:tcPr marL="68580" marR="68580" marT="0" marB="0" anchor="b"/>
                </a:tc>
                <a:tc>
                  <a:txBody>
                    <a:bodyPr/>
                    <a:lstStyle/>
                    <a:p>
                      <a:endParaRPr lang="en-US" sz="1600">
                        <a:effectLst/>
                        <a:latin typeface="Times New Roman"/>
                      </a:endParaRPr>
                    </a:p>
                  </a:txBody>
                  <a:tcPr marL="68580" marR="68580" marT="0" marB="0" anchor="b"/>
                </a:tc>
              </a:tr>
              <a:tr h="257010">
                <a:tc>
                  <a:txBody>
                    <a:bodyPr/>
                    <a:lstStyle/>
                    <a:p>
                      <a:pPr marL="0" marR="0">
                        <a:spcBef>
                          <a:spcPts val="0"/>
                        </a:spcBef>
                        <a:spcAft>
                          <a:spcPts val="0"/>
                        </a:spcAft>
                      </a:pPr>
                      <a:r>
                        <a:rPr lang="en-AU" sz="1800" dirty="0">
                          <a:effectLst/>
                        </a:rPr>
                        <a:t>AUSTRALIA</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2</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0.6%</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CANADA</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8</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2.6%</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CHINA</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85</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27.4%</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FINLAND</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0.3%</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FRANCE </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2</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0.6%</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GERMANY</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3</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1.0%</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INDIA</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3</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1.0%</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IRELAND</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0.3%</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ITALY</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0.3%</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JAPAN</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32</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10.3%</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KOREA, REPUBLIC OF</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41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13.2%</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NETHERLANDS</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3</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1.0%</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SINGAPORE</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9</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2.9%</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SWEDEN</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2</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0.6%</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TAIWAN</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3.5%</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UK</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5</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1.6%</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a:effectLst/>
                        </a:rPr>
                        <a:t>USA</a:t>
                      </a:r>
                      <a:endParaRPr lang="en-US" sz="200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100</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32.3%</a:t>
                      </a:r>
                      <a:endParaRPr lang="en-US" sz="2000">
                        <a:effectLst/>
                        <a:latin typeface="Calibri"/>
                        <a:ea typeface="Calibri"/>
                        <a:cs typeface="Times New Roman"/>
                      </a:endParaRPr>
                    </a:p>
                  </a:txBody>
                  <a:tcPr marL="68580" marR="68580" marT="0" marB="0" anchor="ctr"/>
                </a:tc>
              </a:tr>
              <a:tr h="257010">
                <a:tc>
                  <a:txBody>
                    <a:bodyPr/>
                    <a:lstStyle/>
                    <a:p>
                      <a:pPr marL="0" marR="0">
                        <a:spcBef>
                          <a:spcPts val="0"/>
                        </a:spcBef>
                        <a:spcAft>
                          <a:spcPts val="0"/>
                        </a:spcAft>
                      </a:pPr>
                      <a:r>
                        <a:rPr lang="en-AU" sz="1800" dirty="0">
                          <a:effectLst/>
                        </a:rPr>
                        <a:t>USA VIRGIN ISLANDS</a:t>
                      </a:r>
                      <a:endParaRPr lang="en-US" sz="20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800">
                          <a:effectLst/>
                        </a:rPr>
                        <a:t>1</a:t>
                      </a:r>
                      <a:endParaRPr lang="en-US" sz="200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800">
                          <a:effectLst/>
                        </a:rPr>
                        <a:t>0.3%</a:t>
                      </a:r>
                      <a:endParaRPr lang="en-US" sz="2000">
                        <a:effectLst/>
                        <a:latin typeface="Calibri"/>
                        <a:ea typeface="Calibri"/>
                        <a:cs typeface="Times New Roman"/>
                      </a:endParaRPr>
                    </a:p>
                  </a:txBody>
                  <a:tcPr marL="68580" marR="68580" marT="0" marB="0" anchor="ctr"/>
                </a:tc>
              </a:tr>
              <a:tr h="232619">
                <a:tc>
                  <a:txBody>
                    <a:bodyPr/>
                    <a:lstStyle/>
                    <a:p>
                      <a:pPr marL="0" marR="0">
                        <a:spcBef>
                          <a:spcPts val="0"/>
                        </a:spcBef>
                        <a:spcAft>
                          <a:spcPts val="0"/>
                        </a:spcAft>
                      </a:pPr>
                      <a:r>
                        <a:rPr lang="en-AU" sz="1600" dirty="0">
                          <a:effectLst/>
                        </a:rPr>
                        <a:t>TOTAL</a:t>
                      </a:r>
                      <a:endParaRPr lang="en-US" sz="1800" dirty="0">
                        <a:effectLst/>
                        <a:latin typeface="Calibri"/>
                        <a:ea typeface="Calibri"/>
                        <a:cs typeface="Times New Roman"/>
                      </a:endParaRPr>
                    </a:p>
                  </a:txBody>
                  <a:tcPr marL="68580" marR="68580" marT="0" marB="0" anchor="ctr"/>
                </a:tc>
                <a:tc>
                  <a:txBody>
                    <a:bodyPr/>
                    <a:lstStyle/>
                    <a:p>
                      <a:pPr marL="0" marR="0" algn="ctr">
                        <a:spcBef>
                          <a:spcPts val="0"/>
                        </a:spcBef>
                        <a:spcAft>
                          <a:spcPts val="0"/>
                        </a:spcAft>
                      </a:pPr>
                      <a:r>
                        <a:rPr lang="en-AU" sz="1600" dirty="0">
                          <a:effectLst/>
                        </a:rPr>
                        <a:t>310</a:t>
                      </a:r>
                      <a:endParaRPr lang="en-US" sz="1800" dirty="0">
                        <a:effectLst/>
                        <a:latin typeface="Calibri"/>
                        <a:ea typeface="Calibri"/>
                        <a:cs typeface="Times New Roman"/>
                      </a:endParaRPr>
                    </a:p>
                  </a:txBody>
                  <a:tcPr marL="68580" marR="68580" marT="0" marB="0" anchor="ctr"/>
                </a:tc>
                <a:tc>
                  <a:txBody>
                    <a:bodyPr/>
                    <a:lstStyle/>
                    <a:p>
                      <a:pPr marL="0" marR="0" algn="r">
                        <a:spcBef>
                          <a:spcPts val="0"/>
                        </a:spcBef>
                        <a:spcAft>
                          <a:spcPts val="0"/>
                        </a:spcAft>
                      </a:pPr>
                      <a:r>
                        <a:rPr lang="en-AU" sz="1600" dirty="0">
                          <a:effectLst/>
                        </a:rPr>
                        <a:t>100.0%</a:t>
                      </a:r>
                      <a:endParaRPr lang="en-US" sz="1800" dirty="0">
                        <a:effectLst/>
                        <a:latin typeface="Calibri"/>
                        <a:ea typeface="Calibri"/>
                        <a:cs typeface="Times New Roman"/>
                      </a:endParaRPr>
                    </a:p>
                  </a:txBody>
                  <a:tcPr marL="68580" marR="68580" marT="0" marB="0" anchor="ctr"/>
                </a:tc>
              </a:tr>
            </a:tbl>
          </a:graphicData>
        </a:graphic>
      </p:graphicFrame>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18</a:t>
            </a:fld>
            <a:endParaRPr lang="en-US"/>
          </a:p>
        </p:txBody>
      </p:sp>
      <p:sp>
        <p:nvSpPr>
          <p:cNvPr id="8" name="Text Box 4"/>
          <p:cNvSpPr txBox="1">
            <a:spLocks noChangeArrowheads="1"/>
          </p:cNvSpPr>
          <p:nvPr/>
        </p:nvSpPr>
        <p:spPr bwMode="auto">
          <a:xfrm>
            <a:off x="171788" y="617538"/>
            <a:ext cx="28457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Monday </a:t>
            </a:r>
            <a:r>
              <a:rPr lang="en-US" sz="1800" dirty="0">
                <a:solidFill>
                  <a:schemeClr val="tx2"/>
                </a:solidFill>
              </a:rPr>
              <a:t>Agenda Item </a:t>
            </a:r>
            <a:r>
              <a:rPr lang="en-US" sz="1800" dirty="0" smtClean="0">
                <a:solidFill>
                  <a:schemeClr val="tx2"/>
                </a:solidFill>
              </a:rPr>
              <a:t>4.1.8</a:t>
            </a:r>
            <a:endParaRPr lang="en-US" sz="1800" dirty="0">
              <a:solidFill>
                <a:schemeClr val="tx2"/>
              </a:solidFill>
            </a:endParaRPr>
          </a:p>
        </p:txBody>
      </p:sp>
    </p:spTree>
    <p:extLst>
      <p:ext uri="{BB962C8B-B14F-4D97-AF65-F5344CB8AC3E}">
        <p14:creationId xmlns:p14="http://schemas.microsoft.com/office/powerpoint/2010/main" val="18797507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48370"/>
            <a:ext cx="7772400" cy="696191"/>
          </a:xfrm>
        </p:spPr>
        <p:txBody>
          <a:bodyPr/>
          <a:lstStyle/>
          <a:p>
            <a:r>
              <a:rPr lang="en-US" b="0" dirty="0" smtClean="0"/>
              <a:t>IEEE </a:t>
            </a:r>
            <a:r>
              <a:rPr lang="en-US" b="0" dirty="0"/>
              <a:t>Staff on site </a:t>
            </a:r>
            <a:endParaRPr lang="en-US" dirty="0"/>
          </a:p>
        </p:txBody>
      </p:sp>
      <p:sp>
        <p:nvSpPr>
          <p:cNvPr id="3" name="Content Placeholder 2"/>
          <p:cNvSpPr>
            <a:spLocks noGrp="1"/>
          </p:cNvSpPr>
          <p:nvPr>
            <p:ph idx="1"/>
          </p:nvPr>
        </p:nvSpPr>
        <p:spPr>
          <a:xfrm>
            <a:off x="218210" y="1533071"/>
            <a:ext cx="8836890" cy="4893129"/>
          </a:xfrm>
        </p:spPr>
        <p:txBody>
          <a:bodyPr/>
          <a:lstStyle/>
          <a:p>
            <a:r>
              <a:rPr lang="en-US" dirty="0" err="1" smtClean="0"/>
              <a:t>Meng</a:t>
            </a:r>
            <a:r>
              <a:rPr lang="en-US" dirty="0" smtClean="0"/>
              <a:t> Zhao – IEEE Beijing Office</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19</a:t>
            </a:fld>
            <a:endParaRPr lang="en-US"/>
          </a:p>
        </p:txBody>
      </p:sp>
      <p:sp>
        <p:nvSpPr>
          <p:cNvPr id="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4.1.9</a:t>
            </a:r>
            <a:endParaRPr lang="en-US" dirty="0">
              <a:solidFill>
                <a:schemeClr val="tx2"/>
              </a:solidFill>
            </a:endParaRPr>
          </a:p>
        </p:txBody>
      </p:sp>
    </p:spTree>
    <p:extLst>
      <p:ext uri="{BB962C8B-B14F-4D97-AF65-F5344CB8AC3E}">
        <p14:creationId xmlns:p14="http://schemas.microsoft.com/office/powerpoint/2010/main" val="8928183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1556792"/>
            <a:ext cx="7726284" cy="5040560"/>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sz="6000" b="1" dirty="0" smtClean="0"/>
              <a:t>Meals</a:t>
            </a:r>
            <a:br>
              <a:rPr lang="en-GB" sz="6000" b="1" dirty="0" smtClean="0"/>
            </a:br>
            <a:r>
              <a:rPr lang="en-GB" sz="3100" b="1" dirty="0" smtClean="0">
                <a:solidFill>
                  <a:srgbClr val="002060"/>
                </a:solidFill>
              </a:rPr>
              <a:t>BREAKFAST:</a:t>
            </a:r>
            <a:r>
              <a:rPr lang="en-GB" sz="6000" b="1" dirty="0" smtClean="0"/>
              <a:t/>
            </a:r>
            <a:br>
              <a:rPr lang="en-GB" sz="6000" b="1" dirty="0" smtClean="0"/>
            </a:br>
            <a:r>
              <a:rPr lang="en-GB" sz="3200" dirty="0" smtClean="0"/>
              <a:t> - if you didn’t book breakfast as part of your accommodation booking,  you can still purchase breakfast from the hotel reservation desk for 58 Yuan.</a:t>
            </a:r>
            <a:br>
              <a:rPr lang="en-GB" sz="3200" dirty="0" smtClean="0"/>
            </a:br>
            <a:r>
              <a:rPr lang="en-GB" sz="3200" dirty="0" smtClean="0"/>
              <a:t> - Breakfast will be served from 0630 – 0830 in the </a:t>
            </a:r>
            <a:r>
              <a:rPr lang="en-GB" sz="3200" dirty="0" err="1" smtClean="0"/>
              <a:t>ZiJing</a:t>
            </a:r>
            <a:r>
              <a:rPr lang="en-GB" sz="3200" dirty="0" smtClean="0"/>
              <a:t> Hall.  Please note the hotel tends to pack down the breakfast promptly at 0830, so make sure you get there on time.</a:t>
            </a:r>
            <a:r>
              <a:rPr lang="en-GB" b="1" dirty="0" smtClean="0"/>
              <a:t/>
            </a:r>
            <a:br>
              <a:rPr lang="en-GB" b="1" dirty="0" smtClean="0"/>
            </a:br>
            <a:r>
              <a:rPr lang="en-GB" sz="6700" b="1" dirty="0" smtClean="0">
                <a:solidFill>
                  <a:srgbClr val="000099"/>
                </a:solidFill>
              </a:rPr>
              <a:t/>
            </a:r>
            <a:br>
              <a:rPr lang="en-GB" sz="6700" b="1" dirty="0" smtClean="0">
                <a:solidFill>
                  <a:srgbClr val="000099"/>
                </a:solidFill>
              </a:rPr>
            </a:br>
            <a:r>
              <a:rPr lang="en-GB" b="1" dirty="0" smtClean="0"/>
              <a:t/>
            </a:r>
            <a:br>
              <a:rPr lang="en-GB" b="1" dirty="0" smtClean="0"/>
            </a:br>
            <a:r>
              <a:rPr lang="en-GB" b="1" dirty="0" smtClean="0"/>
              <a:t/>
            </a:r>
            <a:br>
              <a:rPr lang="en-GB" b="1" dirty="0" smtClean="0"/>
            </a:br>
            <a:r>
              <a:rPr lang="en-GB" b="1" dirty="0" smtClean="0"/>
              <a:t/>
            </a:r>
            <a:br>
              <a:rPr lang="en-GB" b="1" dirty="0" smtClean="0"/>
            </a:br>
            <a:endParaRPr lang="en-AU" dirty="0"/>
          </a:p>
        </p:txBody>
      </p:sp>
      <p:sp>
        <p:nvSpPr>
          <p:cNvPr id="2" name="Rectangle 1"/>
          <p:cNvSpPr/>
          <p:nvPr/>
        </p:nvSpPr>
        <p:spPr>
          <a:xfrm>
            <a:off x="2765773" y="658092"/>
            <a:ext cx="4572000" cy="1200329"/>
          </a:xfrm>
          <a:prstGeom prst="rect">
            <a:avLst/>
          </a:prstGeom>
        </p:spPr>
        <p:txBody>
          <a:bodyPr>
            <a:spAutoFit/>
          </a:bodyPr>
          <a:lstStyle/>
          <a:p>
            <a:pPr algn="ctr"/>
            <a:r>
              <a:rPr lang="en-AU" dirty="0"/>
              <a:t>Wireless Interim </a:t>
            </a:r>
            <a:r>
              <a:rPr lang="en-AU" dirty="0" smtClean="0"/>
              <a:t>Meeting </a:t>
            </a:r>
            <a:r>
              <a:rPr lang="en-AU" dirty="0"/>
              <a:t>Nanjing, China</a:t>
            </a:r>
          </a:p>
          <a:p>
            <a:pPr algn="ctr"/>
            <a:r>
              <a:rPr lang="en-AU" dirty="0"/>
              <a:t>15 – 20 September 2013</a:t>
            </a:r>
          </a:p>
        </p:txBody>
      </p:sp>
      <p:sp>
        <p:nvSpPr>
          <p:cNvPr id="10" name="Text Box 4"/>
          <p:cNvSpPr txBox="1">
            <a:spLocks noChangeArrowheads="1"/>
          </p:cNvSpPr>
          <p:nvPr/>
        </p:nvSpPr>
        <p:spPr bwMode="auto">
          <a:xfrm>
            <a:off x="-620" y="658092"/>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Tree>
    <p:extLst>
      <p:ext uri="{BB962C8B-B14F-4D97-AF65-F5344CB8AC3E}">
        <p14:creationId xmlns:p14="http://schemas.microsoft.com/office/powerpoint/2010/main" val="29857135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1661424"/>
            <a:ext cx="7726284" cy="4747450"/>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b="1" dirty="0"/>
              <a:t/>
            </a:r>
            <a:br>
              <a:rPr lang="en-GB" b="1" dirty="0"/>
            </a:br>
            <a:r>
              <a:rPr lang="en-GB" b="1" dirty="0" smtClean="0"/>
              <a:t/>
            </a:r>
            <a:br>
              <a:rPr lang="en-GB" b="1" dirty="0" smtClean="0"/>
            </a:br>
            <a:r>
              <a:rPr lang="en-GB" sz="6000" b="1" dirty="0" smtClean="0"/>
              <a:t>Meals</a:t>
            </a:r>
            <a:br>
              <a:rPr lang="en-GB" sz="6000" b="1" dirty="0" smtClean="0"/>
            </a:br>
            <a:r>
              <a:rPr lang="en-GB" sz="6000" b="1" dirty="0" smtClean="0"/>
              <a:t/>
            </a:r>
            <a:br>
              <a:rPr lang="en-GB" sz="6000" b="1" dirty="0" smtClean="0"/>
            </a:br>
            <a:r>
              <a:rPr lang="en-GB" sz="3200" dirty="0"/>
              <a:t> - </a:t>
            </a:r>
            <a:r>
              <a:rPr lang="en-GB" sz="3200" dirty="0" smtClean="0"/>
              <a:t>Morning and Afternoon tea will be served from the foyer of level 2 and 3</a:t>
            </a:r>
            <a:br>
              <a:rPr lang="en-GB" sz="3200" dirty="0" smtClean="0"/>
            </a:br>
            <a:r>
              <a:rPr lang="en-GB" sz="3200" dirty="0"/>
              <a:t> </a:t>
            </a:r>
            <a:r>
              <a:rPr lang="en-GB" sz="3200" dirty="0" smtClean="0"/>
              <a:t>- Lunch (1230 – 1330) will be served from the </a:t>
            </a:r>
            <a:r>
              <a:rPr lang="en-GB" sz="3200" dirty="0" err="1" smtClean="0"/>
              <a:t>ZiJing</a:t>
            </a:r>
            <a:r>
              <a:rPr lang="en-GB" sz="3200" dirty="0" smtClean="0"/>
              <a:t> Hall (same venue as breakfast)</a:t>
            </a:r>
            <a:br>
              <a:rPr lang="en-GB" sz="3200" dirty="0" smtClean="0"/>
            </a:br>
            <a:r>
              <a:rPr lang="en-GB" sz="3200" dirty="0"/>
              <a:t> </a:t>
            </a:r>
            <a:r>
              <a:rPr lang="en-GB" b="1" dirty="0" smtClean="0"/>
              <a:t/>
            </a:r>
            <a:br>
              <a:rPr lang="en-GB" b="1" dirty="0" smtClean="0"/>
            </a:br>
            <a:r>
              <a:rPr lang="en-GB" sz="6700" b="1" dirty="0" smtClean="0">
                <a:solidFill>
                  <a:srgbClr val="000099"/>
                </a:solidFill>
              </a:rPr>
              <a:t/>
            </a:r>
            <a:br>
              <a:rPr lang="en-GB" sz="6700" b="1" dirty="0" smtClean="0">
                <a:solidFill>
                  <a:srgbClr val="000099"/>
                </a:solidFill>
              </a:rPr>
            </a:b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076228" y="905306"/>
            <a:ext cx="4572000" cy="1200329"/>
          </a:xfrm>
          <a:prstGeom prst="rect">
            <a:avLst/>
          </a:prstGeom>
        </p:spPr>
        <p:txBody>
          <a:bodyPr>
            <a:spAutoFit/>
          </a:bodyPr>
          <a:lstStyle/>
          <a:p>
            <a:pPr algn="ctr"/>
            <a:r>
              <a:rPr lang="en-AU" dirty="0"/>
              <a:t>Wireless Interim </a:t>
            </a:r>
            <a:r>
              <a:rPr lang="en-AU" dirty="0" smtClean="0"/>
              <a:t>Meeting </a:t>
            </a:r>
            <a:r>
              <a:rPr lang="en-AU" dirty="0"/>
              <a:t>Nanjing, China</a:t>
            </a:r>
          </a:p>
          <a:p>
            <a:pPr algn="ctr"/>
            <a:r>
              <a:rPr lang="en-AU" dirty="0"/>
              <a:t>15 – 20 September 2013</a:t>
            </a:r>
          </a:p>
        </p:txBody>
      </p:sp>
      <p:sp>
        <p:nvSpPr>
          <p:cNvPr id="9" name="Text Box 4"/>
          <p:cNvSpPr txBox="1">
            <a:spLocks noChangeArrowheads="1"/>
          </p:cNvSpPr>
          <p:nvPr/>
        </p:nvSpPr>
        <p:spPr bwMode="auto">
          <a:xfrm>
            <a:off x="19488" y="695838"/>
            <a:ext cx="346146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Tree>
    <p:extLst>
      <p:ext uri="{BB962C8B-B14F-4D97-AF65-F5344CB8AC3E}">
        <p14:creationId xmlns:p14="http://schemas.microsoft.com/office/powerpoint/2010/main" val="26360080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1955800"/>
            <a:ext cx="7726284" cy="4453074"/>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b="1" dirty="0"/>
              <a:t/>
            </a:r>
            <a:br>
              <a:rPr lang="en-GB" b="1" dirty="0"/>
            </a:br>
            <a:r>
              <a:rPr lang="en-GB" b="1" dirty="0" smtClean="0"/>
              <a:t/>
            </a:r>
            <a:br>
              <a:rPr lang="en-GB" b="1" dirty="0" smtClean="0"/>
            </a:br>
            <a:r>
              <a:rPr lang="en-GB" sz="6000" b="1" dirty="0" smtClean="0"/>
              <a:t>Social</a:t>
            </a:r>
            <a:br>
              <a:rPr lang="en-GB" sz="6000" b="1" dirty="0" smtClean="0"/>
            </a:br>
            <a:r>
              <a:rPr lang="en-GB" sz="2700" b="1" dirty="0" smtClean="0"/>
              <a:t/>
            </a:r>
            <a:br>
              <a:rPr lang="en-GB" sz="2700" b="1" dirty="0" smtClean="0"/>
            </a:br>
            <a:r>
              <a:rPr lang="en-GB" sz="2800" dirty="0"/>
              <a:t> -</a:t>
            </a:r>
            <a:r>
              <a:rPr lang="en-GB" sz="3200" dirty="0"/>
              <a:t> </a:t>
            </a:r>
            <a:r>
              <a:rPr lang="en-GB" sz="3200" dirty="0" smtClean="0"/>
              <a:t>Will be held in the </a:t>
            </a:r>
            <a:r>
              <a:rPr lang="en-GB" sz="3200" dirty="0" err="1" smtClean="0"/>
              <a:t>ZiJing</a:t>
            </a:r>
            <a:r>
              <a:rPr lang="en-GB" sz="3200" dirty="0" smtClean="0"/>
              <a:t> Hall</a:t>
            </a:r>
            <a:br>
              <a:rPr lang="en-GB" sz="3200" dirty="0" smtClean="0"/>
            </a:br>
            <a:r>
              <a:rPr lang="en-GB" sz="3200" dirty="0" smtClean="0"/>
              <a:t> </a:t>
            </a:r>
            <a:r>
              <a:rPr lang="en-GB" sz="3200" dirty="0"/>
              <a:t>- </a:t>
            </a:r>
            <a:r>
              <a:rPr lang="en-GB" sz="3200" dirty="0" smtClean="0"/>
              <a:t>Please make </a:t>
            </a:r>
            <a:r>
              <a:rPr lang="en-GB" sz="3200" dirty="0"/>
              <a:t>sure you wear your name </a:t>
            </a:r>
            <a:r>
              <a:rPr lang="en-GB" sz="3200" dirty="0" smtClean="0"/>
              <a:t>badge to the social</a:t>
            </a:r>
            <a:br>
              <a:rPr lang="en-GB" sz="3200" dirty="0" smtClean="0"/>
            </a:br>
            <a:r>
              <a:rPr lang="en-GB" sz="3200" dirty="0"/>
              <a:t> </a:t>
            </a:r>
            <a:r>
              <a:rPr lang="en-GB" sz="3200" dirty="0" smtClean="0"/>
              <a:t>- The Host, </a:t>
            </a:r>
            <a:r>
              <a:rPr lang="en-GB" sz="3200" dirty="0" smtClean="0">
                <a:solidFill>
                  <a:srgbClr val="002060"/>
                </a:solidFill>
              </a:rPr>
              <a:t>Nanjing City Government</a:t>
            </a:r>
            <a:r>
              <a:rPr lang="en-GB" sz="3200" dirty="0" smtClean="0"/>
              <a:t>, will be inviting many senior people from every government department in Nanjing.  This will be a great chance to meet and greet the invited guests. </a:t>
            </a:r>
            <a:r>
              <a:rPr lang="en-GB" b="1" dirty="0" smtClean="0"/>
              <a:t/>
            </a:r>
            <a:br>
              <a:rPr lang="en-GB" b="1" dirty="0" smtClean="0"/>
            </a:br>
            <a:r>
              <a:rPr lang="en-GB" sz="6700" b="1" dirty="0" smtClean="0">
                <a:solidFill>
                  <a:srgbClr val="000099"/>
                </a:solidFill>
              </a:rPr>
              <a:t/>
            </a:r>
            <a:br>
              <a:rPr lang="en-GB" sz="6700" b="1" dirty="0" smtClean="0">
                <a:solidFill>
                  <a:srgbClr val="000099"/>
                </a:solidFill>
              </a:rPr>
            </a:b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352708" y="695838"/>
            <a:ext cx="4572000" cy="646331"/>
          </a:xfrm>
          <a:prstGeom prst="rect">
            <a:avLst/>
          </a:prstGeom>
        </p:spPr>
        <p:txBody>
          <a:bodyPr>
            <a:spAutoFit/>
          </a:bodyPr>
          <a:lstStyle/>
          <a:p>
            <a:pPr algn="ctr"/>
            <a:r>
              <a:rPr lang="en-AU" dirty="0"/>
              <a:t>Wireless Interim Meeting, Nanjing, China</a:t>
            </a:r>
          </a:p>
          <a:p>
            <a:pPr algn="ctr"/>
            <a:r>
              <a:rPr lang="en-AU" dirty="0"/>
              <a:t>15 – 20 September 2013</a:t>
            </a:r>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Tree>
    <p:extLst>
      <p:ext uri="{BB962C8B-B14F-4D97-AF65-F5344CB8AC3E}">
        <p14:creationId xmlns:p14="http://schemas.microsoft.com/office/powerpoint/2010/main" val="18649886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1661424"/>
            <a:ext cx="7726284" cy="4747450"/>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b="1" dirty="0"/>
              <a:t/>
            </a:r>
            <a:br>
              <a:rPr lang="en-GB" b="1" dirty="0"/>
            </a:br>
            <a:r>
              <a:rPr lang="en-GB" b="1" dirty="0" smtClean="0"/>
              <a:t/>
            </a:r>
            <a:br>
              <a:rPr lang="en-GB" b="1" dirty="0" smtClean="0"/>
            </a:br>
            <a:r>
              <a:rPr lang="en-GB" sz="5400" b="1" dirty="0"/>
              <a:t>Suggestions for </a:t>
            </a:r>
            <a:r>
              <a:rPr lang="en-GB" sz="5400" b="1" dirty="0" smtClean="0"/>
              <a:t>Restaurants</a:t>
            </a:r>
            <a:br>
              <a:rPr lang="en-GB" sz="5400" b="1" dirty="0" smtClean="0"/>
            </a:br>
            <a:r>
              <a:rPr lang="en-GB" sz="5400" b="1" dirty="0"/>
              <a:t/>
            </a:r>
            <a:br>
              <a:rPr lang="en-GB" sz="5400" b="1" dirty="0"/>
            </a:br>
            <a:r>
              <a:rPr lang="en-GB" sz="3100" dirty="0"/>
              <a:t> - for suggestions for restaurants in the area, please visit the registration desk for a list of restaurant ideas</a:t>
            </a:r>
            <a:r>
              <a:rPr lang="en-GB" b="1" dirty="0" smtClean="0"/>
              <a:t/>
            </a:r>
            <a:br>
              <a:rPr lang="en-GB" b="1" dirty="0" smtClean="0"/>
            </a:br>
            <a:r>
              <a:rPr lang="en-GB" sz="6700" b="1" dirty="0" smtClean="0">
                <a:solidFill>
                  <a:srgbClr val="000099"/>
                </a:solidFill>
              </a:rPr>
              <a:t/>
            </a:r>
            <a:br>
              <a:rPr lang="en-GB" sz="6700" b="1" dirty="0" smtClean="0">
                <a:solidFill>
                  <a:srgbClr val="000099"/>
                </a:solidFill>
              </a:rPr>
            </a:b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2898428" y="692551"/>
            <a:ext cx="4572000" cy="646331"/>
          </a:xfrm>
          <a:prstGeom prst="rect">
            <a:avLst/>
          </a:prstGeom>
        </p:spPr>
        <p:txBody>
          <a:bodyPr>
            <a:spAutoFit/>
          </a:bodyPr>
          <a:lstStyle/>
          <a:p>
            <a:pPr algn="ctr"/>
            <a:r>
              <a:rPr lang="en-AU" dirty="0"/>
              <a:t>Wireless Interim Meeting, Nanjing, China</a:t>
            </a:r>
          </a:p>
          <a:p>
            <a:pPr algn="ctr"/>
            <a:r>
              <a:rPr lang="en-AU" dirty="0"/>
              <a:t>15 – 20 September 2013</a:t>
            </a:r>
          </a:p>
        </p:txBody>
      </p:sp>
      <p:sp>
        <p:nvSpPr>
          <p:cNvPr id="9"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Tree>
    <p:extLst>
      <p:ext uri="{BB962C8B-B14F-4D97-AF65-F5344CB8AC3E}">
        <p14:creationId xmlns:p14="http://schemas.microsoft.com/office/powerpoint/2010/main" val="346330573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24</a:t>
            </a:fld>
            <a:endParaRPr lang="en-US" dirty="0"/>
          </a:p>
        </p:txBody>
      </p:sp>
    </p:spTree>
    <p:extLst>
      <p:ext uri="{BB962C8B-B14F-4D97-AF65-F5344CB8AC3E}">
        <p14:creationId xmlns:p14="http://schemas.microsoft.com/office/powerpoint/2010/main" val="39010843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September 2013</a:t>
            </a:r>
          </a:p>
        </p:txBody>
      </p:sp>
      <p:sp>
        <p:nvSpPr>
          <p:cNvPr id="9221" name="Rectangle 2"/>
          <p:cNvSpPr>
            <a:spLocks noGrp="1" noChangeArrowheads="1"/>
          </p:cNvSpPr>
          <p:nvPr>
            <p:ph type="title"/>
          </p:nvPr>
        </p:nvSpPr>
        <p:spPr/>
        <p:txBody>
          <a:bodyPr/>
          <a:lstStyle/>
          <a:p>
            <a:r>
              <a:rPr lang="en-GB" dirty="0" smtClean="0"/>
              <a:t>Current Membership Status - September</a:t>
            </a:r>
          </a:p>
        </p:txBody>
      </p:sp>
      <p:sp>
        <p:nvSpPr>
          <p:cNvPr id="9222" name="Text Box 3"/>
          <p:cNvSpPr txBox="1">
            <a:spLocks noChangeArrowheads="1"/>
          </p:cNvSpPr>
          <p:nvPr/>
        </p:nvSpPr>
        <p:spPr bwMode="auto">
          <a:xfrm>
            <a:off x="685800" y="6019800"/>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GB" sz="1200" b="0" dirty="0"/>
              <a:t>Data as of </a:t>
            </a:r>
            <a:r>
              <a:rPr lang="en-GB" sz="1200" b="0" dirty="0" smtClean="0"/>
              <a:t>2012-11-06</a:t>
            </a:r>
            <a:endParaRPr lang="en-GB" sz="1200" b="0" dirty="0"/>
          </a:p>
        </p:txBody>
      </p:sp>
      <p:sp>
        <p:nvSpPr>
          <p:cNvPr id="9223" name="TextBox 8"/>
          <p:cNvSpPr txBox="1">
            <a:spLocks noChangeArrowheads="1"/>
          </p:cNvSpPr>
          <p:nvPr/>
        </p:nvSpPr>
        <p:spPr bwMode="auto">
          <a:xfrm>
            <a:off x="609600" y="4495800"/>
            <a:ext cx="7772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77370782"/>
              </p:ext>
            </p:extLst>
          </p:nvPr>
        </p:nvGraphicFramePr>
        <p:xfrm>
          <a:off x="668338" y="1752600"/>
          <a:ext cx="7772400" cy="2316184"/>
        </p:xfrm>
        <a:graphic>
          <a:graphicData uri="http://schemas.openxmlformats.org/drawingml/2006/table">
            <a:tbl>
              <a:tblPr/>
              <a:tblGrid>
                <a:gridCol w="3886200"/>
                <a:gridCol w="3886200"/>
              </a:tblGrid>
              <a:tr h="579041">
                <a:tc>
                  <a:txBody>
                    <a:bodyPr/>
                    <a:lstStyle/>
                    <a:p>
                      <a:pPr algn="ctr"/>
                      <a:r>
                        <a:rPr lang="en-GB" sz="3200" dirty="0">
                          <a:solidFill>
                            <a:schemeClr val="tx1"/>
                          </a:solidFill>
                          <a:effectLst/>
                          <a:latin typeface="Calibri" pitchFamily="34" charset="0"/>
                          <a:cs typeface="Calibri" pitchFamily="34" charset="0"/>
                        </a:rPr>
                        <a:t>Status</a:t>
                      </a:r>
                      <a:endParaRPr lang="en-GB" sz="4800" dirty="0">
                        <a:solidFill>
                          <a:schemeClr val="tx1"/>
                        </a:solidFill>
                        <a:latin typeface="Calibri" pitchFamily="34" charset="0"/>
                        <a:cs typeface="Calibri" pitchFamily="34" charset="0"/>
                      </a:endParaRPr>
                    </a:p>
                  </a:txBody>
                  <a:tcPr marT="45683" marB="45683" anchor="ctr">
                    <a:lnL>
                      <a:noFill/>
                    </a:lnL>
                    <a:lnR>
                      <a:noFill/>
                    </a:lnR>
                    <a:lnB>
                      <a:noFill/>
                    </a:lnB>
                    <a:solidFill>
                      <a:srgbClr val="C0C0C0"/>
                    </a:solidFill>
                  </a:tcPr>
                </a:tc>
                <a:tc>
                  <a:txBody>
                    <a:bodyPr/>
                    <a:lstStyle/>
                    <a:p>
                      <a:pPr algn="ctr"/>
                      <a:r>
                        <a:rPr lang="en-GB" sz="3200">
                          <a:solidFill>
                            <a:schemeClr val="tx1"/>
                          </a:solidFill>
                          <a:effectLst/>
                          <a:latin typeface="Calibri" pitchFamily="34" charset="0"/>
                          <a:cs typeface="Calibri" pitchFamily="34" charset="0"/>
                        </a:rPr>
                        <a:t>Number</a:t>
                      </a:r>
                      <a:endParaRPr lang="en-GB" sz="4800">
                        <a:solidFill>
                          <a:schemeClr val="tx1"/>
                        </a:solidFill>
                        <a:latin typeface="Calibri" pitchFamily="34" charset="0"/>
                        <a:cs typeface="Calibri" pitchFamily="34" charset="0"/>
                      </a:endParaRPr>
                    </a:p>
                  </a:txBody>
                  <a:tcPr marT="45683" marB="45683" anchor="ctr">
                    <a:lnL>
                      <a:noFill/>
                    </a:lnL>
                    <a:lnR>
                      <a:noFill/>
                    </a:lnR>
                    <a:lnT>
                      <a:noFill/>
                    </a:lnT>
                    <a:lnB>
                      <a:noFill/>
                    </a:lnB>
                    <a:solidFill>
                      <a:srgbClr val="C0C0C0"/>
                    </a:solidFill>
                  </a:tcPr>
                </a:tc>
              </a:tr>
              <a:tr h="579041">
                <a:tc>
                  <a:txBody>
                    <a:bodyPr/>
                    <a:lstStyle/>
                    <a:p>
                      <a:pPr algn="ctr"/>
                      <a:r>
                        <a:rPr lang="en-GB" sz="3200" dirty="0">
                          <a:solidFill>
                            <a:schemeClr val="tx1"/>
                          </a:solidFill>
                          <a:effectLst/>
                          <a:latin typeface="Calibri" pitchFamily="34" charset="0"/>
                          <a:cs typeface="Calibri" pitchFamily="34" charset="0"/>
                        </a:rPr>
                        <a:t>Aspirant</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90</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Potential 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36</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334</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bl>
          </a:graphicData>
        </a:graphic>
      </p:graphicFrame>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D810085-7017-4368-A971-DE56F883B38A}" type="slidenum">
              <a:rPr lang="en-US" smtClean="0"/>
              <a:pPr>
                <a:defRPr/>
              </a:pPr>
              <a:t>25</a:t>
            </a:fld>
            <a:endParaRPr lang="en-US"/>
          </a:p>
        </p:txBody>
      </p:sp>
      <p:sp>
        <p:nvSpPr>
          <p:cNvPr id="9" name="Text Box 4"/>
          <p:cNvSpPr txBox="1">
            <a:spLocks noChangeArrowheads="1"/>
          </p:cNvSpPr>
          <p:nvPr/>
        </p:nvSpPr>
        <p:spPr bwMode="auto">
          <a:xfrm>
            <a:off x="20969" y="617538"/>
            <a:ext cx="38712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4.1.11</a:t>
            </a:r>
            <a:endParaRPr lang="en-US" dirty="0">
              <a:solidFill>
                <a:schemeClr val="tx2"/>
              </a:solidFill>
            </a:endParaRPr>
          </a:p>
        </p:txBody>
      </p:sp>
    </p:spTree>
    <p:extLst>
      <p:ext uri="{BB962C8B-B14F-4D97-AF65-F5344CB8AC3E}">
        <p14:creationId xmlns:p14="http://schemas.microsoft.com/office/powerpoint/2010/main" val="356388371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 Plenary Topics</a:t>
            </a:r>
          </a:p>
        </p:txBody>
      </p:sp>
      <p:sp>
        <p:nvSpPr>
          <p:cNvPr id="47106" name="Content Placeholder 2"/>
          <p:cNvSpPr>
            <a:spLocks noGrp="1"/>
          </p:cNvSpPr>
          <p:nvPr>
            <p:ph idx="1"/>
          </p:nvPr>
        </p:nvSpPr>
        <p:spPr>
          <a:xfrm>
            <a:off x="363538" y="1566863"/>
            <a:ext cx="8634989" cy="4500562"/>
          </a:xfrm>
        </p:spPr>
        <p:txBody>
          <a:bodyPr/>
          <a:lstStyle/>
          <a:p>
            <a:pPr marL="514350" indent="-514350">
              <a:buFont typeface="+mj-lt"/>
              <a:buAutoNum type="arabicPeriod"/>
            </a:pPr>
            <a:r>
              <a:rPr lang="en-US" sz="3200" dirty="0" smtClean="0"/>
              <a:t> AK proposal for TAG stacking change</a:t>
            </a:r>
          </a:p>
          <a:p>
            <a:r>
              <a:rPr lang="en-US" sz="3200" dirty="0" smtClean="0"/>
              <a:t>Document 11-13-1055</a:t>
            </a:r>
          </a:p>
          <a:p>
            <a:r>
              <a:rPr lang="en-US" sz="3200" dirty="0">
                <a:hlinkClick r:id="rId2"/>
              </a:rPr>
              <a:t>https://</a:t>
            </a:r>
            <a:r>
              <a:rPr lang="en-US" sz="3200" dirty="0" smtClean="0">
                <a:hlinkClick r:id="rId2"/>
              </a:rPr>
              <a:t>mentor.ieee.org/802.11/dcn/13/11-13-1055-00-00ak-tag-stacking-change.pptx</a:t>
            </a:r>
            <a:endParaRPr lang="en-US" sz="3200" dirty="0" smtClean="0"/>
          </a:p>
          <a:p>
            <a:pPr marL="0" indent="0">
              <a:buNone/>
            </a:pPr>
            <a:endParaRPr lang="en-US" sz="3200" dirty="0" smtClean="0"/>
          </a:p>
          <a:p>
            <a:pPr marL="514350" indent="-514350">
              <a:buFont typeface="+mj-lt"/>
              <a:buAutoNum type="arabicPeriod" startAt="2"/>
            </a:pPr>
            <a:r>
              <a:rPr lang="en-US" sz="3200" dirty="0" smtClean="0"/>
              <a:t>1900.1 participation offer</a:t>
            </a:r>
          </a:p>
          <a:p>
            <a:pPr marL="514350" indent="-514350">
              <a:buFont typeface="+mj-lt"/>
              <a:buAutoNum type="arabicPeriod" startAt="2"/>
            </a:pPr>
            <a:r>
              <a:rPr lang="en-US" sz="3200" dirty="0" smtClean="0"/>
              <a:t>November EC workshop topics</a:t>
            </a:r>
          </a:p>
          <a:p>
            <a:endParaRPr lang="en-US" sz="3200" dirty="0"/>
          </a:p>
          <a:p>
            <a:endParaRPr lang="en-US" sz="32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26</a:t>
            </a:fld>
            <a:endParaRPr lang="en-US" sz="1200" b="0" smtClean="0"/>
          </a:p>
        </p:txBody>
      </p:sp>
      <p:sp>
        <p:nvSpPr>
          <p:cNvPr id="47110" name="Text Box 7"/>
          <p:cNvSpPr txBox="1">
            <a:spLocks noChangeArrowheads="1"/>
          </p:cNvSpPr>
          <p:nvPr/>
        </p:nvSpPr>
        <p:spPr bwMode="auto">
          <a:xfrm>
            <a:off x="377603"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27</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pic>
        <p:nvPicPr>
          <p:cNvPr id="4096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6138" y="1384300"/>
            <a:ext cx="7164387" cy="383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4.1.13</a:t>
            </a:r>
            <a:endParaRPr lang="en-US" dirty="0">
              <a:solidFill>
                <a:schemeClr val="tx2"/>
              </a:solidFill>
            </a:endParaRPr>
          </a:p>
        </p:txBody>
      </p:sp>
      <p:sp>
        <p:nvSpPr>
          <p:cNvPr id="2" name="TextBox 1"/>
          <p:cNvSpPr txBox="1"/>
          <p:nvPr/>
        </p:nvSpPr>
        <p:spPr>
          <a:xfrm>
            <a:off x="921954" y="5330230"/>
            <a:ext cx="7012754" cy="830997"/>
          </a:xfrm>
          <a:prstGeom prst="rect">
            <a:avLst/>
          </a:prstGeom>
          <a:noFill/>
          <a:ln>
            <a:solidFill>
              <a:schemeClr val="accent1">
                <a:lumMod val="60000"/>
                <a:lumOff val="40000"/>
              </a:schemeClr>
            </a:solidFill>
          </a:ln>
        </p:spPr>
        <p:txBody>
          <a:bodyPr wrap="none" rtlCol="0">
            <a:spAutoFit/>
          </a:bodyPr>
          <a:lstStyle/>
          <a:p>
            <a:pPr algn="ctr"/>
            <a:r>
              <a:rPr lang="en-US" dirty="0" smtClean="0"/>
              <a:t>Expecting recirculation sponsor ballot in September</a:t>
            </a:r>
          </a:p>
          <a:p>
            <a:pPr algn="ctr"/>
            <a:r>
              <a:rPr lang="en-US" dirty="0" smtClean="0"/>
              <a:t>ARC discussion topic Wednesday</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28</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November 2013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spcAft>
                <a:spcPts val="500"/>
              </a:spcAft>
              <a:defRPr/>
            </a:pPr>
            <a:r>
              <a:rPr lang="en-US" sz="2800" dirty="0" smtClean="0"/>
              <a:t>Begin Sponsor Ballot?     X</a:t>
            </a:r>
          </a:p>
          <a:p>
            <a:pPr>
              <a:spcBef>
                <a:spcPts val="0"/>
              </a:spcBef>
              <a:spcAft>
                <a:spcPts val="500"/>
              </a:spcAft>
              <a:defRPr/>
            </a:pPr>
            <a:r>
              <a:rPr lang="en-US" sz="2800" dirty="0" smtClean="0"/>
              <a:t>Submit to RevCom?       AC, AF</a:t>
            </a:r>
          </a:p>
          <a:p>
            <a:pPr>
              <a:spcBef>
                <a:spcPts val="0"/>
              </a:spcBef>
              <a:spcAft>
                <a:spcPts val="500"/>
              </a:spcAft>
              <a:defRPr/>
            </a:pPr>
            <a:r>
              <a:rPr lang="en-US" sz="2800" dirty="0" smtClean="0"/>
              <a:t>New project PAR to </a:t>
            </a:r>
            <a:r>
              <a:rPr lang="en-US" sz="2800" dirty="0" err="1" smtClean="0"/>
              <a:t>NesCom</a:t>
            </a:r>
            <a:r>
              <a:rPr lang="en-US" sz="2800" dirty="0" smtClean="0"/>
              <a:t>?     X</a:t>
            </a:r>
            <a:endParaRPr lang="en-US" sz="2800" dirty="0"/>
          </a:p>
          <a:p>
            <a:pPr>
              <a:spcBef>
                <a:spcPts val="0"/>
              </a:spcBef>
              <a:spcAft>
                <a:spcPts val="500"/>
              </a:spcAft>
              <a:defRPr/>
            </a:pPr>
            <a:r>
              <a:rPr lang="en-US" sz="2800" dirty="0" smtClean="0"/>
              <a:t>PAR Extension ?    X</a:t>
            </a:r>
            <a:endParaRPr lang="en-US" sz="2800" dirty="0"/>
          </a:p>
          <a:p>
            <a:pPr>
              <a:spcBef>
                <a:spcPts val="0"/>
              </a:spcBef>
              <a:spcAft>
                <a:spcPts val="500"/>
              </a:spcAft>
              <a:defRPr/>
            </a:pPr>
            <a:r>
              <a:rPr lang="en-US" sz="2800" dirty="0" smtClean="0"/>
              <a:t>Revision PAR?   X</a:t>
            </a:r>
            <a:endParaRPr lang="en-US" sz="2800" dirty="0"/>
          </a:p>
          <a:p>
            <a:pPr>
              <a:spcBef>
                <a:spcPts val="0"/>
              </a:spcBef>
              <a:spcAft>
                <a:spcPts val="500"/>
              </a:spcAft>
              <a:defRPr/>
            </a:pPr>
            <a:r>
              <a:rPr lang="en-US" sz="2800" dirty="0" smtClean="0"/>
              <a:t>Study Group start up?   Depends upon results of WNG meeting</a:t>
            </a:r>
            <a:endParaRPr lang="en-US" sz="2800" dirty="0"/>
          </a:p>
          <a:p>
            <a:pPr>
              <a:spcBef>
                <a:spcPts val="0"/>
              </a:spcBef>
              <a:spcAft>
                <a:spcPts val="500"/>
              </a:spcAft>
              <a:defRPr/>
            </a:pPr>
            <a:r>
              <a:rPr lang="en-US" sz="2800" dirty="0"/>
              <a:t>Study Group </a:t>
            </a:r>
            <a:r>
              <a:rPr lang="en-US" sz="2800" dirty="0" smtClean="0"/>
              <a:t>extension?   HEW  (11-13-1100)</a:t>
            </a:r>
            <a:endParaRPr lang="en-US" sz="2800" dirty="0"/>
          </a:p>
          <a:p>
            <a:pPr>
              <a:spcBef>
                <a:spcPts val="0"/>
              </a:spcBef>
              <a:spcAft>
                <a:spcPts val="500"/>
              </a:spcAft>
              <a:defRPr/>
            </a:pPr>
            <a:r>
              <a:rPr lang="en-US" sz="2800" dirty="0" smtClean="0"/>
              <a:t>Press Release?  AC  publication, AF  </a:t>
            </a:r>
            <a:r>
              <a:rPr lang="en-US" sz="2800" dirty="0"/>
              <a:t>publication</a:t>
            </a:r>
          </a:p>
          <a:p>
            <a:pPr>
              <a:spcBef>
                <a:spcPts val="0"/>
              </a:spcBef>
              <a:spcAft>
                <a:spcPts val="500"/>
              </a:spcAft>
              <a:defRPr/>
            </a:pPr>
            <a:endParaRPr lang="en-US" sz="2800" dirty="0" smtClean="0"/>
          </a:p>
          <a:p>
            <a:pPr>
              <a:spcBef>
                <a:spcPts val="0"/>
              </a:spcBef>
              <a:spcAft>
                <a:spcPts val="500"/>
              </a:spcAft>
              <a:defRPr/>
            </a:pPr>
            <a:endParaRPr lang="en-US" sz="2800" dirty="0" smtClean="0"/>
          </a:p>
          <a:p>
            <a:pPr lvl="1">
              <a:spcAft>
                <a:spcPts val="500"/>
              </a:spcAft>
              <a:defRPr/>
            </a:pPr>
            <a:endParaRPr lang="en-US" sz="2400"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4.1.15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685800"/>
            <a:ext cx="7772400" cy="852488"/>
          </a:xfrm>
        </p:spPr>
        <p:txBody>
          <a:bodyPr/>
          <a:lstStyle/>
          <a:p>
            <a:r>
              <a:rPr lang="en-US" dirty="0" smtClean="0"/>
              <a:t>November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29</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806656388"/>
              </p:ext>
            </p:extLst>
          </p:nvPr>
        </p:nvGraphicFramePr>
        <p:xfrm>
          <a:off x="257175" y="3446780"/>
          <a:ext cx="8366125" cy="2468880"/>
        </p:xfrm>
        <a:graphic>
          <a:graphicData uri="http://schemas.openxmlformats.org/drawingml/2006/table">
            <a:tbl>
              <a:tblPr/>
              <a:tblGrid>
                <a:gridCol w="8366125"/>
              </a:tblGrid>
              <a:tr h="4286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Tuesday, Nov 12, 2013</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a:p>
                      <a:pPr>
                        <a:buFont typeface="Arial"/>
                        <a:buChar char="•"/>
                      </a:pPr>
                      <a:r>
                        <a:rPr lang="en-US" dirty="0" smtClean="0">
                          <a:effectLst/>
                        </a:rPr>
                        <a:t>Tutorial </a:t>
                      </a:r>
                      <a:r>
                        <a:rPr lang="en-US" dirty="0">
                          <a:effectLst/>
                        </a:rPr>
                        <a:t>#1 (6:00–7:30 pm): </a:t>
                      </a:r>
                      <a:r>
                        <a:rPr lang="en-US" sz="2400" dirty="0">
                          <a:effectLst/>
                          <a:latin typeface="Times New Roman"/>
                          <a:ea typeface="Times New Roman"/>
                        </a:rPr>
                        <a:t>Wireless SDN in Access and </a:t>
                      </a:r>
                      <a:r>
                        <a:rPr lang="en-US" sz="2400" dirty="0" smtClean="0">
                          <a:effectLst/>
                          <a:latin typeface="Times New Roman"/>
                          <a:ea typeface="Times New Roman"/>
                        </a:rPr>
                        <a:t>Backhaul</a:t>
                      </a:r>
                      <a:endParaRPr lang="en-US" dirty="0">
                        <a:effectLst/>
                      </a:endParaRPr>
                    </a:p>
                    <a:p>
                      <a:pPr>
                        <a:buFont typeface="Arial"/>
                        <a:buChar char="•"/>
                      </a:pPr>
                      <a:r>
                        <a:rPr lang="en-US" dirty="0">
                          <a:effectLst/>
                        </a:rPr>
                        <a:t>Roger Marks, </a:t>
                      </a:r>
                      <a:r>
                        <a:rPr lang="en-US" dirty="0" err="1">
                          <a:effectLst/>
                        </a:rPr>
                        <a:t>EthAirNet</a:t>
                      </a:r>
                      <a:r>
                        <a:rPr lang="en-US" dirty="0">
                          <a:effectLst/>
                        </a:rPr>
                        <a:t> Associates</a:t>
                      </a:r>
                    </a:p>
                    <a:p>
                      <a:pPr>
                        <a:buFont typeface="Arial"/>
                        <a:buChar char="•"/>
                      </a:pPr>
                      <a:r>
                        <a:rPr lang="en-US" dirty="0">
                          <a:effectLst/>
                        </a:rPr>
                        <a:t>Juan Carlos Zuniga, </a:t>
                      </a:r>
                      <a:r>
                        <a:rPr lang="en-US" dirty="0" err="1">
                          <a:effectLst/>
                        </a:rPr>
                        <a:t>InterDigital</a:t>
                      </a:r>
                      <a:endParaRPr lang="en-US" dirty="0">
                        <a:effectLst/>
                      </a:endParaRPr>
                    </a:p>
                    <a:p>
                      <a:pPr>
                        <a:buFont typeface="Arial"/>
                        <a:buChar char="•"/>
                      </a:pPr>
                      <a:r>
                        <a:rPr lang="en-US" dirty="0">
                          <a:effectLst/>
                        </a:rPr>
                        <a:t>Antonio de la </a:t>
                      </a:r>
                      <a:r>
                        <a:rPr lang="en-US" dirty="0" err="1">
                          <a:effectLst/>
                        </a:rPr>
                        <a:t>Oliva</a:t>
                      </a:r>
                      <a:r>
                        <a:rPr lang="en-US" dirty="0">
                          <a:effectLst/>
                        </a:rPr>
                        <a:t>, Universidad Carlos III de Madrid</a:t>
                      </a:r>
                    </a:p>
                    <a:p>
                      <a:pPr>
                        <a:buFont typeface="Arial"/>
                        <a:buChar char="•"/>
                      </a:pPr>
                      <a:r>
                        <a:rPr lang="en-US" dirty="0">
                          <a:effectLst/>
                        </a:rPr>
                        <a:t>Nader </a:t>
                      </a:r>
                      <a:r>
                        <a:rPr lang="en-US" dirty="0" err="1">
                          <a:effectLst/>
                        </a:rPr>
                        <a:t>Zein</a:t>
                      </a:r>
                      <a:r>
                        <a:rPr lang="en-US" dirty="0">
                          <a:effectLst/>
                        </a:rPr>
                        <a:t>, NEC</a:t>
                      </a:r>
                    </a:p>
                  </a:txBody>
                  <a:tcPr anchor="ctr">
                    <a:lnL>
                      <a:noFill/>
                    </a:lnL>
                    <a:lnR>
                      <a:noFill/>
                    </a:lnR>
                    <a:lnT>
                      <a:noFill/>
                    </a:lnT>
                    <a:lnB>
                      <a:noFill/>
                    </a:lnB>
                    <a:solidFill>
                      <a:srgbClr val="FFFFFF"/>
                    </a:solidFill>
                  </a:tcPr>
                </a:tc>
              </a:tr>
              <a:tr h="0">
                <a:tc>
                  <a:txBody>
                    <a:bodyPr/>
                    <a:lstStyle/>
                    <a:p>
                      <a:r>
                        <a:rPr lang="en-US" dirty="0">
                          <a:effectLst/>
                        </a:rPr>
                        <a:t>Tutorial #2 (7:30–9:00 pm</a:t>
                      </a:r>
                      <a:r>
                        <a:rPr lang="en-US" dirty="0" smtClean="0">
                          <a:effectLst/>
                        </a:rPr>
                        <a:t>):</a:t>
                      </a:r>
                    </a:p>
                    <a:p>
                      <a:r>
                        <a:rPr lang="en-US" dirty="0" smtClean="0">
                          <a:effectLst/>
                        </a:rPr>
                        <a:t>Tutorial #3 (9:00 – 10:30) </a:t>
                      </a:r>
                      <a:endParaRPr lang="en-US" dirty="0">
                        <a:effectLst/>
                      </a:endParaRPr>
                    </a:p>
                  </a:txBody>
                  <a:tcPr anchor="ctr">
                    <a:lnL>
                      <a:noFill/>
                    </a:lnL>
                    <a:lnR>
                      <a:noFill/>
                    </a:lnR>
                    <a:lnT>
                      <a:noFill/>
                    </a:lnT>
                    <a:lnB>
                      <a:noFill/>
                    </a:lnB>
                    <a:solidFill>
                      <a:srgbClr val="FFFFFF"/>
                    </a:solid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3412876357"/>
              </p:ext>
            </p:extLst>
          </p:nvPr>
        </p:nvGraphicFramePr>
        <p:xfrm>
          <a:off x="203200" y="1843118"/>
          <a:ext cx="7772400" cy="1188720"/>
        </p:xfrm>
        <a:graphic>
          <a:graphicData uri="http://schemas.openxmlformats.org/drawingml/2006/table">
            <a:tbl>
              <a:tblPr/>
              <a:tblGrid>
                <a:gridCol w="7772400"/>
              </a:tblGrid>
              <a:tr h="1098257">
                <a:tc>
                  <a:txBody>
                    <a:bodyPr/>
                    <a:lstStyle/>
                    <a:p>
                      <a:pPr>
                        <a:buFont typeface="Arial"/>
                        <a:buChar char="•"/>
                      </a:pPr>
                      <a:r>
                        <a:rPr lang="en-US" sz="2400" dirty="0">
                          <a:effectLst/>
                        </a:rPr>
                        <a:t> Ethernet 40th Celebration (7:00 - 9:00pm) Presentation</a:t>
                      </a:r>
                    </a:p>
                    <a:p>
                      <a:pPr>
                        <a:buFont typeface="Arial"/>
                        <a:buChar char="•"/>
                      </a:pPr>
                      <a:r>
                        <a:rPr lang="en-US" sz="2400" dirty="0">
                          <a:effectLst/>
                        </a:rPr>
                        <a:t>John </a:t>
                      </a:r>
                      <a:r>
                        <a:rPr lang="en-US" sz="2400" dirty="0" err="1">
                          <a:effectLst/>
                        </a:rPr>
                        <a:t>D'Ambrosia</a:t>
                      </a:r>
                      <a:r>
                        <a:rPr lang="en-US" sz="2400" dirty="0">
                          <a:effectLst/>
                        </a:rPr>
                        <a:t>, Dell</a:t>
                      </a:r>
                    </a:p>
                    <a:p>
                      <a:pPr>
                        <a:buFont typeface="Arial"/>
                        <a:buChar char="•"/>
                      </a:pPr>
                      <a:r>
                        <a:rPr lang="en-US" sz="2400" dirty="0">
                          <a:effectLst/>
                        </a:rPr>
                        <a:t>Bob Metcalfe</a:t>
                      </a:r>
                    </a:p>
                  </a:txBody>
                  <a:tcPr anchor="ctr">
                    <a:lnL>
                      <a:noFill/>
                    </a:lnL>
                    <a:lnR>
                      <a:noFill/>
                    </a:lnR>
                    <a:lnT>
                      <a:noFill/>
                    </a:lnT>
                    <a:lnB>
                      <a:noFill/>
                    </a:lnB>
                    <a:solidFill>
                      <a:srgbClr val="FFFFFF"/>
                    </a:solidFill>
                  </a:tcPr>
                </a:tc>
              </a:tr>
            </a:tbl>
          </a:graphicData>
        </a:graphic>
      </p:graphicFrame>
      <p:sp>
        <p:nvSpPr>
          <p:cNvPr id="14" name="Rectangle 2"/>
          <p:cNvSpPr>
            <a:spLocks noChangeArrowheads="1"/>
          </p:cNvSpPr>
          <p:nvPr/>
        </p:nvSpPr>
        <p:spPr bwMode="auto">
          <a:xfrm>
            <a:off x="183923" y="1473786"/>
            <a:ext cx="36342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Nov 11, 2013</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September 15, 2013</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32 entries with 2013 submission dates</a:t>
            </a:r>
          </a:p>
          <a:p>
            <a:pPr>
              <a:defRPr/>
            </a:pPr>
            <a:endParaRPr lang="en-US" sz="2800" dirty="0"/>
          </a:p>
          <a:p>
            <a:pPr>
              <a:defRPr/>
            </a:pPr>
            <a:r>
              <a:rPr lang="en-US" sz="2800" dirty="0" smtClean="0"/>
              <a:t>Request for LOAs  - pending Chair’s issuance </a:t>
            </a: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190056" y="601663"/>
            <a:ext cx="36045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a:t>
            </a:r>
            <a:r>
              <a:rPr lang="en-US" dirty="0" smtClean="0">
                <a:solidFill>
                  <a:schemeClr val="tx2"/>
                </a:solidFill>
              </a:rPr>
              <a:t>3.2.1 </a:t>
            </a:r>
            <a:endParaRPr lang="en-US" dirty="0">
              <a:solidFill>
                <a:schemeClr val="tx2"/>
              </a:solidFill>
            </a:endParaRPr>
          </a:p>
        </p:txBody>
      </p:sp>
    </p:spTree>
    <p:extLst>
      <p:ext uri="{BB962C8B-B14F-4D97-AF65-F5344CB8AC3E}">
        <p14:creationId xmlns:p14="http://schemas.microsoft.com/office/powerpoint/2010/main" val="27123070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342900" y="846138"/>
            <a:ext cx="8115300" cy="692150"/>
          </a:xfrm>
        </p:spPr>
        <p:txBody>
          <a:bodyPr/>
          <a:lstStyle/>
          <a:p>
            <a:r>
              <a:rPr lang="en-US" dirty="0" smtClean="0"/>
              <a:t>Notable </a:t>
            </a:r>
            <a:r>
              <a:rPr lang="en-US" dirty="0" err="1" smtClean="0"/>
              <a:t>ExCom</a:t>
            </a:r>
            <a:r>
              <a:rPr lang="en-US" dirty="0" smtClean="0"/>
              <a:t> or SA Activities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30</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096383977"/>
              </p:ext>
            </p:extLst>
          </p:nvPr>
        </p:nvGraphicFramePr>
        <p:xfrm>
          <a:off x="304800" y="1857829"/>
          <a:ext cx="8558111" cy="4297680"/>
        </p:xfrm>
        <a:graphic>
          <a:graphicData uri="http://schemas.openxmlformats.org/drawingml/2006/table">
            <a:tbl>
              <a:tblPr/>
              <a:tblGrid>
                <a:gridCol w="8558111"/>
              </a:tblGrid>
              <a:tr h="1181065">
                <a:tc>
                  <a:txBody>
                    <a:bodyPr/>
                    <a:lstStyle/>
                    <a:p>
                      <a:pPr>
                        <a:spcBef>
                          <a:spcPts val="0"/>
                        </a:spcBef>
                        <a:buFont typeface="Arial"/>
                        <a:buNone/>
                      </a:pPr>
                      <a:r>
                        <a:rPr lang="en-US" sz="2400" dirty="0" smtClean="0">
                          <a:effectLst/>
                          <a:latin typeface="Berlin Sans FB Demi" pitchFamily="34" charset="0"/>
                          <a:cs typeface="Aharoni" pitchFamily="2" charset="-79"/>
                        </a:rPr>
                        <a:t>802 operations manual changes</a:t>
                      </a:r>
                      <a:r>
                        <a:rPr lang="en-US" sz="2400" baseline="0" dirty="0" smtClean="0">
                          <a:effectLst/>
                          <a:latin typeface="Berlin Sans FB Demi" pitchFamily="34" charset="0"/>
                          <a:cs typeface="Aharoni" pitchFamily="2" charset="-79"/>
                        </a:rPr>
                        <a:t> </a:t>
                      </a:r>
                    </a:p>
                    <a:p>
                      <a:pPr lvl="1">
                        <a:spcBef>
                          <a:spcPts val="0"/>
                        </a:spcBef>
                        <a:buFont typeface="Arial"/>
                        <a:buNone/>
                      </a:pPr>
                      <a:r>
                        <a:rPr lang="en-US" sz="2400" baseline="0" dirty="0" smtClean="0">
                          <a:effectLst/>
                          <a:latin typeface="Berlin Sans FB Demi" pitchFamily="34" charset="0"/>
                          <a:cs typeface="Aharoni" pitchFamily="2" charset="-79"/>
                        </a:rPr>
                        <a:t>Modification of 5Cs postponed to November</a:t>
                      </a:r>
                    </a:p>
                    <a:p>
                      <a:pPr lvl="1">
                        <a:spcBef>
                          <a:spcPts val="0"/>
                        </a:spcBef>
                        <a:buFont typeface="Arial"/>
                        <a:buNone/>
                      </a:pPr>
                      <a:r>
                        <a:rPr lang="en-US" sz="2400" baseline="0" dirty="0" smtClean="0">
                          <a:effectLst/>
                          <a:latin typeface="Berlin Sans FB Demi" pitchFamily="34" charset="0"/>
                          <a:cs typeface="Aharoni" pitchFamily="2" charset="-79"/>
                        </a:rPr>
                        <a:t>EC Workshop in November</a:t>
                      </a:r>
                      <a:endParaRPr lang="en-US" sz="2400" dirty="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r h="1545806">
                <a:tc>
                  <a:txBody>
                    <a:bodyPr/>
                    <a:lstStyle/>
                    <a:p>
                      <a:pPr marL="0" marR="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p>
                      <a:pPr marL="0" marR="0"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40</a:t>
                      </a:r>
                      <a:r>
                        <a:rPr lang="en-US" sz="2400" baseline="30000" dirty="0" smtClean="0">
                          <a:effectLst/>
                          <a:latin typeface="Berlin Sans FB Demi" pitchFamily="34" charset="0"/>
                          <a:cs typeface="Aharoni" pitchFamily="2" charset="-79"/>
                        </a:rPr>
                        <a:t>th</a:t>
                      </a:r>
                      <a:r>
                        <a:rPr lang="en-US" sz="2400" baseline="0" dirty="0" smtClean="0">
                          <a:effectLst/>
                          <a:latin typeface="Berlin Sans FB Demi" pitchFamily="34" charset="0"/>
                          <a:cs typeface="Aharoni" pitchFamily="2" charset="-79"/>
                        </a:rPr>
                        <a:t> Anniversary of Ethernet celebration planned for Nov</a:t>
                      </a:r>
                    </a:p>
                    <a:p>
                      <a:pPr marL="457200" marR="0" lvl="1"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Special event on Monday</a:t>
                      </a:r>
                    </a:p>
                    <a:p>
                      <a:pPr marL="457200" marR="0" lvl="1"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Tutorials shifted to Tuesday</a:t>
                      </a:r>
                    </a:p>
                    <a:p>
                      <a:pPr marL="0" marR="0" lvl="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p>
                      <a:pPr marL="0" marR="0" lvl="0" indent="0" algn="l" defTabSz="914400" rtl="0" eaLnBrk="1" fontAlgn="auto" latinLnBrk="0" hangingPunct="1">
                        <a:lnSpc>
                          <a:spcPct val="100000"/>
                        </a:lnSpc>
                        <a:spcBef>
                          <a:spcPts val="600"/>
                        </a:spcBef>
                        <a:spcAft>
                          <a:spcPts val="0"/>
                        </a:spcAft>
                        <a:buClrTx/>
                        <a:buSzTx/>
                        <a:buFont typeface="Arial"/>
                        <a:buNone/>
                        <a:tabLst/>
                        <a:defRPr/>
                      </a:pPr>
                      <a:r>
                        <a:rPr lang="en-US" sz="2400" baseline="0" dirty="0" smtClean="0">
                          <a:effectLst/>
                          <a:latin typeface="Berlin Sans FB Demi" pitchFamily="34" charset="0"/>
                          <a:cs typeface="Aharoni" pitchFamily="2" charset="-79"/>
                        </a:rPr>
                        <a:t>IEEE  election period open until October 5</a:t>
                      </a:r>
                    </a:p>
                    <a:p>
                      <a:pPr>
                        <a:spcBef>
                          <a:spcPts val="600"/>
                        </a:spcBef>
                        <a:buFont typeface="Arial"/>
                        <a:buNone/>
                      </a:pPr>
                      <a:endParaRPr lang="en-US" sz="2400" dirty="0" smtClean="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bl>
          </a:graphicData>
        </a:graphic>
      </p:graphicFrame>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8293183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31</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7600" y="978995"/>
            <a:ext cx="7340600" cy="922375"/>
          </a:xfrm>
        </p:spPr>
        <p:txBody>
          <a:bodyPr/>
          <a:lstStyle/>
          <a:p>
            <a:r>
              <a:rPr lang="en-US" dirty="0" smtClean="0"/>
              <a:t>Social  in Nanjing</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32</a:t>
            </a:fld>
            <a:endParaRPr lang="en-US"/>
          </a:p>
        </p:txBody>
      </p:sp>
      <p:sp>
        <p:nvSpPr>
          <p:cNvPr id="13" name="Text Box 4"/>
          <p:cNvSpPr txBox="1">
            <a:spLocks noChangeArrowheads="1"/>
          </p:cNvSpPr>
          <p:nvPr/>
        </p:nvSpPr>
        <p:spPr bwMode="auto">
          <a:xfrm>
            <a:off x="-671" y="617538"/>
            <a:ext cx="39145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Wednesday </a:t>
            </a:r>
            <a:r>
              <a:rPr lang="en-US" dirty="0">
                <a:solidFill>
                  <a:schemeClr val="tx2"/>
                </a:solidFill>
              </a:rPr>
              <a:t>Agenda Item </a:t>
            </a:r>
            <a:r>
              <a:rPr lang="en-US" dirty="0" smtClean="0">
                <a:solidFill>
                  <a:schemeClr val="tx2"/>
                </a:solidFill>
              </a:rPr>
              <a:t>2.7</a:t>
            </a:r>
            <a:endParaRPr lang="en-US" dirty="0">
              <a:solidFill>
                <a:schemeClr val="tx2"/>
              </a:solidFill>
            </a:endParaRPr>
          </a:p>
        </p:txBody>
      </p:sp>
      <p:sp>
        <p:nvSpPr>
          <p:cNvPr id="3" name="TextBox 2"/>
          <p:cNvSpPr txBox="1"/>
          <p:nvPr/>
        </p:nvSpPr>
        <p:spPr>
          <a:xfrm>
            <a:off x="495299" y="1695449"/>
            <a:ext cx="8143875" cy="4524315"/>
          </a:xfrm>
          <a:prstGeom prst="rect">
            <a:avLst/>
          </a:prstGeom>
          <a:noFill/>
        </p:spPr>
        <p:txBody>
          <a:bodyPr wrap="square" rtlCol="0">
            <a:spAutoFit/>
          </a:bodyPr>
          <a:lstStyle/>
          <a:p>
            <a:r>
              <a:rPr lang="en-AU" dirty="0" smtClean="0"/>
              <a:t>TIME</a:t>
            </a:r>
            <a:r>
              <a:rPr lang="en-AU" dirty="0"/>
              <a:t>: 530pm - 8.00pm.  </a:t>
            </a:r>
            <a:endParaRPr lang="en-AU" dirty="0" smtClean="0"/>
          </a:p>
          <a:p>
            <a:endParaRPr lang="en-AU" dirty="0"/>
          </a:p>
          <a:p>
            <a:r>
              <a:rPr lang="en-AU" dirty="0" smtClean="0"/>
              <a:t>Official </a:t>
            </a:r>
            <a:r>
              <a:rPr lang="en-AU" dirty="0"/>
              <a:t>start is 6.30pm, </a:t>
            </a:r>
            <a:r>
              <a:rPr lang="en-AU" i="1" dirty="0"/>
              <a:t>beverages will start at 530pm, food will start at 6.30pm</a:t>
            </a:r>
            <a:endParaRPr lang="en-US" dirty="0"/>
          </a:p>
          <a:p>
            <a:endParaRPr lang="en-AU" dirty="0" smtClean="0"/>
          </a:p>
          <a:p>
            <a:r>
              <a:rPr lang="en-AU" dirty="0" smtClean="0"/>
              <a:t>LOCATION</a:t>
            </a:r>
            <a:r>
              <a:rPr lang="en-AU" dirty="0"/>
              <a:t>: </a:t>
            </a:r>
            <a:r>
              <a:rPr lang="en-AU" dirty="0" err="1"/>
              <a:t>ZiJing</a:t>
            </a:r>
            <a:r>
              <a:rPr lang="en-AU" dirty="0"/>
              <a:t> Hall  </a:t>
            </a:r>
            <a:r>
              <a:rPr lang="en-AU" i="1" dirty="0"/>
              <a:t>(same place as breakfast and lunch)</a:t>
            </a:r>
            <a:endParaRPr lang="en-US" dirty="0"/>
          </a:p>
          <a:p>
            <a:r>
              <a:rPr lang="en-AU" dirty="0"/>
              <a:t>SPEECHES: at 6.30pm and will only be short</a:t>
            </a:r>
            <a:endParaRPr lang="en-US" dirty="0"/>
          </a:p>
          <a:p>
            <a:r>
              <a:rPr lang="en-AU" dirty="0"/>
              <a:t>STYLE: stand up buffet</a:t>
            </a:r>
            <a:endParaRPr lang="en-US" dirty="0"/>
          </a:p>
          <a:p>
            <a:r>
              <a:rPr lang="en-AU" dirty="0"/>
              <a:t>DRESS: Casual</a:t>
            </a:r>
            <a:endParaRPr lang="en-US" dirty="0"/>
          </a:p>
          <a:p>
            <a:r>
              <a:rPr lang="en-AU" dirty="0"/>
              <a:t> </a:t>
            </a:r>
            <a:endParaRPr lang="en-US" dirty="0"/>
          </a:p>
          <a:p>
            <a:endParaRPr lang="en-US" dirty="0"/>
          </a:p>
        </p:txBody>
      </p:sp>
    </p:spTree>
    <p:extLst>
      <p:ext uri="{BB962C8B-B14F-4D97-AF65-F5344CB8AC3E}">
        <p14:creationId xmlns:p14="http://schemas.microsoft.com/office/powerpoint/2010/main" val="14502483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33</a:t>
            </a:fld>
            <a:endParaRPr lang="en-US"/>
          </a:p>
        </p:txBody>
      </p:sp>
      <p:sp>
        <p:nvSpPr>
          <p:cNvPr id="5" name="TextBox 4"/>
          <p:cNvSpPr txBox="1"/>
          <p:nvPr/>
        </p:nvSpPr>
        <p:spPr>
          <a:xfrm>
            <a:off x="152400" y="1038225"/>
            <a:ext cx="8801100" cy="5478423"/>
          </a:xfrm>
          <a:prstGeom prst="rect">
            <a:avLst/>
          </a:prstGeom>
          <a:noFill/>
        </p:spPr>
        <p:txBody>
          <a:bodyPr wrap="square" rtlCol="0">
            <a:spAutoFit/>
          </a:bodyPr>
          <a:lstStyle/>
          <a:p>
            <a:r>
              <a:rPr lang="en-GB" sz="1000" dirty="0"/>
              <a:t>Dear Colleagues,</a:t>
            </a:r>
            <a:endParaRPr lang="en-US" sz="1000" dirty="0"/>
          </a:p>
          <a:p>
            <a:r>
              <a:rPr lang="en-GB" sz="1000" dirty="0"/>
              <a:t> </a:t>
            </a:r>
            <a:endParaRPr lang="en-US" sz="1000" dirty="0"/>
          </a:p>
          <a:p>
            <a:r>
              <a:rPr lang="en-GB" sz="1000" dirty="0"/>
              <a:t>The IEEE 1900.1 Standards Working Group (</a:t>
            </a:r>
            <a:r>
              <a:rPr lang="en-GB" sz="1000" u="sng" dirty="0">
                <a:hlinkClick r:id="rId2"/>
              </a:rPr>
              <a:t>http://grouper.ieee.org/groups/dyspan/1/</a:t>
            </a:r>
            <a:r>
              <a:rPr lang="en-GB" sz="1000" dirty="0"/>
              <a:t>) is preparing a revision of its published IEEE </a:t>
            </a:r>
            <a:r>
              <a:rPr lang="en-GB" sz="1000" dirty="0" err="1"/>
              <a:t>Std</a:t>
            </a:r>
            <a:r>
              <a:rPr lang="en-GB" sz="1000" dirty="0"/>
              <a:t> 1900.1™-2008 standard, entitled: “IEEE Standard Definitions and Concepts for Dynamic Spectrum Access: Terminology Relating to Emerging Wireless Networks, System Functionality, and Spectrum Management”. The key purpose of IEEE 1900.1 is to promote a common understanding among experts and to act as a baseline in the definition of a number of key terms pertinent to dynamic spectrum access, cognitive radio, spectrum sharing, opportunistic spectrum access, and other related technologies, capabilities and functionalities. It is intended that though such ends, the prospects for dynamic spectrum access and related technologies are enhanced.</a:t>
            </a:r>
            <a:endParaRPr lang="en-US" sz="1000" dirty="0"/>
          </a:p>
          <a:p>
            <a:r>
              <a:rPr lang="en-GB" sz="1000" dirty="0"/>
              <a:t> </a:t>
            </a:r>
            <a:endParaRPr lang="en-US" sz="1000" dirty="0"/>
          </a:p>
          <a:p>
            <a:r>
              <a:rPr lang="en-GB" sz="1000" dirty="0"/>
              <a:t>We hereby invite you to contribute to the development of this revision standard. Your contribution can enhance the standard by introducing new prominent concepts to the terms and definitions covered therein. It can also give the opportunity to express your opinion on any necessary changes to terms and associated definitions in the current standard. Moreover, IEEE 1900.1 also aims to guide professionals on aspects such as the relationship between the various concepts in the scope of dynamic spectrum access and related technologies, as covered in the standard. Your contribution could also cover such aspects.</a:t>
            </a:r>
            <a:endParaRPr lang="en-US" sz="1000" dirty="0"/>
          </a:p>
          <a:p>
            <a:r>
              <a:rPr lang="en-GB" sz="1000" dirty="0"/>
              <a:t> </a:t>
            </a:r>
            <a:endParaRPr lang="en-US" sz="1000" dirty="0"/>
          </a:p>
          <a:p>
            <a:r>
              <a:rPr lang="en-GB" sz="1000" dirty="0"/>
              <a:t>Contributing to IEEE 1900.1 will present many benefits to you and to your organization, particularly if you or your organization have interest in or are stakeholders in dynamic spectrum access and related beyond 2020 mobile communications or next generation wireless technologies. IEEE 1900.1 is a highly cited standard and guide to the understanding of next generation radio concepts within the mobile and wireless community. Further, your personal input will be acknowledged in the standard (if desired).</a:t>
            </a:r>
            <a:endParaRPr lang="en-US" sz="1000" dirty="0"/>
          </a:p>
          <a:p>
            <a:r>
              <a:rPr lang="en-GB" sz="1000" dirty="0"/>
              <a:t> </a:t>
            </a:r>
            <a:endParaRPr lang="en-US" sz="1000" dirty="0"/>
          </a:p>
          <a:p>
            <a:r>
              <a:rPr lang="en-GB" sz="1000" dirty="0"/>
              <a:t>Should you wish to contribute to the standard, please express your interest to the Chair of IEEE 1900.1 (Oliver Holland, </a:t>
            </a:r>
            <a:r>
              <a:rPr lang="en-GB" sz="1000" u="sng" dirty="0">
                <a:hlinkClick r:id="rId3"/>
              </a:rPr>
              <a:t>oliver.holland@kcl.ac.uk</a:t>
            </a:r>
            <a:r>
              <a:rPr lang="en-GB" sz="1000" dirty="0"/>
              <a:t>) and Secretary (Michael </a:t>
            </a:r>
            <a:r>
              <a:rPr lang="en-GB" sz="1000" dirty="0" err="1"/>
              <a:t>Gundlach</a:t>
            </a:r>
            <a:r>
              <a:rPr lang="en-GB" sz="1000" dirty="0"/>
              <a:t>, </a:t>
            </a:r>
            <a:r>
              <a:rPr lang="en-GB" sz="1000" u="sng" dirty="0">
                <a:hlinkClick r:id="rId4"/>
              </a:rPr>
              <a:t>michael.gundlach@nsn.com</a:t>
            </a:r>
            <a:r>
              <a:rPr lang="en-GB" sz="1000" dirty="0"/>
              <a:t>). The “Subject” field of your email should be the exact following text: “IEEE 1900.1 Revision Expression of Interest”, and your email text should included some brief information about you, your organization, and you and your organization’s work and interest areas. Based on your emailed expression of interest, we will contact you with more detail on the process for contributing to the revision standard, and you will be invited to participate in future IEEE 1900.1 meetings in order to present and discuss your contribution/opinion.</a:t>
            </a:r>
            <a:endParaRPr lang="en-US" sz="1000" dirty="0"/>
          </a:p>
          <a:p>
            <a:r>
              <a:rPr lang="en-GB" sz="1000" dirty="0"/>
              <a:t> </a:t>
            </a:r>
            <a:endParaRPr lang="en-US" sz="1000" dirty="0"/>
          </a:p>
          <a:p>
            <a:r>
              <a:rPr lang="en-GB" sz="1000" dirty="0"/>
              <a:t>The deadline for you to respond to this call for interest is the end of 30 September 2013, US Eastern Daylight Time. Any emailed responses received after that time will not be processed.</a:t>
            </a:r>
            <a:endParaRPr lang="en-US" sz="1000" dirty="0"/>
          </a:p>
          <a:p>
            <a:r>
              <a:rPr lang="en-GB" sz="1000" dirty="0"/>
              <a:t> </a:t>
            </a:r>
            <a:endParaRPr lang="en-US" sz="1000" dirty="0"/>
          </a:p>
          <a:p>
            <a:r>
              <a:rPr lang="en-GB" sz="1000" dirty="0"/>
              <a:t>Many thanks for your kind attention to this email.</a:t>
            </a:r>
            <a:endParaRPr lang="en-US" sz="1000" dirty="0"/>
          </a:p>
          <a:p>
            <a:r>
              <a:rPr lang="en-GB" sz="1000" dirty="0"/>
              <a:t> </a:t>
            </a:r>
            <a:endParaRPr lang="en-US" sz="1000" dirty="0"/>
          </a:p>
          <a:p>
            <a:r>
              <a:rPr lang="en-GB" sz="1000" dirty="0"/>
              <a:t>Kind regards,</a:t>
            </a:r>
            <a:endParaRPr lang="en-US" sz="1000" dirty="0"/>
          </a:p>
          <a:p>
            <a:r>
              <a:rPr lang="en-GB" sz="1000" dirty="0"/>
              <a:t> </a:t>
            </a:r>
            <a:endParaRPr lang="en-US" sz="1000" dirty="0"/>
          </a:p>
          <a:p>
            <a:r>
              <a:rPr lang="en-GB" sz="1000" dirty="0"/>
              <a:t>Oliver Holland, IEEE 1900.1 Chair</a:t>
            </a:r>
            <a:endParaRPr lang="en-US" sz="1000" dirty="0"/>
          </a:p>
          <a:p>
            <a:r>
              <a:rPr lang="en-GB" sz="1000" dirty="0"/>
              <a:t>Michael </a:t>
            </a:r>
            <a:r>
              <a:rPr lang="en-GB" sz="1000" dirty="0" err="1"/>
              <a:t>Gundlach</a:t>
            </a:r>
            <a:r>
              <a:rPr lang="en-GB" sz="1000" dirty="0"/>
              <a:t>, IEEE 1900.1 </a:t>
            </a:r>
            <a:r>
              <a:rPr lang="en-GB" sz="1000" dirty="0" smtClean="0"/>
              <a:t>Secretary</a:t>
            </a:r>
            <a:endParaRPr lang="en-US" sz="1000" dirty="0"/>
          </a:p>
        </p:txBody>
      </p:sp>
      <p:sp>
        <p:nvSpPr>
          <p:cNvPr id="6" name="Text Box 7"/>
          <p:cNvSpPr txBox="1">
            <a:spLocks noChangeArrowheads="1"/>
          </p:cNvSpPr>
          <p:nvPr/>
        </p:nvSpPr>
        <p:spPr bwMode="auto">
          <a:xfrm>
            <a:off x="389485" y="617538"/>
            <a:ext cx="2670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Wednesday </a:t>
            </a:r>
            <a:r>
              <a:rPr lang="en-US" sz="1600" dirty="0">
                <a:solidFill>
                  <a:schemeClr val="tx2"/>
                </a:solidFill>
              </a:rPr>
              <a:t>Agenda Item </a:t>
            </a:r>
            <a:r>
              <a:rPr lang="en-US" sz="1600" dirty="0" smtClean="0">
                <a:solidFill>
                  <a:schemeClr val="tx2"/>
                </a:solidFill>
              </a:rPr>
              <a:t>4.2</a:t>
            </a:r>
            <a:endParaRPr lang="en-US" sz="1600" dirty="0">
              <a:solidFill>
                <a:schemeClr val="tx2"/>
              </a:solidFill>
            </a:endParaRPr>
          </a:p>
        </p:txBody>
      </p:sp>
      <p:sp>
        <p:nvSpPr>
          <p:cNvPr id="7" name="TextBox 6"/>
          <p:cNvSpPr txBox="1"/>
          <p:nvPr/>
        </p:nvSpPr>
        <p:spPr>
          <a:xfrm>
            <a:off x="3267075" y="826442"/>
            <a:ext cx="3626314" cy="461665"/>
          </a:xfrm>
          <a:prstGeom prst="rect">
            <a:avLst/>
          </a:prstGeom>
          <a:noFill/>
        </p:spPr>
        <p:txBody>
          <a:bodyPr wrap="none" rtlCol="0">
            <a:spAutoFit/>
          </a:bodyPr>
          <a:lstStyle/>
          <a:p>
            <a:r>
              <a:rPr lang="en-US" dirty="0" smtClean="0"/>
              <a:t>1900.1 Participation Offer</a:t>
            </a:r>
            <a:endParaRPr lang="en-US" dirty="0"/>
          </a:p>
        </p:txBody>
      </p:sp>
    </p:spTree>
    <p:extLst>
      <p:ext uri="{BB962C8B-B14F-4D97-AF65-F5344CB8AC3E}">
        <p14:creationId xmlns:p14="http://schemas.microsoft.com/office/powerpoint/2010/main" val="17480833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34</a:t>
            </a:fld>
            <a:endParaRPr lang="en-US"/>
          </a:p>
        </p:txBody>
      </p:sp>
      <p:sp>
        <p:nvSpPr>
          <p:cNvPr id="5" name="TextBox 4"/>
          <p:cNvSpPr txBox="1"/>
          <p:nvPr/>
        </p:nvSpPr>
        <p:spPr>
          <a:xfrm>
            <a:off x="161925" y="1352550"/>
            <a:ext cx="8820150" cy="3985706"/>
          </a:xfrm>
          <a:prstGeom prst="rect">
            <a:avLst/>
          </a:prstGeom>
          <a:noFill/>
        </p:spPr>
        <p:txBody>
          <a:bodyPr wrap="square" rtlCol="0">
            <a:spAutoFit/>
          </a:bodyPr>
          <a:lstStyle/>
          <a:p>
            <a:r>
              <a:rPr lang="en-US" sz="1100" dirty="0"/>
              <a:t>IEEE 1900.1 Working Group on "Definitions and Concepts for Dynamic Spectrum Access: Terminology Relating to Emerging Wireless Networks, System Functionality, and Spectrum Management"</a:t>
            </a:r>
            <a:endParaRPr lang="en-US" sz="1100" b="0" dirty="0"/>
          </a:p>
          <a:p>
            <a:r>
              <a:rPr lang="en-US" sz="1100" b="0" dirty="0"/>
              <a:t>IEEE 1900.1 aims to standardize terms and definitions in the field of dynamic spectrum access and related technologies. It is hoped that through this effort a common understanding on such technologies will be achieved among interested stakeholders, therefore the prospects of these technologies will be further enhanced.</a:t>
            </a:r>
          </a:p>
          <a:p>
            <a:r>
              <a:rPr lang="en-US" sz="1100" b="0" dirty="0"/>
              <a:t>The baseline IEEE 1900.1 standard was published on September 26th, 2008. The standard can be obtained </a:t>
            </a:r>
            <a:r>
              <a:rPr lang="en-US" sz="1100" b="0" dirty="0" err="1"/>
              <a:t>at:</a:t>
            </a:r>
            <a:r>
              <a:rPr lang="en-US" sz="1100" b="0" u="sng" dirty="0" err="1">
                <a:hlinkClick r:id="rId2"/>
              </a:rPr>
              <a:t>http</a:t>
            </a:r>
            <a:r>
              <a:rPr lang="en-US" sz="1100" b="0" u="sng" dirty="0">
                <a:hlinkClick r:id="rId2"/>
              </a:rPr>
              <a:t>://standards.ieee.org/</a:t>
            </a:r>
            <a:r>
              <a:rPr lang="en-US" sz="1100" b="0" u="sng" dirty="0" err="1">
                <a:hlinkClick r:id="rId2"/>
              </a:rPr>
              <a:t>findstds</a:t>
            </a:r>
            <a:r>
              <a:rPr lang="en-US" sz="1100" b="0" u="sng" dirty="0">
                <a:hlinkClick r:id="rId2"/>
              </a:rPr>
              <a:t>/standard/1900.1-2008.html</a:t>
            </a:r>
            <a:r>
              <a:rPr lang="en-US" sz="1100" b="0" dirty="0"/>
              <a:t>.</a:t>
            </a:r>
          </a:p>
          <a:p>
            <a:r>
              <a:rPr lang="en-US" sz="1100" b="0" dirty="0"/>
              <a:t>From February 2011 until December 2012 the 1900.1 Working Group worked on a new amendment project, IEEE 1900.1a, primarily aiming to incorporate updated terms and definitions from other IEEE 1900 Working Groups into the standard. This work, entitled "1900.1a:IEEE Standard Definitions and Concepts for Dynamic Spectrum Access: Terminology Relating to Emerging Wireless Networks, System Functionality, and Spectrum Management Amendment: Addition of New Terms and Associated Definitions" was published in January 2013 and is available </a:t>
            </a:r>
            <a:r>
              <a:rPr lang="en-US" sz="1100" b="0" dirty="0" err="1"/>
              <a:t>here:</a:t>
            </a:r>
            <a:r>
              <a:rPr lang="en-US" sz="1100" b="0" u="sng" dirty="0" err="1">
                <a:hlinkClick r:id="rId3"/>
              </a:rPr>
              <a:t>http</a:t>
            </a:r>
            <a:r>
              <a:rPr lang="en-US" sz="1100" b="0" u="sng" dirty="0">
                <a:hlinkClick r:id="rId3"/>
              </a:rPr>
              <a:t>://standards.ieee.org/</a:t>
            </a:r>
            <a:r>
              <a:rPr lang="en-US" sz="1100" b="0" u="sng" dirty="0" err="1">
                <a:hlinkClick r:id="rId3"/>
              </a:rPr>
              <a:t>findstds</a:t>
            </a:r>
            <a:r>
              <a:rPr lang="en-US" sz="1100" b="0" u="sng" dirty="0">
                <a:hlinkClick r:id="rId3"/>
              </a:rPr>
              <a:t>/standard/1900.1a-2012.html</a:t>
            </a:r>
            <a:r>
              <a:rPr lang="en-US" sz="1100" b="0" dirty="0"/>
              <a:t>.</a:t>
            </a:r>
          </a:p>
          <a:p>
            <a:r>
              <a:rPr lang="en-US" sz="1100" b="0" dirty="0"/>
              <a:t>Since January 2013 the IEEE 1900.1 Working Group has been concentrating on preparing a root-and-branch revision of the original baseline standard that was published in 2008. It is intended that this revision will provide an up-to-date viewpoint on the associated fast-moving technology areas. It is also intended that this revision will enhance the informative content detailing the relationship between the various concepts covered by the standard.</a:t>
            </a:r>
          </a:p>
          <a:p>
            <a:r>
              <a:rPr lang="en-US" sz="1100" b="0" dirty="0"/>
              <a:t>Should you wish to be involved in IEEE 1900.1, please contact the Chair and Secretary as listed at the end of this page.</a:t>
            </a:r>
          </a:p>
          <a:p>
            <a:r>
              <a:rPr lang="en-US" sz="1100" dirty="0"/>
              <a:t>Contacts</a:t>
            </a:r>
            <a:endParaRPr lang="en-US" sz="1100" b="0" dirty="0"/>
          </a:p>
          <a:p>
            <a:r>
              <a:rPr lang="en-US" sz="1100" b="0" u="sng" dirty="0">
                <a:hlinkClick r:id="rId4"/>
              </a:rPr>
              <a:t>Oliver Holland, Ph.D.</a:t>
            </a:r>
            <a:r>
              <a:rPr lang="en-US" sz="1100" b="0" dirty="0"/>
              <a:t/>
            </a:r>
            <a:br>
              <a:rPr lang="en-US" sz="1100" b="0" dirty="0"/>
            </a:br>
            <a:r>
              <a:rPr lang="en-US" sz="1100" b="0" dirty="0"/>
              <a:t>IEEE 1900.1 Working Group Chair</a:t>
            </a:r>
          </a:p>
          <a:p>
            <a:r>
              <a:rPr lang="en-US" sz="1100" b="0" u="sng" dirty="0">
                <a:hlinkClick r:id="rId5"/>
              </a:rPr>
              <a:t>Michael </a:t>
            </a:r>
            <a:r>
              <a:rPr lang="en-US" sz="1100" b="0" u="sng" dirty="0" err="1">
                <a:hlinkClick r:id="rId5"/>
              </a:rPr>
              <a:t>Gundlach</a:t>
            </a:r>
            <a:r>
              <a:rPr lang="en-US" sz="1100" b="0" u="sng" dirty="0">
                <a:hlinkClick r:id="rId5"/>
              </a:rPr>
              <a:t>, Ph.D.</a:t>
            </a:r>
            <a:r>
              <a:rPr lang="en-US" sz="1100" b="0" dirty="0"/>
              <a:t/>
            </a:r>
            <a:br>
              <a:rPr lang="en-US" sz="1100" b="0" dirty="0"/>
            </a:br>
            <a:r>
              <a:rPr lang="en-US" sz="1100" b="0" dirty="0"/>
              <a:t>IEEE 1900.1 Working Group Secretary</a:t>
            </a:r>
          </a:p>
          <a:p>
            <a:r>
              <a:rPr lang="en-US" sz="1100" dirty="0"/>
              <a:t/>
            </a:r>
            <a:br>
              <a:rPr lang="en-US" sz="1100" dirty="0"/>
            </a:br>
            <a:endParaRPr lang="en-US" sz="1100" dirty="0"/>
          </a:p>
        </p:txBody>
      </p:sp>
      <p:sp>
        <p:nvSpPr>
          <p:cNvPr id="6" name="TextBox 5"/>
          <p:cNvSpPr txBox="1"/>
          <p:nvPr/>
        </p:nvSpPr>
        <p:spPr>
          <a:xfrm>
            <a:off x="3114675" y="807391"/>
            <a:ext cx="3626314" cy="461665"/>
          </a:xfrm>
          <a:prstGeom prst="rect">
            <a:avLst/>
          </a:prstGeom>
          <a:noFill/>
        </p:spPr>
        <p:txBody>
          <a:bodyPr wrap="none" rtlCol="0">
            <a:spAutoFit/>
          </a:bodyPr>
          <a:lstStyle/>
          <a:p>
            <a:r>
              <a:rPr lang="en-US" dirty="0" smtClean="0"/>
              <a:t>1900.1 Participation Offer</a:t>
            </a:r>
            <a:endParaRPr lang="en-US" dirty="0"/>
          </a:p>
        </p:txBody>
      </p:sp>
      <p:sp>
        <p:nvSpPr>
          <p:cNvPr id="7" name="Text Box 7"/>
          <p:cNvSpPr txBox="1">
            <a:spLocks noChangeArrowheads="1"/>
          </p:cNvSpPr>
          <p:nvPr/>
        </p:nvSpPr>
        <p:spPr bwMode="auto">
          <a:xfrm>
            <a:off x="389485" y="617538"/>
            <a:ext cx="2670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Wednesday </a:t>
            </a:r>
            <a:r>
              <a:rPr lang="en-US" sz="1600" dirty="0">
                <a:solidFill>
                  <a:schemeClr val="tx2"/>
                </a:solidFill>
              </a:rPr>
              <a:t>Agenda Item </a:t>
            </a:r>
            <a:r>
              <a:rPr lang="en-US" sz="1600" dirty="0" smtClean="0">
                <a:solidFill>
                  <a:schemeClr val="tx2"/>
                </a:solidFill>
              </a:rPr>
              <a:t>4.2</a:t>
            </a:r>
            <a:endParaRPr lang="en-US" sz="1600" dirty="0">
              <a:solidFill>
                <a:schemeClr val="tx2"/>
              </a:solidFill>
            </a:endParaRPr>
          </a:p>
        </p:txBody>
      </p:sp>
    </p:spTree>
    <p:extLst>
      <p:ext uri="{BB962C8B-B14F-4D97-AF65-F5344CB8AC3E}">
        <p14:creationId xmlns:p14="http://schemas.microsoft.com/office/powerpoint/2010/main" val="17817460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2013</a:t>
            </a:r>
            <a:endParaRPr lang="en-US" dirty="0"/>
          </a:p>
        </p:txBody>
      </p:sp>
      <p:sp>
        <p:nvSpPr>
          <p:cNvPr id="3" name="Footer Placeholder 2"/>
          <p:cNvSpPr>
            <a:spLocks noGrp="1"/>
          </p:cNvSpPr>
          <p:nvPr>
            <p:ph type="ftr" sz="quarter" idx="11"/>
          </p:nvPr>
        </p:nvSpPr>
        <p:spPr/>
        <p:txBody>
          <a:bodyPr/>
          <a:lstStyle/>
          <a:p>
            <a:pPr>
              <a:defRPr/>
            </a:pPr>
            <a:r>
              <a:rPr lang="en-US" smtClean="0"/>
              <a:t>Bruce Kraemer, Marvell</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6A797FB-F421-47F0-8EC2-CE2059B94952}" type="slidenum">
              <a:rPr lang="en-US" smtClean="0"/>
              <a:pPr>
                <a:defRPr/>
              </a:pPr>
              <a:t>35</a:t>
            </a:fld>
            <a:endParaRPr lang="en-US"/>
          </a:p>
        </p:txBody>
      </p:sp>
      <p:sp>
        <p:nvSpPr>
          <p:cNvPr id="5" name="TextBox 4"/>
          <p:cNvSpPr txBox="1"/>
          <p:nvPr/>
        </p:nvSpPr>
        <p:spPr>
          <a:xfrm>
            <a:off x="152400" y="1152525"/>
            <a:ext cx="8801100" cy="5262979"/>
          </a:xfrm>
          <a:prstGeom prst="rect">
            <a:avLst/>
          </a:prstGeom>
          <a:noFill/>
        </p:spPr>
        <p:txBody>
          <a:bodyPr wrap="square" rtlCol="0">
            <a:spAutoFit/>
          </a:bodyPr>
          <a:lstStyle/>
          <a:p>
            <a:r>
              <a:rPr lang="en-GB" dirty="0" smtClean="0"/>
              <a:t>Should </a:t>
            </a:r>
            <a:r>
              <a:rPr lang="en-GB" dirty="0"/>
              <a:t>you wish to contribute to the standard, please express your interest to the Chair of IEEE 1900.1 (Oliver Holland, </a:t>
            </a:r>
            <a:r>
              <a:rPr lang="en-GB" u="sng" dirty="0">
                <a:hlinkClick r:id="rId2"/>
              </a:rPr>
              <a:t>oliver.holland@kcl.ac.uk</a:t>
            </a:r>
            <a:r>
              <a:rPr lang="en-GB" dirty="0"/>
              <a:t>) and Secretary (Michael </a:t>
            </a:r>
            <a:r>
              <a:rPr lang="en-GB" dirty="0" err="1"/>
              <a:t>Gundlach</a:t>
            </a:r>
            <a:r>
              <a:rPr lang="en-GB" dirty="0"/>
              <a:t>, </a:t>
            </a:r>
            <a:r>
              <a:rPr lang="en-GB" u="sng" dirty="0">
                <a:hlinkClick r:id="rId3"/>
              </a:rPr>
              <a:t>michael.gundlach@nsn.com</a:t>
            </a:r>
            <a:r>
              <a:rPr lang="en-GB" dirty="0"/>
              <a:t>). The “Subject” field of your email should be the exact following text: “IEEE 1900.1 Revision Expression of Interest”, and your email text should included some brief information about you, your organization, and you and your organization’s work and interest areas. Based on your emailed expression of interest, we will contact you with more detail on the process for contributing to the revision standard, and you will be invited to participate in future IEEE 1900.1 meetings in order to present and discuss your contribution/opinion.</a:t>
            </a:r>
            <a:endParaRPr lang="en-US" dirty="0"/>
          </a:p>
          <a:p>
            <a:r>
              <a:rPr lang="en-GB" dirty="0"/>
              <a:t> </a:t>
            </a:r>
            <a:endParaRPr lang="en-US" dirty="0"/>
          </a:p>
          <a:p>
            <a:endParaRPr lang="en-US" dirty="0"/>
          </a:p>
        </p:txBody>
      </p:sp>
      <p:sp>
        <p:nvSpPr>
          <p:cNvPr id="6" name="Text Box 7"/>
          <p:cNvSpPr txBox="1">
            <a:spLocks noChangeArrowheads="1"/>
          </p:cNvSpPr>
          <p:nvPr/>
        </p:nvSpPr>
        <p:spPr bwMode="auto">
          <a:xfrm>
            <a:off x="389485" y="617538"/>
            <a:ext cx="267066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600" dirty="0" smtClean="0">
                <a:solidFill>
                  <a:schemeClr val="tx2"/>
                </a:solidFill>
              </a:rPr>
              <a:t>Wednesday </a:t>
            </a:r>
            <a:r>
              <a:rPr lang="en-US" sz="1600" dirty="0">
                <a:solidFill>
                  <a:schemeClr val="tx2"/>
                </a:solidFill>
              </a:rPr>
              <a:t>Agenda Item </a:t>
            </a:r>
            <a:r>
              <a:rPr lang="en-US" sz="1600" dirty="0" smtClean="0">
                <a:solidFill>
                  <a:schemeClr val="tx2"/>
                </a:solidFill>
              </a:rPr>
              <a:t>4.2</a:t>
            </a:r>
            <a:endParaRPr lang="en-US" sz="1600" dirty="0">
              <a:solidFill>
                <a:schemeClr val="tx2"/>
              </a:solidFill>
            </a:endParaRPr>
          </a:p>
        </p:txBody>
      </p:sp>
    </p:spTree>
    <p:extLst>
      <p:ext uri="{BB962C8B-B14F-4D97-AF65-F5344CB8AC3E}">
        <p14:creationId xmlns:p14="http://schemas.microsoft.com/office/powerpoint/2010/main" val="21245111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36</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5.1</a:t>
            </a:r>
            <a:endParaRPr lang="en-US" dirty="0">
              <a:solidFill>
                <a:schemeClr val="tx2"/>
              </a:solidFill>
            </a:endParaRPr>
          </a:p>
        </p:txBody>
      </p:sp>
      <p:sp>
        <p:nvSpPr>
          <p:cNvPr id="2" name="TextBox 1"/>
          <p:cNvSpPr txBox="1"/>
          <p:nvPr/>
        </p:nvSpPr>
        <p:spPr>
          <a:xfrm>
            <a:off x="784603" y="1828800"/>
            <a:ext cx="4562146" cy="1200329"/>
          </a:xfrm>
          <a:prstGeom prst="rect">
            <a:avLst/>
          </a:prstGeom>
          <a:noFill/>
        </p:spPr>
        <p:txBody>
          <a:bodyPr wrap="none" rtlCol="0">
            <a:spAutoFit/>
          </a:bodyPr>
          <a:lstStyle/>
          <a:p>
            <a:r>
              <a:rPr lang="en-US" sz="3600" dirty="0"/>
              <a:t>Remove time slots for </a:t>
            </a:r>
          </a:p>
          <a:p>
            <a:r>
              <a:rPr lang="en-US" sz="3600" dirty="0" smtClean="0"/>
              <a:t>xx</a:t>
            </a:r>
          </a:p>
        </p:txBody>
      </p:sp>
      <p:sp>
        <p:nvSpPr>
          <p:cNvPr id="8" name="TextBox 7"/>
          <p:cNvSpPr txBox="1"/>
          <p:nvPr/>
        </p:nvSpPr>
        <p:spPr>
          <a:xfrm>
            <a:off x="152400" y="4019550"/>
            <a:ext cx="8808857" cy="1824176"/>
          </a:xfrm>
          <a:prstGeom prst="rect">
            <a:avLst/>
          </a:prstGeom>
          <a:noFill/>
        </p:spPr>
        <p:txBody>
          <a:bodyPr wrap="square" rtlCol="0">
            <a:spAutoFit/>
          </a:bodyPr>
          <a:lstStyle/>
          <a:p>
            <a:r>
              <a:rPr lang="en-US" sz="3600" dirty="0" smtClean="0"/>
              <a:t>Add time slots for </a:t>
            </a:r>
          </a:p>
          <a:p>
            <a:r>
              <a:rPr lang="en-US" sz="3600" dirty="0" err="1"/>
              <a:t>TGah</a:t>
            </a:r>
            <a:r>
              <a:rPr lang="en-US" sz="3600" dirty="0"/>
              <a:t>, if possible. Thursday AM1 or PM1.</a:t>
            </a:r>
          </a:p>
          <a:p>
            <a:r>
              <a:rPr lang="en-US" sz="3600" dirty="0"/>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37</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5.2</a:t>
            </a:r>
            <a:endParaRPr lang="en-US" dirty="0">
              <a:solidFill>
                <a:schemeClr val="tx2"/>
              </a:solidFill>
            </a:endParaRP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38</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5.3</a:t>
            </a:r>
          </a:p>
        </p:txBody>
      </p:sp>
      <p:sp>
        <p:nvSpPr>
          <p:cNvPr id="66566" name="TextBox 2"/>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39</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65200"/>
            <a:ext cx="7772400" cy="546100"/>
          </a:xfrm>
        </p:spPr>
        <p:txBody>
          <a:bodyPr/>
          <a:lstStyle/>
          <a:p>
            <a:r>
              <a:rPr lang="en-US" dirty="0" smtClean="0"/>
              <a:t>Meeting Areas</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4</a:t>
            </a:fld>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7350" y="1652586"/>
            <a:ext cx="8637314" cy="47101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 Box 4"/>
          <p:cNvSpPr txBox="1">
            <a:spLocks noChangeArrowheads="1"/>
          </p:cNvSpPr>
          <p:nvPr/>
        </p:nvSpPr>
        <p:spPr bwMode="auto">
          <a:xfrm>
            <a:off x="147728" y="695838"/>
            <a:ext cx="320498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4.1.3 </a:t>
            </a:r>
            <a:endParaRPr lang="en-US" sz="2000" dirty="0">
              <a:solidFill>
                <a:schemeClr val="tx2"/>
              </a:solidFill>
            </a:endParaRPr>
          </a:p>
        </p:txBody>
      </p:sp>
    </p:spTree>
    <p:extLst>
      <p:ext uri="{BB962C8B-B14F-4D97-AF65-F5344CB8AC3E}">
        <p14:creationId xmlns:p14="http://schemas.microsoft.com/office/powerpoint/2010/main" val="9577311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685800" y="809625"/>
            <a:ext cx="7772400" cy="609600"/>
          </a:xfrm>
        </p:spPr>
        <p:txBody>
          <a:bodyPr/>
          <a:lstStyle/>
          <a:p>
            <a:r>
              <a:rPr lang="en-US" dirty="0" smtClean="0"/>
              <a:t>802.11 Meeting </a:t>
            </a:r>
            <a:r>
              <a:rPr lang="en-US" dirty="0" smtClean="0"/>
              <a:t>Documents - September</a:t>
            </a:r>
            <a:endParaRPr lang="en-US" dirty="0" smtClean="0"/>
          </a:p>
        </p:txBody>
      </p:sp>
      <p:sp>
        <p:nvSpPr>
          <p:cNvPr id="19458" name="Content Placeholder 2"/>
          <p:cNvSpPr>
            <a:spLocks noGrp="1"/>
          </p:cNvSpPr>
          <p:nvPr>
            <p:ph idx="1"/>
          </p:nvPr>
        </p:nvSpPr>
        <p:spPr>
          <a:xfrm>
            <a:off x="361950" y="1285875"/>
            <a:ext cx="8382000" cy="4857750"/>
          </a:xfrm>
        </p:spPr>
        <p:txBody>
          <a:bodyPr/>
          <a:lstStyle/>
          <a:p>
            <a:pPr>
              <a:spcBef>
                <a:spcPts val="400"/>
              </a:spcBef>
            </a:pPr>
            <a:r>
              <a:rPr lang="en-US" sz="2800" dirty="0" smtClean="0"/>
              <a:t>Agenda 					</a:t>
            </a:r>
            <a:r>
              <a:rPr lang="en-US" sz="2800" dirty="0" smtClean="0"/>
              <a:t>11-13-0931r6</a:t>
            </a:r>
            <a:endParaRPr lang="en-US" sz="2800" dirty="0" smtClean="0"/>
          </a:p>
          <a:p>
            <a:pPr>
              <a:spcBef>
                <a:spcPts val="400"/>
              </a:spcBef>
            </a:pPr>
            <a:r>
              <a:rPr lang="en-US" sz="2800" dirty="0" smtClean="0"/>
              <a:t>Snapshots 				</a:t>
            </a:r>
            <a:r>
              <a:rPr lang="en-US" sz="2800" dirty="0" smtClean="0"/>
              <a:t>11-13-0932r2</a:t>
            </a:r>
            <a:endParaRPr lang="en-US" sz="2800" dirty="0" smtClean="0"/>
          </a:p>
          <a:p>
            <a:pPr>
              <a:spcBef>
                <a:spcPts val="400"/>
              </a:spcBef>
            </a:pPr>
            <a:r>
              <a:rPr lang="en-US" sz="2800" dirty="0" smtClean="0"/>
              <a:t>Supplementary 			</a:t>
            </a:r>
            <a:r>
              <a:rPr lang="en-US" sz="2800" dirty="0" smtClean="0"/>
              <a:t>11-13-0933r3</a:t>
            </a:r>
            <a:endParaRPr lang="en-US" sz="2800" dirty="0" smtClean="0"/>
          </a:p>
          <a:p>
            <a:pPr>
              <a:spcBef>
                <a:spcPts val="400"/>
              </a:spcBef>
            </a:pPr>
            <a:r>
              <a:rPr lang="en-US" sz="2800" dirty="0" smtClean="0"/>
              <a:t>Adrian’s Vice Chair report  	11-13-0096r5</a:t>
            </a:r>
          </a:p>
          <a:p>
            <a:pPr>
              <a:spcBef>
                <a:spcPts val="400"/>
              </a:spcBef>
            </a:pPr>
            <a:r>
              <a:rPr lang="en-US" sz="2800" dirty="0" smtClean="0"/>
              <a:t>Jon’s Vice Chair report  	</a:t>
            </a:r>
            <a:r>
              <a:rPr lang="en-US" sz="2800" dirty="0" smtClean="0"/>
              <a:t>	11-13-1107r0</a:t>
            </a:r>
            <a:endParaRPr lang="en-US" sz="2800" dirty="0" smtClean="0"/>
          </a:p>
          <a:p>
            <a:pPr>
              <a:spcBef>
                <a:spcPts val="400"/>
              </a:spcBef>
            </a:pPr>
            <a:r>
              <a:rPr lang="en-US" sz="2800" dirty="0" smtClean="0"/>
              <a:t>Treasury report  			11-13-1063r0</a:t>
            </a:r>
          </a:p>
          <a:p>
            <a:pPr>
              <a:spcBef>
                <a:spcPts val="400"/>
              </a:spcBef>
            </a:pPr>
            <a:r>
              <a:rPr lang="en-US" sz="2800" dirty="0" smtClean="0"/>
              <a:t>Publicity  			 </a:t>
            </a:r>
          </a:p>
          <a:p>
            <a:pPr>
              <a:spcBef>
                <a:spcPts val="400"/>
              </a:spcBef>
            </a:pPr>
            <a:r>
              <a:rPr lang="en-US" sz="2800" dirty="0" smtClean="0"/>
              <a:t>Newcomers material 		</a:t>
            </a:r>
            <a:r>
              <a:rPr lang="en-US" sz="2800" dirty="0" smtClean="0"/>
              <a:t>	11-13-0049r2</a:t>
            </a:r>
          </a:p>
          <a:p>
            <a:pPr>
              <a:spcBef>
                <a:spcPts val="400"/>
              </a:spcBef>
            </a:pPr>
            <a:r>
              <a:rPr lang="en-US" sz="2800" dirty="0" smtClean="0"/>
              <a:t>Closing Reports    			11-13-0960r0</a:t>
            </a:r>
          </a:p>
          <a:p>
            <a:pPr>
              <a:spcBef>
                <a:spcPts val="400"/>
              </a:spcBef>
            </a:pPr>
            <a:r>
              <a:rPr lang="en-US" sz="2800" dirty="0" smtClean="0"/>
              <a:t>Motions					11-13-0959r0</a:t>
            </a:r>
            <a:endParaRPr lang="en-US" sz="2800" dirty="0"/>
          </a:p>
          <a:p>
            <a:pPr>
              <a:spcBef>
                <a:spcPts val="400"/>
              </a:spcBef>
            </a:pPr>
            <a:endParaRPr lang="en-US" sz="2800" dirty="0" smtClean="0"/>
          </a:p>
        </p:txBody>
      </p:sp>
      <p:sp>
        <p:nvSpPr>
          <p:cNvPr id="1945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September 2013</a:t>
            </a:r>
            <a:endParaRPr lang="en-US" sz="1800"/>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D810085-7017-4368-A971-DE56F883B38A}" type="slidenum">
              <a:rPr lang="en-US" smtClean="0"/>
              <a:pPr>
                <a:defRPr/>
              </a:pPr>
              <a:t>40</a:t>
            </a:fld>
            <a:endParaRPr lang="en-US"/>
          </a:p>
        </p:txBody>
      </p:sp>
      <p:sp>
        <p:nvSpPr>
          <p:cNvPr id="7" name="Text Box 71"/>
          <p:cNvSpPr txBox="1">
            <a:spLocks noChangeArrowheads="1"/>
          </p:cNvSpPr>
          <p:nvPr/>
        </p:nvSpPr>
        <p:spPr bwMode="auto">
          <a:xfrm>
            <a:off x="340298" y="577911"/>
            <a:ext cx="277697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a:t>
            </a:r>
            <a:r>
              <a:rPr lang="en-US" sz="2000" dirty="0" smtClean="0">
                <a:solidFill>
                  <a:schemeClr val="tx2"/>
                </a:solidFill>
              </a:rPr>
              <a:t>1.2</a:t>
            </a:r>
            <a:endParaRPr lang="en-US" sz="2000" dirty="0">
              <a:solidFill>
                <a:schemeClr val="tx2"/>
              </a:solidFill>
            </a:endParaRPr>
          </a:p>
        </p:txBody>
      </p:sp>
    </p:spTree>
    <p:extLst>
      <p:ext uri="{BB962C8B-B14F-4D97-AF65-F5344CB8AC3E}">
        <p14:creationId xmlns:p14="http://schemas.microsoft.com/office/powerpoint/2010/main" val="940866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41</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Sep 15, 2013</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32 entries with 2013 submission dates</a:t>
            </a:r>
          </a:p>
          <a:p>
            <a:pPr>
              <a:defRPr/>
            </a:pPr>
            <a:r>
              <a:rPr lang="en-US" sz="2800" dirty="0"/>
              <a:t>Request for LOAs  - pending Chair’s issuance </a:t>
            </a:r>
          </a:p>
          <a:p>
            <a:pPr marL="0" indent="0">
              <a:buNone/>
              <a:defRPr/>
            </a:pP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Tree>
    <p:extLst>
      <p:ext uri="{BB962C8B-B14F-4D97-AF65-F5344CB8AC3E}">
        <p14:creationId xmlns:p14="http://schemas.microsoft.com/office/powerpoint/2010/main" val="250634909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42</a:t>
            </a:fld>
            <a:endParaRPr lang="en-US" sz="1200" b="0" smtClean="0"/>
          </a:p>
        </p:txBody>
      </p:sp>
      <p:sp>
        <p:nvSpPr>
          <p:cNvPr id="69636" name="Rectangle 2"/>
          <p:cNvSpPr>
            <a:spLocks noGrp="1" noChangeArrowheads="1"/>
          </p:cNvSpPr>
          <p:nvPr>
            <p:ph type="title"/>
          </p:nvPr>
        </p:nvSpPr>
        <p:spPr>
          <a:xfrm>
            <a:off x="405114" y="1305570"/>
            <a:ext cx="8320596" cy="447030"/>
          </a:xfrm>
        </p:spPr>
        <p:txBody>
          <a:bodyPr/>
          <a:lstStyle/>
          <a:p>
            <a:r>
              <a:rPr lang="en-US" dirty="0" smtClean="0"/>
              <a:t>IEEE Store Contents  - September  2013</a:t>
            </a:r>
          </a:p>
        </p:txBody>
      </p:sp>
      <p:graphicFrame>
        <p:nvGraphicFramePr>
          <p:cNvPr id="77901" name="Group 77"/>
          <p:cNvGraphicFramePr>
            <a:graphicFrameLocks noGrp="1"/>
          </p:cNvGraphicFramePr>
          <p:nvPr>
            <p:ph idx="1"/>
            <p:extLst>
              <p:ext uri="{D42A27DB-BD31-4B8C-83A1-F6EECF244321}">
                <p14:modId xmlns:p14="http://schemas.microsoft.com/office/powerpoint/2010/main" val="133605895"/>
              </p:ext>
            </p:extLst>
          </p:nvPr>
        </p:nvGraphicFramePr>
        <p:xfrm>
          <a:off x="92595" y="1830837"/>
          <a:ext cx="8633114" cy="4515900"/>
        </p:xfrm>
        <a:graphic>
          <a:graphicData uri="http://schemas.openxmlformats.org/drawingml/2006/table">
            <a:tbl>
              <a:tblPr/>
              <a:tblGrid>
                <a:gridCol w="3565005"/>
                <a:gridCol w="1825204"/>
                <a:gridCol w="1520315"/>
                <a:gridCol w="1722590"/>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July 12</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September</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AF</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D5.0   $250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5.0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89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D6.0   $250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6.0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AD-2012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$360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$105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$180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$540 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endParaRPr lang="en-US" dirty="0"/>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 k, </a:t>
                      </a:r>
                      <a:r>
                        <a:rPr kumimoji="0" lang="en-US" sz="2000" b="1" i="0" u="none" strike="noStrike" cap="none" normalizeH="0" baseline="0" dirty="0" err="1" smtClean="0">
                          <a:ln>
                            <a:noFill/>
                          </a:ln>
                          <a:solidFill>
                            <a:schemeClr val="tx1"/>
                          </a:solidFill>
                          <a:effectLst/>
                          <a:latin typeface="Times New Roman" pitchFamily="18" charset="0"/>
                        </a:rPr>
                        <a:t>i</a:t>
                      </a:r>
                      <a:r>
                        <a:rPr kumimoji="0" lang="en-US" sz="2000" b="1" i="0" u="none" strike="noStrike" cap="none" normalizeH="0" baseline="0" dirty="0" smtClean="0">
                          <a:ln>
                            <a:noFill/>
                          </a:ln>
                          <a:solidFill>
                            <a:schemeClr val="tx1"/>
                          </a:solidFill>
                          <a:effectLst/>
                          <a:latin typeface="Times New Roman" pitchFamily="18" charset="0"/>
                        </a:rPr>
                        <a:t>, n, p, y, r, w, u, v, z, 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$100 - $305 </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4109033" y="617538"/>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dirty="0">
                <a:hlinkClick r:id="rId3"/>
              </a:rPr>
              <a:t>http://www.techstreet.com/ieeegate.html</a:t>
            </a:r>
            <a:endParaRPr lang="en-US" sz="1400" dirty="0"/>
          </a:p>
        </p:txBody>
      </p:sp>
      <p:sp>
        <p:nvSpPr>
          <p:cNvPr id="2" name="TextBox 1"/>
          <p:cNvSpPr txBox="1"/>
          <p:nvPr/>
        </p:nvSpPr>
        <p:spPr>
          <a:xfrm>
            <a:off x="4109033" y="900570"/>
            <a:ext cx="4079707" cy="307777"/>
          </a:xfrm>
          <a:prstGeom prst="rect">
            <a:avLst/>
          </a:prstGeom>
          <a:noFill/>
        </p:spPr>
        <p:txBody>
          <a:bodyPr wrap="none" rtlCol="0">
            <a:spAutoFit/>
          </a:bodyPr>
          <a:lstStyle/>
          <a:p>
            <a:r>
              <a:rPr lang="en-US" sz="1400" dirty="0">
                <a:hlinkClick r:id="rId4"/>
              </a:rPr>
              <a:t>http://</a:t>
            </a:r>
            <a:r>
              <a:rPr lang="en-US" sz="1400" dirty="0" smtClean="0">
                <a:hlinkClick r:id="rId4"/>
              </a:rPr>
              <a:t>standards.ieee.org/about/get/802/802.11.html</a:t>
            </a:r>
            <a:endParaRPr lang="en-US" sz="1400" dirty="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1682" name="Content Placeholder 6"/>
          <p:cNvSpPr>
            <a:spLocks noGrp="1"/>
          </p:cNvSpPr>
          <p:nvPr>
            <p:ph idx="1"/>
          </p:nvPr>
        </p:nvSpPr>
        <p:spPr>
          <a:xfrm>
            <a:off x="174625" y="5994400"/>
            <a:ext cx="8839200" cy="406400"/>
          </a:xfrm>
        </p:spPr>
        <p:txBody>
          <a:bodyPr/>
          <a:lstStyle/>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43</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3182702626"/>
              </p:ext>
            </p:extLst>
          </p:nvPr>
        </p:nvGraphicFramePr>
        <p:xfrm>
          <a:off x="228600" y="1600200"/>
          <a:ext cx="8390105" cy="3464735"/>
        </p:xfrm>
        <a:graphic>
          <a:graphicData uri="http://schemas.openxmlformats.org/drawingml/2006/table">
            <a:tbl>
              <a:tblPr/>
              <a:tblGrid>
                <a:gridCol w="1553901"/>
                <a:gridCol w="1149385"/>
                <a:gridCol w="1373414"/>
                <a:gridCol w="862889"/>
                <a:gridCol w="1144805"/>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Vancouver</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Geneva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384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TGac</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err="1" smtClean="0">
                          <a:ln>
                            <a:noFill/>
                          </a:ln>
                          <a:solidFill>
                            <a:srgbClr val="000000"/>
                          </a:solidFill>
                          <a:effectLst/>
                          <a:latin typeface="Times New Roman" pitchFamily="18" charset="0"/>
                        </a:rPr>
                        <a:t>TGaf</a:t>
                      </a: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504778" y="617538"/>
            <a:ext cx="290521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2" name="Rectangle 1"/>
          <p:cNvSpPr/>
          <p:nvPr/>
        </p:nvSpPr>
        <p:spPr bwMode="auto">
          <a:xfrm>
            <a:off x="2921000" y="1501080"/>
            <a:ext cx="1313083" cy="4178461"/>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0344162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7250"/>
            <a:ext cx="7772400" cy="676275"/>
          </a:xfrm>
        </p:spPr>
        <p:txBody>
          <a:bodyPr/>
          <a:lstStyle/>
          <a:p>
            <a:r>
              <a:rPr lang="en-US" dirty="0" smtClean="0"/>
              <a:t>Ad hoc Venue Advisory Committee</a:t>
            </a:r>
            <a:endParaRPr lang="en-US" dirty="0"/>
          </a:p>
        </p:txBody>
      </p:sp>
      <p:sp>
        <p:nvSpPr>
          <p:cNvPr id="3" name="Content Placeholder 2"/>
          <p:cNvSpPr>
            <a:spLocks noGrp="1"/>
          </p:cNvSpPr>
          <p:nvPr>
            <p:ph idx="1"/>
          </p:nvPr>
        </p:nvSpPr>
        <p:spPr>
          <a:xfrm>
            <a:off x="76200" y="1428751"/>
            <a:ext cx="8972550" cy="4667250"/>
          </a:xfrm>
        </p:spPr>
        <p:txBody>
          <a:bodyPr/>
          <a:lstStyle/>
          <a:p>
            <a:r>
              <a:rPr lang="en-US" dirty="0" smtClean="0"/>
              <a:t>Provide assistance to Jon in preparing for meeting at each venue</a:t>
            </a:r>
          </a:p>
          <a:p>
            <a:r>
              <a:rPr lang="en-US" dirty="0" smtClean="0"/>
              <a:t>Key pieces of information needed by global attendees</a:t>
            </a:r>
          </a:p>
          <a:p>
            <a:r>
              <a:rPr lang="en-US" dirty="0" smtClean="0"/>
              <a:t>Transportation</a:t>
            </a:r>
          </a:p>
          <a:p>
            <a:r>
              <a:rPr lang="en-US" dirty="0" smtClean="0"/>
              <a:t>Local restaurants, bars (by type)</a:t>
            </a:r>
          </a:p>
          <a:p>
            <a:r>
              <a:rPr lang="en-US" dirty="0"/>
              <a:t>Local </a:t>
            </a:r>
            <a:r>
              <a:rPr lang="en-US" dirty="0" smtClean="0"/>
              <a:t>shops (convenience store,…)</a:t>
            </a:r>
          </a:p>
          <a:p>
            <a:r>
              <a:rPr lang="en-US" dirty="0" smtClean="0"/>
              <a:t>Local sites/tours</a:t>
            </a:r>
          </a:p>
          <a:p>
            <a:r>
              <a:rPr lang="en-US" dirty="0" smtClean="0"/>
              <a:t>Taxi info</a:t>
            </a:r>
          </a:p>
          <a:p>
            <a:r>
              <a:rPr lang="en-US" dirty="0" smtClean="0"/>
              <a:t>Hotel menu plan</a:t>
            </a:r>
          </a:p>
          <a:p>
            <a:r>
              <a:rPr lang="en-US" dirty="0" smtClean="0"/>
              <a:t>……</a:t>
            </a:r>
          </a:p>
          <a:p>
            <a:r>
              <a:rPr lang="en-US" dirty="0" smtClean="0"/>
              <a:t>Chair, Volunteers for Dallas venue?</a:t>
            </a:r>
          </a:p>
          <a:p>
            <a:r>
              <a:rPr lang="en-US" dirty="0" smtClean="0"/>
              <a:t>Teleconference schedule</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44</a:t>
            </a:fld>
            <a:endParaRPr lang="en-US" dirty="0"/>
          </a:p>
        </p:txBody>
      </p:sp>
      <p:sp>
        <p:nvSpPr>
          <p:cNvPr id="7" name="Text Box 71"/>
          <p:cNvSpPr txBox="1">
            <a:spLocks noChangeArrowheads="1"/>
          </p:cNvSpPr>
          <p:nvPr/>
        </p:nvSpPr>
        <p:spPr bwMode="auto">
          <a:xfrm>
            <a:off x="244118" y="577911"/>
            <a:ext cx="296933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a:t>
            </a:r>
            <a:r>
              <a:rPr lang="en-US" sz="2000" dirty="0" smtClean="0">
                <a:solidFill>
                  <a:schemeClr val="tx2"/>
                </a:solidFill>
              </a:rPr>
              <a:t>2.12</a:t>
            </a:r>
            <a:endParaRPr lang="en-US" sz="2000" dirty="0">
              <a:solidFill>
                <a:schemeClr val="tx2"/>
              </a:solidFill>
            </a:endParaRPr>
          </a:p>
        </p:txBody>
      </p:sp>
    </p:spTree>
    <p:extLst>
      <p:ext uri="{BB962C8B-B14F-4D97-AF65-F5344CB8AC3E}">
        <p14:creationId xmlns:p14="http://schemas.microsoft.com/office/powerpoint/2010/main" val="890678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September 2013</a:t>
            </a:r>
            <a:endParaRPr lang="en-US" sz="1800"/>
          </a:p>
        </p:txBody>
      </p:sp>
      <p:sp>
        <p:nvSpPr>
          <p:cNvPr id="24580" name="Rectangle 2"/>
          <p:cNvSpPr>
            <a:spLocks noGrp="1" noChangeArrowheads="1"/>
          </p:cNvSpPr>
          <p:nvPr>
            <p:ph type="title"/>
          </p:nvPr>
        </p:nvSpPr>
        <p:spPr>
          <a:xfrm>
            <a:off x="152400" y="933450"/>
            <a:ext cx="8991600" cy="381000"/>
          </a:xfrm>
        </p:spPr>
        <p:txBody>
          <a:bodyPr/>
          <a:lstStyle/>
          <a:p>
            <a:r>
              <a:rPr lang="en-US" sz="2800" dirty="0" smtClean="0"/>
              <a:t>WG11 Task &amp; Study Group Officers – September 2013</a:t>
            </a:r>
          </a:p>
        </p:txBody>
      </p:sp>
      <p:graphicFrame>
        <p:nvGraphicFramePr>
          <p:cNvPr id="3245204" name="Group 148"/>
          <p:cNvGraphicFramePr>
            <a:graphicFrameLocks noGrp="1"/>
          </p:cNvGraphicFramePr>
          <p:nvPr>
            <p:ph idx="1"/>
            <p:extLst>
              <p:ext uri="{D42A27DB-BD31-4B8C-83A1-F6EECF244321}">
                <p14:modId xmlns:p14="http://schemas.microsoft.com/office/powerpoint/2010/main" val="2687462980"/>
              </p:ext>
            </p:extLst>
          </p:nvPr>
        </p:nvGraphicFramePr>
        <p:xfrm>
          <a:off x="95250" y="1390650"/>
          <a:ext cx="8991600" cy="4847395"/>
        </p:xfrm>
        <a:graphic>
          <a:graphicData uri="http://schemas.openxmlformats.org/drawingml/2006/table">
            <a:tbl>
              <a:tblPr/>
              <a:tblGrid>
                <a:gridCol w="514350"/>
                <a:gridCol w="685800"/>
                <a:gridCol w="2057400"/>
                <a:gridCol w="2438400"/>
                <a:gridCol w="1600200"/>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62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WG</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WG11</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Bruce Kraemer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Adrian Stephens</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 Peter Ecclesine</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Stephen McCann</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Dorothy Stanley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Mark Hamilton, Jon Rosdahl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Adrian Stephens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Jon Rosdahl</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Osama Aboul-Magd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Menzo Wentink,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err="1" smtClean="0">
                          <a:ln>
                            <a:noFill/>
                          </a:ln>
                          <a:solidFill>
                            <a:schemeClr val="tx1"/>
                          </a:solidFill>
                          <a:effectLst/>
                          <a:latin typeface="Times New Roman" pitchFamily="18" charset="0"/>
                        </a:rPr>
                        <a:t>Joonsuk</a:t>
                      </a:r>
                      <a:r>
                        <a:rPr kumimoji="0" lang="en-US" sz="1200" b="1" i="0" u="none" strike="noStrike" cap="none" normalizeH="0" baseline="0" dirty="0" smtClean="0">
                          <a:ln>
                            <a:noFill/>
                          </a:ln>
                          <a:solidFill>
                            <a:schemeClr val="tx1"/>
                          </a:solidFill>
                          <a:effectLst/>
                          <a:latin typeface="Times New Roman" pitchFamily="18" charset="0"/>
                        </a:rPr>
                        <a:t>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2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Dave Halasz </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err="1" smtClean="0">
                          <a:ln>
                            <a:noFill/>
                          </a:ln>
                          <a:solidFill>
                            <a:schemeClr val="tx1"/>
                          </a:solidFill>
                          <a:effectLst/>
                          <a:latin typeface="Times New Roman" pitchFamily="18" charset="0"/>
                        </a:rPr>
                        <a:t>Yongho</a:t>
                      </a:r>
                      <a:r>
                        <a:rPr kumimoji="0" lang="en-US" sz="1200" b="1" i="0" u="none" strike="noStrike" cap="none" normalizeH="0" baseline="0" dirty="0" smtClean="0">
                          <a:ln>
                            <a:noFill/>
                          </a:ln>
                          <a:solidFill>
                            <a:schemeClr val="tx1"/>
                          </a:solidFill>
                          <a:effectLst/>
                          <a:latin typeface="Times New Roman" pitchFamily="18" charset="0"/>
                        </a:rPr>
                        <a:t> </a:t>
                      </a:r>
                      <a:r>
                        <a:rPr kumimoji="0" lang="en-US" sz="1200" b="1" i="0" u="none" strike="noStrike" cap="none" normalizeH="0" baseline="0" dirty="0" err="1" smtClean="0">
                          <a:ln>
                            <a:noFill/>
                          </a:ln>
                          <a:solidFill>
                            <a:schemeClr val="tx1"/>
                          </a:solidFill>
                          <a:effectLst/>
                          <a:latin typeface="Times New Roman" pitchFamily="18" charset="0"/>
                        </a:rPr>
                        <a:t>Seok</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err="1" smtClean="0">
                          <a:ln>
                            <a:noFill/>
                          </a:ln>
                          <a:solidFill>
                            <a:schemeClr val="tx1"/>
                          </a:solidFill>
                          <a:effectLst/>
                          <a:latin typeface="Times New Roman" pitchFamily="18" charset="0"/>
                        </a:rPr>
                        <a:t>Minyoung</a:t>
                      </a:r>
                      <a:r>
                        <a:rPr kumimoji="0" lang="en-US" sz="1200" b="1" i="0" u="none" strike="noStrike" cap="none" normalizeH="0" baseline="0" dirty="0" smtClean="0">
                          <a:ln>
                            <a:noFill/>
                          </a:ln>
                          <a:solidFill>
                            <a:schemeClr val="tx1"/>
                          </a:solidFill>
                          <a:effectLst/>
                          <a:latin typeface="Times New Roman" pitchFamily="18" charset="0"/>
                        </a:rPr>
                        <a:t> Park</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200" b="1" kern="1200" dirty="0" smtClean="0">
                          <a:solidFill>
                            <a:schemeClr val="tx1"/>
                          </a:solidFill>
                          <a:effectLst/>
                          <a:latin typeface="+mn-lt"/>
                          <a:ea typeface="+mn-ea"/>
                          <a:cs typeface="+mn-cs"/>
                        </a:rPr>
                        <a:t>Li Chia</a:t>
                      </a:r>
                      <a:r>
                        <a:rPr lang="en-US" sz="1200" b="1" kern="1200" baseline="0" dirty="0" smtClean="0">
                          <a:solidFill>
                            <a:schemeClr val="tx1"/>
                          </a:solidFill>
                          <a:effectLst/>
                          <a:latin typeface="+mn-lt"/>
                          <a:ea typeface="+mn-ea"/>
                          <a:cs typeface="+mn-cs"/>
                        </a:rPr>
                        <a:t> CHOO</a:t>
                      </a:r>
                      <a:endParaRPr lang="en-US" sz="12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Marc </a:t>
                      </a:r>
                      <a:r>
                        <a:rPr kumimoji="0" lang="en-US" sz="1200" b="1" i="0" u="none" strike="noStrike" cap="none" normalizeH="0" baseline="0" dirty="0" err="1" smtClean="0">
                          <a:ln>
                            <a:noFill/>
                          </a:ln>
                          <a:solidFill>
                            <a:schemeClr val="tx1"/>
                          </a:solidFill>
                          <a:effectLst/>
                          <a:latin typeface="Times New Roman" pitchFamily="18" charset="0"/>
                        </a:rPr>
                        <a:t>Emmelmann</a:t>
                      </a:r>
                      <a:r>
                        <a:rPr kumimoji="0" lang="en-US" sz="1200" b="1" i="0" u="none" strike="noStrike" cap="none" normalizeH="0" baseline="0" dirty="0" smtClean="0">
                          <a:ln>
                            <a:noFill/>
                          </a:ln>
                          <a:solidFill>
                            <a:schemeClr val="tx1"/>
                          </a:solidFill>
                          <a:effectLst/>
                          <a:latin typeface="Times New Roman" pitchFamily="18" charset="0"/>
                        </a:rPr>
                        <a:t>,</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Ping Fang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AJ</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err="1" smtClean="0">
                          <a:ln>
                            <a:noFill/>
                          </a:ln>
                          <a:solidFill>
                            <a:schemeClr val="tx1"/>
                          </a:solidFill>
                          <a:effectLst/>
                          <a:latin typeface="Times New Roman" pitchFamily="18" charset="0"/>
                        </a:rPr>
                        <a:t>Xiaoming</a:t>
                      </a:r>
                      <a:r>
                        <a:rPr kumimoji="0" lang="en-US" sz="1200" b="1" i="0" u="none" strike="noStrike" cap="none" normalizeH="0" baseline="0" dirty="0" smtClean="0">
                          <a:ln>
                            <a:noFill/>
                          </a:ln>
                          <a:solidFill>
                            <a:schemeClr val="tx1"/>
                          </a:solidFill>
                          <a:effectLst/>
                          <a:latin typeface="Times New Roman" pitchFamily="18" charset="0"/>
                        </a:rPr>
                        <a:t> </a:t>
                      </a:r>
                      <a:r>
                        <a:rPr kumimoji="0" lang="en-US" sz="1200" b="1" i="0" u="none" strike="noStrike" cap="none" normalizeH="0" baseline="0" dirty="0" err="1" smtClean="0">
                          <a:ln>
                            <a:noFill/>
                          </a:ln>
                          <a:solidFill>
                            <a:schemeClr val="tx1"/>
                          </a:solidFill>
                          <a:effectLst/>
                          <a:latin typeface="Times New Roman" pitchFamily="18" charset="0"/>
                        </a:rPr>
                        <a:t>Peng</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Eldad Perahia, </a:t>
                      </a:r>
                      <a:r>
                        <a:rPr kumimoji="0" lang="en-US" sz="1200" b="1" i="0" u="none" strike="noStrike" cap="none" normalizeH="0" baseline="0" dirty="0" err="1" smtClean="0">
                          <a:ln>
                            <a:noFill/>
                          </a:ln>
                          <a:solidFill>
                            <a:schemeClr val="tx1"/>
                          </a:solidFill>
                          <a:effectLst/>
                          <a:latin typeface="Times New Roman" pitchFamily="18" charset="0"/>
                        </a:rPr>
                        <a:t>Haiming</a:t>
                      </a:r>
                      <a:r>
                        <a:rPr kumimoji="0" lang="en-US" sz="1200" b="1" i="0" u="none" strike="noStrike" cap="none" normalizeH="0" baseline="0" dirty="0" smtClean="0">
                          <a:ln>
                            <a:noFill/>
                          </a:ln>
                          <a:solidFill>
                            <a:schemeClr val="tx1"/>
                          </a:solidFill>
                          <a:effectLst/>
                          <a:latin typeface="Times New Roman" pitchFamily="18" charset="0"/>
                        </a:rPr>
                        <a:t> Wang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200" b="1" i="0" u="none" strike="noStrike" cap="none" normalizeH="0" baseline="0" dirty="0" smtClean="0">
                          <a:ln>
                            <a:noFill/>
                          </a:ln>
                          <a:solidFill>
                            <a:schemeClr val="tx1"/>
                          </a:solidFill>
                          <a:effectLst/>
                          <a:latin typeface="Times New Roman" pitchFamily="18" charset="0"/>
                        </a:rPr>
                        <a:t>OPEN</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HAO </a:t>
                      </a:r>
                      <a:r>
                        <a:rPr kumimoji="0" lang="en-US" sz="1200" b="1" i="0" u="none" strike="noStrike" cap="none" normalizeH="0" baseline="0" dirty="0" err="1" smtClean="0">
                          <a:ln>
                            <a:noFill/>
                          </a:ln>
                          <a:solidFill>
                            <a:schemeClr val="tx1"/>
                          </a:solidFill>
                          <a:effectLst/>
                          <a:latin typeface="Times New Roman" pitchFamily="18" charset="0"/>
                        </a:rPr>
                        <a:t>Peng</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AK</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Donald Eastlake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200" b="1" i="0" u="none" strike="noStrike" cap="none" normalizeH="0" baseline="0" dirty="0" smtClean="0">
                          <a:ln>
                            <a:noFill/>
                          </a:ln>
                          <a:solidFill>
                            <a:schemeClr val="tx1"/>
                          </a:solidFill>
                          <a:effectLst/>
                          <a:latin typeface="Times New Roman" pitchFamily="18" charset="0"/>
                        </a:rPr>
                        <a:t>NYRQ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Norm Finn </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ZHUANG Yan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200" b="1" i="0" u="none" strike="noStrike" cap="none" normalizeH="0" baseline="0" dirty="0" smtClean="0">
                          <a:ln>
                            <a:noFill/>
                          </a:ln>
                          <a:solidFill>
                            <a:schemeClr val="tx1"/>
                          </a:solidFill>
                          <a:effectLst/>
                          <a:latin typeface="Times New Roman" pitchFamily="18" charset="0"/>
                        </a:rPr>
                        <a:t>Stephen McCann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err="1" smtClean="0">
                          <a:ln>
                            <a:noFill/>
                          </a:ln>
                          <a:solidFill>
                            <a:schemeClr val="tx1"/>
                          </a:solidFill>
                          <a:effectLst/>
                          <a:latin typeface="Times New Roman" pitchFamily="18" charset="0"/>
                        </a:rPr>
                        <a:t>Yunsong</a:t>
                      </a:r>
                      <a:r>
                        <a:rPr kumimoji="0" lang="en-US" sz="1200" b="1" i="0" u="none" strike="noStrike" cap="none" normalizeH="0" baseline="0" dirty="0" smtClean="0">
                          <a:ln>
                            <a:noFill/>
                          </a:ln>
                          <a:solidFill>
                            <a:schemeClr val="tx1"/>
                          </a:solidFill>
                          <a:effectLst/>
                          <a:latin typeface="Times New Roman" pitchFamily="18" charset="0"/>
                        </a:rPr>
                        <a:t> YANG,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Dan Gal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err="1" smtClean="0">
                          <a:ln>
                            <a:noFill/>
                          </a:ln>
                          <a:solidFill>
                            <a:schemeClr val="tx1"/>
                          </a:solidFill>
                          <a:effectLst/>
                          <a:latin typeface="Times New Roman" pitchFamily="18" charset="0"/>
                        </a:rPr>
                        <a:t>Dapeng</a:t>
                      </a:r>
                      <a:r>
                        <a:rPr kumimoji="0" lang="en-US" sz="1200" b="1" i="0" u="none" strike="noStrike" cap="none" normalizeH="0" baseline="0" dirty="0" smtClean="0">
                          <a:ln>
                            <a:noFill/>
                          </a:ln>
                          <a:solidFill>
                            <a:schemeClr val="tx1"/>
                          </a:solidFill>
                          <a:effectLst/>
                          <a:latin typeface="Times New Roman" pitchFamily="18" charset="0"/>
                        </a:rPr>
                        <a:t> Liu</a:t>
                      </a: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200" b="1" i="0" u="none" strike="noStrike" cap="none" normalizeH="0" baseline="0" dirty="0" smtClean="0">
                          <a:ln>
                            <a:noFill/>
                          </a:ln>
                          <a:solidFill>
                            <a:schemeClr val="tx1"/>
                          </a:solidFill>
                          <a:effectLst/>
                          <a:latin typeface="Times New Roman" pitchFamily="18" charset="0"/>
                        </a:rPr>
                        <a:t>OPEN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HEW</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Osama </a:t>
                      </a:r>
                      <a:r>
                        <a:rPr kumimoji="0" lang="en-US" sz="1200" b="0" i="0" u="none" strike="noStrike" cap="none" normalizeH="0" baseline="0" dirty="0" err="1" smtClean="0">
                          <a:ln>
                            <a:noFill/>
                          </a:ln>
                          <a:solidFill>
                            <a:schemeClr val="tx1"/>
                          </a:solidFill>
                          <a:effectLst/>
                          <a:latin typeface="Times New Roman" pitchFamily="18" charset="0"/>
                        </a:rPr>
                        <a:t>Aboul-Magd</a:t>
                      </a:r>
                      <a:endParaRPr kumimoji="0" lang="en-US" sz="1200" b="0"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Yasuhiko Inoue</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4709" name="Text Box 138"/>
          <p:cNvSpPr txBox="1">
            <a:spLocks noChangeArrowheads="1"/>
          </p:cNvSpPr>
          <p:nvPr/>
        </p:nvSpPr>
        <p:spPr bwMode="auto">
          <a:xfrm>
            <a:off x="0" y="6172200"/>
            <a:ext cx="3972562" cy="307777"/>
          </a:xfrm>
          <a:prstGeom prst="rect">
            <a:avLst/>
          </a:prstGeom>
          <a:solidFill>
            <a:schemeClr val="accent2">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a:t>NYRQ = Not yet required, nominations are not </a:t>
            </a:r>
            <a:r>
              <a:rPr lang="en-US" sz="1400" dirty="0" smtClean="0"/>
              <a:t>open</a:t>
            </a:r>
            <a:endParaRPr lang="en-US" sz="1400" dirty="0"/>
          </a:p>
        </p:txBody>
      </p:sp>
      <p:sp>
        <p:nvSpPr>
          <p:cNvPr id="9" name="Text Box 138"/>
          <p:cNvSpPr txBox="1">
            <a:spLocks noChangeArrowheads="1"/>
          </p:cNvSpPr>
          <p:nvPr/>
        </p:nvSpPr>
        <p:spPr bwMode="auto">
          <a:xfrm>
            <a:off x="4191000" y="6162477"/>
            <a:ext cx="3204723" cy="307777"/>
          </a:xfrm>
          <a:prstGeom prst="rect">
            <a:avLst/>
          </a:prstGeom>
          <a:solidFill>
            <a:srgbClr val="FFFF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OPEN </a:t>
            </a:r>
            <a:r>
              <a:rPr lang="en-US" sz="1400" dirty="0"/>
              <a:t>= Candidate Nominations are open</a:t>
            </a:r>
          </a:p>
        </p:txBody>
      </p:sp>
      <p:sp>
        <p:nvSpPr>
          <p:cNvPr id="10" name="Text Box 138"/>
          <p:cNvSpPr txBox="1">
            <a:spLocks noChangeArrowheads="1"/>
          </p:cNvSpPr>
          <p:nvPr/>
        </p:nvSpPr>
        <p:spPr bwMode="auto">
          <a:xfrm>
            <a:off x="7924800" y="6160988"/>
            <a:ext cx="593432" cy="307777"/>
          </a:xfrm>
          <a:prstGeom prst="rect">
            <a:avLst/>
          </a:prstGeom>
          <a:solidFill>
            <a:schemeClr val="accent1">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NEW</a:t>
            </a:r>
            <a:endParaRPr lang="en-US" sz="1400" dirty="0"/>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E08CC35B-6E7A-4659-983B-103F2C194454}" type="slidenum">
              <a:rPr lang="en-US" smtClean="0"/>
              <a:pPr>
                <a:defRPr/>
              </a:pPr>
              <a:t>45</a:t>
            </a:fld>
            <a:endParaRPr lang="en-US"/>
          </a:p>
        </p:txBody>
      </p:sp>
      <p:sp>
        <p:nvSpPr>
          <p:cNvPr id="11" name="Text Box 4"/>
          <p:cNvSpPr txBox="1">
            <a:spLocks noChangeArrowheads="1"/>
          </p:cNvSpPr>
          <p:nvPr/>
        </p:nvSpPr>
        <p:spPr bwMode="auto">
          <a:xfrm>
            <a:off x="194596" y="611188"/>
            <a:ext cx="303345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a:t>
            </a:r>
            <a:r>
              <a:rPr lang="en-US" sz="2000" dirty="0" smtClean="0">
                <a:solidFill>
                  <a:schemeClr val="tx2"/>
                </a:solidFill>
              </a:rPr>
              <a:t>3.1.5 </a:t>
            </a:r>
            <a:endParaRPr lang="en-US" sz="2000" dirty="0">
              <a:solidFill>
                <a:schemeClr val="tx2"/>
              </a:solidFill>
            </a:endParaRPr>
          </a:p>
        </p:txBody>
      </p:sp>
    </p:spTree>
    <p:extLst>
      <p:ext uri="{BB962C8B-B14F-4D97-AF65-F5344CB8AC3E}">
        <p14:creationId xmlns:p14="http://schemas.microsoft.com/office/powerpoint/2010/main" val="38227251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8089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089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FC0E246-AB09-4D1E-B496-3CF15F50139B}" type="slidenum">
              <a:rPr lang="en-US" sz="1200" b="0" smtClean="0"/>
              <a:pPr/>
              <a:t>46</a:t>
            </a:fld>
            <a:endParaRPr lang="en-US" sz="1200" b="0" smtClean="0"/>
          </a:p>
        </p:txBody>
      </p:sp>
      <p:sp>
        <p:nvSpPr>
          <p:cNvPr id="80900" name="Rectangle 2"/>
          <p:cNvSpPr>
            <a:spLocks noGrp="1" noChangeArrowheads="1"/>
          </p:cNvSpPr>
          <p:nvPr>
            <p:ph type="title"/>
          </p:nvPr>
        </p:nvSpPr>
        <p:spPr>
          <a:xfrm>
            <a:off x="685800" y="811213"/>
            <a:ext cx="7772400" cy="538162"/>
          </a:xfrm>
        </p:spPr>
        <p:txBody>
          <a:bodyPr/>
          <a:lstStyle/>
          <a:p>
            <a:r>
              <a:rPr lang="en-US" smtClean="0"/>
              <a:t>Future Venues -2013</a:t>
            </a:r>
          </a:p>
        </p:txBody>
      </p:sp>
      <p:sp>
        <p:nvSpPr>
          <p:cNvPr id="80901" name="Rectangle 3"/>
          <p:cNvSpPr>
            <a:spLocks noGrp="1" noChangeArrowheads="1"/>
          </p:cNvSpPr>
          <p:nvPr>
            <p:ph type="body" idx="1"/>
          </p:nvPr>
        </p:nvSpPr>
        <p:spPr>
          <a:xfrm>
            <a:off x="182563" y="1304925"/>
            <a:ext cx="8770937" cy="5200047"/>
          </a:xfrm>
        </p:spPr>
        <p:txBody>
          <a:bodyPr/>
          <a:lstStyle/>
          <a:p>
            <a:pPr>
              <a:spcBef>
                <a:spcPts val="300"/>
              </a:spcBef>
              <a:spcAft>
                <a:spcPts val="600"/>
              </a:spcAft>
              <a:buFontTx/>
              <a:buNone/>
            </a:pPr>
            <a:r>
              <a:rPr lang="en-US" u="sng" dirty="0" smtClean="0"/>
              <a:t>2013</a:t>
            </a:r>
          </a:p>
          <a:p>
            <a:pPr>
              <a:spcBef>
                <a:spcPts val="300"/>
              </a:spcBef>
              <a:spcAft>
                <a:spcPts val="600"/>
              </a:spcAft>
              <a:buFontTx/>
              <a:buNone/>
            </a:pPr>
            <a:r>
              <a:rPr lang="en-US" baseline="30000" dirty="0" smtClean="0">
                <a:solidFill>
                  <a:schemeClr val="bg2">
                    <a:lumMod val="60000"/>
                    <a:lumOff val="40000"/>
                  </a:schemeClr>
                </a:solidFill>
              </a:rPr>
              <a:t># </a:t>
            </a:r>
            <a:r>
              <a:rPr lang="en-US" dirty="0" smtClean="0">
                <a:solidFill>
                  <a:schemeClr val="bg2">
                    <a:lumMod val="60000"/>
                    <a:lumOff val="40000"/>
                  </a:schemeClr>
                </a:solidFill>
              </a:rPr>
              <a:t>137 </a:t>
            </a:r>
            <a:r>
              <a:rPr lang="en-US" u="sng" dirty="0" smtClean="0">
                <a:solidFill>
                  <a:schemeClr val="bg2">
                    <a:lumMod val="60000"/>
                    <a:lumOff val="40000"/>
                  </a:schemeClr>
                </a:solidFill>
              </a:rPr>
              <a:t>January 13-18, 2013</a:t>
            </a:r>
            <a:r>
              <a:rPr lang="en-US" dirty="0" smtClean="0">
                <a:solidFill>
                  <a:schemeClr val="bg2">
                    <a:lumMod val="60000"/>
                    <a:lumOff val="40000"/>
                  </a:schemeClr>
                </a:solidFill>
              </a:rPr>
              <a:t> - --Hyatt Regency Vancouver, BC, CA</a:t>
            </a:r>
          </a:p>
          <a:p>
            <a:pPr>
              <a:spcBef>
                <a:spcPts val="300"/>
              </a:spcBef>
              <a:spcAft>
                <a:spcPts val="600"/>
              </a:spcAft>
              <a:buFontTx/>
              <a:buNone/>
            </a:pPr>
            <a:r>
              <a:rPr lang="en-US" dirty="0" smtClean="0">
                <a:solidFill>
                  <a:schemeClr val="bg2">
                    <a:lumMod val="60000"/>
                    <a:lumOff val="40000"/>
                  </a:schemeClr>
                </a:solidFill>
              </a:rPr>
              <a:t>#137.5 January 23-24, Grand </a:t>
            </a:r>
            <a:r>
              <a:rPr lang="en-US" dirty="0" err="1" smtClean="0">
                <a:solidFill>
                  <a:schemeClr val="bg2">
                    <a:lumMod val="60000"/>
                    <a:lumOff val="40000"/>
                  </a:schemeClr>
                </a:solidFill>
              </a:rPr>
              <a:t>Mercure</a:t>
            </a:r>
            <a:r>
              <a:rPr lang="en-US" dirty="0" smtClean="0">
                <a:solidFill>
                  <a:schemeClr val="bg2">
                    <a:lumMod val="60000"/>
                    <a:lumOff val="40000"/>
                  </a:schemeClr>
                </a:solidFill>
              </a:rPr>
              <a:t>, Shenzhen, CN</a:t>
            </a:r>
          </a:p>
          <a:p>
            <a:pPr>
              <a:spcBef>
                <a:spcPts val="300"/>
              </a:spcBef>
              <a:spcAft>
                <a:spcPts val="600"/>
              </a:spcAft>
              <a:buFontTx/>
              <a:buNone/>
            </a:pPr>
            <a:r>
              <a:rPr lang="en-US" baseline="30000" dirty="0" smtClean="0">
                <a:solidFill>
                  <a:schemeClr val="bg2">
                    <a:lumMod val="60000"/>
                    <a:lumOff val="40000"/>
                  </a:schemeClr>
                </a:solidFill>
              </a:rPr>
              <a:t># </a:t>
            </a:r>
            <a:r>
              <a:rPr lang="en-US" dirty="0" smtClean="0">
                <a:solidFill>
                  <a:schemeClr val="bg2">
                    <a:lumMod val="60000"/>
                    <a:lumOff val="40000"/>
                  </a:schemeClr>
                </a:solidFill>
              </a:rPr>
              <a:t>138 March 17-22, 2013 –Caribe Royale, Orlando, FL, USA</a:t>
            </a:r>
            <a:endParaRPr lang="en-US" u="sng" dirty="0" smtClean="0">
              <a:solidFill>
                <a:schemeClr val="bg2">
                  <a:lumMod val="60000"/>
                  <a:lumOff val="40000"/>
                </a:schemeClr>
              </a:solidFill>
            </a:endParaRPr>
          </a:p>
          <a:p>
            <a:pPr>
              <a:spcBef>
                <a:spcPts val="300"/>
              </a:spcBef>
              <a:spcAft>
                <a:spcPts val="600"/>
              </a:spcAft>
              <a:buFontTx/>
              <a:buNone/>
            </a:pPr>
            <a:r>
              <a:rPr lang="en-US" baseline="30000" dirty="0" smtClean="0">
                <a:solidFill>
                  <a:schemeClr val="bg2">
                    <a:lumMod val="60000"/>
                    <a:lumOff val="40000"/>
                  </a:schemeClr>
                </a:solidFill>
              </a:rPr>
              <a:t># </a:t>
            </a:r>
            <a:r>
              <a:rPr lang="en-US" dirty="0" smtClean="0">
                <a:solidFill>
                  <a:schemeClr val="bg2">
                    <a:lumMod val="60000"/>
                    <a:lumOff val="40000"/>
                  </a:schemeClr>
                </a:solidFill>
              </a:rPr>
              <a:t>139 </a:t>
            </a:r>
            <a:r>
              <a:rPr lang="en-US" u="sng" dirty="0" smtClean="0">
                <a:solidFill>
                  <a:schemeClr val="bg2">
                    <a:lumMod val="60000"/>
                    <a:lumOff val="40000"/>
                  </a:schemeClr>
                </a:solidFill>
              </a:rPr>
              <a:t>May 12-17, 2013 </a:t>
            </a:r>
            <a:r>
              <a:rPr lang="en-US" dirty="0" smtClean="0">
                <a:solidFill>
                  <a:schemeClr val="bg2">
                    <a:lumMod val="60000"/>
                    <a:lumOff val="40000"/>
                  </a:schemeClr>
                </a:solidFill>
              </a:rPr>
              <a:t>----Hilton Waikoloa, Big Island, HI</a:t>
            </a:r>
          </a:p>
          <a:p>
            <a:pPr>
              <a:spcBef>
                <a:spcPts val="300"/>
              </a:spcBef>
              <a:spcAft>
                <a:spcPts val="600"/>
              </a:spcAft>
              <a:buFontTx/>
              <a:buNone/>
            </a:pPr>
            <a:r>
              <a:rPr lang="en-US" dirty="0" smtClean="0"/>
              <a:t> </a:t>
            </a:r>
            <a:r>
              <a:rPr lang="en-US" dirty="0" smtClean="0">
                <a:solidFill>
                  <a:schemeClr val="bg1">
                    <a:lumMod val="85000"/>
                  </a:schemeClr>
                </a:solidFill>
              </a:rPr>
              <a:t>#139.5 April 24-25 – Beijing, China</a:t>
            </a:r>
          </a:p>
          <a:p>
            <a:pPr>
              <a:spcBef>
                <a:spcPts val="300"/>
              </a:spcBef>
              <a:spcAft>
                <a:spcPts val="600"/>
              </a:spcAft>
              <a:buFontTx/>
              <a:buNone/>
            </a:pPr>
            <a:r>
              <a:rPr lang="en-US" baseline="30000" dirty="0" smtClean="0">
                <a:solidFill>
                  <a:schemeClr val="bg1">
                    <a:lumMod val="85000"/>
                  </a:schemeClr>
                </a:solidFill>
              </a:rPr>
              <a:t># </a:t>
            </a:r>
            <a:r>
              <a:rPr lang="en-US" dirty="0" smtClean="0">
                <a:solidFill>
                  <a:schemeClr val="bg1">
                    <a:lumMod val="85000"/>
                  </a:schemeClr>
                </a:solidFill>
              </a:rPr>
              <a:t>140 July 14-19, 2013  --- Geneva , CH  ITU headquarters</a:t>
            </a:r>
            <a:endParaRPr lang="en-US" u="sng" dirty="0" smtClean="0">
              <a:solidFill>
                <a:schemeClr val="bg1">
                  <a:lumMod val="85000"/>
                </a:schemeClr>
              </a:solidFill>
            </a:endParaRPr>
          </a:p>
          <a:p>
            <a:pPr>
              <a:spcBef>
                <a:spcPts val="300"/>
              </a:spcBef>
              <a:spcAft>
                <a:spcPts val="600"/>
              </a:spcAft>
              <a:buFontTx/>
              <a:buNone/>
            </a:pPr>
            <a:r>
              <a:rPr lang="en-US" baseline="30000" dirty="0" smtClean="0">
                <a:solidFill>
                  <a:schemeClr val="bg1">
                    <a:lumMod val="75000"/>
                  </a:schemeClr>
                </a:solidFill>
              </a:rPr>
              <a:t># </a:t>
            </a:r>
            <a:r>
              <a:rPr lang="en-US" dirty="0" smtClean="0">
                <a:solidFill>
                  <a:schemeClr val="bg1">
                    <a:lumMod val="75000"/>
                  </a:schemeClr>
                </a:solidFill>
              </a:rPr>
              <a:t>141 </a:t>
            </a:r>
            <a:r>
              <a:rPr lang="en-US" u="sng" dirty="0" smtClean="0">
                <a:solidFill>
                  <a:schemeClr val="bg1">
                    <a:lumMod val="75000"/>
                  </a:schemeClr>
                </a:solidFill>
              </a:rPr>
              <a:t>September 15-20, 2013</a:t>
            </a:r>
            <a:r>
              <a:rPr lang="en-US" dirty="0" smtClean="0">
                <a:solidFill>
                  <a:schemeClr val="bg1">
                    <a:lumMod val="75000"/>
                  </a:schemeClr>
                </a:solidFill>
              </a:rPr>
              <a:t>- </a:t>
            </a:r>
            <a:r>
              <a:rPr lang="en-US" dirty="0" err="1" smtClean="0">
                <a:solidFill>
                  <a:schemeClr val="bg1">
                    <a:lumMod val="75000"/>
                  </a:schemeClr>
                </a:solidFill>
              </a:rPr>
              <a:t>Zhong</a:t>
            </a:r>
            <a:r>
              <a:rPr lang="en-US" dirty="0" smtClean="0">
                <a:solidFill>
                  <a:schemeClr val="bg1">
                    <a:lumMod val="75000"/>
                  </a:schemeClr>
                </a:solidFill>
              </a:rPr>
              <a:t> Shan Hotel, – Nanjing, China </a:t>
            </a:r>
          </a:p>
          <a:p>
            <a:pPr>
              <a:spcBef>
                <a:spcPts val="300"/>
              </a:spcBef>
              <a:spcAft>
                <a:spcPts val="600"/>
              </a:spcAft>
              <a:buFontTx/>
              <a:buNone/>
            </a:pPr>
            <a:r>
              <a:rPr lang="en-US" baseline="30000" dirty="0" smtClean="0"/>
              <a:t># </a:t>
            </a:r>
            <a:r>
              <a:rPr lang="en-US" dirty="0" smtClean="0"/>
              <a:t>142 Nov 10-15, 2013    Hyatt Regency Dallas, TX, USA</a:t>
            </a:r>
          </a:p>
        </p:txBody>
      </p:sp>
      <p:sp>
        <p:nvSpPr>
          <p:cNvPr id="80902"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47</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138897" y="1117600"/>
            <a:ext cx="8877782" cy="5153025"/>
          </a:xfrm>
        </p:spPr>
        <p:txBody>
          <a:bodyPr/>
          <a:lstStyle/>
          <a:p>
            <a:pPr>
              <a:spcBef>
                <a:spcPts val="0"/>
              </a:spcBef>
              <a:spcAft>
                <a:spcPts val="1200"/>
              </a:spcAft>
              <a:buFontTx/>
              <a:buNone/>
            </a:pPr>
            <a:r>
              <a:rPr lang="en-US" sz="2300" u="sng" dirty="0" smtClean="0"/>
              <a:t>2014</a:t>
            </a:r>
          </a:p>
          <a:p>
            <a:pPr>
              <a:spcBef>
                <a:spcPts val="0"/>
              </a:spcBef>
              <a:spcAft>
                <a:spcPts val="1200"/>
              </a:spcAft>
              <a:buFontTx/>
              <a:buNone/>
            </a:pPr>
            <a:r>
              <a:rPr lang="en-US" sz="2300" baseline="30000" dirty="0" smtClean="0"/>
              <a:t># </a:t>
            </a:r>
            <a:r>
              <a:rPr lang="en-US" sz="2300" dirty="0" smtClean="0"/>
              <a:t>143 </a:t>
            </a:r>
            <a:r>
              <a:rPr lang="en-US" sz="2300" u="sng" dirty="0" smtClean="0"/>
              <a:t>January 19-24, 2014</a:t>
            </a:r>
            <a:r>
              <a:rPr lang="en-US" sz="2300" dirty="0" smtClean="0"/>
              <a:t> -Hyatt Century Plaza, Los Angeles, CA, US</a:t>
            </a:r>
          </a:p>
          <a:p>
            <a:pPr>
              <a:spcBef>
                <a:spcPts val="0"/>
              </a:spcBef>
              <a:spcAft>
                <a:spcPts val="1200"/>
              </a:spcAft>
              <a:buFontTx/>
              <a:buNone/>
            </a:pPr>
            <a:r>
              <a:rPr lang="en-US" sz="2300" dirty="0" smtClean="0"/>
              <a:t>#143.5 January  8-9, 2014  - </a:t>
            </a:r>
            <a:r>
              <a:rPr lang="en-US" sz="2300" dirty="0" err="1" smtClean="0"/>
              <a:t>Sanya</a:t>
            </a:r>
            <a:r>
              <a:rPr lang="en-US" sz="2300" dirty="0" smtClean="0"/>
              <a:t>, China</a:t>
            </a:r>
            <a:endParaRPr lang="en-US" sz="2300" dirty="0" smtClean="0"/>
          </a:p>
          <a:p>
            <a:pPr>
              <a:spcBef>
                <a:spcPts val="0"/>
              </a:spcBef>
              <a:spcAft>
                <a:spcPts val="1200"/>
              </a:spcAft>
              <a:buFontTx/>
              <a:buNone/>
            </a:pPr>
            <a:r>
              <a:rPr lang="en-US" sz="2300" baseline="30000" dirty="0" smtClean="0"/>
              <a:t># </a:t>
            </a:r>
            <a:r>
              <a:rPr lang="en-US" sz="2300" dirty="0" smtClean="0"/>
              <a:t>144 March 16-21, 2014 – Beijing, China</a:t>
            </a:r>
            <a:endParaRPr lang="en-US" sz="2300" u="sng" dirty="0" smtClean="0"/>
          </a:p>
          <a:p>
            <a:pPr>
              <a:spcBef>
                <a:spcPts val="0"/>
              </a:spcBef>
              <a:spcAft>
                <a:spcPts val="1200"/>
              </a:spcAft>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spcBef>
                <a:spcPts val="0"/>
              </a:spcBef>
              <a:spcAft>
                <a:spcPts val="1200"/>
              </a:spcAft>
              <a:buFontTx/>
              <a:buNone/>
            </a:pPr>
            <a:r>
              <a:rPr lang="en-US" sz="2300" dirty="0" smtClean="0"/>
              <a:t> #145.5 May 21-22, 2014 -  China</a:t>
            </a:r>
          </a:p>
          <a:p>
            <a:pPr>
              <a:spcBef>
                <a:spcPts val="0"/>
              </a:spcBef>
              <a:spcAft>
                <a:spcPts val="1200"/>
              </a:spcAft>
              <a:buFontTx/>
              <a:buNone/>
            </a:pPr>
            <a:r>
              <a:rPr lang="en-US" sz="2300" baseline="30000" dirty="0" smtClean="0"/>
              <a:t># </a:t>
            </a:r>
            <a:r>
              <a:rPr lang="en-US" sz="2300" dirty="0" smtClean="0"/>
              <a:t>146 July 13-18, 2014 - Manchester Grand Hyatt, San Diego, CA, US</a:t>
            </a:r>
            <a:endParaRPr lang="en-US" sz="2300" u="sng" dirty="0" smtClean="0"/>
          </a:p>
          <a:p>
            <a:pPr>
              <a:spcBef>
                <a:spcPts val="0"/>
              </a:spcBef>
              <a:spcAft>
                <a:spcPts val="1200"/>
              </a:spcAft>
              <a:buFontTx/>
              <a:buNone/>
            </a:pPr>
            <a:r>
              <a:rPr lang="en-US" sz="2300" baseline="30000" dirty="0" smtClean="0"/>
              <a:t># </a:t>
            </a:r>
            <a:r>
              <a:rPr lang="en-US" sz="2300" dirty="0" smtClean="0"/>
              <a:t>147 </a:t>
            </a:r>
            <a:r>
              <a:rPr lang="en-US" sz="2300" u="sng" dirty="0" smtClean="0"/>
              <a:t>September 14-19, 2014</a:t>
            </a:r>
            <a:r>
              <a:rPr lang="en-US" sz="2300" dirty="0" smtClean="0"/>
              <a:t>----Athens, Greece</a:t>
            </a:r>
          </a:p>
          <a:p>
            <a:pPr>
              <a:spcBef>
                <a:spcPts val="0"/>
              </a:spcBef>
              <a:spcAft>
                <a:spcPts val="1200"/>
              </a:spcAft>
              <a:buFontTx/>
              <a:buNone/>
            </a:pPr>
            <a:r>
              <a:rPr lang="en-US" sz="2300" dirty="0" smtClean="0"/>
              <a:t>#147.5 September2 4-25, 2014 - China</a:t>
            </a:r>
            <a:r>
              <a:rPr lang="en-US" sz="2300" dirty="0" smtClean="0">
                <a:solidFill>
                  <a:srgbClr val="FF0000"/>
                </a:solidFill>
              </a:rPr>
              <a:t>			      </a:t>
            </a:r>
            <a:r>
              <a:rPr lang="en-US" sz="2300" dirty="0" smtClean="0"/>
              <a:t> </a:t>
            </a:r>
          </a:p>
          <a:p>
            <a:pPr>
              <a:spcBef>
                <a:spcPts val="0"/>
              </a:spcBef>
              <a:spcAft>
                <a:spcPts val="1200"/>
              </a:spcAft>
              <a:buFontTx/>
              <a:buNone/>
            </a:pPr>
            <a:r>
              <a:rPr lang="en-US" sz="2300" baseline="30000" dirty="0" smtClean="0"/>
              <a:t># </a:t>
            </a:r>
            <a:r>
              <a:rPr lang="en-US" sz="2300" dirty="0" smtClean="0"/>
              <a:t>148 November 2-7, 2014   Hyatt Regency San Antonio, TX, US</a:t>
            </a:r>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0958" y="806450"/>
            <a:ext cx="3286289" cy="1995488"/>
          </a:xfrm>
        </p:spPr>
        <p:txBody>
          <a:bodyPr/>
          <a:lstStyle/>
          <a:p>
            <a:r>
              <a:rPr lang="en-US" dirty="0" err="1" smtClean="0"/>
              <a:t>Sanya</a:t>
            </a:r>
            <a:r>
              <a:rPr lang="en-US" dirty="0" smtClean="0"/>
              <a:t>, China</a:t>
            </a:r>
            <a:br>
              <a:rPr lang="en-US" dirty="0" smtClean="0"/>
            </a:br>
            <a:r>
              <a:rPr lang="en-US" dirty="0"/>
              <a:t/>
            </a:r>
            <a:br>
              <a:rPr lang="en-US" dirty="0"/>
            </a:br>
            <a:r>
              <a:rPr lang="ja-JP" altLang="en-US" dirty="0"/>
              <a:t>三</a:t>
            </a:r>
            <a:r>
              <a:rPr lang="ja-JP" altLang="en-US" dirty="0" smtClean="0"/>
              <a:t>亚</a:t>
            </a:r>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48</a:t>
            </a:fld>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2225" y="4081461"/>
            <a:ext cx="2381250" cy="1990725"/>
          </a:xfrm>
          <a:prstGeom prst="rect">
            <a:avLst/>
          </a:prstGeom>
        </p:spPr>
      </p:pic>
      <p:sp>
        <p:nvSpPr>
          <p:cNvPr id="9" name="5-Point Star 8"/>
          <p:cNvSpPr/>
          <p:nvPr/>
        </p:nvSpPr>
        <p:spPr bwMode="auto">
          <a:xfrm>
            <a:off x="7143750" y="5648325"/>
            <a:ext cx="247650" cy="209550"/>
          </a:xfrm>
          <a:prstGeom prst="star5">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0" name="AutoShape 6" descr="data:image/jpeg;base64,/9j/4AAQSkZJRgABAQAAAQABAAD/2wCEAAkGBwgHBgkIBwgKCgkLDRYPDQwMDRsUFRAWIB0iIiAdHx8kKDQsJCYxJx8fLT0tMTU3Ojo6Iys/RD84QzQ5OjcBCgoKDQwNGg8PGjclHyU3Nzc3Nzc3Nzc3Nzc3Nzc3Nzc3Nzc3Nzc3Nzc3Nzc3Nzc3Nzc3Nzc3Nzc3Nzc3Nzc3N//AABEIAFgAaQMBIgACEQEDEQH/xAAbAAABBQEBAAAAAAAAAAAAAAAFAAECAwQGB//EADwQAAICAQMBBQUFBgQHAAAAAAECAxEABBIhMRMiQVFhBXGBkaEUMlLB8CMkQlOSsTNy0eEGFRZiY6Lx/8QAGgEAAgMBAQAAAAAAAAAAAAAAAwQCBQYBAP/EACcRAAICAQQBAwUBAQAAAAAAAAECAAMRBBIhMUEFEyIyYYGh8RRx/9oADAMBAAIRAxEAPwA7HoFljXv7BsXhEUeA8SPTE8fYyGMjRkNyplWieOfT5eeaNPu7CP8AZuSVH3SPIeuNJPDG9So19K2lz9LyHJkMgSEK6VrStPe2+5RAH6v6ZF/Z2lJDdi3Tbe9gf75dsimRWjQrzQ3IV9ehHTJxsXvbZpqq7N548DM6OSPvM0sEixqF02n7tCw/JHj/AA5CP2fp1Smida6CNiwA9DQzeCzgiq/PIBaLKLBPl5Z7InORMsmihmlVipUqatRQ5rwqstaOFdkXZoD1YlR088nLpY2JY77PiHPH1rIHTlmJMzqb5NDvZNWA7g2Vm6lghicUIE9+0ZJdPC0yqIohuNWQABlK6VJKWa5woNbqoA+g48M0xtuPdU0OMDa+1SRJAY7l+s9krp41k2QSJwbVcyCCEKNsSc9LUYS0K9rK4cbh2RUnyFYtf7AXajRSTM33SvaFT8CKxOnWAfC08wxpJG5YLlgiLIvYR0fJRnP9l/4o/kM6iTQjQ6tk7SSQmNSdzEgE3dX7hnNdrH+MY/W4dQy9QTLtODC8OugihiSQtwi2dtiq4OLt9MV7QOwR24ta5+I9MWmjIg0+wtZoXwOa/wBstj2yS7GnYuSRt2jkfLBm4J5jC6Y28hcx9OUmUGHaydAV4HXmvllgFS8adn2j7yuL+pBGXBTHEQI93pfJymLTq773WeMqbVHmLA+tX0xC24uTzxLejTLUoGOY00McvEqA1RpwOv8AY5njjR5VYRzxbBwDIVU/C/Ty8c3ETI9LGjRnrb1Xwo5CZZaHYqpQ/jv9eeHpvGArRLWaYqTYOplIZmJXXSiz91RHQ91rlkEUqly2oeTkUGC0PkB+hkDHOp4TTgf91/6fnmpaApQTXkMa3L3mVxkDGDy7En30BiCjY/aMojHBvpXlzlqJzZXvE8CuceTSTjStPtKqT/FfN/liV14J2iTRSYtBPpNKspT7Myt4BwCPPNkGsbVMRJrOUJW0gZaN1wbIPr1wHIzRLZiR3LgEKxBr165ZJrGmgPaR7UKd1yQSSfT9dDi3+ZrHwvZlgdlVW6zjEfUaqR3lLy75S20mv155y+0fhGGFVuGFX5Vga3/D9c2FelXToFExr6xtQ5PWJ0mmDGGOlP3Bz4H6YQ3lQxjXeTyq31+OA4oo0iVQ0xBUGhJJRseBF4Y0KMYl2l2qyN5Jv4mjmb1aqF3zX6G4q5QjuWrJK0ZPZbZPAM3HxOKPtnVWlRUYG9oa/DzzTHGSg7ThvGjlsUCySonIBPJvK33VlpvAGY6aGaSIupQGrAPOQX2frDzIEdeo2Hrm542BCQ6rYABQ2AlR+eSm0yuKURlz0Midfj7sAbGzmIteW7gGZxDYm7leYzHKketdlE7iNEBKKq7SbPgQcNe0ftTItjTvKxsBLXu9CWPPPkK8Mz6DtY5d0sCqq8iQtvo+N8emMpZhcnuB/wA6kbhxBx0unhWLsdTsewf3XYWY7SRYrw9M2zajWQMJ9M0+rWZCAs67dg/hI7tG/Gx6eORfWaWOZzskZ1W+NM98jxoZU8yT6tLl1CTN3VUrJRPl3hVXedBO7LDIhfZzWApx9/7BunXVBGlmYnfdlVrm+m7KD2sx2yrOqE7ie0QheOKsHjp88I+1tHqYpVMkkiIR3Nm2m6Warg5j3usavGHZlIrgWfD0GbClBfpxYAATyMfrn7TH2XmjU+2SSBwc/vj7yGlhEZLGRnseKqP7AYIqX8GFYEEmpQvDJGzMO++0m/ngX9r/ADpf6zhbGbhfIg6a0OX8HrqdHotakoiiEMyMBQZlsHunx8Og64Uhdom7vIHh0xof+Hdc2iTcyhWUMf3huOPDjKE0WsldYY9VoSSaRZN5Y+QJ4voco7KxYu1pokZkbcsKxypILB58ssvb3rqub8sxf8r9qaOKSXVHSNAgsrHfT44PnnikkFaIS93ljIR8jROVFmhdW46lomrQr8u50MWumVe+CbN3XP6+GV6jVuJ1eLlBxt8D44LOpJRSwERPJQG+PXpxiacdzhjzbEHhq6/r354aWxeSIP3aC01zzCSZZxS2K4b65XH7TgTeHBUSHYytE1MPIgj35h1OkhbmOOEcH78W6wfHqMIweztTqkDSajswUPVOG+Y6H3nOOqAfKNMawu2V6iSFT3XiRGbbtii/uBmLUyyOO1jmi7E9zgMWB+HQ+8ZB/tMYZDssE99dtceQ8cMQaNvsELvPEsi3JLI6WoTmwRYzuQmDmKNcHQ14giX2g0ugMPatqXssGlsBOT0IH4T9PkNg1natVwEAWdktkfAgYT1OrbbIkcmnG8kKqIeDf+bp1zHH2wP7RoyK/hUjn55pvRt3tHjAz/ZmPWxULFKnLY5kX7x/xOPBTVf2wLtf8WHgoFAAAeWc/wBkfxH55bW44lXpz3PW47+wqVZr7Dgc/h/zD8vhlUWmnkUMJWWj0d5Rf/vk0T90LFu6dIg2nbQNGz90/Wxx0880UjRxrHDMQGNIFaMWfIdyr5GZ+ayP7S0xg9k6uSWZrWJqIkcgDzIZjnISStHsRo5GLCu7GDVe83fOdp7WEn/T+qEt7+xa7Iv6UPlnDcBrH3wbWzeHp0xuBIPUS1WsXTsqkdwhEQ57qFBtsgijwT4ZU+nSZyrKbUEC7A219euM8K6mNG7SSgDW1yhHIvoecmqrC5UBiFA6uXPzPOJ2KdpHmMhs8iPp2lheooJwLNyb72njpZv9dMNSyxyrGQkjlDwTKy1Y6UMDTM6gsu5n/Cgv8x65hOsWFz2kOoXeeNhcA9OSFJrEm0Vl309w6aha+bTxDLmHlt/BN9+QtZPXqScqPtAJBLDHLbE7e0ETupHj93qfj54Ol18LIrSx6db6O8e2yOPHx65QyCU70YgEcGM0Pl0xvTej22fWcY/MDqfWNJUPgu4n8SyViULlU7gtdke3j3EnMG6EajcswABsM07U3w3H/wCVm2NHWxbMD+JrrHVAW3BQCReaOrTrUqqvQmXs1JsLMw5Mt92AsOV6nAO31OSu8SOn8z1OPVwppI71caq0agbTuI7voeMh9riLndrlAVQE/aP3q8+euLFlDNdiV+09Z2nsfWdq+mAMJKlJuTwOKI9+cS8ybSySBiD90Mov54+LLHRPtBEp/U6g7KZPT+0UCMhjKkt4unF1z9745fJqwVSSKaJR3iwYbub9CPI42LAaqsfX5Jh9Gx+jwBFp5Wdtkuo0xXb0VSPddn39PTIzzQoO1Eikfxc3RGLFitVjVOGWOW0LfXsbqVjWxzIo7ZdijgHgjH7aKv8AEj/qGLFl0jhBhRiZp6dx5OYu2h/mp/UMU/tHSQaKNX1EJJboHFjk/wC+Niwd9mdv/YxpaB8xnwZCHWQzAMrptPRt4/1wP2sf8xP6hixZ17ScSNVAGcT/2Q=="/>
          <p:cNvSpPr>
            <a:spLocks noChangeAspect="1" noChangeArrowheads="1"/>
          </p:cNvSpPr>
          <p:nvPr/>
        </p:nvSpPr>
        <p:spPr bwMode="auto">
          <a:xfrm>
            <a:off x="63500" y="-136525"/>
            <a:ext cx="942975" cy="7905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AutoShape 8" descr="data:image/jpeg;base64,/9j/4AAQSkZJRgABAQAAAQABAAD/2wCEAAkGBwgHBgkIBwgKCgkLDRYPDQwMDRsUFRAWIB0iIiAdHx8kKDQsJCYxJx8fLT0tMTU3Ojo6Iys/RD84QzQ5OjcBCgoKDQwNGg8PGjclHyU3Nzc3Nzc3Nzc3Nzc3Nzc3Nzc3Nzc3Nzc3Nzc3Nzc3Nzc3Nzc3Nzc3Nzc3Nzc3Nzc3N//AABEIAFgAaQMBIgACEQEDEQH/xAAbAAABBQEBAAAAAAAAAAAAAAAFAAECAwQGB//EADwQAAICAQMBBQUFBgQHAAAAAAECAxEABBIhMRMiQVFhBXGBkaEUMlLB8CMkQlOSsTNy0eEGFRZiY6Lx/8QAGgEAAgMBAQAAAAAAAAAAAAAAAwQCBQYBAP/EACcRAAICAQQBAwUBAQAAAAAAAAECAAMRBBIhMUEFEyIyYYGh8RRx/9oADAMBAAIRAxEAPwA7HoFljXv7BsXhEUeA8SPTE8fYyGMjRkNyplWieOfT5eeaNPu7CP8AZuSVH3SPIeuNJPDG9So19K2lz9LyHJkMgSEK6VrStPe2+5RAH6v6ZF/Z2lJDdi3Tbe9gf75dsimRWjQrzQ3IV9ehHTJxsXvbZpqq7N548DM6OSPvM0sEixqF02n7tCw/JHj/AA5CP2fp1Smida6CNiwA9DQzeCzgiq/PIBaLKLBPl5Z7InORMsmihmlVipUqatRQ5rwqstaOFdkXZoD1YlR088nLpY2JY77PiHPH1rIHTlmJMzqb5NDvZNWA7g2Vm6lghicUIE9+0ZJdPC0yqIohuNWQABlK6VJKWa5woNbqoA+g48M0xtuPdU0OMDa+1SRJAY7l+s9krp41k2QSJwbVcyCCEKNsSc9LUYS0K9rK4cbh2RUnyFYtf7AXajRSTM33SvaFT8CKxOnWAfC08wxpJG5YLlgiLIvYR0fJRnP9l/4o/kM6iTQjQ6tk7SSQmNSdzEgE3dX7hnNdrH+MY/W4dQy9QTLtODC8OugihiSQtwi2dtiq4OLt9MV7QOwR24ta5+I9MWmjIg0+wtZoXwOa/wBstj2yS7GnYuSRt2jkfLBm4J5jC6Y28hcx9OUmUGHaydAV4HXmvllgFS8adn2j7yuL+pBGXBTHEQI93pfJymLTq773WeMqbVHmLA+tX0xC24uTzxLejTLUoGOY00McvEqA1RpwOv8AY5njjR5VYRzxbBwDIVU/C/Ty8c3ETI9LGjRnrb1Xwo5CZZaHYqpQ/jv9eeHpvGArRLWaYqTYOplIZmJXXSiz91RHQ91rlkEUqly2oeTkUGC0PkB+hkDHOp4TTgf91/6fnmpaApQTXkMa3L3mVxkDGDy7En30BiCjY/aMojHBvpXlzlqJzZXvE8CuceTSTjStPtKqT/FfN/liV14J2iTRSYtBPpNKspT7Myt4BwCPPNkGsbVMRJrOUJW0gZaN1wbIPr1wHIzRLZiR3LgEKxBr165ZJrGmgPaR7UKd1yQSSfT9dDi3+ZrHwvZlgdlVW6zjEfUaqR3lLy75S20mv155y+0fhGGFVuGFX5Vga3/D9c2FelXToFExr6xtQ5PWJ0mmDGGOlP3Bz4H6YQ3lQxjXeTyq31+OA4oo0iVQ0xBUGhJJRseBF4Y0KMYl2l2qyN5Jv4mjmb1aqF3zX6G4q5QjuWrJK0ZPZbZPAM3HxOKPtnVWlRUYG9oa/DzzTHGSg7ThvGjlsUCySonIBPJvK33VlpvAGY6aGaSIupQGrAPOQX2frDzIEdeo2Hrm542BCQ6rYABQ2AlR+eSm0yuKURlz0Midfj7sAbGzmIteW7gGZxDYm7leYzHKketdlE7iNEBKKq7SbPgQcNe0ftTItjTvKxsBLXu9CWPPPkK8Mz6DtY5d0sCqq8iQtvo+N8emMpZhcnuB/wA6kbhxBx0unhWLsdTsewf3XYWY7SRYrw9M2zajWQMJ9M0+rWZCAs67dg/hI7tG/Gx6eORfWaWOZzskZ1W+NM98jxoZU8yT6tLl1CTN3VUrJRPl3hVXedBO7LDIhfZzWApx9/7BunXVBGlmYnfdlVrm+m7KD2sx2yrOqE7ie0QheOKsHjp88I+1tHqYpVMkkiIR3Nm2m6Warg5j3usavGHZlIrgWfD0GbClBfpxYAATyMfrn7TH2XmjU+2SSBwc/vj7yGlhEZLGRnseKqP7AYIqX8GFYEEmpQvDJGzMO++0m/ngX9r/ADpf6zhbGbhfIg6a0OX8HrqdHotakoiiEMyMBQZlsHunx8Og64Uhdom7vIHh0xof+Hdc2iTcyhWUMf3huOPDjKE0WsldYY9VoSSaRZN5Y+QJ4voco7KxYu1pokZkbcsKxypILB58ssvb3rqub8sxf8r9qaOKSXVHSNAgsrHfT44PnnikkFaIS93ljIR8jROVFmhdW46lomrQr8u50MWumVe+CbN3XP6+GV6jVuJ1eLlBxt8D44LOpJRSwERPJQG+PXpxiacdzhjzbEHhq6/r354aWxeSIP3aC01zzCSZZxS2K4b65XH7TgTeHBUSHYytE1MPIgj35h1OkhbmOOEcH78W6wfHqMIweztTqkDSajswUPVOG+Y6H3nOOqAfKNMawu2V6iSFT3XiRGbbtii/uBmLUyyOO1jmi7E9zgMWB+HQ+8ZB/tMYZDssE99dtceQ8cMQaNvsELvPEsi3JLI6WoTmwRYzuQmDmKNcHQ14giX2g0ugMPatqXssGlsBOT0IH4T9PkNg1natVwEAWdktkfAgYT1OrbbIkcmnG8kKqIeDf+bp1zHH2wP7RoyK/hUjn55pvRt3tHjAz/ZmPWxULFKnLY5kX7x/xOPBTVf2wLtf8WHgoFAAAeWc/wBkfxH55bW44lXpz3PW47+wqVZr7Dgc/h/zD8vhlUWmnkUMJWWj0d5Rf/vk0T90LFu6dIg2nbQNGz90/Wxx0880UjRxrHDMQGNIFaMWfIdyr5GZ+ayP7S0xg9k6uSWZrWJqIkcgDzIZjnISStHsRo5GLCu7GDVe83fOdp7WEn/T+qEt7+xa7Iv6UPlnDcBrH3wbWzeHp0xuBIPUS1WsXTsqkdwhEQ57qFBtsgijwT4ZU+nSZyrKbUEC7A219euM8K6mNG7SSgDW1yhHIvoecmqrC5UBiFA6uXPzPOJ2KdpHmMhs8iPp2lheooJwLNyb72njpZv9dMNSyxyrGQkjlDwTKy1Y6UMDTM6gsu5n/Cgv8x65hOsWFz2kOoXeeNhcA9OSFJrEm0Vl309w6aha+bTxDLmHlt/BN9+QtZPXqScqPtAJBLDHLbE7e0ETupHj93qfj54Ol18LIrSx6db6O8e2yOPHx65QyCU70YgEcGM0Pl0xvTej22fWcY/MDqfWNJUPgu4n8SyViULlU7gtdke3j3EnMG6EajcswABsM07U3w3H/wCVm2NHWxbMD+JrrHVAW3BQCReaOrTrUqqvQmXs1JsLMw5Mt92AsOV6nAO31OSu8SOn8z1OPVwppI71caq0agbTuI7voeMh9riLndrlAVQE/aP3q8+euLFlDNdiV+09Z2nsfWdq+mAMJKlJuTwOKI9+cS8ybSySBiD90Mov54+LLHRPtBEp/U6g7KZPT+0UCMhjKkt4unF1z9745fJqwVSSKaJR3iwYbub9CPI42LAaqsfX5Jh9Gx+jwBFp5Wdtkuo0xXb0VSPddn39PTIzzQoO1Eikfxc3RGLFitVjVOGWOW0LfXsbqVjWxzIo7ZdijgHgjH7aKv8AEj/qGLFl0jhBhRiZp6dx5OYu2h/mp/UMU/tHSQaKNX1EJJboHFjk/wC+Niwd9mdv/YxpaB8xnwZCHWQzAMrptPRt4/1wP2sf8xP6hixZ17ScSNVAGcT/2Q=="/>
          <p:cNvSpPr>
            <a:spLocks noChangeAspect="1" noChangeArrowheads="1"/>
          </p:cNvSpPr>
          <p:nvPr/>
        </p:nvSpPr>
        <p:spPr bwMode="auto">
          <a:xfrm>
            <a:off x="215900" y="15875"/>
            <a:ext cx="942975" cy="7905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AutoShape 12" descr="data:image/jpeg;base64,/9j/4AAQSkZJRgABAQAAAQABAAD/2wCEAAkGBwgHBgkIBwgKCgkLDRYPDQwMDRsUFRAWIB0iIiAdHx8kKDQsJCYxJx8fLT0tMTU3Ojo6Iys/RD84QzQ5OjcBCgoKDQwNGg8PGjclHyU3Nzc3Nzc3Nzc3Nzc3Nzc3Nzc3Nzc3Nzc3Nzc3Nzc3Nzc3Nzc3Nzc3Nzc3Nzc3Nzc3N//AABEIAFoAZwMBIgACEQEDEQH/xAAaAAACAwEBAAAAAAAAAAAAAAADBAABAgUH/8QANhAAAgIBAwIEBAYABAcAAAAAAQIDEQASITEEQRNRcYEiYbHwBTJSkaHBM0Jy8RUjNIKy0eH/xAAaAQACAwEBAAAAAAAAAAAAAAADBAABBQIG/8QAIREAAwACAwACAwEAAAAAAAAAAAECAxEEITEiQRJRYRP/2gAMAwEAAhEDEQA/APVhwMVk6UIheIvqUl1XUSL5qvnuPfGhxkzzqemZ+ykZXRXQgqwsEdxl4sF6iENo0SrdqpOkgXx3vb04w6OsiK6WVYWDWRr9EaNZMGZ4gaLrzXyvyvzypZJBIqRKrMVLfE1Dav8A2MmmTQXJgh1EekF3VDwQzDY+WEBBAINg8EZWiaLzEPidRM8cVJoIBZwaJq6FfXMN1MStpLN+bTYQkA+tVnR/C4g/TSNIlrK+oBl5FADn0vGuLhV38l0FxRt9iQLLIY5NOrcgqbDDzH8WO37E6x+bpl6kuNRVlYFXWrG24/bE5uj6qOQJF/zVa6dqGj/VuL78eXvhM3DpPceF3he/iYyZgDwXlR3J8NyNTULHI+uTE6ly2mCa09G8mLRmVgalXUv5gUqj5c8fd5c7yiJlKbsCqlG7nYeVbkZFLb0TXeg41M2lEZ2Ashewy/8AhheLxgCsrsCyaigK2djXfe/4zpwdNFAzNECCwANsTxdc+pw2auLiRK+XbGpxJLs4ahWj06AFoqUIG3YjIkSIxKiiduePTyxh+jniUsCJhdmgQ2/J533++2BVgyhlIIIsHzzOy4qxvT8Frlyy6F3Qvi8EenjJJoi+QGIB9gawuSxgdnJkqRo8PSpRgRY22xzoJeqke5VuJlJDFdO+1ULuuef3wfR9IOojEs9lCTSEUCLIHqKx95o01BnAIFkfLNbi4bhbpjWKGl2B6eUqhXw2YBjTAfm33v53mpJwYC0TJrIIUMa+KuDmV1mQyQKNB/UT8fzHl97d8U63qQwdIo6lI0SP+kdwDyTx+9/LG7pStsK2ktsWUjqQ1MHMh1E/fpkx+NdMajfjv55WVj40yu+9me62xf8AC+jgkidDrGlrBVyBpPFV6Z0oulgiNxxKG/Vyf3zjdDPD0M0jKsmiS2kWjYI/zb9qB/8AudaHroZSwNxstGnrg+hwPGcVCa9HcemhnJmDNGACXXfcb84HqOojEZqQA7bXRqxeMhAsjNrCJVkXZ4GJHpIEd/FEps6rVmA3577bk7emOGBbsFww4Os7ZloZGWmlB/7avKcqvUU0n6LyfhxH+DOV+TrqA+h/nCp+H9OBUitKe5c2D7cZXxg6qkZ49yga7BB44/nyzCM2sojA+JuXs7Xvt5mj9PbhYccvaRSmV4gnUyqYnVbITdyprSAd/egcB1JCMI9JCkg3RJPFm+/IFYZwsfTzhRQB2AHGwrNUvUSsrhgqUVUgi77/ANfYwh0AWabxQxu2Xcf5VxGVXgYqgZzYIZhy13uRtjrxjxNIkYhDuQ1b+W33vknXXEwAs8j1ys2JZJ69XgjdVvTLikEi3VEbEZWY6ZKBckHUBxxl4TG7cJ16DehUs6xrahnJVaU1ZJA2v5nOp0HTDpukij0BXCjVX6q3znEBhRFjNdF18kcaiU641NEUdaeQPnW3z775kcPLEbT+xnDSXp11VVJKgAnmhzgpSqzIzkBQpFngGxhI3WRAyMGUjYjvms1BkgIIsG/TBtNGCV1pq/TqF5TQpepBob9S5jwlR1G7I5IYNvZ3N/XIQxB1COxdrGo6bPC/K/P/AGyQxK0kmljoVx8I+VfQ3jWkVRG1VWKShJLWCMhlNGRNqA5AI79v9shC4zE/US6pARqtVvY0APeq9szPF4nVINTovNqT8Ro+w2GX07jSwdHcFtV6b9uBZu+2SlZ1bpozqRjasSqj289+wyEBsAkRIip4molF/NtuTX9980KZb5BzfhL1BczKAw+Chyvv8/vvgovyckizRPcXt/GEj9CvInxmgABVbeWTLyZ2LCeYeMMwYMVaq1LzWbyZ5U7Fmmn6WN3Quho2yEFfUqePvfNx/iHW6LVnkYUK0LpPntsQa869uMnVEeA41UWU18zgJm0gPGjBdVakY0ABvtxwMax5Muviwk3QWdpZSGnYksaVdjfmK4Ar6bk4x0HjzskXUMwZI7jewStUN/M0Rv64GG5X8YilqkF8i+fpjf4dKkfUskgp5L0MW5rsB27n2+WHwZ7vLqmEi6ddjU05MWgWJSaKpyPMj2/rJFAJQZZtLmQD8t1XY+u+FmkiRSJZESxXxkf3inRyRzkxSSmQqKUkkah3IFC+2+/OaO14MBullVF8NidYdhyTyTyc2HVJZgT2Dke1f0P3yuoRPAVFGnek07UfbAuYP8NIi6juDsb5s9/55yym0vSTxIIhrNzPQO+58/bn98wkqmQxKD8I57emWi0SfM7AcKPIZmGERM5u9R2+Q8v5OFlaE8tq2FyZMmdARPIgaU/B+X9RG3t54GcnxIhexYAjzzojMbh8Sci/Ojp9GIogikH4ixsmsz1UCz9O8RqmFcYbJmuolT+KXRzsSUFRoIAK7UOMDNIx1CBX8VNww2ANeff03xiX/qG9Bgen/Kf9b/XPPZZ/yytL6O0/sEFLA9S0haQ7u8ke5AFUQPKvu8Y6VTPolYslc6WIJO3fms5vWyPF07GN2Q3fwmuznOh+HbdT1CDZQdgOO2McVflnTrs7rfowYiZlerjNrTHk+n39MONuMpVAZiALvNZtJaB1WyYCafwpAumxVk3wMPifVf44HyT/AMsHnpzG5/hSHMmTJhSj/9k="/>
          <p:cNvSpPr>
            <a:spLocks noChangeAspect="1" noChangeArrowheads="1"/>
          </p:cNvSpPr>
          <p:nvPr/>
        </p:nvSpPr>
        <p:spPr bwMode="auto">
          <a:xfrm>
            <a:off x="63500" y="-136525"/>
            <a:ext cx="904875" cy="8001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AutoShape 14" descr="data:image/jpeg;base64,/9j/4AAQSkZJRgABAQAAAQABAAD/2wCEAAkGBwgHBgkIBwgKCgkLDRYPDQwMDRsUFRAWIB0iIiAdHx8kKDQsJCYxJx8fLT0tMTU3Ojo6Iys/RD84QzQ5OjcBCgoKDQwNGg8PGjclHyU3Nzc3Nzc3Nzc3Nzc3Nzc3Nzc3Nzc3Nzc3Nzc3Nzc3Nzc3Nzc3Nzc3Nzc3Nzc3Nzc3N//AABEIAFoAZwMBIgACEQEDEQH/xAAaAAACAwEBAAAAAAAAAAAAAAADBAABAgUH/8QANhAAAgIBAwIEBAYABAcAAAAAAQIDEQASITEEQRNRcYEiYbHwBTJSkaHBM0Jy8RUjNIKy0eH/xAAaAQACAwEBAAAAAAAAAAAAAAADBAABBQIG/8QAIREAAwACAwACAwEAAAAAAAAAAAECAxEEITEiQRJRYRP/2gAMAwEAAhEDEQA/APVhwMVk6UIheIvqUl1XUSL5qvnuPfGhxkzzqemZ+ykZXRXQgqwsEdxl4sF6iENo0SrdqpOkgXx3vb04w6OsiK6WVYWDWRr9EaNZMGZ4gaLrzXyvyvzypZJBIqRKrMVLfE1Dav8A2MmmTQXJgh1EekF3VDwQzDY+WEBBAINg8EZWiaLzEPidRM8cVJoIBZwaJq6FfXMN1MStpLN+bTYQkA+tVnR/C4g/TSNIlrK+oBl5FADn0vGuLhV38l0FxRt9iQLLIY5NOrcgqbDDzH8WO37E6x+bpl6kuNRVlYFXWrG24/bE5uj6qOQJF/zVa6dqGj/VuL78eXvhM3DpPceF3he/iYyZgDwXlR3J8NyNTULHI+uTE6ly2mCa09G8mLRmVgalXUv5gUqj5c8fd5c7yiJlKbsCqlG7nYeVbkZFLb0TXeg41M2lEZ2Ashewy/8AhheLxgCsrsCyaigK2djXfe/4zpwdNFAzNECCwANsTxdc+pw2auLiRK+XbGpxJLs4ahWj06AFoqUIG3YjIkSIxKiiduePTyxh+jniUsCJhdmgQ2/J533++2BVgyhlIIIsHzzOy4qxvT8Frlyy6F3Qvi8EenjJJoi+QGIB9gawuSxgdnJkqRo8PSpRgRY22xzoJeqke5VuJlJDFdO+1ULuuef3wfR9IOojEs9lCTSEUCLIHqKx95o01BnAIFkfLNbi4bhbpjWKGl2B6eUqhXw2YBjTAfm33v53mpJwYC0TJrIIUMa+KuDmV1mQyQKNB/UT8fzHl97d8U63qQwdIo6lI0SP+kdwDyTx+9/LG7pStsK2ktsWUjqQ1MHMh1E/fpkx+NdMajfjv55WVj40yu+9me62xf8AC+jgkidDrGlrBVyBpPFV6Z0oulgiNxxKG/Vyf3zjdDPD0M0jKsmiS2kWjYI/zb9qB/8AudaHroZSwNxstGnrg+hwPGcVCa9HcemhnJmDNGACXXfcb84HqOojEZqQA7bXRqxeMhAsjNrCJVkXZ4GJHpIEd/FEps6rVmA3577bk7emOGBbsFww4Os7ZloZGWmlB/7avKcqvUU0n6LyfhxH+DOV+TrqA+h/nCp+H9OBUitKe5c2D7cZXxg6qkZ49yga7BB44/nyzCM2sojA+JuXs7Xvt5mj9PbhYccvaRSmV4gnUyqYnVbITdyprSAd/egcB1JCMI9JCkg3RJPFm+/IFYZwsfTzhRQB2AHGwrNUvUSsrhgqUVUgi77/ANfYwh0AWabxQxu2Xcf5VxGVXgYqgZzYIZhy13uRtjrxjxNIkYhDuQ1b+W33vknXXEwAs8j1ys2JZJ69XgjdVvTLikEi3VEbEZWY6ZKBckHUBxxl4TG7cJ16DehUs6xrahnJVaU1ZJA2v5nOp0HTDpukij0BXCjVX6q3znEBhRFjNdF18kcaiU641NEUdaeQPnW3z775kcPLEbT+xnDSXp11VVJKgAnmhzgpSqzIzkBQpFngGxhI3WRAyMGUjYjvms1BkgIIsG/TBtNGCV1pq/TqF5TQpepBob9S5jwlR1G7I5IYNvZ3N/XIQxB1COxdrGo6bPC/K/P/AGyQxK0kmljoVx8I+VfQ3jWkVRG1VWKShJLWCMhlNGRNqA5AI79v9shC4zE/US6pARqtVvY0APeq9szPF4nVINTovNqT8Ro+w2GX07jSwdHcFtV6b9uBZu+2SlZ1bpozqRjasSqj289+wyEBsAkRIip4molF/NtuTX9980KZb5BzfhL1BczKAw+Chyvv8/vvgovyckizRPcXt/GEj9CvInxmgABVbeWTLyZ2LCeYeMMwYMVaq1LzWbyZ5U7Fmmn6WN3Quho2yEFfUqePvfNx/iHW6LVnkYUK0LpPntsQa869uMnVEeA41UWU18zgJm0gPGjBdVakY0ABvtxwMax5Muviwk3QWdpZSGnYksaVdjfmK4Ar6bk4x0HjzskXUMwZI7jewStUN/M0Rv64GG5X8YilqkF8i+fpjf4dKkfUskgp5L0MW5rsB27n2+WHwZ7vLqmEi6ddjU05MWgWJSaKpyPMj2/rJFAJQZZtLmQD8t1XY+u+FmkiRSJZESxXxkf3inRyRzkxSSmQqKUkkah3IFC+2+/OaO14MBullVF8NidYdhyTyTyc2HVJZgT2Dke1f0P3yuoRPAVFGnek07UfbAuYP8NIi6juDsb5s9/55yym0vSTxIIhrNzPQO+58/bn98wkqmQxKD8I57emWi0SfM7AcKPIZmGERM5u9R2+Q8v5OFlaE8tq2FyZMmdARPIgaU/B+X9RG3t54GcnxIhexYAjzzojMbh8Sci/Ojp9GIogikH4ixsmsz1UCz9O8RqmFcYbJmuolT+KXRzsSUFRoIAK7UOMDNIx1CBX8VNww2ANeff03xiX/qG9Bgen/Kf9b/XPPZZ/yytL6O0/sEFLA9S0haQ7u8ke5AFUQPKvu8Y6VTPolYslc6WIJO3fms5vWyPF07GN2Q3fwmuznOh+HbdT1CDZQdgOO2McVflnTrs7rfowYiZlerjNrTHk+n39MONuMpVAZiALvNZtJaB1WyYCafwpAumxVk3wMPifVf44HyT/AMsHnpzG5/hSHMmTJhSj/9k="/>
          <p:cNvSpPr>
            <a:spLocks noChangeAspect="1" noChangeArrowheads="1"/>
          </p:cNvSpPr>
          <p:nvPr/>
        </p:nvSpPr>
        <p:spPr bwMode="auto">
          <a:xfrm>
            <a:off x="215900" y="15875"/>
            <a:ext cx="904875" cy="8001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40" name="Picture 16" descr="http://www.world-geographics.com/cfg/public/_lib/img/maps/asia/map_of_china_al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987" y="1240572"/>
            <a:ext cx="5619750" cy="4953000"/>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6372225" y="2886075"/>
            <a:ext cx="2657475" cy="830997"/>
          </a:xfrm>
          <a:prstGeom prst="rect">
            <a:avLst/>
          </a:prstGeom>
          <a:noFill/>
        </p:spPr>
        <p:txBody>
          <a:bodyPr wrap="square" rtlCol="0">
            <a:spAutoFit/>
          </a:bodyPr>
          <a:lstStyle/>
          <a:p>
            <a:r>
              <a:rPr lang="en-US" dirty="0" smtClean="0"/>
              <a:t>20 </a:t>
            </a:r>
            <a:r>
              <a:rPr lang="en-US" dirty="0"/>
              <a:t>five-star hotels </a:t>
            </a:r>
            <a:endParaRPr lang="en-US" dirty="0" smtClean="0"/>
          </a:p>
          <a:p>
            <a:r>
              <a:rPr lang="en-US" dirty="0" smtClean="0"/>
              <a:t>by 2015</a:t>
            </a:r>
            <a:endParaRPr lang="en-US" dirty="0"/>
          </a:p>
        </p:txBody>
      </p:sp>
      <p:sp>
        <p:nvSpPr>
          <p:cNvPr id="23"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cxnSp>
        <p:nvCxnSpPr>
          <p:cNvPr id="28" name="Curved Connector 27"/>
          <p:cNvCxnSpPr>
            <a:endCxn id="9" idx="3"/>
          </p:cNvCxnSpPr>
          <p:nvPr/>
        </p:nvCxnSpPr>
        <p:spPr bwMode="auto">
          <a:xfrm flipV="1">
            <a:off x="4181475" y="5857874"/>
            <a:ext cx="3162628" cy="214312"/>
          </a:xfrm>
          <a:prstGeom prst="curvedConnector2">
            <a:avLst/>
          </a:prstGeom>
          <a:solidFill>
            <a:schemeClr val="accent1"/>
          </a:solidFill>
          <a:ln w="12700" cap="flat" cmpd="sng" algn="ctr">
            <a:solidFill>
              <a:schemeClr val="tx1"/>
            </a:solidFill>
            <a:prstDash val="solid"/>
            <a:round/>
            <a:headEnd type="arrow"/>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Box 29"/>
          <p:cNvSpPr txBox="1"/>
          <p:nvPr/>
        </p:nvSpPr>
        <p:spPr>
          <a:xfrm>
            <a:off x="1948906" y="854075"/>
            <a:ext cx="4290790" cy="461665"/>
          </a:xfrm>
          <a:prstGeom prst="rect">
            <a:avLst/>
          </a:prstGeom>
          <a:noFill/>
        </p:spPr>
        <p:txBody>
          <a:bodyPr wrap="none" rtlCol="0">
            <a:spAutoFit/>
          </a:bodyPr>
          <a:lstStyle/>
          <a:p>
            <a:r>
              <a:rPr lang="en-US" dirty="0" smtClean="0"/>
              <a:t>January 8,9 2014 </a:t>
            </a:r>
            <a:r>
              <a:rPr lang="en-US" dirty="0" err="1" smtClean="0"/>
              <a:t>TGaj</a:t>
            </a:r>
            <a:r>
              <a:rPr lang="en-US" dirty="0" smtClean="0"/>
              <a:t> Interim</a:t>
            </a:r>
            <a:endParaRPr lang="en-US" dirty="0"/>
          </a:p>
        </p:txBody>
      </p:sp>
    </p:spTree>
    <p:extLst>
      <p:ext uri="{BB962C8B-B14F-4D97-AF65-F5344CB8AC3E}">
        <p14:creationId xmlns:p14="http://schemas.microsoft.com/office/powerpoint/2010/main" val="379393803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11213"/>
            <a:ext cx="7772400" cy="685800"/>
          </a:xfrm>
        </p:spPr>
        <p:txBody>
          <a:bodyPr/>
          <a:lstStyle/>
          <a:p>
            <a:r>
              <a:rPr lang="en-US" dirty="0"/>
              <a:t>Future Venues - </a:t>
            </a:r>
            <a:r>
              <a:rPr lang="en-US" dirty="0" smtClean="0"/>
              <a:t>2015</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14755127"/>
              </p:ext>
            </p:extLst>
          </p:nvPr>
        </p:nvGraphicFramePr>
        <p:xfrm>
          <a:off x="504824" y="1981200"/>
          <a:ext cx="8505828" cy="2374378"/>
        </p:xfrm>
        <a:graphic>
          <a:graphicData uri="http://schemas.openxmlformats.org/drawingml/2006/table">
            <a:tbl>
              <a:tblPr/>
              <a:tblGrid>
                <a:gridCol w="1638301"/>
                <a:gridCol w="4467225"/>
                <a:gridCol w="962025"/>
                <a:gridCol w="1438277"/>
              </a:tblGrid>
              <a:tr h="154537">
                <a:tc>
                  <a:txBody>
                    <a:bodyPr/>
                    <a:lstStyle/>
                    <a:p>
                      <a:pPr algn="ctr" rtl="0" fontAlgn="ctr"/>
                      <a:r>
                        <a:rPr lang="en-GB" sz="2000" b="1">
                          <a:solidFill>
                            <a:srgbClr val="FFFFFF"/>
                          </a:solidFill>
                          <a:effectLst/>
                        </a:rPr>
                        <a:t>For Year 2015</a:t>
                      </a:r>
                    </a:p>
                  </a:txBody>
                  <a:tcPr marL="4084" marR="4084" marT="4084" marB="4084" anchor="ctr">
                    <a:lnL>
                      <a:noFill/>
                    </a:lnL>
                    <a:lnR>
                      <a:noFill/>
                    </a:lnR>
                    <a:lnT>
                      <a:noFill/>
                    </a:lnT>
                    <a:lnB>
                      <a:noFill/>
                    </a:lnB>
                    <a:solidFill>
                      <a:srgbClr val="008080"/>
                    </a:solidFill>
                  </a:tcPr>
                </a:tc>
                <a:tc>
                  <a:txBody>
                    <a:bodyPr/>
                    <a:lstStyle/>
                    <a:p>
                      <a:pPr algn="ctr" rtl="0" fontAlgn="ctr"/>
                      <a:r>
                        <a:rPr lang="en-GB" sz="2000" b="1">
                          <a:solidFill>
                            <a:srgbClr val="FFFFFF"/>
                          </a:solidFill>
                          <a:effectLst/>
                        </a:rPr>
                        <a:t> </a:t>
                      </a:r>
                    </a:p>
                  </a:txBody>
                  <a:tcPr marL="4084" marR="4084" marT="4084" marB="4084" anchor="ctr">
                    <a:lnL>
                      <a:noFill/>
                    </a:lnL>
                    <a:lnR>
                      <a:noFill/>
                    </a:lnR>
                    <a:lnT>
                      <a:noFill/>
                    </a:lnT>
                    <a:lnB>
                      <a:noFill/>
                    </a:lnB>
                    <a:solidFill>
                      <a:srgbClr val="008080"/>
                    </a:solidFill>
                  </a:tcPr>
                </a:tc>
                <a:tc>
                  <a:txBody>
                    <a:bodyPr/>
                    <a:lstStyle/>
                    <a:p>
                      <a:pPr algn="ctr" rtl="0" fontAlgn="ctr"/>
                      <a:r>
                        <a:rPr lang="en-GB" sz="2000" b="1">
                          <a:solidFill>
                            <a:srgbClr val="FFFFFF"/>
                          </a:solidFill>
                          <a:effectLst/>
                        </a:rPr>
                        <a:t>Session</a:t>
                      </a:r>
                    </a:p>
                  </a:txBody>
                  <a:tcPr marL="4084" marR="4084" marT="4084" marB="4084" anchor="ctr">
                    <a:lnL>
                      <a:noFill/>
                    </a:lnL>
                    <a:lnR>
                      <a:noFill/>
                    </a:lnR>
                    <a:lnT>
                      <a:noFill/>
                    </a:lnT>
                    <a:lnB>
                      <a:noFill/>
                    </a:lnB>
                    <a:solidFill>
                      <a:srgbClr val="008080"/>
                    </a:solidFill>
                  </a:tcPr>
                </a:tc>
                <a:tc>
                  <a:txBody>
                    <a:bodyPr/>
                    <a:lstStyle/>
                    <a:p>
                      <a:pPr algn="ctr" rtl="0" fontAlgn="ctr"/>
                      <a:r>
                        <a:rPr lang="en-GB" sz="2000" b="1">
                          <a:solidFill>
                            <a:srgbClr val="FFFFFF"/>
                          </a:solidFill>
                          <a:effectLst/>
                        </a:rPr>
                        <a:t>Type</a:t>
                      </a:r>
                    </a:p>
                  </a:txBody>
                  <a:tcPr marL="4084" marR="4084" marT="4084" marB="4084" anchor="ctr">
                    <a:lnL>
                      <a:noFill/>
                    </a:lnL>
                    <a:lnR>
                      <a:noFill/>
                    </a:lnR>
                    <a:lnT>
                      <a:noFill/>
                    </a:lnT>
                    <a:lnB>
                      <a:noFill/>
                    </a:lnB>
                    <a:solidFill>
                      <a:srgbClr val="008080"/>
                    </a:solidFill>
                  </a:tcPr>
                </a:tc>
              </a:tr>
              <a:tr h="457143">
                <a:tc>
                  <a:txBody>
                    <a:bodyPr/>
                    <a:lstStyle/>
                    <a:p>
                      <a:pPr algn="ctr" rtl="0" fontAlgn="ctr"/>
                      <a:r>
                        <a:rPr lang="en-GB" sz="2000">
                          <a:effectLst/>
                        </a:rPr>
                        <a:t>January</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Hyatt Regency Atlanta, Atlanta, GA, USA</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149</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 Interim*</a:t>
                      </a:r>
                    </a:p>
                  </a:txBody>
                  <a:tcPr marL="4084" marR="4084" marT="4084" marB="4084" anchor="ctr">
                    <a:lnL>
                      <a:noFill/>
                    </a:lnL>
                    <a:lnR>
                      <a:noFill/>
                    </a:lnR>
                    <a:lnT>
                      <a:noFill/>
                    </a:lnT>
                    <a:lnB>
                      <a:noFill/>
                    </a:lnB>
                    <a:solidFill>
                      <a:srgbClr val="CCFFCC"/>
                    </a:solidFill>
                  </a:tcPr>
                </a:tc>
              </a:tr>
              <a:tr h="177814">
                <a:tc>
                  <a:txBody>
                    <a:bodyPr/>
                    <a:lstStyle/>
                    <a:p>
                      <a:pPr algn="ctr" rtl="0" fontAlgn="ctr"/>
                      <a:r>
                        <a:rPr lang="en-GB" sz="2000">
                          <a:effectLst/>
                        </a:rPr>
                        <a:t>March</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Singapore (TBD)</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150</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Plenary</a:t>
                      </a:r>
                    </a:p>
                  </a:txBody>
                  <a:tcPr marL="4084" marR="4084" marT="4084" marB="4084" anchor="ctr">
                    <a:lnL>
                      <a:noFill/>
                    </a:lnL>
                    <a:lnR>
                      <a:noFill/>
                    </a:lnR>
                    <a:lnT>
                      <a:noFill/>
                    </a:lnT>
                    <a:lnB>
                      <a:noFill/>
                    </a:lnB>
                    <a:solidFill>
                      <a:srgbClr val="FFFFCC"/>
                    </a:solidFill>
                  </a:tcPr>
                </a:tc>
              </a:tr>
              <a:tr h="96343">
                <a:tc>
                  <a:txBody>
                    <a:bodyPr/>
                    <a:lstStyle/>
                    <a:p>
                      <a:pPr algn="ctr" rtl="0" fontAlgn="ctr"/>
                      <a:r>
                        <a:rPr lang="en-GB" sz="2000">
                          <a:effectLst/>
                        </a:rPr>
                        <a:t>May</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 </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151</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Interim*</a:t>
                      </a:r>
                    </a:p>
                  </a:txBody>
                  <a:tcPr marL="4084" marR="4084" marT="4084" marB="4084" anchor="ctr">
                    <a:lnL>
                      <a:noFill/>
                    </a:lnL>
                    <a:lnR>
                      <a:noFill/>
                    </a:lnR>
                    <a:lnT>
                      <a:noFill/>
                    </a:lnT>
                    <a:lnB>
                      <a:noFill/>
                    </a:lnB>
                    <a:solidFill>
                      <a:srgbClr val="CCFFCC"/>
                    </a:solidFill>
                  </a:tcPr>
                </a:tc>
              </a:tr>
              <a:tr h="84704">
                <a:tc>
                  <a:txBody>
                    <a:bodyPr/>
                    <a:lstStyle/>
                    <a:p>
                      <a:pPr algn="ctr" rtl="0" fontAlgn="ctr"/>
                      <a:r>
                        <a:rPr lang="en-GB" sz="2000">
                          <a:effectLst/>
                        </a:rPr>
                        <a:t>July  </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 </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152</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Plenary</a:t>
                      </a:r>
                    </a:p>
                  </a:txBody>
                  <a:tcPr marL="4084" marR="4084" marT="4084" marB="4084" anchor="ctr">
                    <a:lnL>
                      <a:noFill/>
                    </a:lnL>
                    <a:lnR>
                      <a:noFill/>
                    </a:lnR>
                    <a:lnT>
                      <a:noFill/>
                    </a:lnT>
                    <a:lnB>
                      <a:noFill/>
                    </a:lnB>
                    <a:solidFill>
                      <a:srgbClr val="FFFFCC"/>
                    </a:solidFill>
                  </a:tcPr>
                </a:tc>
              </a:tr>
              <a:tr h="305840">
                <a:tc>
                  <a:txBody>
                    <a:bodyPr/>
                    <a:lstStyle/>
                    <a:p>
                      <a:pPr algn="ctr" rtl="0" fontAlgn="ctr"/>
                      <a:r>
                        <a:rPr lang="en-GB" sz="2000">
                          <a:effectLst/>
                        </a:rPr>
                        <a:t>September</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European / Asian venue TBD</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153</a:t>
                      </a:r>
                    </a:p>
                  </a:txBody>
                  <a:tcPr marL="4084" marR="4084" marT="4084" marB="4084" anchor="ctr">
                    <a:lnL>
                      <a:noFill/>
                    </a:lnL>
                    <a:lnR>
                      <a:noFill/>
                    </a:lnR>
                    <a:lnT>
                      <a:noFill/>
                    </a:lnT>
                    <a:lnB>
                      <a:noFill/>
                    </a:lnB>
                    <a:solidFill>
                      <a:srgbClr val="CCFFCC"/>
                    </a:solidFill>
                  </a:tcPr>
                </a:tc>
                <a:tc>
                  <a:txBody>
                    <a:bodyPr/>
                    <a:lstStyle/>
                    <a:p>
                      <a:pPr algn="ctr" rtl="0" fontAlgn="ctr"/>
                      <a:r>
                        <a:rPr lang="en-GB" sz="2000">
                          <a:effectLst/>
                        </a:rPr>
                        <a:t>Interim*</a:t>
                      </a:r>
                    </a:p>
                  </a:txBody>
                  <a:tcPr marL="4084" marR="4084" marT="4084" marB="4084" anchor="ctr">
                    <a:lnL>
                      <a:noFill/>
                    </a:lnL>
                    <a:lnR>
                      <a:noFill/>
                    </a:lnR>
                    <a:lnT>
                      <a:noFill/>
                    </a:lnT>
                    <a:lnB>
                      <a:noFill/>
                    </a:lnB>
                    <a:solidFill>
                      <a:srgbClr val="CCFFCC"/>
                    </a:solidFill>
                  </a:tcPr>
                </a:tc>
              </a:tr>
              <a:tr h="352395">
                <a:tc>
                  <a:txBody>
                    <a:bodyPr/>
                    <a:lstStyle/>
                    <a:p>
                      <a:pPr algn="ctr" rtl="0" fontAlgn="ctr"/>
                      <a:r>
                        <a:rPr lang="en-GB" sz="2000">
                          <a:effectLst/>
                        </a:rPr>
                        <a:t>November</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Hyatt Regency, Dallas, TX, USA</a:t>
                      </a:r>
                    </a:p>
                  </a:txBody>
                  <a:tcPr marL="4084" marR="4084" marT="4084" marB="4084" anchor="ctr">
                    <a:lnL>
                      <a:noFill/>
                    </a:lnL>
                    <a:lnR>
                      <a:noFill/>
                    </a:lnR>
                    <a:lnT>
                      <a:noFill/>
                    </a:lnT>
                    <a:lnB>
                      <a:noFill/>
                    </a:lnB>
                    <a:solidFill>
                      <a:srgbClr val="FFFFCC"/>
                    </a:solidFill>
                  </a:tcPr>
                </a:tc>
                <a:tc>
                  <a:txBody>
                    <a:bodyPr/>
                    <a:lstStyle/>
                    <a:p>
                      <a:pPr algn="ctr" rtl="0" fontAlgn="ctr"/>
                      <a:r>
                        <a:rPr lang="en-GB" sz="2000">
                          <a:effectLst/>
                        </a:rPr>
                        <a:t>154</a:t>
                      </a:r>
                    </a:p>
                  </a:txBody>
                  <a:tcPr marL="4084" marR="4084" marT="4084" marB="4084" anchor="ctr">
                    <a:lnL>
                      <a:noFill/>
                    </a:lnL>
                    <a:lnR>
                      <a:noFill/>
                    </a:lnR>
                    <a:lnT>
                      <a:noFill/>
                    </a:lnT>
                    <a:lnB>
                      <a:noFill/>
                    </a:lnB>
                    <a:solidFill>
                      <a:srgbClr val="FFFFCC"/>
                    </a:solidFill>
                  </a:tcPr>
                </a:tc>
                <a:tc>
                  <a:txBody>
                    <a:bodyPr/>
                    <a:lstStyle/>
                    <a:p>
                      <a:pPr algn="ctr" rtl="0" fontAlgn="ctr"/>
                      <a:r>
                        <a:rPr lang="en-GB" sz="2000" dirty="0">
                          <a:effectLst/>
                        </a:rPr>
                        <a:t>Plenary</a:t>
                      </a:r>
                    </a:p>
                  </a:txBody>
                  <a:tcPr marL="4084" marR="4084" marT="4084" marB="4084" anchor="ctr">
                    <a:lnL>
                      <a:noFill/>
                    </a:lnL>
                    <a:lnR>
                      <a:noFill/>
                    </a:lnR>
                    <a:lnT>
                      <a:noFill/>
                    </a:lnT>
                    <a:lnB>
                      <a:noFill/>
                    </a:lnB>
                    <a:solidFill>
                      <a:srgbClr val="FFFFCC"/>
                    </a:solidFill>
                  </a:tcPr>
                </a:tc>
              </a:tr>
            </a:tbl>
          </a:graphicData>
        </a:graphic>
      </p:graphicFrame>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49</a:t>
            </a:fld>
            <a:endParaRPr lang="en-US" dirty="0"/>
          </a:p>
        </p:txBody>
      </p:sp>
      <p:sp>
        <p:nvSpPr>
          <p:cNvPr id="8"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extLst>
      <p:ext uri="{BB962C8B-B14F-4D97-AF65-F5344CB8AC3E}">
        <p14:creationId xmlns:p14="http://schemas.microsoft.com/office/powerpoint/2010/main" val="3572889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Areas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5</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87" y="1855788"/>
            <a:ext cx="8827471" cy="36433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31843" y="649514"/>
            <a:ext cx="2903423" cy="369332"/>
          </a:xfrm>
          <a:prstGeom prst="rect">
            <a:avLst/>
          </a:prstGeom>
          <a:solidFill>
            <a:schemeClr val="bg1"/>
          </a:solid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Tree>
    <p:extLst>
      <p:ext uri="{BB962C8B-B14F-4D97-AF65-F5344CB8AC3E}">
        <p14:creationId xmlns:p14="http://schemas.microsoft.com/office/powerpoint/2010/main" val="268909527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50</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November 10-15, </a:t>
            </a:r>
            <a:r>
              <a:rPr lang="en-US" sz="2800" dirty="0"/>
              <a:t>2013 </a:t>
            </a:r>
            <a:r>
              <a:rPr lang="en-US" sz="2800" dirty="0" smtClean="0"/>
              <a:t>Dallas,  Texas, US</a:t>
            </a:r>
          </a:p>
        </p:txBody>
      </p:sp>
      <p:sp>
        <p:nvSpPr>
          <p:cNvPr id="33798" name="Text Box 5"/>
          <p:cNvSpPr txBox="1">
            <a:spLocks noChangeArrowheads="1"/>
          </p:cNvSpPr>
          <p:nvPr/>
        </p:nvSpPr>
        <p:spPr bwMode="auto">
          <a:xfrm>
            <a:off x="89417" y="2676120"/>
            <a:ext cx="8890000" cy="1692771"/>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buFont typeface="+mj-lt"/>
              <a:buAutoNum type="arabicPeriod"/>
            </a:pPr>
            <a:r>
              <a:rPr lang="en-US" sz="3600" dirty="0"/>
              <a:t>Hotel Registration  </a:t>
            </a:r>
            <a:r>
              <a:rPr lang="en-US" sz="3600" dirty="0" smtClean="0"/>
              <a:t> </a:t>
            </a:r>
            <a:r>
              <a:rPr lang="en-US" sz="3200" dirty="0" smtClean="0"/>
              <a:t> </a:t>
            </a:r>
            <a:r>
              <a:rPr lang="en-US" sz="3200" dirty="0" smtClean="0">
                <a:latin typeface="Ravie" pitchFamily="82" charset="0"/>
              </a:rPr>
              <a:t>OPEN</a:t>
            </a:r>
            <a:endParaRPr lang="en-US" sz="3200" dirty="0">
              <a:solidFill>
                <a:srgbClr val="FF0000"/>
              </a:solidFill>
            </a:endParaRPr>
          </a:p>
          <a:p>
            <a:pPr eaLnBrk="0" hangingPunct="0">
              <a:buFont typeface="Times New Roman" pitchFamily="18" charset="0"/>
              <a:buAutoNum type="arabicPeriod"/>
            </a:pPr>
            <a:r>
              <a:rPr lang="en-US" sz="3600" dirty="0"/>
              <a:t>Meeting Registration </a:t>
            </a:r>
            <a:r>
              <a:rPr lang="en-US" sz="3200" dirty="0" smtClean="0">
                <a:latin typeface="Ravie" pitchFamily="82" charset="0"/>
              </a:rPr>
              <a:t>OPEN</a:t>
            </a:r>
          </a:p>
          <a:p>
            <a:pPr lvl="1" eaLnBrk="0" hangingPunct="0">
              <a:buFont typeface="Arial" panose="020B0604020202020204" pitchFamily="34" charset="0"/>
              <a:buChar char="•"/>
            </a:pPr>
            <a:r>
              <a:rPr lang="en-US" sz="3200" dirty="0" smtClean="0"/>
              <a:t>Early bird discount closes </a:t>
            </a:r>
            <a:r>
              <a:rPr lang="en-US" sz="3200" dirty="0"/>
              <a:t>Friday October </a:t>
            </a:r>
            <a:r>
              <a:rPr lang="en-US" sz="3200" dirty="0" smtClean="0"/>
              <a:t>4</a:t>
            </a:r>
            <a:endParaRPr lang="en-US" sz="3200" dirty="0"/>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2"/>
              </a:rPr>
              <a:t>http://</a:t>
            </a:r>
            <a:r>
              <a:rPr lang="en-US" dirty="0" smtClean="0">
                <a:hlinkClick r:id="rId2"/>
              </a:rPr>
              <a:t>www.ieee802.org/11/Meetings/Meeting_Plan.html</a:t>
            </a:r>
            <a:endParaRPr lang="en-US" dirty="0" smtClean="0"/>
          </a:p>
        </p:txBody>
      </p:sp>
      <p:sp>
        <p:nvSpPr>
          <p:cNvPr id="2" name="TextBox 1"/>
          <p:cNvSpPr txBox="1"/>
          <p:nvPr/>
        </p:nvSpPr>
        <p:spPr>
          <a:xfrm>
            <a:off x="493485" y="1451428"/>
            <a:ext cx="8244115" cy="954107"/>
          </a:xfrm>
          <a:prstGeom prst="rect">
            <a:avLst/>
          </a:prstGeom>
          <a:noFill/>
        </p:spPr>
        <p:txBody>
          <a:bodyPr wrap="square" rtlCol="0">
            <a:spAutoFit/>
          </a:bodyPr>
          <a:lstStyle/>
          <a:p>
            <a:r>
              <a:rPr lang="en-US" dirty="0" smtClean="0"/>
              <a:t>IEEE 802 Plenary Session</a:t>
            </a:r>
          </a:p>
          <a:p>
            <a:r>
              <a:rPr lang="en-US" sz="1600" dirty="0"/>
              <a:t> </a:t>
            </a:r>
          </a:p>
          <a:p>
            <a:r>
              <a:rPr lang="en-US" sz="1600" dirty="0"/>
              <a:t> </a:t>
            </a:r>
          </a:p>
        </p:txBody>
      </p:sp>
      <p:sp>
        <p:nvSpPr>
          <p:cNvPr id="10" name="Text Box 4"/>
          <p:cNvSpPr txBox="1">
            <a:spLocks noChangeArrowheads="1"/>
          </p:cNvSpPr>
          <p:nvPr/>
        </p:nvSpPr>
        <p:spPr bwMode="auto">
          <a:xfrm>
            <a:off x="290776" y="611188"/>
            <a:ext cx="28410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a:t>
            </a:r>
            <a:r>
              <a:rPr lang="en-US" sz="2000" dirty="0" smtClean="0">
                <a:solidFill>
                  <a:schemeClr val="tx2"/>
                </a:solidFill>
              </a:rPr>
              <a:t>7.0 </a:t>
            </a:r>
            <a:endParaRPr lang="en-US" sz="2000" dirty="0">
              <a:solidFill>
                <a:schemeClr val="tx2"/>
              </a:solidFill>
            </a:endParaRPr>
          </a:p>
        </p:txBody>
      </p:sp>
    </p:spTree>
    <p:extLst>
      <p:ext uri="{BB962C8B-B14F-4D97-AF65-F5344CB8AC3E}">
        <p14:creationId xmlns:p14="http://schemas.microsoft.com/office/powerpoint/2010/main" val="351545908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51</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3797" y="614216"/>
            <a:ext cx="8005106" cy="6076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566057" y="5185370"/>
            <a:ext cx="3398687" cy="954107"/>
          </a:xfrm>
          <a:prstGeom prst="rect">
            <a:avLst/>
          </a:prstGeom>
          <a:noFill/>
        </p:spPr>
        <p:txBody>
          <a:bodyPr wrap="none" rtlCol="0">
            <a:spAutoFit/>
          </a:bodyPr>
          <a:lstStyle/>
          <a:p>
            <a:r>
              <a:rPr lang="en-US" sz="2800" dirty="0" smtClean="0"/>
              <a:t>Next SASB deadline:</a:t>
            </a:r>
          </a:p>
          <a:p>
            <a:r>
              <a:rPr lang="en-US" sz="2800" dirty="0" smtClean="0"/>
              <a:t>  21 October 2013</a:t>
            </a:r>
            <a:endParaRPr lang="en-US" sz="2800" dirty="0"/>
          </a:p>
        </p:txBody>
      </p:sp>
    </p:spTree>
    <p:extLst>
      <p:ext uri="{BB962C8B-B14F-4D97-AF65-F5344CB8AC3E}">
        <p14:creationId xmlns:p14="http://schemas.microsoft.com/office/powerpoint/2010/main" val="141432380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52</a:t>
            </a:fld>
            <a:endParaRPr lang="en-US"/>
          </a:p>
        </p:txBody>
      </p:sp>
      <p:pic>
        <p:nvPicPr>
          <p:cNvPr id="6711" name="Picture 5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57" y="353702"/>
            <a:ext cx="8540998" cy="6504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5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941" y="4457699"/>
            <a:ext cx="4189068" cy="21717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7523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Areas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6</a:t>
            </a:fld>
            <a:endParaRPr lang="en-US"/>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4" y="1747838"/>
            <a:ext cx="8823325" cy="40733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28023" y="636814"/>
            <a:ext cx="320498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4.1.3 </a:t>
            </a:r>
            <a:endParaRPr lang="en-US" sz="2000" dirty="0">
              <a:solidFill>
                <a:schemeClr val="tx2"/>
              </a:solidFill>
            </a:endParaRPr>
          </a:p>
        </p:txBody>
      </p:sp>
    </p:spTree>
    <p:extLst>
      <p:ext uri="{BB962C8B-B14F-4D97-AF65-F5344CB8AC3E}">
        <p14:creationId xmlns:p14="http://schemas.microsoft.com/office/powerpoint/2010/main" val="40221113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27584" y="1484784"/>
            <a:ext cx="7726284" cy="5179498"/>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Other</a:t>
            </a:r>
            <a:br>
              <a:rPr lang="en-GB" sz="6000" b="1" dirty="0" smtClean="0"/>
            </a:br>
            <a:r>
              <a:rPr lang="en-GB" sz="3200" dirty="0" smtClean="0"/>
              <a:t> </a:t>
            </a:r>
            <a:br>
              <a:rPr lang="en-GB" sz="3200" dirty="0" smtClean="0"/>
            </a:br>
            <a:r>
              <a:rPr lang="en-GB" sz="3200" dirty="0" smtClean="0"/>
              <a:t> - Please also make sure you wear your name badges during the meeting.  Hotel staff have been asked to check badges before entering session rooms.</a:t>
            </a:r>
            <a:br>
              <a:rPr lang="en-GB" sz="3200" dirty="0" smtClean="0"/>
            </a:br>
            <a:r>
              <a:rPr lang="en-GB" sz="3200" dirty="0"/>
              <a:t> </a:t>
            </a:r>
            <a:r>
              <a:rPr lang="en-GB" sz="3200" dirty="0" smtClean="0"/>
              <a:t>- Please call </a:t>
            </a:r>
            <a:r>
              <a:rPr lang="en-GB" sz="3200" b="1" dirty="0" smtClean="0">
                <a:solidFill>
                  <a:srgbClr val="002060"/>
                </a:solidFill>
              </a:rPr>
              <a:t>8666</a:t>
            </a:r>
            <a:r>
              <a:rPr lang="en-GB" sz="3200" dirty="0" smtClean="0"/>
              <a:t> from your hotel room should you need anything.  This is a dedicated line for IEEE delegates, and the hotel will provide English speaking staff to assist you.</a:t>
            </a: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127028" y="683209"/>
            <a:ext cx="4572000" cy="646331"/>
          </a:xfrm>
          <a:prstGeom prst="rect">
            <a:avLst/>
          </a:prstGeom>
        </p:spPr>
        <p:txBody>
          <a:bodyPr>
            <a:spAutoFit/>
          </a:bodyPr>
          <a:lstStyle/>
          <a:p>
            <a:pPr algn="ctr"/>
            <a:r>
              <a:rPr lang="en-AU" dirty="0"/>
              <a:t>Wireless Interim Meeting, Nanjing, China</a:t>
            </a:r>
          </a:p>
          <a:p>
            <a:pPr algn="ctr"/>
            <a:r>
              <a:rPr lang="en-AU" dirty="0"/>
              <a:t>15 – 20 September 2013</a:t>
            </a:r>
          </a:p>
        </p:txBody>
      </p:sp>
      <p:sp>
        <p:nvSpPr>
          <p:cNvPr id="9" name="Text Box 4"/>
          <p:cNvSpPr txBox="1">
            <a:spLocks noChangeArrowheads="1"/>
          </p:cNvSpPr>
          <p:nvPr/>
        </p:nvSpPr>
        <p:spPr bwMode="auto">
          <a:xfrm>
            <a:off x="147728" y="695838"/>
            <a:ext cx="320498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4.1.3 </a:t>
            </a:r>
            <a:endParaRPr lang="en-US" sz="2000" dirty="0">
              <a:solidFill>
                <a:schemeClr val="tx2"/>
              </a:solidFill>
            </a:endParaRPr>
          </a:p>
        </p:txBody>
      </p:sp>
    </p:spTree>
    <p:extLst>
      <p:ext uri="{BB962C8B-B14F-4D97-AF65-F5344CB8AC3E}">
        <p14:creationId xmlns:p14="http://schemas.microsoft.com/office/powerpoint/2010/main" val="12512346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99592" y="1661424"/>
            <a:ext cx="7726284" cy="4747450"/>
          </a:xfrm>
        </p:spPr>
        <p:txBody>
          <a:bodyPr>
            <a:normAutofit fontScale="90000"/>
          </a:bodyPr>
          <a:lstStyle/>
          <a:p>
            <a:pPr algn="l"/>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a:t/>
            </a:r>
            <a:br>
              <a:rPr lang="en-GB" b="1" dirty="0"/>
            </a:br>
            <a:r>
              <a:rPr lang="en-GB" b="1" dirty="0"/>
              <a:t/>
            </a:r>
            <a:br>
              <a:rPr lang="en-GB" b="1" dirty="0"/>
            </a:br>
            <a:r>
              <a:rPr lang="en-GB" b="1" dirty="0" smtClean="0"/>
              <a:t/>
            </a:r>
            <a:br>
              <a:rPr lang="en-GB" b="1" dirty="0" smtClean="0"/>
            </a:br>
            <a:r>
              <a:rPr lang="en-GB" sz="6000" b="1" dirty="0" smtClean="0"/>
              <a:t>Taxi’s</a:t>
            </a:r>
            <a:br>
              <a:rPr lang="en-GB" sz="6000" b="1" dirty="0" smtClean="0"/>
            </a:br>
            <a:r>
              <a:rPr lang="en-GB" sz="3200" dirty="0" smtClean="0"/>
              <a:t> </a:t>
            </a:r>
            <a:br>
              <a:rPr lang="en-GB" sz="3200" dirty="0" smtClean="0"/>
            </a:br>
            <a:r>
              <a:rPr lang="en-GB" sz="3200" dirty="0" smtClean="0"/>
              <a:t> </a:t>
            </a:r>
            <a:r>
              <a:rPr lang="en-GB" sz="3200" dirty="0"/>
              <a:t>- </a:t>
            </a:r>
            <a:r>
              <a:rPr lang="en-GB" sz="3200" dirty="0" smtClean="0"/>
              <a:t>Taxi </a:t>
            </a:r>
            <a:r>
              <a:rPr lang="en-GB" sz="3200" dirty="0"/>
              <a:t>peak hour </a:t>
            </a:r>
            <a:r>
              <a:rPr lang="en-GB" sz="3200" dirty="0" smtClean="0"/>
              <a:t>is from </a:t>
            </a:r>
            <a:r>
              <a:rPr lang="en-GB" sz="3200" dirty="0"/>
              <a:t>0730 – 0900 and </a:t>
            </a:r>
            <a:r>
              <a:rPr lang="en-GB" sz="3200" dirty="0" smtClean="0"/>
              <a:t/>
            </a:r>
            <a:br>
              <a:rPr lang="en-GB" sz="3200" dirty="0" smtClean="0"/>
            </a:br>
            <a:r>
              <a:rPr lang="en-GB" sz="3200" dirty="0" smtClean="0"/>
              <a:t>1600 </a:t>
            </a:r>
            <a:r>
              <a:rPr lang="en-GB" sz="3200" dirty="0"/>
              <a:t>– 1900.  If you are departing around this time for the </a:t>
            </a:r>
            <a:r>
              <a:rPr lang="en-GB" sz="3200" dirty="0" smtClean="0"/>
              <a:t>airport or any other location, please allow additional time to get to your destination. </a:t>
            </a:r>
            <a:r>
              <a:rPr lang="en-GB" sz="3200" dirty="0" err="1" smtClean="0"/>
              <a:t>E.g</a:t>
            </a:r>
            <a:r>
              <a:rPr lang="en-GB" sz="3200" dirty="0" smtClean="0"/>
              <a:t>, allow </a:t>
            </a:r>
            <a:r>
              <a:rPr lang="en-GB" sz="3200" dirty="0"/>
              <a:t>an </a:t>
            </a:r>
            <a:r>
              <a:rPr lang="en-GB" sz="3200" b="1" dirty="0"/>
              <a:t>extra </a:t>
            </a:r>
            <a:r>
              <a:rPr lang="en-GB" sz="3200" b="1" dirty="0" smtClean="0"/>
              <a:t>hour </a:t>
            </a:r>
            <a:r>
              <a:rPr lang="en-GB" sz="3200" dirty="0" smtClean="0"/>
              <a:t>to get to the airport during these times.</a:t>
            </a:r>
            <a:br>
              <a:rPr lang="en-GB" sz="3200" dirty="0" smtClean="0"/>
            </a:br>
            <a:r>
              <a:rPr lang="en-GB" sz="3200" dirty="0"/>
              <a:t> </a:t>
            </a:r>
            <a:r>
              <a:rPr lang="en-GB" sz="3200" dirty="0" smtClean="0"/>
              <a:t>- Taxi changeover also occurs in the afternoon</a:t>
            </a:r>
            <a:r>
              <a:rPr lang="en-GB" b="1" dirty="0" smtClean="0"/>
              <a:t/>
            </a:r>
            <a:br>
              <a:rPr lang="en-GB" b="1" dirty="0" smtClean="0"/>
            </a:br>
            <a:r>
              <a:rPr lang="en-GB" sz="6700" b="1" dirty="0" smtClean="0">
                <a:solidFill>
                  <a:srgbClr val="000099"/>
                </a:solidFill>
              </a:rPr>
              <a:t/>
            </a:r>
            <a:br>
              <a:rPr lang="en-GB" sz="6700" b="1" dirty="0" smtClean="0">
                <a:solidFill>
                  <a:srgbClr val="000099"/>
                </a:solidFill>
              </a:rPr>
            </a:b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177828" y="695838"/>
            <a:ext cx="4572000" cy="646331"/>
          </a:xfrm>
          <a:prstGeom prst="rect">
            <a:avLst/>
          </a:prstGeom>
        </p:spPr>
        <p:txBody>
          <a:bodyPr>
            <a:spAutoFit/>
          </a:bodyPr>
          <a:lstStyle/>
          <a:p>
            <a:pPr algn="ctr"/>
            <a:r>
              <a:rPr lang="en-AU" dirty="0"/>
              <a:t>Wireless Interim Meeting, Nanjing, China</a:t>
            </a:r>
          </a:p>
          <a:p>
            <a:pPr algn="ctr"/>
            <a:r>
              <a:rPr lang="en-AU" dirty="0"/>
              <a:t>15 – 20 September 2013</a:t>
            </a:r>
          </a:p>
        </p:txBody>
      </p:sp>
      <p:sp>
        <p:nvSpPr>
          <p:cNvPr id="7" name="Text Box 4"/>
          <p:cNvSpPr txBox="1">
            <a:spLocks noChangeArrowheads="1"/>
          </p:cNvSpPr>
          <p:nvPr/>
        </p:nvSpPr>
        <p:spPr bwMode="auto">
          <a:xfrm>
            <a:off x="147728" y="695838"/>
            <a:ext cx="320498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4.1.3 </a:t>
            </a:r>
            <a:endParaRPr lang="en-US" sz="2000" dirty="0">
              <a:solidFill>
                <a:schemeClr val="tx2"/>
              </a:solidFill>
            </a:endParaRPr>
          </a:p>
        </p:txBody>
      </p:sp>
    </p:spTree>
    <p:extLst>
      <p:ext uri="{BB962C8B-B14F-4D97-AF65-F5344CB8AC3E}">
        <p14:creationId xmlns:p14="http://schemas.microsoft.com/office/powerpoint/2010/main" val="1650231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9</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dirty="0" smtClean="0"/>
              <a:t/>
            </a:r>
            <a:br>
              <a:rPr lang="en-US" dirty="0" smtClean="0"/>
            </a:br>
            <a:r>
              <a:rPr lang="en-US" dirty="0"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a:t>External</a:t>
            </a:r>
            <a:r>
              <a:rPr lang="en-US" dirty="0"/>
              <a:t>:  </a:t>
            </a:r>
            <a:endParaRPr lang="en-US" dirty="0" smtClean="0"/>
          </a:p>
          <a:p>
            <a:pPr marL="342900" indent="-342900" eaLnBrk="0" hangingPunct="0">
              <a:spcBef>
                <a:spcPct val="20000"/>
              </a:spcBef>
            </a:pPr>
            <a:r>
              <a:rPr lang="en-US" dirty="0" smtClean="0"/>
              <a:t>none </a:t>
            </a:r>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a:t>Internal</a:t>
            </a:r>
            <a:r>
              <a:rPr lang="en-US" u="sng" dirty="0" smtClean="0"/>
              <a:t>:</a:t>
            </a:r>
            <a:r>
              <a:rPr lang="en-US" dirty="0" smtClean="0"/>
              <a:t>     </a:t>
            </a:r>
          </a:p>
          <a:p>
            <a:pPr marL="342900" indent="-342900" eaLnBrk="0" hangingPunct="0">
              <a:spcBef>
                <a:spcPct val="20000"/>
              </a:spcBef>
            </a:pPr>
            <a:r>
              <a:rPr lang="en-US" dirty="0"/>
              <a:t>ARC and </a:t>
            </a:r>
            <a:r>
              <a:rPr lang="en-US" dirty="0" smtClean="0"/>
              <a:t>802.11AK Tuesday am2 room 313</a:t>
            </a: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September 2013</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4.1.4 </a:t>
            </a:r>
            <a:endParaRPr lang="en-US" dirty="0">
              <a:solidFill>
                <a:schemeClr val="tx2"/>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325150</TotalTime>
  <Words>2646</Words>
  <Application>Microsoft Office PowerPoint</Application>
  <PresentationFormat>On-screen Show (4:3)</PresentationFormat>
  <Paragraphs>846</Paragraphs>
  <Slides>52</Slides>
  <Notes>15</Notes>
  <HiddenSlides>0</HiddenSlides>
  <MMClips>0</MMClips>
  <ScaleCrop>false</ScaleCrop>
  <HeadingPairs>
    <vt:vector size="4" baseType="variant">
      <vt:variant>
        <vt:lpstr>Theme</vt:lpstr>
      </vt:variant>
      <vt:variant>
        <vt:i4>1</vt:i4>
      </vt:variant>
      <vt:variant>
        <vt:lpstr>Slide Titles</vt:lpstr>
      </vt:variant>
      <vt:variant>
        <vt:i4>52</vt:i4>
      </vt:variant>
    </vt:vector>
  </HeadingPairs>
  <TitlesOfParts>
    <vt:vector size="53" baseType="lpstr">
      <vt:lpstr>Default Design</vt:lpstr>
      <vt:lpstr>802.11 Supplementary Plenary Information - September 2013</vt:lpstr>
      <vt:lpstr>PowerPoint Presentation</vt:lpstr>
      <vt:lpstr>IEEE LOA Database – September 15, 2013</vt:lpstr>
      <vt:lpstr>Meeting Areas</vt:lpstr>
      <vt:lpstr>Meeting Areas</vt:lpstr>
      <vt:lpstr>Meeting Areas</vt:lpstr>
      <vt:lpstr>    Other    - Please also make sure you wear your name badges during the meeting.  Hotel staff have been asked to check badges before entering session rooms.  - Please call 8666 from your hotel room should you need anything.  This is a dedicated line for IEEE delegates, and the hotel will provide English speaking staff to assist you.    </vt:lpstr>
      <vt:lpstr>      Taxi’s    - Taxi peak hour is from 0730 – 0900 and  1600 – 1900.  If you are departing around this time for the airport or any other location, please allow additional time to get to your destination. E.g, allow an extra hour to get to the airport during these times.  - Taxi changeover also occurs in the afternoon      </vt:lpstr>
      <vt:lpstr> Joint Meetings</vt:lpstr>
      <vt:lpstr>September 2013        PARS</vt:lpstr>
      <vt:lpstr>Group Room assignments</vt:lpstr>
      <vt:lpstr>Group Room assignments</vt:lpstr>
      <vt:lpstr>Badge Color Codes</vt:lpstr>
      <vt:lpstr>WG Agendas</vt:lpstr>
      <vt:lpstr>802.18 topics – Timeslots to be assigned</vt:lpstr>
      <vt:lpstr>November 10-15, 2013 Dallas, Texas, US</vt:lpstr>
      <vt:lpstr>Nanjing Meeting Registration  (~296)</vt:lpstr>
      <vt:lpstr>Delegate Origin</vt:lpstr>
      <vt:lpstr>IEEE Staff on site </vt:lpstr>
      <vt:lpstr>      Meals BREAKFAST:  - if you didn’t book breakfast as part of your accommodation booking,  you can still purchase breakfast from the hotel reservation desk for 58 Yuan.  - Breakfast will be served from 0630 – 0830 in the ZiJing Hall.  Please note the hotel tends to pack down the breakfast promptly at 0830, so make sure you get there on time.     </vt:lpstr>
      <vt:lpstr>      Meals   - Morning and Afternoon tea will be served from the foyer of level 2 and 3  - Lunch (1230 – 1330) will be served from the ZiJing Hall (same venue as breakfast)        </vt:lpstr>
      <vt:lpstr>      Social   - Will be held in the ZiJing Hall  - Please make sure you wear your name badge to the social  - The Host, Nanjing City Government, will be inviting many senior people from every government department in Nanjing.  This will be a great chance to meet and greet the invited guests.       </vt:lpstr>
      <vt:lpstr>      Suggestions for Restaurants   - for suggestions for restaurants in the area, please visit the registration desk for a list of restaurant ideas      </vt:lpstr>
      <vt:lpstr>PowerPoint Presentation</vt:lpstr>
      <vt:lpstr>Current Membership Status - September</vt:lpstr>
      <vt:lpstr>Wednesday Plenary Topics</vt:lpstr>
      <vt:lpstr>802.1 Architecture Document</vt:lpstr>
      <vt:lpstr>802.11 Topics for November 2013 EC</vt:lpstr>
      <vt:lpstr>November Tutorials</vt:lpstr>
      <vt:lpstr>Notable ExCom or SA Activities</vt:lpstr>
      <vt:lpstr>PowerPoint Presentation</vt:lpstr>
      <vt:lpstr>Social  in Nanjing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802.11 Meeting Documents - September</vt:lpstr>
      <vt:lpstr>IEEE LOA Database – Sep 15, 2013</vt:lpstr>
      <vt:lpstr>IEEE Store Contents  - September  2013</vt:lpstr>
      <vt:lpstr>802.11 drafts to ISO/IEC JTC1/SC6</vt:lpstr>
      <vt:lpstr>Ad hoc Venue Advisory Committee</vt:lpstr>
      <vt:lpstr>WG11 Task &amp; Study Group Officers – September 2013</vt:lpstr>
      <vt:lpstr>Future Venues -2013</vt:lpstr>
      <vt:lpstr>Future Venues - 2014</vt:lpstr>
      <vt:lpstr>Sanya, China  三亚</vt:lpstr>
      <vt:lpstr>Future Venues - 2015</vt:lpstr>
      <vt:lpstr>November 10-15, 2013 Dallas,  Texas, US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September2013</dc:title>
  <dc:subject>Additional Meeting Information</dc:subject>
  <dc:creator>Bruce Kraemer (Marvell)</dc:creator>
  <cp:lastModifiedBy>Marvell</cp:lastModifiedBy>
  <cp:revision>3192</cp:revision>
  <cp:lastPrinted>2013-09-19T23:15:51Z</cp:lastPrinted>
  <dcterms:created xsi:type="dcterms:W3CDTF">1998-02-10T13:07:52Z</dcterms:created>
  <dcterms:modified xsi:type="dcterms:W3CDTF">2013-09-19T23:29:05Z</dcterms:modified>
</cp:coreProperties>
</file>