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46"/>
  </p:notesMasterIdLst>
  <p:handoutMasterIdLst>
    <p:handoutMasterId r:id="rId47"/>
  </p:handoutMasterIdLst>
  <p:sldIdLst>
    <p:sldId id="1105" r:id="rId2"/>
    <p:sldId id="1295" r:id="rId3"/>
    <p:sldId id="1617" r:id="rId4"/>
    <p:sldId id="1657" r:id="rId5"/>
    <p:sldId id="1658" r:id="rId6"/>
    <p:sldId id="1659" r:id="rId7"/>
    <p:sldId id="1663" r:id="rId8"/>
    <p:sldId id="1664" r:id="rId9"/>
    <p:sldId id="1357" r:id="rId10"/>
    <p:sldId id="1629" r:id="rId11"/>
    <p:sldId id="1563" r:id="rId12"/>
    <p:sldId id="1651" r:id="rId13"/>
    <p:sldId id="1667" r:id="rId14"/>
    <p:sldId id="1456" r:id="rId15"/>
    <p:sldId id="1642" r:id="rId16"/>
    <p:sldId id="1603" r:id="rId17"/>
    <p:sldId id="1609" r:id="rId18"/>
    <p:sldId id="1666" r:id="rId19"/>
    <p:sldId id="1598" r:id="rId20"/>
    <p:sldId id="1668" r:id="rId21"/>
    <p:sldId id="1669" r:id="rId22"/>
    <p:sldId id="1670" r:id="rId23"/>
    <p:sldId id="1671" r:id="rId24"/>
    <p:sldId id="1654" r:id="rId25"/>
    <p:sldId id="1512" r:id="rId26"/>
    <p:sldId id="1450" r:id="rId27"/>
    <p:sldId id="1386" r:id="rId28"/>
    <p:sldId id="1547" r:id="rId29"/>
    <p:sldId id="1652" r:id="rId30"/>
    <p:sldId id="1296" r:id="rId31"/>
    <p:sldId id="1625" r:id="rId32"/>
    <p:sldId id="1549" r:id="rId33"/>
    <p:sldId id="1550" r:id="rId34"/>
    <p:sldId id="1551" r:id="rId35"/>
    <p:sldId id="1297" r:id="rId36"/>
    <p:sldId id="1596" r:id="rId37"/>
    <p:sldId id="1388" r:id="rId38"/>
    <p:sldId id="1655" r:id="rId39"/>
    <p:sldId id="1614" r:id="rId40"/>
    <p:sldId id="1447" r:id="rId41"/>
    <p:sldId id="1536" r:id="rId42"/>
    <p:sldId id="1656" r:id="rId43"/>
    <p:sldId id="1599" r:id="rId44"/>
    <p:sldId id="1630" r:id="rId45"/>
  </p:sldIdLst>
  <p:sldSz cx="9144000" cy="6858000" type="screen4x3"/>
  <p:notesSz cx="7086600" cy="93726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E1D5B7"/>
    <a:srgbClr val="D3C5C8"/>
    <a:srgbClr val="FF9966"/>
    <a:srgbClr val="FF3300"/>
    <a:srgbClr val="FF9933"/>
    <a:srgbClr val="FFFF99"/>
    <a:srgbClr val="33CC33"/>
    <a:srgbClr val="66FF99"/>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p:scale>
          <a:sx n="100" d="100"/>
          <a:sy n="100" d="100"/>
        </p:scale>
        <p:origin x="-2298" y="-4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7" d="100"/>
        <a:sy n="107" d="100"/>
      </p:scale>
      <p:origin x="0" y="0"/>
    </p:cViewPr>
  </p:sorterViewPr>
  <p:notesViewPr>
    <p:cSldViewPr snapToGrid="0">
      <p:cViewPr>
        <p:scale>
          <a:sx n="100" d="100"/>
          <a:sy n="100" d="100"/>
        </p:scale>
        <p:origin x="-1932" y="-72"/>
      </p:cViewPr>
      <p:guideLst>
        <p:guide orient="horz" pos="2181"/>
        <p:guide pos="294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5621" y="187171"/>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542" eaLnBrk="0" hangingPunct="0">
              <a:defRPr sz="1400" smtClean="0"/>
            </a:lvl1pPr>
          </a:lstStyle>
          <a:p>
            <a:pPr>
              <a:defRPr/>
            </a:pPr>
            <a:r>
              <a:rPr lang="en-US" smtClean="0"/>
              <a:t>doc.: IEEE 802.11-13/0933r1</a:t>
            </a:r>
            <a:endParaRPr lang="en-US"/>
          </a:p>
        </p:txBody>
      </p:sp>
      <p:sp>
        <p:nvSpPr>
          <p:cNvPr id="3075" name="Rectangle 3"/>
          <p:cNvSpPr>
            <a:spLocks noGrp="1" noChangeArrowheads="1"/>
          </p:cNvSpPr>
          <p:nvPr>
            <p:ph type="dt" sz="quarter" idx="1"/>
          </p:nvPr>
        </p:nvSpPr>
        <p:spPr bwMode="auto">
          <a:xfrm>
            <a:off x="709779" y="179347"/>
            <a:ext cx="1227837"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2130" eaLnBrk="0" hangingPunct="0">
              <a:defRPr sz="1400" smtClean="0"/>
            </a:lvl1pPr>
          </a:lstStyle>
          <a:p>
            <a:pPr>
              <a:defRPr/>
            </a:pPr>
            <a:r>
              <a:rPr lang="en-US" smtClean="0"/>
              <a:t>September 2013</a:t>
            </a:r>
            <a:endParaRPr lang="en-US"/>
          </a:p>
        </p:txBody>
      </p:sp>
      <p:sp>
        <p:nvSpPr>
          <p:cNvPr id="3076" name="Rectangle 4"/>
          <p:cNvSpPr>
            <a:spLocks noGrp="1" noChangeArrowheads="1"/>
          </p:cNvSpPr>
          <p:nvPr>
            <p:ph type="ftr" sz="quarter" idx="2"/>
          </p:nvPr>
        </p:nvSpPr>
        <p:spPr bwMode="auto">
          <a:xfrm>
            <a:off x="4832284" y="9072114"/>
            <a:ext cx="1624293"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542"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98556" y="9072114"/>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52130"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8184" y="389992"/>
            <a:ext cx="5670236"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
        <p:nvSpPr>
          <p:cNvPr id="72711" name="Rectangle 7"/>
          <p:cNvSpPr>
            <a:spLocks noChangeArrowheads="1"/>
          </p:cNvSpPr>
          <p:nvPr/>
        </p:nvSpPr>
        <p:spPr bwMode="auto">
          <a:xfrm>
            <a:off x="708185" y="9072114"/>
            <a:ext cx="739515" cy="186180"/>
          </a:xfrm>
          <a:prstGeom prst="rect">
            <a:avLst/>
          </a:prstGeom>
          <a:noFill/>
          <a:ln>
            <a:noFill/>
          </a:ln>
          <a:effectLst/>
          <a:extLst/>
        </p:spPr>
        <p:txBody>
          <a:bodyPr wrap="none" lIns="0" tIns="0" rIns="0" bIns="0">
            <a:spAutoFit/>
          </a:bodyPr>
          <a:lstStyle/>
          <a:p>
            <a:pPr defTabSz="952130" eaLnBrk="0" hangingPunct="0">
              <a:defRPr/>
            </a:pPr>
            <a:r>
              <a:rPr lang="en-US" sz="1200" b="0"/>
              <a:t>Submission</a:t>
            </a:r>
          </a:p>
        </p:txBody>
      </p:sp>
      <p:sp>
        <p:nvSpPr>
          <p:cNvPr id="72712" name="Line 8"/>
          <p:cNvSpPr>
            <a:spLocks noChangeShapeType="1"/>
          </p:cNvSpPr>
          <p:nvPr/>
        </p:nvSpPr>
        <p:spPr bwMode="auto">
          <a:xfrm>
            <a:off x="708184" y="9060926"/>
            <a:ext cx="582973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8688" y="96063"/>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542" eaLnBrk="0" hangingPunct="0">
              <a:defRPr sz="1400" smtClean="0"/>
            </a:lvl1pPr>
          </a:lstStyle>
          <a:p>
            <a:pPr>
              <a:defRPr/>
            </a:pPr>
            <a:r>
              <a:rPr lang="en-US" smtClean="0"/>
              <a:t>doc.: IEEE 802.11-13/0933r1</a:t>
            </a:r>
            <a:endParaRPr lang="en-US"/>
          </a:p>
        </p:txBody>
      </p:sp>
      <p:sp>
        <p:nvSpPr>
          <p:cNvPr id="2051" name="Rectangle 3"/>
          <p:cNvSpPr>
            <a:spLocks noGrp="1" noChangeArrowheads="1"/>
          </p:cNvSpPr>
          <p:nvPr>
            <p:ph type="dt" idx="1"/>
          </p:nvPr>
        </p:nvSpPr>
        <p:spPr bwMode="auto">
          <a:xfrm>
            <a:off x="668310" y="97829"/>
            <a:ext cx="1227837"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51542" eaLnBrk="0" hangingPunct="0">
              <a:defRPr sz="1400" smtClean="0"/>
            </a:lvl1pPr>
          </a:lstStyle>
          <a:p>
            <a:pPr>
              <a:defRPr/>
            </a:pPr>
            <a:r>
              <a:rPr lang="en-US" smtClean="0"/>
              <a:t>September 2013</a:t>
            </a:r>
            <a:endParaRPr lang="en-US"/>
          </a:p>
        </p:txBody>
      </p:sp>
      <p:sp>
        <p:nvSpPr>
          <p:cNvPr id="14340" name="Rectangle 4"/>
          <p:cNvSpPr>
            <a:spLocks noGrp="1" noRot="1" noChangeAspect="1" noChangeArrowheads="1" noTextEdit="1"/>
          </p:cNvSpPr>
          <p:nvPr>
            <p:ph type="sldImg" idx="2"/>
          </p:nvPr>
        </p:nvSpPr>
        <p:spPr bwMode="auto">
          <a:xfrm>
            <a:off x="1208088" y="711200"/>
            <a:ext cx="4670425" cy="35020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245" y="4452949"/>
            <a:ext cx="5198116" cy="4217990"/>
          </a:xfrm>
          <a:prstGeom prst="rect">
            <a:avLst/>
          </a:prstGeom>
          <a:noFill/>
          <a:ln>
            <a:noFill/>
          </a:ln>
          <a:effectLst/>
          <a:extLst/>
        </p:spPr>
        <p:txBody>
          <a:bodyPr vert="horz" wrap="square" lIns="95523" tIns="46953" rIns="95523" bIns="4695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20854" y="9076908"/>
            <a:ext cx="2099036" cy="18618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4595" lvl="4" algn="r" defTabSz="951542"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83665" y="9076908"/>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2130"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40084" y="9076908"/>
            <a:ext cx="739515" cy="186180"/>
          </a:xfrm>
          <a:prstGeom prst="rect">
            <a:avLst/>
          </a:prstGeom>
          <a:noFill/>
          <a:ln>
            <a:noFill/>
          </a:ln>
          <a:effectLst/>
          <a:extLst/>
        </p:spPr>
        <p:txBody>
          <a:bodyPr wrap="none" lIns="0" tIns="0" rIns="0" bIns="0">
            <a:spAutoFit/>
          </a:bodyPr>
          <a:lstStyle/>
          <a:p>
            <a:pPr defTabSz="933089" eaLnBrk="0" hangingPunct="0">
              <a:defRPr/>
            </a:pPr>
            <a:r>
              <a:rPr lang="en-US" sz="1200" b="0"/>
              <a:t>Submission</a:t>
            </a:r>
          </a:p>
        </p:txBody>
      </p:sp>
      <p:sp>
        <p:nvSpPr>
          <p:cNvPr id="50185" name="Line 9"/>
          <p:cNvSpPr>
            <a:spLocks noChangeShapeType="1"/>
          </p:cNvSpPr>
          <p:nvPr/>
        </p:nvSpPr>
        <p:spPr bwMode="auto">
          <a:xfrm>
            <a:off x="740083" y="9073713"/>
            <a:ext cx="560643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
        <p:nvSpPr>
          <p:cNvPr id="50186" name="Line 10"/>
          <p:cNvSpPr>
            <a:spLocks noChangeShapeType="1"/>
          </p:cNvSpPr>
          <p:nvPr/>
        </p:nvSpPr>
        <p:spPr bwMode="auto">
          <a:xfrm>
            <a:off x="661930" y="298887"/>
            <a:ext cx="576274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1741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802.11-13/0933r1</a:t>
            </a:r>
            <a:endParaRPr lang="en-US" sz="1400"/>
          </a:p>
        </p:txBody>
      </p:sp>
      <p:sp>
        <p:nvSpPr>
          <p:cNvPr id="17411"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7413"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E45BD789-D7E7-49CC-8921-D1DE3E24E29A}" type="slidenum">
              <a:rPr lang="en-US" sz="1200" b="0"/>
              <a:pPr/>
              <a:t>1</a:t>
            </a:fld>
            <a:endParaRPr lang="en-US" sz="1200" b="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72706" name="Slide Image Placeholder 1"/>
          <p:cNvSpPr>
            <a:spLocks noGrp="1" noRot="1" noChangeAspect="1" noTextEdit="1"/>
          </p:cNvSpPr>
          <p:nvPr>
            <p:ph type="sldImg"/>
          </p:nvPr>
        </p:nvSpPr>
        <p:spPr>
          <a:xfrm>
            <a:off x="1209675" y="711200"/>
            <a:ext cx="4667250" cy="3500438"/>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802.11-13/0933r1</a:t>
            </a:r>
            <a:endParaRPr lang="en-US" sz="1400"/>
          </a:p>
        </p:txBody>
      </p:sp>
      <p:sp>
        <p:nvSpPr>
          <p:cNvPr id="72709" name="Date Placeholder 4"/>
          <p:cNvSpPr txBox="1">
            <a:spLocks noGrp="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59877" y="9076908"/>
            <a:ext cx="1860014"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39</a:t>
            </a:fld>
            <a:endParaRPr lang="en-US" sz="1200" b="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81922"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802.11-13/0933r1</a:t>
            </a:r>
            <a:endParaRPr lang="en-US" sz="1400"/>
          </a:p>
        </p:txBody>
      </p:sp>
      <p:sp>
        <p:nvSpPr>
          <p:cNvPr id="81923"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1925"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A9EF70F8-095F-4220-8B24-3CCEAB82CF09}" type="slidenum">
              <a:rPr lang="en-US" sz="1200" b="0"/>
              <a:pPr/>
              <a:t>40</a:t>
            </a:fld>
            <a:endParaRPr lang="en-US" sz="1200" b="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8397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802.11-13/0933r1</a:t>
            </a:r>
            <a:endParaRPr lang="en-US" sz="1400"/>
          </a:p>
        </p:txBody>
      </p:sp>
      <p:sp>
        <p:nvSpPr>
          <p:cNvPr id="83971"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41</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802.11-13/0933r1</a:t>
            </a:r>
            <a:endParaRPr lang="en-US"/>
          </a:p>
        </p:txBody>
      </p:sp>
      <p:sp>
        <p:nvSpPr>
          <p:cNvPr id="5" name="Date Placeholder 4"/>
          <p:cNvSpPr>
            <a:spLocks noGrp="1"/>
          </p:cNvSpPr>
          <p:nvPr>
            <p:ph type="dt" idx="11"/>
          </p:nvPr>
        </p:nvSpPr>
        <p:spPr/>
        <p:txBody>
          <a:bodyPr/>
          <a:lstStyle/>
          <a:p>
            <a:pPr>
              <a:defRPr/>
            </a:pPr>
            <a:r>
              <a:rPr lang="en-US" smtClean="0"/>
              <a:t>September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0078" y="9076909"/>
            <a:ext cx="506766" cy="186180"/>
          </a:xfrm>
        </p:spPr>
        <p:txBody>
          <a:bodyPr/>
          <a:lstStyle/>
          <a:p>
            <a:pPr>
              <a:defRPr/>
            </a:pPr>
            <a:r>
              <a:rPr lang="en-US" smtClean="0"/>
              <a:t>Page </a:t>
            </a:r>
            <a:fld id="{ABB55A41-2363-4FF7-B4E6-5952201265BE}" type="slidenum">
              <a:rPr lang="en-US" smtClean="0"/>
              <a:pPr>
                <a:defRPr/>
              </a:pPr>
              <a:t>44</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194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802.11-13/0933r1</a:t>
            </a:r>
            <a:endParaRPr lang="en-US" sz="1400"/>
          </a:p>
        </p:txBody>
      </p:sp>
      <p:sp>
        <p:nvSpPr>
          <p:cNvPr id="19459"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9461"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52BEB48A-F2B2-4DC9-B48F-7362793BC5C1}" type="slidenum">
              <a:rPr lang="en-US" sz="1200" b="0"/>
              <a:pPr/>
              <a:t>2</a:t>
            </a:fld>
            <a:endParaRPr lang="en-US" sz="1200" b="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7829"/>
            <a:ext cx="1227837" cy="215444"/>
          </a:xfrm>
          <a:noFill/>
          <a:ln>
            <a:miter lim="800000"/>
            <a:headEnd/>
            <a:tailEnd/>
          </a:ln>
        </p:spPr>
        <p:txBody>
          <a:bodyPr/>
          <a:lstStyle/>
          <a:p>
            <a:r>
              <a:rPr lang="en-US" smtClean="0"/>
              <a:t>September 2013</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802.11-13/0933r1</a:t>
            </a:r>
            <a:endParaRPr lang="en-US" smtClean="0"/>
          </a:p>
        </p:txBody>
      </p:sp>
      <p:sp>
        <p:nvSpPr>
          <p:cNvPr id="27653" name="Date Placeholder 4"/>
          <p:cNvSpPr txBox="1">
            <a:spLocks noGrp="1"/>
          </p:cNvSpPr>
          <p:nvPr/>
        </p:nvSpPr>
        <p:spPr bwMode="auto">
          <a:xfrm>
            <a:off x="668309" y="96063"/>
            <a:ext cx="1224493" cy="217210"/>
          </a:xfrm>
          <a:prstGeom prst="rect">
            <a:avLst/>
          </a:prstGeom>
          <a:noFill/>
          <a:ln w="9525">
            <a:noFill/>
            <a:miter lim="800000"/>
            <a:headEnd/>
            <a:tailEnd/>
          </a:ln>
        </p:spPr>
        <p:txBody>
          <a:bodyPr wrap="none" lIns="0" tIns="0" rIns="0" bIns="0" anchor="b">
            <a:spAutoFit/>
          </a:bodyPr>
          <a:lstStyle/>
          <a:p>
            <a:pPr defTabSz="951553" eaLnBrk="0" hangingPunct="0"/>
            <a:r>
              <a:rPr lang="en-US" sz="1400"/>
              <a:t>November 2011</a:t>
            </a:r>
          </a:p>
        </p:txBody>
      </p:sp>
      <p:sp>
        <p:nvSpPr>
          <p:cNvPr id="27654" name="Footer Placeholder 5"/>
          <p:cNvSpPr>
            <a:spLocks noGrp="1"/>
          </p:cNvSpPr>
          <p:nvPr>
            <p:ph type="ftr" sz="quarter" idx="4"/>
          </p:nvPr>
        </p:nvSpPr>
        <p:spPr>
          <a:xfrm>
            <a:off x="4320854"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10079" y="9076909"/>
            <a:ext cx="506766" cy="186180"/>
          </a:xfrm>
          <a:noFill/>
          <a:ln>
            <a:miter lim="800000"/>
            <a:headEnd/>
            <a:tailEnd/>
          </a:ln>
        </p:spPr>
        <p:txBody>
          <a:bodyPr/>
          <a:lstStyle/>
          <a:p>
            <a:pPr defTabSz="951553"/>
            <a:r>
              <a:rPr lang="en-US" smtClean="0"/>
              <a:t>Page </a:t>
            </a:r>
            <a:fld id="{C203DFCC-51D3-4708-9D5D-0538E7E52D07}" type="slidenum">
              <a:rPr lang="en-US" smtClean="0"/>
              <a:pPr defTabSz="951553"/>
              <a:t>11</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7829"/>
            <a:ext cx="1227837" cy="215444"/>
          </a:xfrm>
          <a:noFill/>
          <a:ln>
            <a:miter lim="800000"/>
            <a:headEnd/>
            <a:tailEnd/>
          </a:ln>
        </p:spPr>
        <p:txBody>
          <a:bodyPr/>
          <a:lstStyle/>
          <a:p>
            <a:r>
              <a:rPr lang="en-US" smtClean="0"/>
              <a:t>September 2013</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802.11-13/0933r1</a:t>
            </a:r>
            <a:endParaRPr lang="en-US" smtClean="0"/>
          </a:p>
        </p:txBody>
      </p:sp>
      <p:sp>
        <p:nvSpPr>
          <p:cNvPr id="27653" name="Date Placeholder 4"/>
          <p:cNvSpPr txBox="1">
            <a:spLocks noGrp="1"/>
          </p:cNvSpPr>
          <p:nvPr/>
        </p:nvSpPr>
        <p:spPr bwMode="auto">
          <a:xfrm>
            <a:off x="668309" y="96063"/>
            <a:ext cx="1224493" cy="217210"/>
          </a:xfrm>
          <a:prstGeom prst="rect">
            <a:avLst/>
          </a:prstGeom>
          <a:noFill/>
          <a:ln w="9525">
            <a:noFill/>
            <a:miter lim="800000"/>
            <a:headEnd/>
            <a:tailEnd/>
          </a:ln>
        </p:spPr>
        <p:txBody>
          <a:bodyPr wrap="none" lIns="0" tIns="0" rIns="0" bIns="0" anchor="b">
            <a:spAutoFit/>
          </a:bodyPr>
          <a:lstStyle/>
          <a:p>
            <a:pPr defTabSz="951553" eaLnBrk="0" hangingPunct="0"/>
            <a:r>
              <a:rPr lang="en-US" sz="1400"/>
              <a:t>November 2011</a:t>
            </a:r>
          </a:p>
        </p:txBody>
      </p:sp>
      <p:sp>
        <p:nvSpPr>
          <p:cNvPr id="27654" name="Footer Placeholder 5"/>
          <p:cNvSpPr>
            <a:spLocks noGrp="1"/>
          </p:cNvSpPr>
          <p:nvPr>
            <p:ph type="ftr" sz="quarter" idx="4"/>
          </p:nvPr>
        </p:nvSpPr>
        <p:spPr>
          <a:xfrm>
            <a:off x="4320854"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30430" y="9076909"/>
            <a:ext cx="486415" cy="184666"/>
          </a:xfrm>
          <a:noFill/>
          <a:ln>
            <a:miter lim="800000"/>
            <a:headEnd/>
            <a:tailEnd/>
          </a:ln>
        </p:spPr>
        <p:txBody>
          <a:bodyPr/>
          <a:lstStyle/>
          <a:p>
            <a:pPr defTabSz="951553"/>
            <a:r>
              <a:rPr lang="en-US" smtClean="0"/>
              <a:t>Page </a:t>
            </a:r>
            <a:fld id="{C203DFCC-51D3-4708-9D5D-0538E7E52D07}" type="slidenum">
              <a:rPr lang="en-US" smtClean="0"/>
              <a:pPr defTabSz="951553"/>
              <a:t>12</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802.11-13/0933r1</a:t>
            </a:r>
            <a:endParaRPr lang="en-US"/>
          </a:p>
        </p:txBody>
      </p:sp>
      <p:sp>
        <p:nvSpPr>
          <p:cNvPr id="5" name="Date Placeholder 4"/>
          <p:cNvSpPr>
            <a:spLocks noGrp="1"/>
          </p:cNvSpPr>
          <p:nvPr>
            <p:ph type="dt" idx="11"/>
          </p:nvPr>
        </p:nvSpPr>
        <p:spPr/>
        <p:txBody>
          <a:bodyPr/>
          <a:lstStyle/>
          <a:p>
            <a:pPr>
              <a:defRPr/>
            </a:pPr>
            <a:r>
              <a:rPr lang="en-US" smtClean="0"/>
              <a:t>September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5956" y="9076909"/>
            <a:ext cx="500890" cy="186180"/>
          </a:xfrm>
        </p:spPr>
        <p:txBody>
          <a:bodyPr/>
          <a:lstStyle/>
          <a:p>
            <a:pPr>
              <a:defRPr/>
            </a:pPr>
            <a:r>
              <a:rPr lang="en-US" smtClean="0"/>
              <a:t>Page </a:t>
            </a:r>
            <a:fld id="{ABB55A41-2363-4FF7-B4E6-5952201265BE}" type="slidenum">
              <a:rPr lang="en-US" smtClean="0"/>
              <a:pPr>
                <a:defRPr/>
              </a:pPr>
              <a:t>14</a:t>
            </a:fld>
            <a:endParaRPr lang="en-US"/>
          </a:p>
        </p:txBody>
      </p:sp>
    </p:spTree>
    <p:extLst>
      <p:ext uri="{BB962C8B-B14F-4D97-AF65-F5344CB8AC3E}">
        <p14:creationId xmlns:p14="http://schemas.microsoft.com/office/powerpoint/2010/main" val="394339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802.11-13/0933r1</a:t>
            </a:r>
            <a:endParaRPr lang="en-US" sz="1400"/>
          </a:p>
        </p:txBody>
      </p:sp>
      <p:sp>
        <p:nvSpPr>
          <p:cNvPr id="26627" name="Rectangle 3"/>
          <p:cNvSpPr>
            <a:spLocks noGrp="1" noChangeArrowheads="1"/>
          </p:cNvSpPr>
          <p:nvPr>
            <p:ph type="dt" sz="quarter" idx="1"/>
          </p:nvPr>
        </p:nvSpPr>
        <p:spPr>
          <a:xfrm>
            <a:off x="668313" y="96231"/>
            <a:ext cx="12278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26628" name="Rectangle 6"/>
          <p:cNvSpPr>
            <a:spLocks noGrp="1" noChangeArrowheads="1"/>
          </p:cNvSpPr>
          <p:nvPr>
            <p:ph type="ftr" sz="quarter" idx="4"/>
          </p:nvPr>
        </p:nvSpPr>
        <p:spPr>
          <a:xfrm>
            <a:off x="3710753" y="9078510"/>
            <a:ext cx="270913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72" indent="-349272"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467314" defTabSz="955648">
              <a:defRPr sz="2400" b="1">
                <a:solidFill>
                  <a:schemeClr val="tx1"/>
                </a:solidFill>
                <a:latin typeface="Times New Roman" pitchFamily="18" charset="0"/>
              </a:defRPr>
            </a:lvl5pPr>
            <a:lvl6pPr marL="933011" defTabSz="955648" eaLnBrk="0" fontAlgn="base" hangingPunct="0">
              <a:spcBef>
                <a:spcPct val="0"/>
              </a:spcBef>
              <a:spcAft>
                <a:spcPct val="0"/>
              </a:spcAft>
              <a:defRPr sz="2400" b="1">
                <a:solidFill>
                  <a:schemeClr val="tx1"/>
                </a:solidFill>
                <a:latin typeface="Times New Roman" pitchFamily="18" charset="0"/>
              </a:defRPr>
            </a:lvl6pPr>
            <a:lvl7pPr marL="1398707" defTabSz="955648" eaLnBrk="0" fontAlgn="base" hangingPunct="0">
              <a:spcBef>
                <a:spcPct val="0"/>
              </a:spcBef>
              <a:spcAft>
                <a:spcPct val="0"/>
              </a:spcAft>
              <a:defRPr sz="2400" b="1">
                <a:solidFill>
                  <a:schemeClr val="tx1"/>
                </a:solidFill>
                <a:latin typeface="Times New Roman" pitchFamily="18" charset="0"/>
              </a:defRPr>
            </a:lvl7pPr>
            <a:lvl8pPr marL="1864403" defTabSz="955648" eaLnBrk="0" fontAlgn="base" hangingPunct="0">
              <a:spcBef>
                <a:spcPct val="0"/>
              </a:spcBef>
              <a:spcAft>
                <a:spcPct val="0"/>
              </a:spcAft>
              <a:defRPr sz="2400" b="1">
                <a:solidFill>
                  <a:schemeClr val="tx1"/>
                </a:solidFill>
                <a:latin typeface="Times New Roman" pitchFamily="18" charset="0"/>
              </a:defRPr>
            </a:lvl8pPr>
            <a:lvl9pPr marL="2330099" defTabSz="955648" eaLnBrk="0" fontAlgn="base" hangingPunct="0">
              <a:spcBef>
                <a:spcPct val="0"/>
              </a:spcBef>
              <a:spcAft>
                <a:spcPct val="0"/>
              </a:spcAft>
              <a:defRPr sz="2400" b="1">
                <a:solidFill>
                  <a:schemeClr val="tx1"/>
                </a:solidFill>
                <a:latin typeface="Times New Roman" pitchFamily="18" charset="0"/>
              </a:defRPr>
            </a:lvl9pPr>
          </a:lstStyle>
          <a:p>
            <a:pPr lvl="4"/>
            <a:r>
              <a:rPr lang="en-US" sz="1200" b="0"/>
              <a:t>Adrian Stephens, Intel Corporation</a:t>
            </a:r>
          </a:p>
        </p:txBody>
      </p:sp>
      <p:sp>
        <p:nvSpPr>
          <p:cNvPr id="26629" name="Rectangle 7"/>
          <p:cNvSpPr>
            <a:spLocks noGrp="1" noChangeArrowheads="1"/>
          </p:cNvSpPr>
          <p:nvPr>
            <p:ph type="sldNum" sz="quarter" idx="5"/>
          </p:nvPr>
        </p:nvSpPr>
        <p:spPr>
          <a:xfrm>
            <a:off x="3311672" y="9078510"/>
            <a:ext cx="50676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2C91F92F-F436-4CC4-9AC9-4A1CE1BFF2FD}" type="slidenum">
              <a:rPr lang="en-US" sz="1200" b="0"/>
              <a:pPr/>
              <a:t>24</a:t>
            </a:fld>
            <a:endParaRPr lang="en-US" sz="1200" b="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52226"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802.11-13/0933r1</a:t>
            </a:r>
            <a:endParaRPr lang="en-US" sz="1400"/>
          </a:p>
        </p:txBody>
      </p:sp>
      <p:sp>
        <p:nvSpPr>
          <p:cNvPr id="52227"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52229"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77EC9F2F-741B-4DEE-8797-BA00E4F3D4F3}" type="slidenum">
              <a:rPr lang="en-US" sz="1200" b="0"/>
              <a:pPr/>
              <a:t>30</a:t>
            </a:fld>
            <a:endParaRPr lang="en-US" sz="1200" b="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802.11-13/0933r1</a:t>
            </a:r>
            <a:endParaRPr lang="en-US" sz="1400"/>
          </a:p>
        </p:txBody>
      </p:sp>
      <p:sp>
        <p:nvSpPr>
          <p:cNvPr id="64517" name="Date Placeholder 4"/>
          <p:cNvSpPr txBox="1">
            <a:spLocks noGrp="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64519" name="Slide Number Placeholder 6"/>
          <p:cNvSpPr>
            <a:spLocks noGrp="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4E44476F-A137-4586-B866-C75BB669FE3D}" type="slidenum">
              <a:rPr lang="en-US" sz="1200" b="0"/>
              <a:pPr/>
              <a:t>32</a:t>
            </a:fld>
            <a:endParaRPr lang="en-US" sz="1200" b="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endParaRPr lang="en-US" sz="1400"/>
          </a:p>
        </p:txBody>
      </p:sp>
      <p:sp>
        <p:nvSpPr>
          <p:cNvPr id="706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802.11-13/0933r1</a:t>
            </a:r>
            <a:endParaRPr lang="en-US" sz="1400"/>
          </a:p>
        </p:txBody>
      </p:sp>
      <p:sp>
        <p:nvSpPr>
          <p:cNvPr id="70659"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37</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xfrm>
            <a:off x="4252631" y="6475413"/>
            <a:ext cx="714940" cy="246221"/>
          </a:xfrm>
          <a:ln/>
        </p:spPr>
        <p:txBody>
          <a:bodyPr/>
          <a:lstStyle>
            <a:lvl1pPr>
              <a:defRPr sz="1600"/>
            </a:lvl1pPr>
          </a:lstStyle>
          <a:p>
            <a:pPr>
              <a:defRPr/>
            </a:pPr>
            <a:r>
              <a:rPr lang="en-US" smtClean="0"/>
              <a:t>Slide </a:t>
            </a:r>
            <a:fld id="{2EAEAD36-1DF0-4BD8-97EF-26BDB0C08C35}" type="slidenum">
              <a:rPr lang="en-US" smtClean="0"/>
              <a:pPr>
                <a:defRPr/>
              </a:pPr>
              <a:t>‹#›</a:t>
            </a:fld>
            <a:endParaRPr lang="en-US" dirty="0"/>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252631" y="6475413"/>
            <a:ext cx="714940" cy="24622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600" b="0"/>
            </a:lvl1pPr>
          </a:lstStyle>
          <a:p>
            <a:pPr>
              <a:defRPr/>
            </a:pPr>
            <a:r>
              <a:rPr lang="en-US" smtClean="0"/>
              <a:t>Slide </a:t>
            </a:r>
            <a:fld id="{ACB99B2B-AF85-4893-959A-4850BB080594}" type="slidenum">
              <a:rPr lang="en-US" smtClean="0"/>
              <a:pPr>
                <a:defRPr/>
              </a:pPr>
              <a:t>‹#›</a:t>
            </a:fld>
            <a:endParaRPr lang="en-US" dirty="0"/>
          </a:p>
        </p:txBody>
      </p:sp>
      <p:sp>
        <p:nvSpPr>
          <p:cNvPr id="1031" name="Rectangle 7"/>
          <p:cNvSpPr>
            <a:spLocks noChangeArrowheads="1"/>
          </p:cNvSpPr>
          <p:nvPr/>
        </p:nvSpPr>
        <p:spPr bwMode="auto">
          <a:xfrm>
            <a:off x="5064060" y="311964"/>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802.11-13/0933r1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ieee802.org/11/Meetings/Meeting_Plan.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3/11-13-1055-00-00ak-tag-stacking-change.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ieee802.org/11/Meetings/Meeting_Plan.html"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802.11 Supplementary Plenary Information - September 2013</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2013-</a:t>
            </a:r>
            <a:r>
              <a:rPr lang="en-US" dirty="0" smtClean="0"/>
              <a:t> September </a:t>
            </a:r>
            <a:r>
              <a:rPr lang="en-US" b="0" dirty="0" smtClean="0"/>
              <a:t>-15</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279401" y="3394075"/>
            <a:ext cx="85514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802.11 Plenary meeting </a:t>
            </a:r>
            <a:r>
              <a:rPr lang="en-US" sz="1600" dirty="0"/>
              <a:t>– </a:t>
            </a:r>
            <a:r>
              <a:rPr lang="en-US" sz="1600" dirty="0" smtClean="0"/>
              <a:t>September  2013 </a:t>
            </a:r>
          </a:p>
          <a:p>
            <a:pPr eaLnBrk="0" hangingPunct="0"/>
            <a:r>
              <a:rPr lang="en-US" sz="1600" dirty="0" smtClean="0"/>
              <a:t>being held in Nanjing, China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September 2013        PARS</a:t>
            </a:r>
            <a:endParaRPr lang="en-US" dirty="0"/>
          </a:p>
        </p:txBody>
      </p:sp>
      <p:sp>
        <p:nvSpPr>
          <p:cNvPr id="3" name="Content Placeholder 2"/>
          <p:cNvSpPr>
            <a:spLocks noGrp="1"/>
          </p:cNvSpPr>
          <p:nvPr>
            <p:ph idx="1"/>
          </p:nvPr>
        </p:nvSpPr>
        <p:spPr>
          <a:xfrm>
            <a:off x="179480" y="1378857"/>
            <a:ext cx="8732292" cy="4717143"/>
          </a:xfrm>
        </p:spPr>
        <p:txBody>
          <a:bodyPr/>
          <a:lstStyle/>
          <a:p>
            <a:r>
              <a:rPr lang="en-US" dirty="0" smtClean="0"/>
              <a:t>No PARS in September</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10</a:t>
            </a:fld>
            <a:endParaRPr lang="en-US"/>
          </a:p>
        </p:txBody>
      </p:sp>
      <p:sp>
        <p:nvSpPr>
          <p:cNvPr id="7" name="Text Box 4"/>
          <p:cNvSpPr txBox="1">
            <a:spLocks noChangeArrowheads="1"/>
          </p:cNvSpPr>
          <p:nvPr/>
        </p:nvSpPr>
        <p:spPr bwMode="auto">
          <a:xfrm>
            <a:off x="179479" y="544513"/>
            <a:ext cx="3204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4.1.5 </a:t>
            </a:r>
            <a:endParaRPr lang="en-US" sz="2000" dirty="0">
              <a:solidFill>
                <a:schemeClr val="tx2"/>
              </a:solidFill>
            </a:endParaRPr>
          </a:p>
        </p:txBody>
      </p:sp>
    </p:spTree>
    <p:extLst>
      <p:ext uri="{BB962C8B-B14F-4D97-AF65-F5344CB8AC3E}">
        <p14:creationId xmlns:p14="http://schemas.microsoft.com/office/powerpoint/2010/main" val="3028154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September 2013</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11</a:t>
            </a:fld>
            <a:endParaRPr lang="en-US" smtClean="0"/>
          </a:p>
        </p:txBody>
      </p:sp>
      <p:sp>
        <p:nvSpPr>
          <p:cNvPr id="26628" name="Rectangle 2"/>
          <p:cNvSpPr>
            <a:spLocks noGrp="1" noChangeArrowheads="1"/>
          </p:cNvSpPr>
          <p:nvPr>
            <p:ph type="title"/>
          </p:nvPr>
        </p:nvSpPr>
        <p:spPr>
          <a:xfrm>
            <a:off x="657225" y="790575"/>
            <a:ext cx="7772400"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255973998"/>
              </p:ext>
            </p:extLst>
          </p:nvPr>
        </p:nvGraphicFramePr>
        <p:xfrm>
          <a:off x="246289" y="1335996"/>
          <a:ext cx="7838169" cy="4541520"/>
        </p:xfrm>
        <a:graphic>
          <a:graphicData uri="http://schemas.openxmlformats.org/drawingml/2006/table">
            <a:tbl>
              <a:tblPr/>
              <a:tblGrid>
                <a:gridCol w="2217511"/>
                <a:gridCol w="2346436"/>
                <a:gridCol w="3274222"/>
              </a:tblGrid>
              <a:tr h="25828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Building</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202</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204</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205</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206</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313</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94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OMNIRAN</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307</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cxnSp>
        <p:nvCxnSpPr>
          <p:cNvPr id="3" name="Straight Connector 2"/>
          <p:cNvCxnSpPr/>
          <p:nvPr/>
        </p:nvCxnSpPr>
        <p:spPr bwMode="auto">
          <a:xfrm>
            <a:off x="5118100" y="2006600"/>
            <a:ext cx="2540000"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p:cNvCxnSpPr/>
          <p:nvPr/>
        </p:nvCxnSpPr>
        <p:spPr bwMode="auto">
          <a:xfrm>
            <a:off x="5118100" y="2501900"/>
            <a:ext cx="2540000"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September 2013</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12</a:t>
            </a:fld>
            <a:endParaRPr lang="en-US" smtClean="0"/>
          </a:p>
        </p:txBody>
      </p:sp>
      <p:sp>
        <p:nvSpPr>
          <p:cNvPr id="26628" name="Rectangle 2"/>
          <p:cNvSpPr>
            <a:spLocks noGrp="1" noChangeArrowheads="1"/>
          </p:cNvSpPr>
          <p:nvPr>
            <p:ph type="title"/>
          </p:nvPr>
        </p:nvSpPr>
        <p:spPr>
          <a:xfrm>
            <a:off x="3844924" y="641577"/>
            <a:ext cx="5299075"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2433853603"/>
              </p:ext>
            </p:extLst>
          </p:nvPr>
        </p:nvGraphicFramePr>
        <p:xfrm>
          <a:off x="161018" y="1211726"/>
          <a:ext cx="8418741" cy="5303520"/>
        </p:xfrm>
        <a:graphic>
          <a:graphicData uri="http://schemas.openxmlformats.org/drawingml/2006/table">
            <a:tbl>
              <a:tblPr/>
              <a:tblGrid>
                <a:gridCol w="2438854"/>
                <a:gridCol w="2162628"/>
                <a:gridCol w="3817259"/>
              </a:tblGrid>
              <a:tr h="2279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Building/Floor</a:t>
                      </a:r>
                      <a:endParaRPr kumimoji="0" lang="en-US" sz="12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802.11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Great Hall</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MC</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308</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AC</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308, 313</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AF</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307, 309</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Editors</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311</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AH</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Great Hall,</a:t>
                      </a:r>
                      <a:r>
                        <a:rPr lang="en-US" sz="1600" baseline="0" dirty="0" smtClean="0"/>
                        <a:t> 313</a:t>
                      </a:r>
                      <a:endParaRPr lang="en-US" sz="1600" dirty="0" smtClean="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AI</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AJ</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307, 309</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AK</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313</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AQ</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REG</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309</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WNG</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Great Hall</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JTC1</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HEW</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Great Hall</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ARC</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endParaRPr kumimoji="0" lang="en-US" sz="14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309</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extLst>
      <p:ext uri="{BB962C8B-B14F-4D97-AF65-F5344CB8AC3E}">
        <p14:creationId xmlns:p14="http://schemas.microsoft.com/office/powerpoint/2010/main" val="3905085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47700"/>
          </a:xfrm>
        </p:spPr>
        <p:txBody>
          <a:bodyPr/>
          <a:lstStyle/>
          <a:p>
            <a:r>
              <a:rPr lang="en-US" dirty="0" smtClean="0"/>
              <a:t>Badge Color Codes</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13</a:t>
            </a:fld>
            <a:endParaRPr lang="en-US"/>
          </a:p>
        </p:txBody>
      </p:sp>
      <p:sp>
        <p:nvSpPr>
          <p:cNvPr id="8" name="Text Box 2"/>
          <p:cNvSpPr txBox="1">
            <a:spLocks noChangeArrowheads="1"/>
          </p:cNvSpPr>
          <p:nvPr/>
        </p:nvSpPr>
        <p:spPr bwMode="auto">
          <a:xfrm>
            <a:off x="647700" y="2008188"/>
            <a:ext cx="1800225" cy="11144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500" b="1">
                <a:solidFill>
                  <a:srgbClr val="333333"/>
                </a:solidFill>
                <a:effectLst/>
                <a:latin typeface="Helvetica"/>
                <a:ea typeface="Calibri"/>
                <a:cs typeface="Helvetica"/>
              </a:rPr>
              <a:t> </a:t>
            </a:r>
            <a:endParaRPr lang="en-US" sz="1100">
              <a:effectLst/>
              <a:latin typeface="Calibri"/>
              <a:ea typeface="Calibri"/>
              <a:cs typeface="Times New Roman"/>
            </a:endParaRPr>
          </a:p>
          <a:p>
            <a:pPr marL="0" marR="0" algn="ctr">
              <a:spcBef>
                <a:spcPts val="0"/>
              </a:spcBef>
              <a:spcAft>
                <a:spcPts val="0"/>
              </a:spcAft>
            </a:pPr>
            <a:r>
              <a:rPr lang="en-US" sz="500" b="1">
                <a:solidFill>
                  <a:srgbClr val="333333"/>
                </a:solidFill>
                <a:effectLst/>
                <a:latin typeface="Helvetica"/>
                <a:ea typeface="Calibri"/>
                <a:cs typeface="Helvetica"/>
              </a:rPr>
              <a:t>Jiangsu Conference Centre, Nanjing, China</a:t>
            </a:r>
            <a:r>
              <a:rPr lang="en-US" sz="500">
                <a:solidFill>
                  <a:srgbClr val="333333"/>
                </a:solidFill>
                <a:effectLst/>
                <a:latin typeface="Helvetica"/>
                <a:ea typeface="Calibri"/>
                <a:cs typeface="Helvetica"/>
              </a:rPr>
              <a:t> </a:t>
            </a:r>
            <a:r>
              <a:rPr lang="en-US" sz="500" b="1">
                <a:effectLst/>
                <a:latin typeface="Arial"/>
                <a:ea typeface="Calibri"/>
                <a:cs typeface="Times New Roman"/>
              </a:rPr>
              <a:t/>
            </a:r>
            <a:br>
              <a:rPr lang="en-US" sz="500" b="1">
                <a:effectLst/>
                <a:latin typeface="Arial"/>
                <a:ea typeface="Calibri"/>
                <a:cs typeface="Times New Roman"/>
              </a:rPr>
            </a:br>
            <a:r>
              <a:rPr lang="en-US" sz="500" b="1">
                <a:effectLst/>
                <a:latin typeface="Arial"/>
                <a:ea typeface="Calibri"/>
                <a:cs typeface="Times New Roman"/>
              </a:rPr>
              <a:t>15 – 20 September 2013</a:t>
            </a:r>
            <a:endParaRPr lang="en-US" sz="1100">
              <a:effectLst/>
              <a:latin typeface="Calibri"/>
              <a:ea typeface="Calibri"/>
              <a:cs typeface="Times New Roman"/>
            </a:endParaRPr>
          </a:p>
        </p:txBody>
      </p:sp>
      <p:sp>
        <p:nvSpPr>
          <p:cNvPr id="12" name="Text Box 2"/>
          <p:cNvSpPr txBox="1">
            <a:spLocks noChangeArrowheads="1"/>
          </p:cNvSpPr>
          <p:nvPr/>
        </p:nvSpPr>
        <p:spPr bwMode="auto">
          <a:xfrm>
            <a:off x="6391275" y="1965325"/>
            <a:ext cx="1800225" cy="1200150"/>
          </a:xfrm>
          <a:prstGeom prst="rect">
            <a:avLst/>
          </a:prstGeom>
          <a:solidFill>
            <a:srgbClr val="FF99FF"/>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500" b="1">
                <a:solidFill>
                  <a:srgbClr val="333333"/>
                </a:solidFill>
                <a:effectLst/>
                <a:latin typeface="Helvetica"/>
                <a:ea typeface="Calibri"/>
                <a:cs typeface="Helvetica"/>
              </a:rPr>
              <a:t> </a:t>
            </a:r>
            <a:endParaRPr lang="en-US" sz="1100">
              <a:effectLst/>
              <a:latin typeface="Calibri"/>
              <a:ea typeface="Calibri"/>
              <a:cs typeface="Times New Roman"/>
            </a:endParaRPr>
          </a:p>
          <a:p>
            <a:pPr marL="0" marR="0" algn="ctr">
              <a:spcBef>
                <a:spcPts val="0"/>
              </a:spcBef>
              <a:spcAft>
                <a:spcPts val="0"/>
              </a:spcAft>
            </a:pPr>
            <a:r>
              <a:rPr lang="en-US" sz="500" b="1">
                <a:solidFill>
                  <a:srgbClr val="333333"/>
                </a:solidFill>
                <a:effectLst/>
                <a:latin typeface="Helvetica"/>
                <a:ea typeface="Calibri"/>
                <a:cs typeface="Helvetica"/>
              </a:rPr>
              <a:t>Jiangsu Conference Centre, Nanjing, China</a:t>
            </a:r>
            <a:r>
              <a:rPr lang="en-US" sz="500">
                <a:solidFill>
                  <a:srgbClr val="333333"/>
                </a:solidFill>
                <a:effectLst/>
                <a:latin typeface="Helvetica"/>
                <a:ea typeface="Calibri"/>
                <a:cs typeface="Helvetica"/>
              </a:rPr>
              <a:t> </a:t>
            </a:r>
            <a:r>
              <a:rPr lang="en-US" sz="500" b="1">
                <a:effectLst/>
                <a:latin typeface="Arial"/>
                <a:ea typeface="Calibri"/>
                <a:cs typeface="Times New Roman"/>
              </a:rPr>
              <a:t/>
            </a:r>
            <a:br>
              <a:rPr lang="en-US" sz="500" b="1">
                <a:effectLst/>
                <a:latin typeface="Arial"/>
                <a:ea typeface="Calibri"/>
                <a:cs typeface="Times New Roman"/>
              </a:rPr>
            </a:br>
            <a:r>
              <a:rPr lang="en-US" sz="500" b="1">
                <a:effectLst/>
                <a:latin typeface="Arial"/>
                <a:ea typeface="Calibri"/>
                <a:cs typeface="Times New Roman"/>
              </a:rPr>
              <a:t>15 – 20 September 2013</a:t>
            </a:r>
            <a:endParaRPr lang="en-US" sz="1100">
              <a:effectLst/>
              <a:latin typeface="Calibri"/>
              <a:ea typeface="Calibri"/>
              <a:cs typeface="Times New Roman"/>
            </a:endParaRPr>
          </a:p>
        </p:txBody>
      </p:sp>
      <p:sp>
        <p:nvSpPr>
          <p:cNvPr id="16" name="Text Box 2"/>
          <p:cNvSpPr txBox="1">
            <a:spLocks noChangeArrowheads="1"/>
          </p:cNvSpPr>
          <p:nvPr/>
        </p:nvSpPr>
        <p:spPr bwMode="auto">
          <a:xfrm>
            <a:off x="3570287" y="4756150"/>
            <a:ext cx="1800225" cy="1200150"/>
          </a:xfrm>
          <a:prstGeom prst="rect">
            <a:avLst/>
          </a:prstGeom>
          <a:no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500" b="1">
                <a:solidFill>
                  <a:srgbClr val="333333"/>
                </a:solidFill>
                <a:effectLst/>
                <a:latin typeface="Helvetica"/>
                <a:ea typeface="Calibri"/>
                <a:cs typeface="Helvetica"/>
              </a:rPr>
              <a:t> </a:t>
            </a:r>
            <a:endParaRPr lang="en-US" sz="1100">
              <a:effectLst/>
              <a:latin typeface="Calibri"/>
              <a:ea typeface="Calibri"/>
              <a:cs typeface="Times New Roman"/>
            </a:endParaRPr>
          </a:p>
          <a:p>
            <a:pPr marL="0" marR="0" algn="ctr">
              <a:spcBef>
                <a:spcPts val="0"/>
              </a:spcBef>
              <a:spcAft>
                <a:spcPts val="0"/>
              </a:spcAft>
            </a:pPr>
            <a:r>
              <a:rPr lang="en-US" sz="500" b="1">
                <a:solidFill>
                  <a:srgbClr val="333333"/>
                </a:solidFill>
                <a:effectLst/>
                <a:latin typeface="Helvetica"/>
                <a:ea typeface="Calibri"/>
                <a:cs typeface="Helvetica"/>
              </a:rPr>
              <a:t>Jiangsu Conference Centre, Nanjing, China</a:t>
            </a:r>
            <a:r>
              <a:rPr lang="en-US" sz="500">
                <a:solidFill>
                  <a:srgbClr val="333333"/>
                </a:solidFill>
                <a:effectLst/>
                <a:latin typeface="Helvetica"/>
                <a:ea typeface="Calibri"/>
                <a:cs typeface="Helvetica"/>
              </a:rPr>
              <a:t> </a:t>
            </a:r>
            <a:r>
              <a:rPr lang="en-US" sz="500" b="1">
                <a:effectLst/>
                <a:latin typeface="Arial"/>
                <a:ea typeface="Calibri"/>
                <a:cs typeface="Times New Roman"/>
              </a:rPr>
              <a:t/>
            </a:r>
            <a:br>
              <a:rPr lang="en-US" sz="500" b="1">
                <a:effectLst/>
                <a:latin typeface="Arial"/>
                <a:ea typeface="Calibri"/>
                <a:cs typeface="Times New Roman"/>
              </a:rPr>
            </a:br>
            <a:r>
              <a:rPr lang="en-US" sz="500" b="1">
                <a:effectLst/>
                <a:latin typeface="Arial"/>
                <a:ea typeface="Calibri"/>
                <a:cs typeface="Times New Roman"/>
              </a:rPr>
              <a:t>15 – 20 September 2013</a:t>
            </a:r>
            <a:endParaRPr lang="en-US" sz="1100">
              <a:effectLst/>
              <a:latin typeface="Calibri"/>
              <a:ea typeface="Calibri"/>
              <a:cs typeface="Times New Roman"/>
            </a:endParaRPr>
          </a:p>
        </p:txBody>
      </p:sp>
      <p:sp>
        <p:nvSpPr>
          <p:cNvPr id="20" name="Block Arc 19"/>
          <p:cNvSpPr/>
          <p:nvPr/>
        </p:nvSpPr>
        <p:spPr>
          <a:xfrm>
            <a:off x="6905625" y="1355725"/>
            <a:ext cx="819150" cy="619125"/>
          </a:xfrm>
          <a:prstGeom prst="blockArc">
            <a:avLst>
              <a:gd name="adj1" fmla="val 7427343"/>
              <a:gd name="adj2" fmla="val 2888192"/>
              <a:gd name="adj3" fmla="val 10651"/>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Block Arc 20"/>
          <p:cNvSpPr/>
          <p:nvPr/>
        </p:nvSpPr>
        <p:spPr>
          <a:xfrm>
            <a:off x="1019175" y="1374775"/>
            <a:ext cx="1009650" cy="647700"/>
          </a:xfrm>
          <a:prstGeom prst="blockArc">
            <a:avLst>
              <a:gd name="adj1" fmla="val 7427343"/>
              <a:gd name="adj2" fmla="val 2888192"/>
              <a:gd name="adj3" fmla="val 1065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Block Arc 21"/>
          <p:cNvSpPr/>
          <p:nvPr/>
        </p:nvSpPr>
        <p:spPr>
          <a:xfrm>
            <a:off x="3989387" y="4113212"/>
            <a:ext cx="1009650" cy="647700"/>
          </a:xfrm>
          <a:prstGeom prst="blockArc">
            <a:avLst>
              <a:gd name="adj1" fmla="val 7427343"/>
              <a:gd name="adj2" fmla="val 2888192"/>
              <a:gd name="adj3" fmla="val 1065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3" name="Text Box 2"/>
          <p:cNvSpPr txBox="1">
            <a:spLocks noChangeArrowheads="1"/>
          </p:cNvSpPr>
          <p:nvPr/>
        </p:nvSpPr>
        <p:spPr bwMode="auto">
          <a:xfrm>
            <a:off x="3570287" y="5713412"/>
            <a:ext cx="1790700" cy="257175"/>
          </a:xfrm>
          <a:prstGeom prst="rect">
            <a:avLst/>
          </a:prstGeom>
          <a:solidFill>
            <a:schemeClr val="tx1"/>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b="1">
                <a:solidFill>
                  <a:srgbClr val="FFFFFF"/>
                </a:solidFill>
                <a:effectLst/>
                <a:latin typeface="Calibri"/>
                <a:ea typeface="Calibri"/>
                <a:cs typeface="Times New Roman"/>
              </a:rPr>
              <a:t>STUDENT</a:t>
            </a:r>
            <a:endParaRPr lang="en-US" sz="1100">
              <a:effectLst/>
              <a:latin typeface="Calibri"/>
              <a:ea typeface="Calibri"/>
              <a:cs typeface="Times New Roman"/>
            </a:endParaRPr>
          </a:p>
        </p:txBody>
      </p:sp>
      <p:sp>
        <p:nvSpPr>
          <p:cNvPr id="24" name="Text Box 2"/>
          <p:cNvSpPr txBox="1">
            <a:spLocks noChangeArrowheads="1"/>
          </p:cNvSpPr>
          <p:nvPr/>
        </p:nvSpPr>
        <p:spPr bwMode="auto">
          <a:xfrm>
            <a:off x="6391275" y="2924175"/>
            <a:ext cx="1790700" cy="257175"/>
          </a:xfrm>
          <a:prstGeom prst="rect">
            <a:avLst/>
          </a:prstGeom>
          <a:solidFill>
            <a:schemeClr val="tx1"/>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b="1">
                <a:solidFill>
                  <a:srgbClr val="FFFFFF"/>
                </a:solidFill>
                <a:effectLst/>
                <a:latin typeface="Calibri"/>
                <a:ea typeface="Calibri"/>
                <a:cs typeface="Times New Roman"/>
              </a:rPr>
              <a:t>UNIVERSITY OUTREACH</a:t>
            </a:r>
            <a:endParaRPr lang="en-US" sz="1100">
              <a:effectLst/>
              <a:latin typeface="Calibri"/>
              <a:ea typeface="Calibri"/>
              <a:cs typeface="Times New Roman"/>
            </a:endParaRPr>
          </a:p>
        </p:txBody>
      </p:sp>
      <p:sp>
        <p:nvSpPr>
          <p:cNvPr id="25" name="Text Box 2"/>
          <p:cNvSpPr txBox="1">
            <a:spLocks noChangeArrowheads="1"/>
          </p:cNvSpPr>
          <p:nvPr/>
        </p:nvSpPr>
        <p:spPr bwMode="auto">
          <a:xfrm>
            <a:off x="3546475" y="2022475"/>
            <a:ext cx="1800225" cy="1200150"/>
          </a:xfrm>
          <a:prstGeom prst="rect">
            <a:avLst/>
          </a:prstGeom>
          <a:solidFill>
            <a:srgbClr val="FFFF99"/>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500" b="1">
                <a:solidFill>
                  <a:srgbClr val="333333"/>
                </a:solidFill>
                <a:effectLst/>
                <a:latin typeface="Helvetica"/>
                <a:ea typeface="Calibri"/>
                <a:cs typeface="Helvetica"/>
              </a:rPr>
              <a:t> </a:t>
            </a:r>
            <a:endParaRPr lang="en-US" sz="1100">
              <a:effectLst/>
              <a:latin typeface="Calibri"/>
              <a:ea typeface="Calibri"/>
              <a:cs typeface="Times New Roman"/>
            </a:endParaRPr>
          </a:p>
          <a:p>
            <a:pPr marL="0" marR="0" algn="ctr">
              <a:spcBef>
                <a:spcPts val="0"/>
              </a:spcBef>
              <a:spcAft>
                <a:spcPts val="0"/>
              </a:spcAft>
            </a:pPr>
            <a:r>
              <a:rPr lang="en-US" sz="500" b="1">
                <a:solidFill>
                  <a:srgbClr val="333333"/>
                </a:solidFill>
                <a:effectLst/>
                <a:latin typeface="Helvetica"/>
                <a:ea typeface="Calibri"/>
                <a:cs typeface="Helvetica"/>
              </a:rPr>
              <a:t>Jiangsu Conference Centre, Nanjing, China</a:t>
            </a:r>
            <a:r>
              <a:rPr lang="en-US" sz="500">
                <a:solidFill>
                  <a:srgbClr val="333333"/>
                </a:solidFill>
                <a:effectLst/>
                <a:latin typeface="Helvetica"/>
                <a:ea typeface="Calibri"/>
                <a:cs typeface="Helvetica"/>
              </a:rPr>
              <a:t> </a:t>
            </a:r>
            <a:r>
              <a:rPr lang="en-US" sz="500" b="1">
                <a:effectLst/>
                <a:latin typeface="Arial"/>
                <a:ea typeface="Calibri"/>
                <a:cs typeface="Times New Roman"/>
              </a:rPr>
              <a:t/>
            </a:r>
            <a:br>
              <a:rPr lang="en-US" sz="500" b="1">
                <a:effectLst/>
                <a:latin typeface="Arial"/>
                <a:ea typeface="Calibri"/>
                <a:cs typeface="Times New Roman"/>
              </a:rPr>
            </a:br>
            <a:r>
              <a:rPr lang="en-US" sz="500" b="1">
                <a:effectLst/>
                <a:latin typeface="Arial"/>
                <a:ea typeface="Calibri"/>
                <a:cs typeface="Times New Roman"/>
              </a:rPr>
              <a:t>15 – 20 September 2013</a:t>
            </a:r>
            <a:endParaRPr lang="en-US" sz="1100">
              <a:effectLst/>
              <a:latin typeface="Calibri"/>
              <a:ea typeface="Calibri"/>
              <a:cs typeface="Times New Roman"/>
            </a:endParaRPr>
          </a:p>
        </p:txBody>
      </p:sp>
      <p:sp>
        <p:nvSpPr>
          <p:cNvPr id="29" name="Block Arc 28"/>
          <p:cNvSpPr/>
          <p:nvPr/>
        </p:nvSpPr>
        <p:spPr>
          <a:xfrm>
            <a:off x="3965575" y="1371600"/>
            <a:ext cx="1009650" cy="647700"/>
          </a:xfrm>
          <a:prstGeom prst="blockArc">
            <a:avLst>
              <a:gd name="adj1" fmla="val 7427343"/>
              <a:gd name="adj2" fmla="val 2888192"/>
              <a:gd name="adj3" fmla="val 10651"/>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Text Box 2"/>
          <p:cNvSpPr txBox="1">
            <a:spLocks noChangeArrowheads="1"/>
          </p:cNvSpPr>
          <p:nvPr/>
        </p:nvSpPr>
        <p:spPr bwMode="auto">
          <a:xfrm>
            <a:off x="3546475" y="2981325"/>
            <a:ext cx="1790700" cy="257175"/>
          </a:xfrm>
          <a:prstGeom prst="rect">
            <a:avLst/>
          </a:prstGeom>
          <a:solidFill>
            <a:schemeClr val="tx1"/>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b="1">
                <a:solidFill>
                  <a:srgbClr val="FFFFFF"/>
                </a:solidFill>
                <a:effectLst/>
                <a:latin typeface="Calibri"/>
                <a:ea typeface="Calibri"/>
                <a:cs typeface="Times New Roman"/>
              </a:rPr>
              <a:t>STAFF</a:t>
            </a:r>
            <a:endParaRPr lang="en-US" sz="1100">
              <a:effectLst/>
              <a:latin typeface="Calibri"/>
              <a:ea typeface="Calibri"/>
              <a:cs typeface="Times New Roman"/>
            </a:endParaRPr>
          </a:p>
        </p:txBody>
      </p:sp>
      <p:sp>
        <p:nvSpPr>
          <p:cNvPr id="31" name="Text Box 2"/>
          <p:cNvSpPr txBox="1">
            <a:spLocks noChangeArrowheads="1"/>
          </p:cNvSpPr>
          <p:nvPr/>
        </p:nvSpPr>
        <p:spPr bwMode="auto">
          <a:xfrm>
            <a:off x="6584950" y="4830763"/>
            <a:ext cx="1800225" cy="1123950"/>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dirty="0">
                <a:effectLst/>
                <a:latin typeface="Calibri"/>
                <a:ea typeface="Calibri"/>
                <a:cs typeface="Times New Roman"/>
              </a:rPr>
              <a:t> </a:t>
            </a:r>
          </a:p>
          <a:p>
            <a:pPr marL="0" marR="0" algn="ctr">
              <a:spcBef>
                <a:spcPts val="0"/>
              </a:spcBef>
              <a:spcAft>
                <a:spcPts val="0"/>
              </a:spcAft>
            </a:pPr>
            <a:r>
              <a:rPr lang="en-US" sz="1100" dirty="0">
                <a:effectLst/>
                <a:latin typeface="Calibri"/>
                <a:ea typeface="Calibri"/>
                <a:cs typeface="Times New Roman"/>
              </a:rPr>
              <a:t> </a:t>
            </a:r>
          </a:p>
          <a:p>
            <a:pPr marL="0" marR="0" algn="ctr">
              <a:spcBef>
                <a:spcPts val="0"/>
              </a:spcBef>
              <a:spcAft>
                <a:spcPts val="0"/>
              </a:spcAft>
            </a:pPr>
            <a:r>
              <a:rPr lang="en-US" sz="500" b="1" dirty="0">
                <a:solidFill>
                  <a:srgbClr val="333333"/>
                </a:solidFill>
                <a:effectLst/>
                <a:latin typeface="Helvetica"/>
                <a:ea typeface="Calibri"/>
                <a:cs typeface="Helvetica"/>
              </a:rPr>
              <a:t> </a:t>
            </a:r>
            <a:endParaRPr lang="en-US" sz="1100" dirty="0">
              <a:effectLst/>
              <a:latin typeface="Calibri"/>
              <a:ea typeface="Calibri"/>
              <a:cs typeface="Times New Roman"/>
            </a:endParaRPr>
          </a:p>
          <a:p>
            <a:pPr marL="0" marR="0" algn="ctr">
              <a:spcBef>
                <a:spcPts val="0"/>
              </a:spcBef>
              <a:spcAft>
                <a:spcPts val="0"/>
              </a:spcAft>
            </a:pPr>
            <a:r>
              <a:rPr lang="en-US" sz="500" b="1" dirty="0">
                <a:solidFill>
                  <a:srgbClr val="333333"/>
                </a:solidFill>
                <a:effectLst/>
                <a:latin typeface="Helvetica"/>
                <a:ea typeface="Calibri"/>
                <a:cs typeface="Helvetica"/>
              </a:rPr>
              <a:t>Jiangsu Conference Centre, Nanjing, China</a:t>
            </a:r>
            <a:r>
              <a:rPr lang="en-US" sz="500" dirty="0">
                <a:solidFill>
                  <a:srgbClr val="333333"/>
                </a:solidFill>
                <a:effectLst/>
                <a:latin typeface="Helvetica"/>
                <a:ea typeface="Calibri"/>
                <a:cs typeface="Helvetica"/>
              </a:rPr>
              <a:t> </a:t>
            </a:r>
            <a:r>
              <a:rPr lang="en-US" sz="500" b="1" dirty="0">
                <a:effectLst/>
                <a:latin typeface="Arial"/>
                <a:ea typeface="Calibri"/>
                <a:cs typeface="Times New Roman"/>
              </a:rPr>
              <a:t/>
            </a:r>
            <a:br>
              <a:rPr lang="en-US" sz="500" b="1" dirty="0">
                <a:effectLst/>
                <a:latin typeface="Arial"/>
                <a:ea typeface="Calibri"/>
                <a:cs typeface="Times New Roman"/>
              </a:rPr>
            </a:br>
            <a:r>
              <a:rPr lang="en-US" sz="500" b="1" dirty="0">
                <a:effectLst/>
                <a:latin typeface="Arial"/>
                <a:ea typeface="Calibri"/>
                <a:cs typeface="Times New Roman"/>
              </a:rPr>
              <a:t>15 – 20 September 2013</a:t>
            </a:r>
            <a:endParaRPr lang="en-US" sz="1100" dirty="0">
              <a:effectLst/>
              <a:latin typeface="Calibri"/>
              <a:ea typeface="Calibri"/>
              <a:cs typeface="Times New Roman"/>
            </a:endParaRPr>
          </a:p>
        </p:txBody>
      </p:sp>
      <p:sp>
        <p:nvSpPr>
          <p:cNvPr id="35" name="Block Arc 34"/>
          <p:cNvSpPr/>
          <p:nvPr/>
        </p:nvSpPr>
        <p:spPr>
          <a:xfrm>
            <a:off x="7004050" y="4184650"/>
            <a:ext cx="1009650" cy="647700"/>
          </a:xfrm>
          <a:prstGeom prst="blockArc">
            <a:avLst>
              <a:gd name="adj1" fmla="val 7427343"/>
              <a:gd name="adj2" fmla="val 2888192"/>
              <a:gd name="adj3" fmla="val 10651"/>
            </a:avLst>
          </a:prstGeom>
          <a:solidFill>
            <a:schemeClr val="accent1">
              <a:lumMod val="60000"/>
              <a:lumOff val="4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6" name="Text Box 2"/>
          <p:cNvSpPr txBox="1">
            <a:spLocks noChangeArrowheads="1"/>
          </p:cNvSpPr>
          <p:nvPr/>
        </p:nvSpPr>
        <p:spPr bwMode="auto">
          <a:xfrm>
            <a:off x="6584950" y="5699125"/>
            <a:ext cx="1790700" cy="257175"/>
          </a:xfrm>
          <a:prstGeom prst="rect">
            <a:avLst/>
          </a:prstGeom>
          <a:solidFill>
            <a:schemeClr val="tx1"/>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b="1">
                <a:solidFill>
                  <a:srgbClr val="FFFFFF"/>
                </a:solidFill>
                <a:effectLst/>
                <a:latin typeface="Calibri"/>
                <a:ea typeface="Calibri"/>
                <a:cs typeface="Times New Roman"/>
              </a:rPr>
              <a:t>WEDNESDAY SOCIAL</a:t>
            </a:r>
            <a:endParaRPr lang="en-US" sz="1100">
              <a:effectLst/>
              <a:latin typeface="Calibri"/>
              <a:ea typeface="Calibri"/>
              <a:cs typeface="Times New Roman"/>
            </a:endParaRPr>
          </a:p>
        </p:txBody>
      </p:sp>
      <p:sp>
        <p:nvSpPr>
          <p:cNvPr id="9" name="TextBox 8"/>
          <p:cNvSpPr txBox="1"/>
          <p:nvPr/>
        </p:nvSpPr>
        <p:spPr>
          <a:xfrm>
            <a:off x="647700" y="3479799"/>
            <a:ext cx="1364476" cy="461665"/>
          </a:xfrm>
          <a:prstGeom prst="rect">
            <a:avLst/>
          </a:prstGeom>
          <a:noFill/>
        </p:spPr>
        <p:txBody>
          <a:bodyPr wrap="none" rtlCol="0">
            <a:spAutoFit/>
          </a:bodyPr>
          <a:lstStyle/>
          <a:p>
            <a:pPr algn="ctr"/>
            <a:r>
              <a:rPr lang="en-US" dirty="0" smtClean="0"/>
              <a:t>Attendee</a:t>
            </a:r>
            <a:endParaRPr lang="en-US" dirty="0"/>
          </a:p>
        </p:txBody>
      </p:sp>
      <p:sp>
        <p:nvSpPr>
          <p:cNvPr id="38" name="TextBox 37"/>
          <p:cNvSpPr txBox="1"/>
          <p:nvPr/>
        </p:nvSpPr>
        <p:spPr>
          <a:xfrm>
            <a:off x="4057912" y="3399778"/>
            <a:ext cx="817853" cy="461665"/>
          </a:xfrm>
          <a:prstGeom prst="rect">
            <a:avLst/>
          </a:prstGeom>
          <a:noFill/>
        </p:spPr>
        <p:txBody>
          <a:bodyPr wrap="none" rtlCol="0">
            <a:spAutoFit/>
          </a:bodyPr>
          <a:lstStyle/>
          <a:p>
            <a:pPr algn="ctr"/>
            <a:r>
              <a:rPr lang="en-US" dirty="0" smtClean="0"/>
              <a:t>Staff</a:t>
            </a:r>
            <a:endParaRPr lang="en-US" dirty="0"/>
          </a:p>
        </p:txBody>
      </p:sp>
      <p:sp>
        <p:nvSpPr>
          <p:cNvPr id="39" name="TextBox 38"/>
          <p:cNvSpPr txBox="1"/>
          <p:nvPr/>
        </p:nvSpPr>
        <p:spPr>
          <a:xfrm>
            <a:off x="5889339" y="3319757"/>
            <a:ext cx="2870529" cy="461665"/>
          </a:xfrm>
          <a:prstGeom prst="rect">
            <a:avLst/>
          </a:prstGeom>
          <a:noFill/>
        </p:spPr>
        <p:txBody>
          <a:bodyPr wrap="none" rtlCol="0">
            <a:spAutoFit/>
          </a:bodyPr>
          <a:lstStyle/>
          <a:p>
            <a:pPr algn="ctr"/>
            <a:r>
              <a:rPr lang="en-US" dirty="0" smtClean="0"/>
              <a:t>University Outreach</a:t>
            </a:r>
            <a:endParaRPr lang="en-US" dirty="0"/>
          </a:p>
        </p:txBody>
      </p:sp>
      <p:sp>
        <p:nvSpPr>
          <p:cNvPr id="40" name="TextBox 39"/>
          <p:cNvSpPr txBox="1"/>
          <p:nvPr/>
        </p:nvSpPr>
        <p:spPr>
          <a:xfrm>
            <a:off x="3835729" y="5987106"/>
            <a:ext cx="1212191" cy="461665"/>
          </a:xfrm>
          <a:prstGeom prst="rect">
            <a:avLst/>
          </a:prstGeom>
          <a:noFill/>
        </p:spPr>
        <p:txBody>
          <a:bodyPr wrap="none" rtlCol="0">
            <a:spAutoFit/>
          </a:bodyPr>
          <a:lstStyle/>
          <a:p>
            <a:pPr algn="ctr"/>
            <a:r>
              <a:rPr lang="en-US" dirty="0" smtClean="0"/>
              <a:t>Student</a:t>
            </a:r>
            <a:endParaRPr lang="en-US" dirty="0"/>
          </a:p>
        </p:txBody>
      </p:sp>
      <p:sp>
        <p:nvSpPr>
          <p:cNvPr id="41" name="TextBox 40"/>
          <p:cNvSpPr txBox="1"/>
          <p:nvPr/>
        </p:nvSpPr>
        <p:spPr>
          <a:xfrm>
            <a:off x="6580394" y="5985222"/>
            <a:ext cx="1907766" cy="461665"/>
          </a:xfrm>
          <a:prstGeom prst="rect">
            <a:avLst/>
          </a:prstGeom>
          <a:noFill/>
        </p:spPr>
        <p:txBody>
          <a:bodyPr wrap="none" rtlCol="0">
            <a:spAutoFit/>
          </a:bodyPr>
          <a:lstStyle/>
          <a:p>
            <a:pPr algn="ctr"/>
            <a:r>
              <a:rPr lang="en-US" dirty="0" smtClean="0"/>
              <a:t>Nanjing VIP </a:t>
            </a:r>
            <a:endParaRPr lang="en-US" dirty="0"/>
          </a:p>
        </p:txBody>
      </p:sp>
    </p:spTree>
    <p:extLst>
      <p:ext uri="{BB962C8B-B14F-4D97-AF65-F5344CB8AC3E}">
        <p14:creationId xmlns:p14="http://schemas.microsoft.com/office/powerpoint/2010/main" val="40603702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8" name="Content Placeholder 2"/>
          <p:cNvSpPr>
            <a:spLocks noGrp="1"/>
          </p:cNvSpPr>
          <p:nvPr>
            <p:ph idx="1"/>
          </p:nvPr>
        </p:nvSpPr>
        <p:spPr>
          <a:xfrm>
            <a:off x="358053" y="1249652"/>
            <a:ext cx="8564562" cy="5238233"/>
          </a:xfrm>
        </p:spPr>
        <p:txBody>
          <a:bodyPr/>
          <a:lstStyle/>
          <a:p>
            <a:pPr marL="0" indent="0">
              <a:spcBef>
                <a:spcPts val="0"/>
              </a:spcBef>
              <a:buNone/>
            </a:pPr>
            <a:r>
              <a:rPr lang="en-US" sz="2600" dirty="0" smtClean="0"/>
              <a:t>18:   </a:t>
            </a:r>
            <a:r>
              <a:rPr lang="en-US" sz="2600" dirty="0"/>
              <a:t>Agenda			</a:t>
            </a:r>
            <a:r>
              <a:rPr lang="en-US" sz="2600" dirty="0" smtClean="0"/>
              <a:t>	</a:t>
            </a:r>
            <a:r>
              <a:rPr lang="en-US" sz="2600" dirty="0" smtClean="0"/>
              <a:t>18-13-0099 r4</a:t>
            </a:r>
            <a:endParaRPr lang="en-US" sz="2600" dirty="0" smtClean="0"/>
          </a:p>
          <a:p>
            <a:pPr marL="0" indent="0">
              <a:spcBef>
                <a:spcPts val="0"/>
              </a:spcBef>
              <a:buNone/>
            </a:pPr>
            <a:r>
              <a:rPr lang="en-US" sz="2600" dirty="0" smtClean="0"/>
              <a:t>        Opening </a:t>
            </a:r>
            <a:r>
              <a:rPr lang="en-US" sz="2600" dirty="0"/>
              <a:t>Report </a:t>
            </a:r>
            <a:r>
              <a:rPr lang="en-US" sz="2600" dirty="0" smtClean="0"/>
              <a:t>		</a:t>
            </a:r>
            <a:r>
              <a:rPr lang="en-US" sz="2600" dirty="0" smtClean="0"/>
              <a:t>18-13-          </a:t>
            </a:r>
            <a:endParaRPr lang="en-US" sz="2600" dirty="0"/>
          </a:p>
          <a:p>
            <a:pPr marL="0" indent="0">
              <a:spcBef>
                <a:spcPts val="600"/>
              </a:spcBef>
              <a:buFontTx/>
              <a:buNone/>
            </a:pPr>
            <a:r>
              <a:rPr lang="en-US" sz="2600" dirty="0" smtClean="0"/>
              <a:t>19:   Agenda  			</a:t>
            </a:r>
            <a:r>
              <a:rPr lang="en-US" sz="2600" dirty="0" smtClean="0"/>
              <a:t>19-13-0109 r0 </a:t>
            </a:r>
            <a:r>
              <a:rPr lang="en-US" sz="2600" dirty="0" smtClean="0"/>
              <a:t>	</a:t>
            </a:r>
          </a:p>
          <a:p>
            <a:pPr marL="0" indent="0">
              <a:spcBef>
                <a:spcPts val="0"/>
              </a:spcBef>
              <a:buNone/>
            </a:pPr>
            <a:r>
              <a:rPr lang="en-US" sz="2600" dirty="0"/>
              <a:t> </a:t>
            </a:r>
            <a:r>
              <a:rPr lang="en-US" sz="2600" dirty="0" smtClean="0"/>
              <a:t>       Opening Report   		</a:t>
            </a:r>
            <a:r>
              <a:rPr lang="en-US" sz="2600" dirty="0" smtClean="0"/>
              <a:t>19-13- </a:t>
            </a:r>
            <a:r>
              <a:rPr lang="en-US" sz="2600" dirty="0" smtClean="0"/>
              <a:t>	</a:t>
            </a:r>
          </a:p>
          <a:p>
            <a:pPr marL="0" indent="0">
              <a:buNone/>
            </a:pPr>
            <a:r>
              <a:rPr lang="en-US" sz="2600" dirty="0" smtClean="0"/>
              <a:t>21:  Agenda 				</a:t>
            </a:r>
            <a:r>
              <a:rPr lang="en-US" sz="2600" dirty="0" smtClean="0"/>
              <a:t>21-13-0153 r0</a:t>
            </a:r>
            <a:endParaRPr lang="en-US" sz="2600" dirty="0" smtClean="0"/>
          </a:p>
          <a:p>
            <a:pPr marL="0" indent="0">
              <a:spcBef>
                <a:spcPts val="0"/>
              </a:spcBef>
              <a:buNone/>
            </a:pPr>
            <a:r>
              <a:rPr lang="en-US" sz="2600" dirty="0" smtClean="0"/>
              <a:t>       Opening </a:t>
            </a:r>
            <a:r>
              <a:rPr lang="en-US" sz="2600" dirty="0"/>
              <a:t>Report   	</a:t>
            </a:r>
            <a:r>
              <a:rPr lang="en-US" sz="2600" dirty="0" smtClean="0"/>
              <a:t>	</a:t>
            </a:r>
            <a:r>
              <a:rPr lang="en-US" sz="2600" dirty="0" smtClean="0"/>
              <a:t>21-13-</a:t>
            </a:r>
            <a:r>
              <a:rPr lang="en-US" sz="2600" dirty="0" smtClean="0"/>
              <a:t>	</a:t>
            </a:r>
          </a:p>
          <a:p>
            <a:pPr marL="0" indent="0">
              <a:buNone/>
            </a:pPr>
            <a:r>
              <a:rPr lang="en-US" sz="2600" dirty="0" smtClean="0"/>
              <a:t>22: </a:t>
            </a:r>
            <a:r>
              <a:rPr lang="en-US" sz="2600" dirty="0"/>
              <a:t>Agenda 			</a:t>
            </a:r>
            <a:r>
              <a:rPr lang="en-US" sz="2600" dirty="0" smtClean="0"/>
              <a:t>	22-13- </a:t>
            </a:r>
            <a:r>
              <a:rPr lang="en-US" sz="2600" dirty="0" smtClean="0"/>
              <a:t>0136 r0</a:t>
            </a:r>
            <a:endParaRPr lang="en-US" sz="2600" dirty="0" smtClean="0"/>
          </a:p>
          <a:p>
            <a:pPr marL="0" indent="0">
              <a:spcBef>
                <a:spcPts val="0"/>
              </a:spcBef>
              <a:buNone/>
            </a:pPr>
            <a:r>
              <a:rPr lang="en-US" sz="2600" dirty="0" smtClean="0"/>
              <a:t>       Opening Report   		22-13- </a:t>
            </a:r>
            <a:r>
              <a:rPr lang="en-US" sz="2600" dirty="0" smtClean="0"/>
              <a:t> </a:t>
            </a:r>
            <a:r>
              <a:rPr lang="en-US" sz="2600" dirty="0" smtClean="0"/>
              <a:t>	</a:t>
            </a:r>
          </a:p>
          <a:p>
            <a:pPr marL="0" indent="0">
              <a:buNone/>
            </a:pPr>
            <a:r>
              <a:rPr lang="en-US" sz="2600" dirty="0" smtClean="0"/>
              <a:t>24: </a:t>
            </a:r>
            <a:r>
              <a:rPr lang="en-US" sz="2600" dirty="0"/>
              <a:t>Agenda 				</a:t>
            </a:r>
            <a:r>
              <a:rPr lang="en-US" sz="2600" dirty="0" smtClean="0"/>
              <a:t>24-13-0033 r1</a:t>
            </a:r>
            <a:endParaRPr lang="en-US" sz="2600" dirty="0" smtClean="0"/>
          </a:p>
          <a:p>
            <a:pPr marL="0" indent="0">
              <a:spcBef>
                <a:spcPts val="0"/>
              </a:spcBef>
              <a:buNone/>
            </a:pPr>
            <a:r>
              <a:rPr lang="en-US" sz="2600" dirty="0"/>
              <a:t> </a:t>
            </a:r>
            <a:r>
              <a:rPr lang="en-US" sz="2600" dirty="0" smtClean="0"/>
              <a:t>      Opening </a:t>
            </a:r>
            <a:r>
              <a:rPr lang="en-US" sz="2600" dirty="0"/>
              <a:t>Report   		</a:t>
            </a:r>
            <a:r>
              <a:rPr lang="en-US" sz="2600" dirty="0" smtClean="0"/>
              <a:t>24-13-0034 r0</a:t>
            </a:r>
            <a:endParaRPr lang="en-US" sz="2600" dirty="0" smtClean="0"/>
          </a:p>
          <a:p>
            <a:pPr marL="0" indent="0">
              <a:spcBef>
                <a:spcPts val="0"/>
              </a:spcBef>
              <a:buNone/>
            </a:pPr>
            <a:r>
              <a:rPr lang="en-US" sz="2600" dirty="0" err="1" smtClean="0"/>
              <a:t>OmniRAN</a:t>
            </a:r>
            <a:r>
              <a:rPr lang="en-US" sz="2600" dirty="0" smtClean="0"/>
              <a:t>   </a:t>
            </a:r>
            <a:r>
              <a:rPr lang="en-US" sz="2600" dirty="0"/>
              <a:t>Agenda 		</a:t>
            </a:r>
            <a:r>
              <a:rPr lang="en-US" sz="2600" dirty="0" smtClean="0"/>
              <a:t>omniran-13-</a:t>
            </a:r>
            <a:endParaRPr lang="en-US" sz="2600" dirty="0"/>
          </a:p>
          <a:p>
            <a:pPr marL="0" indent="0">
              <a:spcBef>
                <a:spcPts val="0"/>
              </a:spcBef>
              <a:buNone/>
            </a:pPr>
            <a:r>
              <a:rPr lang="en-US" sz="2600" dirty="0"/>
              <a:t>       Opening Report   		</a:t>
            </a:r>
            <a:r>
              <a:rPr lang="en-US" sz="2600" dirty="0" smtClean="0"/>
              <a:t>omniran-13- </a:t>
            </a:r>
            <a:endParaRPr lang="en-US" sz="2600" dirty="0"/>
          </a:p>
          <a:p>
            <a:pPr marL="0" indent="0">
              <a:spcBef>
                <a:spcPts val="0"/>
              </a:spcBef>
              <a:buNone/>
            </a:pPr>
            <a:endParaRPr lang="en-US" sz="2600" dirty="0" smtClean="0"/>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14</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888549"/>
            <a:ext cx="7772400" cy="562429"/>
          </a:xfrm>
        </p:spPr>
        <p:txBody>
          <a:bodyPr/>
          <a:lstStyle/>
          <a:p>
            <a:r>
              <a:rPr lang="en-US" dirty="0" smtClean="0"/>
              <a:t>802.18 topics – Timeslots to be assigned</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15</a:t>
            </a:fld>
            <a:endParaRPr lang="en-US"/>
          </a:p>
        </p:txBody>
      </p:sp>
      <p:sp>
        <p:nvSpPr>
          <p:cNvPr id="8"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01884272"/>
              </p:ext>
            </p:extLst>
          </p:nvPr>
        </p:nvGraphicFramePr>
        <p:xfrm>
          <a:off x="317500" y="1663698"/>
          <a:ext cx="8648700" cy="4635502"/>
        </p:xfrm>
        <a:graphic>
          <a:graphicData uri="http://schemas.openxmlformats.org/drawingml/2006/table">
            <a:tbl>
              <a:tblPr/>
              <a:tblGrid>
                <a:gridCol w="8648700"/>
              </a:tblGrid>
              <a:tr h="615181">
                <a:tc>
                  <a:txBody>
                    <a:bodyPr/>
                    <a:lstStyle/>
                    <a:p>
                      <a:pPr algn="l" fontAlgn="ctr"/>
                      <a:r>
                        <a:rPr lang="en-US" sz="1600" b="1" i="0" u="none" strike="noStrike">
                          <a:solidFill>
                            <a:srgbClr val="000000"/>
                          </a:solidFill>
                          <a:effectLst/>
                          <a:latin typeface="Arial"/>
                        </a:rPr>
                        <a:t>Status Updates, Open FCC Proceedings: FCC 5 GHz U-NII Band NPRM, FCC TV Band Incentive Auction, etc</a:t>
                      </a:r>
                    </a:p>
                  </a:txBody>
                  <a:tcPr marL="114300" marR="9525" marT="9525" marB="0" anchor="ctr">
                    <a:lnL>
                      <a:noFill/>
                    </a:lnL>
                    <a:lnR>
                      <a:noFill/>
                    </a:lnR>
                    <a:lnT>
                      <a:noFill/>
                    </a:lnT>
                    <a:lnB>
                      <a:noFill/>
                    </a:lnB>
                    <a:solidFill>
                      <a:srgbClr val="FFFFFF"/>
                    </a:solidFill>
                  </a:tcPr>
                </a:tc>
              </a:tr>
              <a:tr h="563916">
                <a:tc>
                  <a:txBody>
                    <a:bodyPr/>
                    <a:lstStyle/>
                    <a:p>
                      <a:pPr algn="l" fontAlgn="ctr"/>
                      <a:r>
                        <a:rPr lang="en-US" sz="1600" b="1" i="0" u="none" strike="noStrike">
                          <a:solidFill>
                            <a:srgbClr val="000000"/>
                          </a:solidFill>
                          <a:effectLst/>
                          <a:latin typeface="Arial"/>
                        </a:rPr>
                        <a:t>Ofcom: Consultation_future_spectrum sharing_Licensed_sharing_Wi-Fi_dynamic_spectrum_access.pdf (18-13/98r0)</a:t>
                      </a:r>
                    </a:p>
                  </a:txBody>
                  <a:tcPr marL="114300" marR="9525" marT="9525" marB="0" anchor="ctr">
                    <a:lnL>
                      <a:noFill/>
                    </a:lnL>
                    <a:lnR>
                      <a:noFill/>
                    </a:lnR>
                    <a:lnT>
                      <a:noFill/>
                    </a:lnT>
                    <a:lnB>
                      <a:noFill/>
                    </a:lnB>
                    <a:solidFill>
                      <a:srgbClr val="FFFFFF"/>
                    </a:solidFill>
                  </a:tcPr>
                </a:tc>
              </a:tr>
              <a:tr h="803153">
                <a:tc>
                  <a:txBody>
                    <a:bodyPr/>
                    <a:lstStyle/>
                    <a:p>
                      <a:pPr algn="l" fontAlgn="ctr"/>
                      <a:r>
                        <a:rPr lang="en-US" sz="1600" b="1" i="0" u="none" strike="noStrike">
                          <a:solidFill>
                            <a:srgbClr val="000000"/>
                          </a:solidFill>
                          <a:effectLst/>
                          <a:latin typeface="Arial"/>
                        </a:rPr>
                        <a:t>European Commission: ECstudy_Impact_of_Offloading_on Demand_for_Wireless_Broadband_Spectrum.pdf (18-13/100r0)</a:t>
                      </a:r>
                    </a:p>
                  </a:txBody>
                  <a:tcPr marL="114300" marR="9525" marT="9525" marB="0" anchor="ctr">
                    <a:lnL>
                      <a:noFill/>
                    </a:lnL>
                    <a:lnR>
                      <a:noFill/>
                    </a:lnR>
                    <a:lnT>
                      <a:noFill/>
                    </a:lnT>
                    <a:lnB>
                      <a:noFill/>
                    </a:lnB>
                    <a:solidFill>
                      <a:srgbClr val="FFFFFF"/>
                    </a:solidFill>
                  </a:tcPr>
                </a:tc>
              </a:tr>
              <a:tr h="636826">
                <a:tc>
                  <a:txBody>
                    <a:bodyPr/>
                    <a:lstStyle/>
                    <a:p>
                      <a:pPr algn="l" fontAlgn="ctr"/>
                      <a:r>
                        <a:rPr lang="en-US" sz="1600" b="1" i="0" u="none" strike="noStrike">
                          <a:solidFill>
                            <a:srgbClr val="000000"/>
                          </a:solidFill>
                          <a:effectLst/>
                          <a:latin typeface="Arial"/>
                        </a:rPr>
                        <a:t>Reconsideration of Draft submission to the FCC in support of the IEEE USA petition for rules above 95 GHz (18-13/090r2. 18-13/055r3)</a:t>
                      </a:r>
                    </a:p>
                  </a:txBody>
                  <a:tcPr marL="114300" marR="9525" marT="9525" marB="0" anchor="ctr">
                    <a:lnL>
                      <a:noFill/>
                    </a:lnL>
                    <a:lnR>
                      <a:noFill/>
                    </a:lnR>
                    <a:lnT>
                      <a:noFill/>
                    </a:lnT>
                    <a:lnB>
                      <a:noFill/>
                    </a:lnB>
                    <a:solidFill>
                      <a:srgbClr val="FFFFFF"/>
                    </a:solidFill>
                  </a:tcPr>
                </a:tc>
              </a:tr>
              <a:tr h="563916">
                <a:tc>
                  <a:txBody>
                    <a:bodyPr/>
                    <a:lstStyle/>
                    <a:p>
                      <a:pPr algn="l" fontAlgn="ctr"/>
                      <a:r>
                        <a:rPr lang="en-US" sz="1600" b="1" i="0" u="none" strike="noStrike">
                          <a:solidFill>
                            <a:srgbClr val="000000"/>
                          </a:solidFill>
                          <a:effectLst/>
                          <a:latin typeface="Arial"/>
                        </a:rPr>
                        <a:t>Discussion of scheduling regular visits to the FCC to update the Commission (or at least OET) on status of standards development.</a:t>
                      </a:r>
                    </a:p>
                  </a:txBody>
                  <a:tcPr marL="114300" marR="9525" marT="9525" marB="0" anchor="ctr">
                    <a:lnL>
                      <a:noFill/>
                    </a:lnL>
                    <a:lnR>
                      <a:noFill/>
                    </a:lnR>
                    <a:lnT>
                      <a:noFill/>
                    </a:lnT>
                    <a:lnB>
                      <a:noFill/>
                    </a:lnB>
                    <a:solidFill>
                      <a:srgbClr val="FFFFFF"/>
                    </a:solidFill>
                  </a:tcPr>
                </a:tc>
              </a:tr>
              <a:tr h="734799">
                <a:tc>
                  <a:txBody>
                    <a:bodyPr/>
                    <a:lstStyle/>
                    <a:p>
                      <a:pPr algn="l" fontAlgn="ctr"/>
                      <a:r>
                        <a:rPr lang="en-US" sz="1600" b="1" i="0" u="none" strike="noStrike">
                          <a:solidFill>
                            <a:srgbClr val="000000"/>
                          </a:solidFill>
                          <a:effectLst/>
                          <a:latin typeface="Arial"/>
                        </a:rPr>
                        <a:t>EC Radio Spectrum committee Draft Mandate to CEPT to study and identify harmonised compatibility and sharing conditions in 5350-5470 MHz &amp; 5725-5925 MHz, (18-13/103r0)</a:t>
                      </a:r>
                    </a:p>
                  </a:txBody>
                  <a:tcPr marL="114300" marR="9525" marT="9525" marB="0" anchor="ctr">
                    <a:lnL>
                      <a:noFill/>
                    </a:lnL>
                    <a:lnR>
                      <a:noFill/>
                    </a:lnR>
                    <a:lnT>
                      <a:noFill/>
                    </a:lnT>
                    <a:lnB>
                      <a:noFill/>
                    </a:lnB>
                    <a:solidFill>
                      <a:srgbClr val="FFFFFF"/>
                    </a:solidFill>
                  </a:tcPr>
                </a:tc>
              </a:tr>
              <a:tr h="717711">
                <a:tc>
                  <a:txBody>
                    <a:bodyPr/>
                    <a:lstStyle/>
                    <a:p>
                      <a:pPr algn="l" fontAlgn="ctr"/>
                      <a:r>
                        <a:rPr lang="en-US" sz="1600" b="1" i="0" u="none" strike="noStrike" dirty="0" err="1">
                          <a:solidFill>
                            <a:srgbClr val="000000"/>
                          </a:solidFill>
                          <a:effectLst/>
                          <a:latin typeface="Arial"/>
                        </a:rPr>
                        <a:t>Ofcom</a:t>
                      </a:r>
                      <a:r>
                        <a:rPr lang="en-US" sz="1600" b="1" i="0" u="none" strike="noStrike" dirty="0">
                          <a:solidFill>
                            <a:srgbClr val="000000"/>
                          </a:solidFill>
                          <a:effectLst/>
                          <a:latin typeface="Arial"/>
                        </a:rPr>
                        <a:t> consultation: TV White Spaces: Approach to Coexistence (18-13/104r0)</a:t>
                      </a:r>
                    </a:p>
                  </a:txBody>
                  <a:tcPr marL="114300" marR="9525" marT="9525"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1757740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16</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November 15-20, </a:t>
            </a:r>
            <a:r>
              <a:rPr lang="en-US" sz="2800" dirty="0"/>
              <a:t>2013 </a:t>
            </a:r>
            <a:r>
              <a:rPr lang="en-US" sz="2800" dirty="0" smtClean="0"/>
              <a:t>Dallas, Texas, US</a:t>
            </a:r>
          </a:p>
        </p:txBody>
      </p:sp>
      <p:sp>
        <p:nvSpPr>
          <p:cNvPr id="3379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2"/>
              </a:rPr>
              <a:t>http://</a:t>
            </a:r>
            <a:r>
              <a:rPr lang="en-US" dirty="0" smtClean="0">
                <a:hlinkClick r:id="rId2"/>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802.11 Interim Session</a:t>
            </a:r>
          </a:p>
          <a:p>
            <a:r>
              <a:rPr lang="en-US" sz="1600" dirty="0"/>
              <a:t> </a:t>
            </a:r>
          </a:p>
          <a:p>
            <a:r>
              <a:rPr lang="en-US" sz="1600" dirty="0"/>
              <a:t> </a:t>
            </a:r>
          </a:p>
        </p:txBody>
      </p:sp>
      <p:sp>
        <p:nvSpPr>
          <p:cNvPr id="11" name="Text Box 5"/>
          <p:cNvSpPr txBox="1">
            <a:spLocks noChangeArrowheads="1"/>
          </p:cNvSpPr>
          <p:nvPr/>
        </p:nvSpPr>
        <p:spPr bwMode="auto">
          <a:xfrm>
            <a:off x="89417" y="2676120"/>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mj-lt"/>
              <a:buAutoNum type="arabicPeriod"/>
            </a:pPr>
            <a:r>
              <a:rPr lang="en-US" sz="3600" dirty="0"/>
              <a:t>Hotel Registration  </a:t>
            </a:r>
            <a:r>
              <a:rPr lang="en-US" sz="3600" dirty="0" smtClean="0"/>
              <a:t> </a:t>
            </a:r>
            <a:r>
              <a:rPr lang="en-US" sz="3200" dirty="0" smtClean="0"/>
              <a:t>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600" dirty="0"/>
              <a:t>Meeting Registration </a:t>
            </a:r>
            <a:r>
              <a:rPr lang="en-US" sz="3200" dirty="0" smtClean="0">
                <a:latin typeface="Ravie" pitchFamily="82" charset="0"/>
              </a:rPr>
              <a:t>OPEN</a:t>
            </a:r>
          </a:p>
          <a:p>
            <a:pPr lvl="1" eaLnBrk="0" hangingPunct="0">
              <a:buFont typeface="Arial" panose="020B0604020202020204" pitchFamily="34" charset="0"/>
              <a:buChar char="•"/>
            </a:pPr>
            <a:r>
              <a:rPr lang="en-US" sz="3200" dirty="0" smtClean="0"/>
              <a:t>Early bird discount closes </a:t>
            </a:r>
            <a:r>
              <a:rPr lang="en-US" sz="3200" dirty="0"/>
              <a:t>Friday October </a:t>
            </a:r>
            <a:r>
              <a:rPr lang="en-US" sz="3200" dirty="0" smtClean="0"/>
              <a:t>4</a:t>
            </a:r>
            <a:endParaRPr lang="en-US" sz="3200" dirty="0"/>
          </a:p>
        </p:txBody>
      </p:sp>
    </p:spTree>
    <p:extLst>
      <p:ext uri="{BB962C8B-B14F-4D97-AF65-F5344CB8AC3E}">
        <p14:creationId xmlns:p14="http://schemas.microsoft.com/office/powerpoint/2010/main" val="37724390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685800"/>
            <a:ext cx="7366000" cy="1066800"/>
          </a:xfrm>
        </p:spPr>
        <p:txBody>
          <a:bodyPr/>
          <a:lstStyle/>
          <a:p>
            <a:r>
              <a:rPr lang="en-GB" dirty="0" smtClean="0"/>
              <a:t>Nanjing Meeting Registration  </a:t>
            </a:r>
            <a:r>
              <a:rPr lang="en-GB" dirty="0" smtClean="0"/>
              <a:t>(~296)</a:t>
            </a:r>
            <a:endParaRPr lang="en-GB" dirty="0" smtClean="0"/>
          </a:p>
        </p:txBody>
      </p:sp>
      <p:sp>
        <p:nvSpPr>
          <p:cNvPr id="71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71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04A268E9-F9A8-4749-9470-6F5EF855EEEB}" type="slidenum">
              <a:rPr lang="en-US" sz="1200" b="0" smtClean="0"/>
              <a:pPr/>
              <a:t>17</a:t>
            </a:fld>
            <a:endParaRPr lang="en-US" sz="1200" b="0" smtClean="0"/>
          </a:p>
        </p:txBody>
      </p:sp>
      <p:sp>
        <p:nvSpPr>
          <p:cNvPr id="8" name="Text Box 4"/>
          <p:cNvSpPr txBox="1">
            <a:spLocks noChangeArrowheads="1"/>
          </p:cNvSpPr>
          <p:nvPr/>
        </p:nvSpPr>
        <p:spPr bwMode="auto">
          <a:xfrm>
            <a:off x="53373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
        <p:nvSpPr>
          <p:cNvPr id="3" name="TextBox 2"/>
          <p:cNvSpPr txBox="1"/>
          <p:nvPr/>
        </p:nvSpPr>
        <p:spPr>
          <a:xfrm>
            <a:off x="1398252" y="1689100"/>
            <a:ext cx="2414073" cy="4832092"/>
          </a:xfrm>
          <a:prstGeom prst="rect">
            <a:avLst/>
          </a:prstGeom>
          <a:noFill/>
        </p:spPr>
        <p:txBody>
          <a:bodyPr wrap="square" rtlCol="0">
            <a:spAutoFit/>
          </a:bodyPr>
          <a:lstStyle/>
          <a:p>
            <a:r>
              <a:rPr lang="en-US" sz="2800" dirty="0"/>
              <a:t>802.1 </a:t>
            </a:r>
            <a:r>
              <a:rPr lang="en-US" sz="2800" dirty="0" smtClean="0"/>
              <a:t>     </a:t>
            </a:r>
            <a:r>
              <a:rPr lang="en-US" sz="2800" dirty="0" smtClean="0"/>
              <a:t> </a:t>
            </a:r>
            <a:endParaRPr lang="en-US" sz="2800" dirty="0"/>
          </a:p>
          <a:p>
            <a:r>
              <a:rPr lang="en-US" sz="2800" dirty="0"/>
              <a:t>802.3 </a:t>
            </a:r>
            <a:r>
              <a:rPr lang="en-US" sz="2800" dirty="0" smtClean="0"/>
              <a:t>   </a:t>
            </a:r>
            <a:r>
              <a:rPr lang="en-US" sz="2800" dirty="0" smtClean="0"/>
              <a:t> </a:t>
            </a:r>
            <a:endParaRPr lang="en-US" sz="2800" dirty="0"/>
          </a:p>
          <a:p>
            <a:r>
              <a:rPr lang="en-US" sz="2800" dirty="0" smtClean="0"/>
              <a:t>802.11  </a:t>
            </a:r>
            <a:r>
              <a:rPr lang="en-US" sz="2800" dirty="0" smtClean="0"/>
              <a:t>208</a:t>
            </a:r>
            <a:endParaRPr lang="en-US" sz="2800" dirty="0" smtClean="0"/>
          </a:p>
          <a:p>
            <a:r>
              <a:rPr lang="en-US" sz="2800" dirty="0" smtClean="0"/>
              <a:t>802.15  </a:t>
            </a:r>
            <a:r>
              <a:rPr lang="en-US" sz="2800" dirty="0" smtClean="0"/>
              <a:t>  60</a:t>
            </a:r>
            <a:endParaRPr lang="en-US" sz="2800" dirty="0" smtClean="0"/>
          </a:p>
          <a:p>
            <a:r>
              <a:rPr lang="en-US" sz="2800" dirty="0" smtClean="0"/>
              <a:t>802.16    </a:t>
            </a:r>
            <a:r>
              <a:rPr lang="en-US" sz="2800" dirty="0" smtClean="0"/>
              <a:t> </a:t>
            </a:r>
            <a:endParaRPr lang="en-US" sz="2800" dirty="0" smtClean="0"/>
          </a:p>
          <a:p>
            <a:r>
              <a:rPr lang="en-US" sz="2800" dirty="0" smtClean="0"/>
              <a:t>802.18      6</a:t>
            </a:r>
          </a:p>
          <a:p>
            <a:r>
              <a:rPr lang="en-US" sz="2800" dirty="0"/>
              <a:t>802.19 </a:t>
            </a:r>
            <a:r>
              <a:rPr lang="en-US" sz="2800" dirty="0" smtClean="0"/>
              <a:t>     </a:t>
            </a:r>
            <a:r>
              <a:rPr lang="en-US" sz="2800" dirty="0" smtClean="0"/>
              <a:t>6</a:t>
            </a:r>
            <a:endParaRPr lang="en-US" sz="2800" dirty="0"/>
          </a:p>
          <a:p>
            <a:r>
              <a:rPr lang="en-US" sz="2800" dirty="0" smtClean="0"/>
              <a:t>802.21      5</a:t>
            </a:r>
            <a:endParaRPr lang="en-US" sz="2800" dirty="0" smtClean="0"/>
          </a:p>
          <a:p>
            <a:r>
              <a:rPr lang="en-US" sz="2800" dirty="0" smtClean="0"/>
              <a:t>802.22    </a:t>
            </a:r>
            <a:r>
              <a:rPr lang="en-US" sz="2800" dirty="0" smtClean="0"/>
              <a:t>  5</a:t>
            </a:r>
            <a:endParaRPr lang="en-US" sz="2800" dirty="0" smtClean="0"/>
          </a:p>
          <a:p>
            <a:r>
              <a:rPr lang="en-US" sz="2800" dirty="0" smtClean="0"/>
              <a:t>802.24     </a:t>
            </a:r>
            <a:r>
              <a:rPr lang="en-US" sz="2800" dirty="0" smtClean="0"/>
              <a:t> 6</a:t>
            </a:r>
            <a:endParaRPr lang="en-US" sz="2800" dirty="0" smtClean="0"/>
          </a:p>
          <a:p>
            <a:endParaRPr lang="en-US" sz="2800" dirty="0" smtClean="0"/>
          </a:p>
        </p:txBody>
      </p:sp>
    </p:spTree>
    <p:extLst>
      <p:ext uri="{BB962C8B-B14F-4D97-AF65-F5344CB8AC3E}">
        <p14:creationId xmlns:p14="http://schemas.microsoft.com/office/powerpoint/2010/main" val="1822595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58800"/>
            <a:ext cx="7772400" cy="533400"/>
          </a:xfrm>
        </p:spPr>
        <p:txBody>
          <a:bodyPr/>
          <a:lstStyle/>
          <a:p>
            <a:r>
              <a:rPr lang="en-US" dirty="0" smtClean="0"/>
              <a:t>Delegate Origin</a:t>
            </a:r>
            <a:endParaRPr lang="en-US" dirty="0"/>
          </a:p>
        </p:txBody>
      </p:sp>
      <p:graphicFrame>
        <p:nvGraphicFramePr>
          <p:cNvPr id="7" name="Table Placeholder 6"/>
          <p:cNvGraphicFramePr>
            <a:graphicFrameLocks noGrp="1"/>
          </p:cNvGraphicFramePr>
          <p:nvPr>
            <p:ph type="tbl" idx="1"/>
            <p:extLst>
              <p:ext uri="{D42A27DB-BD31-4B8C-83A1-F6EECF244321}">
                <p14:modId xmlns:p14="http://schemas.microsoft.com/office/powerpoint/2010/main" val="3708644115"/>
              </p:ext>
            </p:extLst>
          </p:nvPr>
        </p:nvGraphicFramePr>
        <p:xfrm>
          <a:off x="787400" y="1126482"/>
          <a:ext cx="7112000" cy="5425440"/>
        </p:xfrm>
        <a:graphic>
          <a:graphicData uri="http://schemas.openxmlformats.org/drawingml/2006/table">
            <a:tbl>
              <a:tblPr firstRow="1" firstCol="1" bandRow="1">
                <a:tableStyleId>{5C22544A-7EE6-4342-B048-85BDC9FD1C3A}</a:tableStyleId>
              </a:tblPr>
              <a:tblGrid>
                <a:gridCol w="4372428"/>
                <a:gridCol w="1342572"/>
                <a:gridCol w="1397000"/>
              </a:tblGrid>
              <a:tr h="232619">
                <a:tc>
                  <a:txBody>
                    <a:bodyPr/>
                    <a:lstStyle/>
                    <a:p>
                      <a:pPr marL="0" marR="0">
                        <a:spcBef>
                          <a:spcPts val="0"/>
                        </a:spcBef>
                        <a:spcAft>
                          <a:spcPts val="0"/>
                        </a:spcAft>
                      </a:pPr>
                      <a:r>
                        <a:rPr lang="en-AU" sz="1600" dirty="0">
                          <a:effectLst/>
                        </a:rPr>
                        <a:t>COUNTRY BREAKDOWN</a:t>
                      </a:r>
                      <a:endParaRPr lang="en-US" sz="1800" dirty="0">
                        <a:effectLst/>
                        <a:latin typeface="Calibri"/>
                        <a:ea typeface="Calibri"/>
                        <a:cs typeface="Times New Roman"/>
                      </a:endParaRPr>
                    </a:p>
                  </a:txBody>
                  <a:tcPr marL="68580" marR="68580" marT="0" marB="0" anchor="ctr"/>
                </a:tc>
                <a:tc>
                  <a:txBody>
                    <a:bodyPr/>
                    <a:lstStyle/>
                    <a:p>
                      <a:endParaRPr lang="en-US" sz="1600">
                        <a:effectLst/>
                        <a:latin typeface="Times New Roman"/>
                      </a:endParaRPr>
                    </a:p>
                  </a:txBody>
                  <a:tcPr marL="68580" marR="68580" marT="0" marB="0" anchor="b"/>
                </a:tc>
                <a:tc>
                  <a:txBody>
                    <a:bodyPr/>
                    <a:lstStyle/>
                    <a:p>
                      <a:endParaRPr lang="en-US" sz="1600">
                        <a:effectLst/>
                        <a:latin typeface="Times New Roman"/>
                      </a:endParaRPr>
                    </a:p>
                  </a:txBody>
                  <a:tcPr marL="68580" marR="68580" marT="0" marB="0" anchor="b"/>
                </a:tc>
              </a:tr>
              <a:tr h="257010">
                <a:tc>
                  <a:txBody>
                    <a:bodyPr/>
                    <a:lstStyle/>
                    <a:p>
                      <a:pPr marL="0" marR="0">
                        <a:spcBef>
                          <a:spcPts val="0"/>
                        </a:spcBef>
                        <a:spcAft>
                          <a:spcPts val="0"/>
                        </a:spcAft>
                      </a:pPr>
                      <a:r>
                        <a:rPr lang="en-AU" sz="1800" dirty="0">
                          <a:effectLst/>
                        </a:rPr>
                        <a:t>AUSTRALIA</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2</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CANADA</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8</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2.6%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CHINA</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85</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27.4%</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FINLAND</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FRANCE </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2</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GERMANY</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3</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1.0%</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INDIA</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3</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1.0%</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IRELAND</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ITALY</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JAPAN</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32</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10.3%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KOREA, REPUBLIC OF</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41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13.2%</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NETHERLANDS</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3</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1.0%</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SINGAPORE</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9</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2.9%</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SWEDEN</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2</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TAIWAN</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3.5%</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UK</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5</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USA</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100</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32.3%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USA VIRGIN ISLANDS</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0.3%</a:t>
                      </a:r>
                      <a:endParaRPr lang="en-US" sz="2000">
                        <a:effectLst/>
                        <a:latin typeface="Calibri"/>
                        <a:ea typeface="Calibri"/>
                        <a:cs typeface="Times New Roman"/>
                      </a:endParaRPr>
                    </a:p>
                  </a:txBody>
                  <a:tcPr marL="68580" marR="68580" marT="0" marB="0" anchor="ctr"/>
                </a:tc>
              </a:tr>
              <a:tr h="232619">
                <a:tc>
                  <a:txBody>
                    <a:bodyPr/>
                    <a:lstStyle/>
                    <a:p>
                      <a:pPr marL="0" marR="0">
                        <a:spcBef>
                          <a:spcPts val="0"/>
                        </a:spcBef>
                        <a:spcAft>
                          <a:spcPts val="0"/>
                        </a:spcAft>
                      </a:pPr>
                      <a:r>
                        <a:rPr lang="en-AU" sz="1600" dirty="0">
                          <a:effectLst/>
                        </a:rPr>
                        <a:t>TOTAL</a:t>
                      </a:r>
                      <a:endParaRPr lang="en-US" sz="18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600" dirty="0">
                          <a:effectLst/>
                        </a:rPr>
                        <a:t>310</a:t>
                      </a:r>
                      <a:endParaRPr lang="en-US" sz="1800" dirty="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600" dirty="0">
                          <a:effectLst/>
                        </a:rPr>
                        <a:t>100.0%</a:t>
                      </a:r>
                      <a:endParaRPr lang="en-US" sz="1800" dirty="0">
                        <a:effectLst/>
                        <a:latin typeface="Calibri"/>
                        <a:ea typeface="Calibri"/>
                        <a:cs typeface="Times New Roman"/>
                      </a:endParaRPr>
                    </a:p>
                  </a:txBody>
                  <a:tcPr marL="68580" marR="68580" marT="0" marB="0" anchor="ctr"/>
                </a:tc>
              </a:tr>
            </a:tbl>
          </a:graphicData>
        </a:graphic>
      </p:graphicFrame>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18</a:t>
            </a:fld>
            <a:endParaRPr lang="en-US"/>
          </a:p>
        </p:txBody>
      </p:sp>
      <p:sp>
        <p:nvSpPr>
          <p:cNvPr id="8" name="Text Box 4"/>
          <p:cNvSpPr txBox="1">
            <a:spLocks noChangeArrowheads="1"/>
          </p:cNvSpPr>
          <p:nvPr/>
        </p:nvSpPr>
        <p:spPr bwMode="auto">
          <a:xfrm>
            <a:off x="17178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Tree>
    <p:extLst>
      <p:ext uri="{BB962C8B-B14F-4D97-AF65-F5344CB8AC3E}">
        <p14:creationId xmlns:p14="http://schemas.microsoft.com/office/powerpoint/2010/main" val="18797507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218210" y="1533071"/>
            <a:ext cx="8836890" cy="4893129"/>
          </a:xfrm>
        </p:spPr>
        <p:txBody>
          <a:bodyPr/>
          <a:lstStyle/>
          <a:p>
            <a:r>
              <a:rPr lang="en-US" dirty="0" err="1" smtClean="0"/>
              <a:t>Meng</a:t>
            </a:r>
            <a:r>
              <a:rPr lang="en-US" dirty="0" smtClean="0"/>
              <a:t> Zhao – IEEE Beijing Office</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19</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4.1.9</a:t>
            </a:r>
            <a:endParaRPr lang="en-US" dirty="0">
              <a:solidFill>
                <a:schemeClr val="tx2"/>
              </a:solidFill>
            </a:endParaRPr>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556792"/>
            <a:ext cx="7726284" cy="5040560"/>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sz="6000" b="1" dirty="0" smtClean="0"/>
              <a:t>Meals</a:t>
            </a:r>
            <a:br>
              <a:rPr lang="en-GB" sz="6000" b="1" dirty="0" smtClean="0"/>
            </a:br>
            <a:r>
              <a:rPr lang="en-GB" sz="3100" b="1" dirty="0" smtClean="0">
                <a:solidFill>
                  <a:srgbClr val="002060"/>
                </a:solidFill>
              </a:rPr>
              <a:t>BREAKFAST:</a:t>
            </a:r>
            <a:r>
              <a:rPr lang="en-GB" sz="6000" b="1" dirty="0" smtClean="0"/>
              <a:t/>
            </a:r>
            <a:br>
              <a:rPr lang="en-GB" sz="6000" b="1" dirty="0" smtClean="0"/>
            </a:br>
            <a:r>
              <a:rPr lang="en-GB" sz="3200" dirty="0" smtClean="0"/>
              <a:t> - if you didn’t book breakfast as part of your accommodation booking,  you can still purchase breakfast from the hotel reservation desk for 58 Yuan.</a:t>
            </a:r>
            <a:br>
              <a:rPr lang="en-GB" sz="3200" dirty="0" smtClean="0"/>
            </a:br>
            <a:r>
              <a:rPr lang="en-GB" sz="3200" dirty="0" smtClean="0"/>
              <a:t> - Breakfast will be served from 0630 – 0830 in the </a:t>
            </a:r>
            <a:r>
              <a:rPr lang="en-GB" sz="3200" dirty="0" err="1" smtClean="0"/>
              <a:t>ZiJing</a:t>
            </a:r>
            <a:r>
              <a:rPr lang="en-GB" sz="3200" dirty="0" smtClean="0"/>
              <a:t> Hall.  Please note the hotel tends to pack down the breakfast promptly at 0830, so make sure you get there on time.</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b="1" dirty="0" smtClean="0"/>
              <a:t/>
            </a:r>
            <a:br>
              <a:rPr lang="en-GB" b="1" dirty="0" smtClean="0"/>
            </a:br>
            <a:r>
              <a:rPr lang="en-GB" b="1" dirty="0" smtClean="0"/>
              <a:t/>
            </a:r>
            <a:br>
              <a:rPr lang="en-GB" b="1" dirty="0" smtClean="0"/>
            </a:br>
            <a:r>
              <a:rPr lang="en-GB" b="1" dirty="0" smtClean="0"/>
              <a:t/>
            </a:r>
            <a:br>
              <a:rPr lang="en-GB" b="1" dirty="0" smtClean="0"/>
            </a:br>
            <a:endParaRPr lang="en-AU" dirty="0"/>
          </a:p>
        </p:txBody>
      </p:sp>
      <p:sp>
        <p:nvSpPr>
          <p:cNvPr id="2" name="Rectangle 1"/>
          <p:cNvSpPr/>
          <p:nvPr/>
        </p:nvSpPr>
        <p:spPr>
          <a:xfrm>
            <a:off x="2765773" y="658092"/>
            <a:ext cx="4572000" cy="1200329"/>
          </a:xfrm>
          <a:prstGeom prst="rect">
            <a:avLst/>
          </a:prstGeom>
        </p:spPr>
        <p:txBody>
          <a:bodyPr>
            <a:spAutoFit/>
          </a:bodyPr>
          <a:lstStyle/>
          <a:p>
            <a:pPr algn="ctr"/>
            <a:r>
              <a:rPr lang="en-AU" dirty="0"/>
              <a:t>Wireless Interim </a:t>
            </a:r>
            <a:r>
              <a:rPr lang="en-AU" dirty="0" smtClean="0"/>
              <a:t>Meeting </a:t>
            </a:r>
            <a:r>
              <a:rPr lang="en-AU" dirty="0"/>
              <a:t>Nanjing, China</a:t>
            </a:r>
          </a:p>
          <a:p>
            <a:pPr algn="ctr"/>
            <a:r>
              <a:rPr lang="en-AU" dirty="0"/>
              <a:t>15 – 20 September 2013</a:t>
            </a:r>
          </a:p>
        </p:txBody>
      </p:sp>
      <p:sp>
        <p:nvSpPr>
          <p:cNvPr id="10" name="Text Box 4"/>
          <p:cNvSpPr txBox="1">
            <a:spLocks noChangeArrowheads="1"/>
          </p:cNvSpPr>
          <p:nvPr/>
        </p:nvSpPr>
        <p:spPr bwMode="auto">
          <a:xfrm>
            <a:off x="-620" y="658092"/>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29857135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661424"/>
            <a:ext cx="7726284" cy="4747450"/>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a:t/>
            </a:r>
            <a:br>
              <a:rPr lang="en-GB" b="1" dirty="0"/>
            </a:br>
            <a:r>
              <a:rPr lang="en-GB" b="1" dirty="0" smtClean="0"/>
              <a:t/>
            </a:r>
            <a:br>
              <a:rPr lang="en-GB" b="1" dirty="0" smtClean="0"/>
            </a:br>
            <a:r>
              <a:rPr lang="en-GB" sz="6000" b="1" dirty="0" smtClean="0"/>
              <a:t>Meals</a:t>
            </a:r>
            <a:br>
              <a:rPr lang="en-GB" sz="6000" b="1" dirty="0" smtClean="0"/>
            </a:br>
            <a:r>
              <a:rPr lang="en-GB" sz="6000" b="1" dirty="0" smtClean="0"/>
              <a:t/>
            </a:r>
            <a:br>
              <a:rPr lang="en-GB" sz="6000" b="1" dirty="0" smtClean="0"/>
            </a:br>
            <a:r>
              <a:rPr lang="en-GB" sz="3200" dirty="0"/>
              <a:t> - </a:t>
            </a:r>
            <a:r>
              <a:rPr lang="en-GB" sz="3200" dirty="0" smtClean="0"/>
              <a:t>Morning and Afternoon tea will be served from the foyer of level 2 and 3</a:t>
            </a:r>
            <a:br>
              <a:rPr lang="en-GB" sz="3200" dirty="0" smtClean="0"/>
            </a:br>
            <a:r>
              <a:rPr lang="en-GB" sz="3200" dirty="0"/>
              <a:t> </a:t>
            </a:r>
            <a:r>
              <a:rPr lang="en-GB" sz="3200" dirty="0" smtClean="0"/>
              <a:t>- Lunch (1230 – 1330) will be served from the </a:t>
            </a:r>
            <a:r>
              <a:rPr lang="en-GB" sz="3200" dirty="0" err="1" smtClean="0"/>
              <a:t>ZiJing</a:t>
            </a:r>
            <a:r>
              <a:rPr lang="en-GB" sz="3200" dirty="0" smtClean="0"/>
              <a:t> Hall (same venue as breakfast)</a:t>
            </a:r>
            <a:br>
              <a:rPr lang="en-GB" sz="3200" dirty="0" smtClean="0"/>
            </a:br>
            <a:r>
              <a:rPr lang="en-GB" sz="3200" dirty="0"/>
              <a:t> </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076228" y="905306"/>
            <a:ext cx="4572000" cy="1200329"/>
          </a:xfrm>
          <a:prstGeom prst="rect">
            <a:avLst/>
          </a:prstGeom>
        </p:spPr>
        <p:txBody>
          <a:bodyPr>
            <a:spAutoFit/>
          </a:bodyPr>
          <a:lstStyle/>
          <a:p>
            <a:pPr algn="ctr"/>
            <a:r>
              <a:rPr lang="en-AU" dirty="0"/>
              <a:t>Wireless Interim </a:t>
            </a:r>
            <a:r>
              <a:rPr lang="en-AU" dirty="0" smtClean="0"/>
              <a:t>Meeting </a:t>
            </a:r>
            <a:r>
              <a:rPr lang="en-AU" dirty="0"/>
              <a:t>Nanjing, China</a:t>
            </a:r>
          </a:p>
          <a:p>
            <a:pPr algn="ctr"/>
            <a:r>
              <a:rPr lang="en-AU" dirty="0"/>
              <a:t>15 – 20 September 2013</a:t>
            </a:r>
          </a:p>
        </p:txBody>
      </p:sp>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26360080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955800"/>
            <a:ext cx="7726284" cy="4453074"/>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a:t/>
            </a:r>
            <a:br>
              <a:rPr lang="en-GB" b="1" dirty="0"/>
            </a:br>
            <a:r>
              <a:rPr lang="en-GB" b="1" dirty="0" smtClean="0"/>
              <a:t/>
            </a:r>
            <a:br>
              <a:rPr lang="en-GB" b="1" dirty="0" smtClean="0"/>
            </a:br>
            <a:r>
              <a:rPr lang="en-GB" sz="6000" b="1" dirty="0" smtClean="0"/>
              <a:t>Social</a:t>
            </a:r>
            <a:br>
              <a:rPr lang="en-GB" sz="6000" b="1" dirty="0" smtClean="0"/>
            </a:br>
            <a:r>
              <a:rPr lang="en-GB" sz="2700" b="1" dirty="0" smtClean="0"/>
              <a:t/>
            </a:r>
            <a:br>
              <a:rPr lang="en-GB" sz="2700" b="1" dirty="0" smtClean="0"/>
            </a:br>
            <a:r>
              <a:rPr lang="en-GB" sz="2800" dirty="0"/>
              <a:t> -</a:t>
            </a:r>
            <a:r>
              <a:rPr lang="en-GB" sz="3200" dirty="0"/>
              <a:t> </a:t>
            </a:r>
            <a:r>
              <a:rPr lang="en-GB" sz="3200" dirty="0" smtClean="0"/>
              <a:t>Will be held in the </a:t>
            </a:r>
            <a:r>
              <a:rPr lang="en-GB" sz="3200" dirty="0" err="1" smtClean="0"/>
              <a:t>ZiJing</a:t>
            </a:r>
            <a:r>
              <a:rPr lang="en-GB" sz="3200" dirty="0" smtClean="0"/>
              <a:t> Hall</a:t>
            </a:r>
            <a:br>
              <a:rPr lang="en-GB" sz="3200" dirty="0" smtClean="0"/>
            </a:br>
            <a:r>
              <a:rPr lang="en-GB" sz="3200" dirty="0" smtClean="0"/>
              <a:t> </a:t>
            </a:r>
            <a:r>
              <a:rPr lang="en-GB" sz="3200" dirty="0"/>
              <a:t>- </a:t>
            </a:r>
            <a:r>
              <a:rPr lang="en-GB" sz="3200" dirty="0" smtClean="0"/>
              <a:t>Please make </a:t>
            </a:r>
            <a:r>
              <a:rPr lang="en-GB" sz="3200" dirty="0"/>
              <a:t>sure you wear your name </a:t>
            </a:r>
            <a:r>
              <a:rPr lang="en-GB" sz="3200" dirty="0" smtClean="0"/>
              <a:t>badge to the social</a:t>
            </a:r>
            <a:br>
              <a:rPr lang="en-GB" sz="3200" dirty="0" smtClean="0"/>
            </a:br>
            <a:r>
              <a:rPr lang="en-GB" sz="3200" dirty="0"/>
              <a:t> </a:t>
            </a:r>
            <a:r>
              <a:rPr lang="en-GB" sz="3200" dirty="0" smtClean="0"/>
              <a:t>- The Host, </a:t>
            </a:r>
            <a:r>
              <a:rPr lang="en-GB" sz="3200" dirty="0" smtClean="0">
                <a:solidFill>
                  <a:srgbClr val="002060"/>
                </a:solidFill>
              </a:rPr>
              <a:t>Nanjing City Government</a:t>
            </a:r>
            <a:r>
              <a:rPr lang="en-GB" sz="3200" dirty="0" smtClean="0"/>
              <a:t>, will be inviting many senior people from every government department in Nanjing.  This will be a great chance to meet and greet the invited guests. </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8" y="695838"/>
            <a:ext cx="4572000" cy="646331"/>
          </a:xfrm>
          <a:prstGeom prst="rect">
            <a:avLst/>
          </a:prstGeom>
        </p:spPr>
        <p:txBody>
          <a:bodyPr>
            <a:spAutoFit/>
          </a:bodyPr>
          <a:lstStyle/>
          <a:p>
            <a:pPr algn="ctr"/>
            <a:r>
              <a:rPr lang="en-AU" dirty="0"/>
              <a:t>Wireless Interim Meeting, Nanjing, China</a:t>
            </a:r>
          </a:p>
          <a:p>
            <a:pPr algn="ctr"/>
            <a:r>
              <a:rPr lang="en-AU" dirty="0"/>
              <a:t>15 – 20 September 2013</a:t>
            </a:r>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18649886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661424"/>
            <a:ext cx="7726284" cy="4747450"/>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a:t/>
            </a:r>
            <a:br>
              <a:rPr lang="en-GB" b="1" dirty="0"/>
            </a:br>
            <a:r>
              <a:rPr lang="en-GB" b="1" dirty="0" smtClean="0"/>
              <a:t/>
            </a:r>
            <a:br>
              <a:rPr lang="en-GB" b="1" dirty="0" smtClean="0"/>
            </a:br>
            <a:r>
              <a:rPr lang="en-GB" sz="5400" b="1" dirty="0"/>
              <a:t>Suggestions for </a:t>
            </a:r>
            <a:r>
              <a:rPr lang="en-GB" sz="5400" b="1" dirty="0" smtClean="0"/>
              <a:t>Restaurants</a:t>
            </a:r>
            <a:br>
              <a:rPr lang="en-GB" sz="5400" b="1" dirty="0" smtClean="0"/>
            </a:br>
            <a:r>
              <a:rPr lang="en-GB" sz="5400" b="1" dirty="0"/>
              <a:t/>
            </a:r>
            <a:br>
              <a:rPr lang="en-GB" sz="5400" b="1" dirty="0"/>
            </a:br>
            <a:r>
              <a:rPr lang="en-GB" sz="3100" dirty="0"/>
              <a:t> - for suggestions for restaurants in the area, please visit the registration desk for a list of restaurant ideas</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2898428" y="692551"/>
            <a:ext cx="4572000" cy="646331"/>
          </a:xfrm>
          <a:prstGeom prst="rect">
            <a:avLst/>
          </a:prstGeom>
        </p:spPr>
        <p:txBody>
          <a:bodyPr>
            <a:spAutoFit/>
          </a:bodyPr>
          <a:lstStyle/>
          <a:p>
            <a:pPr algn="ctr"/>
            <a:r>
              <a:rPr lang="en-AU" dirty="0"/>
              <a:t>Wireless Interim Meeting, Nanjing, China</a:t>
            </a:r>
          </a:p>
          <a:p>
            <a:pPr algn="ctr"/>
            <a:r>
              <a:rPr lang="en-AU" dirty="0"/>
              <a:t>15 – 20 September 2013</a:t>
            </a:r>
          </a:p>
        </p:txBody>
      </p:sp>
      <p:sp>
        <p:nvSpPr>
          <p:cNvPr id="9"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34633057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September 2013</a:t>
            </a:r>
          </a:p>
        </p:txBody>
      </p:sp>
      <p:sp>
        <p:nvSpPr>
          <p:cNvPr id="9221" name="Rectangle 2"/>
          <p:cNvSpPr>
            <a:spLocks noGrp="1" noChangeArrowheads="1"/>
          </p:cNvSpPr>
          <p:nvPr>
            <p:ph type="title"/>
          </p:nvPr>
        </p:nvSpPr>
        <p:spPr/>
        <p:txBody>
          <a:bodyPr/>
          <a:lstStyle/>
          <a:p>
            <a:r>
              <a:rPr lang="en-GB" dirty="0" smtClean="0"/>
              <a:t>Current Membership Status - September</a:t>
            </a:r>
          </a:p>
        </p:txBody>
      </p:sp>
      <p:sp>
        <p:nvSpPr>
          <p:cNvPr id="9222" name="Text Box 3"/>
          <p:cNvSpPr txBox="1">
            <a:spLocks noChangeArrowheads="1"/>
          </p:cNvSpPr>
          <p:nvPr/>
        </p:nvSpPr>
        <p:spPr bwMode="auto">
          <a:xfrm>
            <a:off x="685800" y="6019800"/>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GB" sz="1200" b="0" dirty="0"/>
              <a:t>Data as of </a:t>
            </a:r>
            <a:r>
              <a:rPr lang="en-GB" sz="1200" b="0" dirty="0" smtClean="0"/>
              <a:t>2012-11-06</a:t>
            </a:r>
            <a:endParaRPr lang="en-GB" sz="1200" b="0" dirty="0"/>
          </a:p>
        </p:txBody>
      </p:sp>
      <p:sp>
        <p:nvSpPr>
          <p:cNvPr id="9223" name="TextBox 8"/>
          <p:cNvSpPr txBox="1">
            <a:spLocks noChangeArrowheads="1"/>
          </p:cNvSpPr>
          <p:nvPr/>
        </p:nvSpPr>
        <p:spPr bwMode="auto">
          <a:xfrm>
            <a:off x="609600" y="4495800"/>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77370782"/>
              </p:ext>
            </p:extLst>
          </p:nvPr>
        </p:nvGraphicFramePr>
        <p:xfrm>
          <a:off x="668338" y="1752600"/>
          <a:ext cx="7772400" cy="2316184"/>
        </p:xfrm>
        <a:graphic>
          <a:graphicData uri="http://schemas.openxmlformats.org/drawingml/2006/table">
            <a:tbl>
              <a:tblPr/>
              <a:tblGrid>
                <a:gridCol w="3886200"/>
                <a:gridCol w="3886200"/>
              </a:tblGrid>
              <a:tr h="579041">
                <a:tc>
                  <a:txBody>
                    <a:bodyPr/>
                    <a:lstStyle/>
                    <a:p>
                      <a:pPr algn="ctr"/>
                      <a:r>
                        <a:rPr lang="en-GB" sz="3200" dirty="0">
                          <a:solidFill>
                            <a:schemeClr val="tx1"/>
                          </a:solidFill>
                          <a:effectLst/>
                          <a:latin typeface="Calibri" pitchFamily="34" charset="0"/>
                          <a:cs typeface="Calibri" pitchFamily="34" charset="0"/>
                        </a:rPr>
                        <a:t>Status</a:t>
                      </a:r>
                      <a:endParaRPr lang="en-GB" sz="4800" dirty="0">
                        <a:solidFill>
                          <a:schemeClr val="tx1"/>
                        </a:solidFill>
                        <a:latin typeface="Calibri" pitchFamily="34" charset="0"/>
                        <a:cs typeface="Calibri" pitchFamily="34" charset="0"/>
                      </a:endParaRPr>
                    </a:p>
                  </a:txBody>
                  <a:tcPr marT="45683" marB="45683" anchor="ctr">
                    <a:lnL>
                      <a:noFill/>
                    </a:lnL>
                    <a:lnR>
                      <a:noFill/>
                    </a:lnR>
                    <a:lnB>
                      <a:noFill/>
                    </a:lnB>
                    <a:solidFill>
                      <a:srgbClr val="C0C0C0"/>
                    </a:solidFill>
                  </a:tcPr>
                </a:tc>
                <a:tc>
                  <a:txBody>
                    <a:bodyPr/>
                    <a:lstStyle/>
                    <a:p>
                      <a:pPr algn="ctr"/>
                      <a:r>
                        <a:rPr lang="en-GB" sz="3200">
                          <a:solidFill>
                            <a:schemeClr val="tx1"/>
                          </a:solidFill>
                          <a:effectLst/>
                          <a:latin typeface="Calibri" pitchFamily="34" charset="0"/>
                          <a:cs typeface="Calibri" pitchFamily="34" charset="0"/>
                        </a:rPr>
                        <a:t>Number</a:t>
                      </a:r>
                      <a:endParaRPr lang="en-GB" sz="4800">
                        <a:solidFill>
                          <a:schemeClr val="tx1"/>
                        </a:solidFill>
                        <a:latin typeface="Calibri" pitchFamily="34" charset="0"/>
                        <a:cs typeface="Calibri" pitchFamily="34" charset="0"/>
                      </a:endParaRPr>
                    </a:p>
                  </a:txBody>
                  <a:tcPr marT="45683" marB="45683" anchor="ctr">
                    <a:lnL>
                      <a:noFill/>
                    </a:lnL>
                    <a:lnR>
                      <a:noFill/>
                    </a:lnR>
                    <a:lnT>
                      <a:noFill/>
                    </a:lnT>
                    <a:lnB>
                      <a:noFill/>
                    </a:lnB>
                    <a:solidFill>
                      <a:srgbClr val="C0C0C0"/>
                    </a:solidFill>
                  </a:tcPr>
                </a:tc>
              </a:tr>
              <a:tr h="579041">
                <a:tc>
                  <a:txBody>
                    <a:bodyPr/>
                    <a:lstStyle/>
                    <a:p>
                      <a:pPr algn="ctr"/>
                      <a:r>
                        <a:rPr lang="en-GB" sz="3200" dirty="0">
                          <a:solidFill>
                            <a:schemeClr val="tx1"/>
                          </a:solidFill>
                          <a:effectLst/>
                          <a:latin typeface="Calibri" pitchFamily="34" charset="0"/>
                          <a:cs typeface="Calibri" pitchFamily="34" charset="0"/>
                        </a:rPr>
                        <a:t>Aspirant</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90</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Potential 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36</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334</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24</a:t>
            </a:fld>
            <a:endParaRPr lang="en-US"/>
          </a:p>
        </p:txBody>
      </p:sp>
      <p:sp>
        <p:nvSpPr>
          <p:cNvPr id="9" name="Text Box 4"/>
          <p:cNvSpPr txBox="1">
            <a:spLocks noChangeArrowheads="1"/>
          </p:cNvSpPr>
          <p:nvPr/>
        </p:nvSpPr>
        <p:spPr bwMode="auto">
          <a:xfrm>
            <a:off x="20969" y="617538"/>
            <a:ext cx="38712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4.1.11</a:t>
            </a:r>
            <a:endParaRPr lang="en-US" dirty="0">
              <a:solidFill>
                <a:schemeClr val="tx2"/>
              </a:solidFill>
            </a:endParaRPr>
          </a:p>
        </p:txBody>
      </p:sp>
    </p:spTree>
    <p:extLst>
      <p:ext uri="{BB962C8B-B14F-4D97-AF65-F5344CB8AC3E}">
        <p14:creationId xmlns:p14="http://schemas.microsoft.com/office/powerpoint/2010/main" val="35638837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Plenary Topics</a:t>
            </a:r>
          </a:p>
        </p:txBody>
      </p:sp>
      <p:sp>
        <p:nvSpPr>
          <p:cNvPr id="47106" name="Content Placeholder 2"/>
          <p:cNvSpPr>
            <a:spLocks noGrp="1"/>
          </p:cNvSpPr>
          <p:nvPr>
            <p:ph idx="1"/>
          </p:nvPr>
        </p:nvSpPr>
        <p:spPr>
          <a:xfrm>
            <a:off x="363538" y="1566863"/>
            <a:ext cx="8634989" cy="4500562"/>
          </a:xfrm>
        </p:spPr>
        <p:txBody>
          <a:bodyPr/>
          <a:lstStyle/>
          <a:p>
            <a:pPr marL="514350" indent="-514350">
              <a:buFont typeface="+mj-lt"/>
              <a:buAutoNum type="arabicPeriod"/>
            </a:pPr>
            <a:r>
              <a:rPr lang="en-US" sz="3200" dirty="0" smtClean="0"/>
              <a:t> </a:t>
            </a:r>
            <a:r>
              <a:rPr lang="en-US" sz="3200" dirty="0" smtClean="0"/>
              <a:t>AK proposal for TAG stacking change</a:t>
            </a:r>
          </a:p>
          <a:p>
            <a:r>
              <a:rPr lang="en-US" sz="3200" dirty="0" smtClean="0"/>
              <a:t>Document 11-13-1055</a:t>
            </a:r>
          </a:p>
          <a:p>
            <a:r>
              <a:rPr lang="en-US" sz="3200" dirty="0">
                <a:hlinkClick r:id="rId2"/>
              </a:rPr>
              <a:t>https://</a:t>
            </a:r>
            <a:r>
              <a:rPr lang="en-US" sz="3200" dirty="0" smtClean="0">
                <a:hlinkClick r:id="rId2"/>
              </a:rPr>
              <a:t>mentor.ieee.org/802.11/dcn/13/11-13-1055-00-00ak-tag-stacking-change.pptx</a:t>
            </a:r>
            <a:endParaRPr lang="en-US" sz="3200" dirty="0" smtClean="0"/>
          </a:p>
          <a:p>
            <a:pPr marL="0" indent="0">
              <a:buNone/>
            </a:pPr>
            <a:endParaRPr lang="en-US" sz="3200" dirty="0" smtClean="0"/>
          </a:p>
          <a:p>
            <a:pPr marL="514350" indent="-514350">
              <a:buFont typeface="+mj-lt"/>
              <a:buAutoNum type="arabicPeriod" startAt="2"/>
            </a:pPr>
            <a:r>
              <a:rPr lang="en-US" sz="3200" dirty="0" smtClean="0"/>
              <a:t>1900.1 participation offer</a:t>
            </a:r>
          </a:p>
          <a:p>
            <a:pPr marL="514350" indent="-514350">
              <a:buFont typeface="+mj-lt"/>
              <a:buAutoNum type="arabicPeriod" startAt="2"/>
            </a:pPr>
            <a:r>
              <a:rPr lang="en-US" sz="3200" dirty="0" smtClean="0"/>
              <a:t>November EC workshop topics</a:t>
            </a:r>
            <a:endParaRPr lang="en-US" sz="3200" dirty="0" smtClean="0"/>
          </a:p>
          <a:p>
            <a:endParaRPr lang="en-US" sz="3200" dirty="0"/>
          </a:p>
          <a:p>
            <a:endParaRPr lang="en-US" sz="32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25</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26</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pic>
        <p:nvPicPr>
          <p:cNvPr id="4096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138" y="1384300"/>
            <a:ext cx="7164387" cy="383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
        <p:nvSpPr>
          <p:cNvPr id="2" name="TextBox 1"/>
          <p:cNvSpPr txBox="1"/>
          <p:nvPr/>
        </p:nvSpPr>
        <p:spPr>
          <a:xfrm>
            <a:off x="921954" y="5330230"/>
            <a:ext cx="7012754" cy="830997"/>
          </a:xfrm>
          <a:prstGeom prst="rect">
            <a:avLst/>
          </a:prstGeom>
          <a:noFill/>
          <a:ln>
            <a:solidFill>
              <a:schemeClr val="accent1">
                <a:lumMod val="60000"/>
                <a:lumOff val="40000"/>
              </a:schemeClr>
            </a:solidFill>
          </a:ln>
        </p:spPr>
        <p:txBody>
          <a:bodyPr wrap="none" rtlCol="0">
            <a:spAutoFit/>
          </a:bodyPr>
          <a:lstStyle/>
          <a:p>
            <a:pPr algn="ctr"/>
            <a:r>
              <a:rPr lang="en-US" dirty="0" smtClean="0"/>
              <a:t>Expecting recirculation sponsor ballot in September</a:t>
            </a:r>
          </a:p>
          <a:p>
            <a:pPr algn="ctr"/>
            <a:r>
              <a:rPr lang="en-US" dirty="0" smtClean="0"/>
              <a:t>ARC discussion topic Wednesday</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27</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November 2013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spcAft>
                <a:spcPts val="500"/>
              </a:spcAft>
              <a:defRPr/>
            </a:pPr>
            <a:r>
              <a:rPr lang="en-US" sz="2800" dirty="0" smtClean="0"/>
              <a:t>Begin Sponsor Ballot</a:t>
            </a:r>
            <a:r>
              <a:rPr lang="en-US" sz="2800" dirty="0" smtClean="0"/>
              <a:t>?     X</a:t>
            </a:r>
            <a:endParaRPr lang="en-US" sz="2800" dirty="0" smtClean="0"/>
          </a:p>
          <a:p>
            <a:pPr>
              <a:spcBef>
                <a:spcPts val="0"/>
              </a:spcBef>
              <a:spcAft>
                <a:spcPts val="500"/>
              </a:spcAft>
              <a:defRPr/>
            </a:pPr>
            <a:r>
              <a:rPr lang="en-US" sz="2800" dirty="0" smtClean="0"/>
              <a:t>Submit to RevCom</a:t>
            </a:r>
            <a:r>
              <a:rPr lang="en-US" sz="2800" dirty="0" smtClean="0"/>
              <a:t>?       AC, AF</a:t>
            </a:r>
            <a:endParaRPr lang="en-US" sz="2800" dirty="0" smtClean="0"/>
          </a:p>
          <a:p>
            <a:pPr>
              <a:spcBef>
                <a:spcPts val="0"/>
              </a:spcBef>
              <a:spcAft>
                <a:spcPts val="500"/>
              </a:spcAft>
              <a:defRPr/>
            </a:pPr>
            <a:r>
              <a:rPr lang="en-US" sz="2800" dirty="0" smtClean="0"/>
              <a:t>New project PAR to </a:t>
            </a:r>
            <a:r>
              <a:rPr lang="en-US" sz="2800" dirty="0" err="1" smtClean="0"/>
              <a:t>NesCom</a:t>
            </a:r>
            <a:r>
              <a:rPr lang="en-US" sz="2800" dirty="0" smtClean="0"/>
              <a:t>?     X</a:t>
            </a:r>
            <a:endParaRPr lang="en-US" sz="2800" dirty="0"/>
          </a:p>
          <a:p>
            <a:pPr>
              <a:spcBef>
                <a:spcPts val="0"/>
              </a:spcBef>
              <a:spcAft>
                <a:spcPts val="500"/>
              </a:spcAft>
              <a:defRPr/>
            </a:pPr>
            <a:r>
              <a:rPr lang="en-US" sz="2800" dirty="0" smtClean="0"/>
              <a:t>PAR Extension </a:t>
            </a:r>
            <a:r>
              <a:rPr lang="en-US" sz="2800" dirty="0" smtClean="0"/>
              <a:t>?    X</a:t>
            </a:r>
            <a:endParaRPr lang="en-US" sz="2800" dirty="0"/>
          </a:p>
          <a:p>
            <a:pPr>
              <a:spcBef>
                <a:spcPts val="0"/>
              </a:spcBef>
              <a:spcAft>
                <a:spcPts val="500"/>
              </a:spcAft>
              <a:defRPr/>
            </a:pPr>
            <a:r>
              <a:rPr lang="en-US" sz="2800" dirty="0" smtClean="0"/>
              <a:t>Revision PAR</a:t>
            </a:r>
            <a:r>
              <a:rPr lang="en-US" sz="2800" dirty="0" smtClean="0"/>
              <a:t>?   X</a:t>
            </a:r>
            <a:endParaRPr lang="en-US" sz="2800" dirty="0"/>
          </a:p>
          <a:p>
            <a:pPr>
              <a:spcBef>
                <a:spcPts val="0"/>
              </a:spcBef>
              <a:spcAft>
                <a:spcPts val="500"/>
              </a:spcAft>
              <a:defRPr/>
            </a:pPr>
            <a:r>
              <a:rPr lang="en-US" sz="2800" dirty="0" smtClean="0"/>
              <a:t>Study Group start up</a:t>
            </a:r>
            <a:r>
              <a:rPr lang="en-US" sz="2800" dirty="0" smtClean="0"/>
              <a:t>?   Depends </a:t>
            </a:r>
            <a:r>
              <a:rPr lang="en-US" sz="2800" dirty="0" smtClean="0"/>
              <a:t>upon results of WNG meeting</a:t>
            </a:r>
            <a:endParaRPr lang="en-US" sz="2800" dirty="0"/>
          </a:p>
          <a:p>
            <a:pPr>
              <a:spcBef>
                <a:spcPts val="0"/>
              </a:spcBef>
              <a:spcAft>
                <a:spcPts val="500"/>
              </a:spcAft>
              <a:defRPr/>
            </a:pPr>
            <a:r>
              <a:rPr lang="en-US" sz="2800" dirty="0"/>
              <a:t>Study Group </a:t>
            </a:r>
            <a:r>
              <a:rPr lang="en-US" sz="2800" dirty="0" smtClean="0"/>
              <a:t>extension</a:t>
            </a:r>
            <a:r>
              <a:rPr lang="en-US" sz="2800" dirty="0" smtClean="0"/>
              <a:t>?   HEW </a:t>
            </a:r>
            <a:endParaRPr lang="en-US" sz="2800" dirty="0"/>
          </a:p>
          <a:p>
            <a:pPr>
              <a:spcBef>
                <a:spcPts val="0"/>
              </a:spcBef>
              <a:spcAft>
                <a:spcPts val="500"/>
              </a:spcAft>
              <a:defRPr/>
            </a:pPr>
            <a:r>
              <a:rPr lang="en-US" sz="2800" dirty="0" smtClean="0"/>
              <a:t>Press </a:t>
            </a:r>
            <a:r>
              <a:rPr lang="en-US" sz="2800" dirty="0" smtClean="0"/>
              <a:t>Release?  </a:t>
            </a:r>
            <a:r>
              <a:rPr lang="en-US" sz="2800" dirty="0" smtClean="0"/>
              <a:t>AC  publication, AF  </a:t>
            </a:r>
            <a:r>
              <a:rPr lang="en-US" sz="2800" dirty="0"/>
              <a:t>publication</a:t>
            </a:r>
          </a:p>
          <a:p>
            <a:pPr>
              <a:spcBef>
                <a:spcPts val="0"/>
              </a:spcBef>
              <a:spcAft>
                <a:spcPts val="500"/>
              </a:spcAft>
              <a:defRPr/>
            </a:pPr>
            <a:endParaRPr lang="en-US" sz="2800" dirty="0" smtClean="0"/>
          </a:p>
          <a:p>
            <a:pPr>
              <a:spcBef>
                <a:spcPts val="0"/>
              </a:spcBef>
              <a:spcAft>
                <a:spcPts val="500"/>
              </a:spcAft>
              <a:defRPr/>
            </a:pPr>
            <a:endParaRPr lang="en-US" sz="2800" dirty="0" smtClean="0"/>
          </a:p>
          <a:p>
            <a:pPr lvl="1">
              <a:spcAft>
                <a:spcPts val="500"/>
              </a:spcAft>
              <a:defRPr/>
            </a:pPr>
            <a:endParaRPr lang="en-US" sz="2400"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4.1.15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November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28</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806656388"/>
              </p:ext>
            </p:extLst>
          </p:nvPr>
        </p:nvGraphicFramePr>
        <p:xfrm>
          <a:off x="257175" y="3446780"/>
          <a:ext cx="8366125" cy="2468880"/>
        </p:xfrm>
        <a:graphic>
          <a:graphicData uri="http://schemas.openxmlformats.org/drawingml/2006/table">
            <a:tbl>
              <a:tblPr/>
              <a:tblGrid>
                <a:gridCol w="8366125"/>
              </a:tblGrid>
              <a:tr h="428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Tuesday, Nov 12, 2013</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a:p>
                      <a:pPr>
                        <a:buFont typeface="Arial"/>
                        <a:buChar char="•"/>
                      </a:pPr>
                      <a:r>
                        <a:rPr lang="en-US" dirty="0" smtClean="0">
                          <a:effectLst/>
                        </a:rPr>
                        <a:t>Tutorial </a:t>
                      </a:r>
                      <a:r>
                        <a:rPr lang="en-US" dirty="0">
                          <a:effectLst/>
                        </a:rPr>
                        <a:t>#1 (6:00–7:30 pm): </a:t>
                      </a:r>
                      <a:r>
                        <a:rPr lang="en-US" sz="2400" dirty="0">
                          <a:effectLst/>
                          <a:latin typeface="Times New Roman"/>
                          <a:ea typeface="Times New Roman"/>
                        </a:rPr>
                        <a:t>Wireless SDN in Access and </a:t>
                      </a:r>
                      <a:r>
                        <a:rPr lang="en-US" sz="2400" dirty="0" smtClean="0">
                          <a:effectLst/>
                          <a:latin typeface="Times New Roman"/>
                          <a:ea typeface="Times New Roman"/>
                        </a:rPr>
                        <a:t>Backhaul</a:t>
                      </a:r>
                      <a:endParaRPr lang="en-US" dirty="0">
                        <a:effectLst/>
                      </a:endParaRPr>
                    </a:p>
                    <a:p>
                      <a:pPr>
                        <a:buFont typeface="Arial"/>
                        <a:buChar char="•"/>
                      </a:pPr>
                      <a:r>
                        <a:rPr lang="en-US" dirty="0">
                          <a:effectLst/>
                        </a:rPr>
                        <a:t>Roger Marks, </a:t>
                      </a:r>
                      <a:r>
                        <a:rPr lang="en-US" dirty="0" err="1">
                          <a:effectLst/>
                        </a:rPr>
                        <a:t>EthAirNet</a:t>
                      </a:r>
                      <a:r>
                        <a:rPr lang="en-US" dirty="0">
                          <a:effectLst/>
                        </a:rPr>
                        <a:t> Associates</a:t>
                      </a:r>
                    </a:p>
                    <a:p>
                      <a:pPr>
                        <a:buFont typeface="Arial"/>
                        <a:buChar char="•"/>
                      </a:pPr>
                      <a:r>
                        <a:rPr lang="en-US" dirty="0">
                          <a:effectLst/>
                        </a:rPr>
                        <a:t>Juan Carlos Zuniga, </a:t>
                      </a:r>
                      <a:r>
                        <a:rPr lang="en-US" dirty="0" err="1">
                          <a:effectLst/>
                        </a:rPr>
                        <a:t>InterDigital</a:t>
                      </a:r>
                      <a:endParaRPr lang="en-US" dirty="0">
                        <a:effectLst/>
                      </a:endParaRPr>
                    </a:p>
                    <a:p>
                      <a:pPr>
                        <a:buFont typeface="Arial"/>
                        <a:buChar char="•"/>
                      </a:pPr>
                      <a:r>
                        <a:rPr lang="en-US" dirty="0">
                          <a:effectLst/>
                        </a:rPr>
                        <a:t>Antonio de la </a:t>
                      </a:r>
                      <a:r>
                        <a:rPr lang="en-US" dirty="0" err="1">
                          <a:effectLst/>
                        </a:rPr>
                        <a:t>Oliva</a:t>
                      </a:r>
                      <a:r>
                        <a:rPr lang="en-US" dirty="0">
                          <a:effectLst/>
                        </a:rPr>
                        <a:t>, Universidad Carlos III de Madrid</a:t>
                      </a:r>
                    </a:p>
                    <a:p>
                      <a:pPr>
                        <a:buFont typeface="Arial"/>
                        <a:buChar char="•"/>
                      </a:pPr>
                      <a:r>
                        <a:rPr lang="en-US" dirty="0">
                          <a:effectLst/>
                        </a:rPr>
                        <a:t>Nader </a:t>
                      </a:r>
                      <a:r>
                        <a:rPr lang="en-US" dirty="0" err="1">
                          <a:effectLst/>
                        </a:rPr>
                        <a:t>Zein</a:t>
                      </a:r>
                      <a:r>
                        <a:rPr lang="en-US" dirty="0">
                          <a:effectLst/>
                        </a:rPr>
                        <a:t>, NEC</a:t>
                      </a:r>
                    </a:p>
                  </a:txBody>
                  <a:tcPr anchor="ctr">
                    <a:lnL>
                      <a:noFill/>
                    </a:lnL>
                    <a:lnR>
                      <a:noFill/>
                    </a:lnR>
                    <a:lnT>
                      <a:noFill/>
                    </a:lnT>
                    <a:lnB>
                      <a:noFill/>
                    </a:lnB>
                    <a:solidFill>
                      <a:srgbClr val="FFFFFF"/>
                    </a:solidFill>
                  </a:tcPr>
                </a:tc>
              </a:tr>
              <a:tr h="0">
                <a:tc>
                  <a:txBody>
                    <a:bodyPr/>
                    <a:lstStyle/>
                    <a:p>
                      <a:r>
                        <a:rPr lang="en-US" dirty="0">
                          <a:effectLst/>
                        </a:rPr>
                        <a:t>Tutorial #2 (7:30–9:00 pm</a:t>
                      </a:r>
                      <a:r>
                        <a:rPr lang="en-US" dirty="0" smtClean="0">
                          <a:effectLst/>
                        </a:rPr>
                        <a:t>):</a:t>
                      </a:r>
                    </a:p>
                    <a:p>
                      <a:r>
                        <a:rPr lang="en-US" dirty="0" smtClean="0">
                          <a:effectLst/>
                        </a:rPr>
                        <a:t>Tutorial #3 (9:00 – 10:30) </a:t>
                      </a:r>
                      <a:endParaRPr lang="en-US" dirty="0">
                        <a:effectLst/>
                      </a:endParaRPr>
                    </a:p>
                  </a:txBody>
                  <a:tcPr anchor="ctr">
                    <a:lnL>
                      <a:noFill/>
                    </a:lnL>
                    <a:lnR>
                      <a:noFill/>
                    </a:lnR>
                    <a:lnT>
                      <a:noFill/>
                    </a:lnT>
                    <a:lnB>
                      <a:noFill/>
                    </a:lnB>
                    <a:solidFill>
                      <a:srgbClr val="FFFFFF"/>
                    </a:solid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412876357"/>
              </p:ext>
            </p:extLst>
          </p:nvPr>
        </p:nvGraphicFramePr>
        <p:xfrm>
          <a:off x="203200" y="1843118"/>
          <a:ext cx="7772400" cy="1188720"/>
        </p:xfrm>
        <a:graphic>
          <a:graphicData uri="http://schemas.openxmlformats.org/drawingml/2006/table">
            <a:tbl>
              <a:tblPr/>
              <a:tblGrid>
                <a:gridCol w="7772400"/>
              </a:tblGrid>
              <a:tr h="1098257">
                <a:tc>
                  <a:txBody>
                    <a:bodyPr/>
                    <a:lstStyle/>
                    <a:p>
                      <a:pPr>
                        <a:buFont typeface="Arial"/>
                        <a:buChar char="•"/>
                      </a:pPr>
                      <a:r>
                        <a:rPr lang="en-US" sz="2400" dirty="0">
                          <a:effectLst/>
                        </a:rPr>
                        <a:t> Ethernet 40th Celebration (7:00 - 9:00pm) Presentation</a:t>
                      </a:r>
                    </a:p>
                    <a:p>
                      <a:pPr>
                        <a:buFont typeface="Arial"/>
                        <a:buChar char="•"/>
                      </a:pPr>
                      <a:r>
                        <a:rPr lang="en-US" sz="2400" dirty="0">
                          <a:effectLst/>
                        </a:rPr>
                        <a:t>John </a:t>
                      </a:r>
                      <a:r>
                        <a:rPr lang="en-US" sz="2400" dirty="0" err="1">
                          <a:effectLst/>
                        </a:rPr>
                        <a:t>D'Ambrosia</a:t>
                      </a:r>
                      <a:r>
                        <a:rPr lang="en-US" sz="2400" dirty="0">
                          <a:effectLst/>
                        </a:rPr>
                        <a:t>, Dell</a:t>
                      </a:r>
                    </a:p>
                    <a:p>
                      <a:pPr>
                        <a:buFont typeface="Arial"/>
                        <a:buChar char="•"/>
                      </a:pPr>
                      <a:r>
                        <a:rPr lang="en-US" sz="2400" dirty="0">
                          <a:effectLst/>
                        </a:rPr>
                        <a:t>Bob Metcalfe</a:t>
                      </a:r>
                    </a:p>
                  </a:txBody>
                  <a:tcPr anchor="ctr">
                    <a:lnL>
                      <a:noFill/>
                    </a:lnL>
                    <a:lnR>
                      <a:noFill/>
                    </a:lnR>
                    <a:lnT>
                      <a:noFill/>
                    </a:lnT>
                    <a:lnB>
                      <a:noFill/>
                    </a:lnB>
                    <a:solidFill>
                      <a:srgbClr val="FFFFFF"/>
                    </a:solidFill>
                  </a:tcPr>
                </a:tc>
              </a:tr>
            </a:tbl>
          </a:graphicData>
        </a:graphic>
      </p:graphicFrame>
      <p:sp>
        <p:nvSpPr>
          <p:cNvPr id="14" name="Rectangle 2"/>
          <p:cNvSpPr>
            <a:spLocks noChangeArrowheads="1"/>
          </p:cNvSpPr>
          <p:nvPr/>
        </p:nvSpPr>
        <p:spPr bwMode="auto">
          <a:xfrm>
            <a:off x="183923" y="1473786"/>
            <a:ext cx="36342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Nov 11, 2013</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42900" y="846138"/>
            <a:ext cx="8115300" cy="692150"/>
          </a:xfrm>
        </p:spPr>
        <p:txBody>
          <a:bodyPr/>
          <a:lstStyle/>
          <a:p>
            <a:r>
              <a:rPr lang="en-US" dirty="0" smtClean="0"/>
              <a:t>Notable </a:t>
            </a:r>
            <a:r>
              <a:rPr lang="en-US" dirty="0" err="1" smtClean="0"/>
              <a:t>ExCom</a:t>
            </a:r>
            <a:r>
              <a:rPr lang="en-US" dirty="0" smtClean="0"/>
              <a:t> or SA Activities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29</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096383977"/>
              </p:ext>
            </p:extLst>
          </p:nvPr>
        </p:nvGraphicFramePr>
        <p:xfrm>
          <a:off x="304800" y="1857829"/>
          <a:ext cx="8558111" cy="4297680"/>
        </p:xfrm>
        <a:graphic>
          <a:graphicData uri="http://schemas.openxmlformats.org/drawingml/2006/table">
            <a:tbl>
              <a:tblPr/>
              <a:tblGrid>
                <a:gridCol w="8558111"/>
              </a:tblGrid>
              <a:tr h="1181065">
                <a:tc>
                  <a:txBody>
                    <a:bodyPr/>
                    <a:lstStyle/>
                    <a:p>
                      <a:pPr>
                        <a:spcBef>
                          <a:spcPts val="0"/>
                        </a:spcBef>
                        <a:buFont typeface="Arial"/>
                        <a:buNone/>
                      </a:pPr>
                      <a:r>
                        <a:rPr lang="en-US" sz="2400" dirty="0" smtClean="0">
                          <a:effectLst/>
                          <a:latin typeface="Berlin Sans FB Demi" pitchFamily="34" charset="0"/>
                          <a:cs typeface="Aharoni" pitchFamily="2" charset="-79"/>
                        </a:rPr>
                        <a:t>802 operations manual changes</a:t>
                      </a:r>
                      <a:r>
                        <a:rPr lang="en-US" sz="2400" baseline="0" dirty="0" smtClean="0">
                          <a:effectLst/>
                          <a:latin typeface="Berlin Sans FB Demi" pitchFamily="34" charset="0"/>
                          <a:cs typeface="Aharoni" pitchFamily="2" charset="-79"/>
                        </a:rPr>
                        <a:t> </a:t>
                      </a:r>
                    </a:p>
                    <a:p>
                      <a:pPr lvl="1">
                        <a:spcBef>
                          <a:spcPts val="0"/>
                        </a:spcBef>
                        <a:buFont typeface="Arial"/>
                        <a:buNone/>
                      </a:pPr>
                      <a:r>
                        <a:rPr lang="en-US" sz="2400" baseline="0" dirty="0" smtClean="0">
                          <a:effectLst/>
                          <a:latin typeface="Berlin Sans FB Demi" pitchFamily="34" charset="0"/>
                          <a:cs typeface="Aharoni" pitchFamily="2" charset="-79"/>
                        </a:rPr>
                        <a:t>Modification </a:t>
                      </a:r>
                      <a:r>
                        <a:rPr lang="en-US" sz="2400" baseline="0" dirty="0" smtClean="0">
                          <a:effectLst/>
                          <a:latin typeface="Berlin Sans FB Demi" pitchFamily="34" charset="0"/>
                          <a:cs typeface="Aharoni" pitchFamily="2" charset="-79"/>
                        </a:rPr>
                        <a:t>of 5Cs </a:t>
                      </a:r>
                      <a:r>
                        <a:rPr lang="en-US" sz="2400" baseline="0" dirty="0" smtClean="0">
                          <a:effectLst/>
                          <a:latin typeface="Berlin Sans FB Demi" pitchFamily="34" charset="0"/>
                          <a:cs typeface="Aharoni" pitchFamily="2" charset="-79"/>
                        </a:rPr>
                        <a:t>postponed to November</a:t>
                      </a:r>
                    </a:p>
                    <a:p>
                      <a:pPr lvl="1">
                        <a:spcBef>
                          <a:spcPts val="0"/>
                        </a:spcBef>
                        <a:buFont typeface="Arial"/>
                        <a:buNone/>
                      </a:pPr>
                      <a:r>
                        <a:rPr lang="en-US" sz="2400" baseline="0" dirty="0" smtClean="0">
                          <a:effectLst/>
                          <a:latin typeface="Berlin Sans FB Demi" pitchFamily="34" charset="0"/>
                          <a:cs typeface="Aharoni" pitchFamily="2" charset="-79"/>
                        </a:rPr>
                        <a:t>EC Workshop in November</a:t>
                      </a:r>
                      <a:endParaRPr lang="en-US" sz="2400" dirty="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r h="1545806">
                <a:tc>
                  <a:txBody>
                    <a:bodyPr/>
                    <a:lstStyle/>
                    <a:p>
                      <a:pPr marL="0" marR="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p>
                      <a:pPr marL="0" marR="0"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40</a:t>
                      </a:r>
                      <a:r>
                        <a:rPr lang="en-US" sz="2400" baseline="30000" dirty="0" smtClean="0">
                          <a:effectLst/>
                          <a:latin typeface="Berlin Sans FB Demi" pitchFamily="34" charset="0"/>
                          <a:cs typeface="Aharoni" pitchFamily="2" charset="-79"/>
                        </a:rPr>
                        <a:t>th</a:t>
                      </a:r>
                      <a:r>
                        <a:rPr lang="en-US" sz="2400" baseline="0" dirty="0" smtClean="0">
                          <a:effectLst/>
                          <a:latin typeface="Berlin Sans FB Demi" pitchFamily="34" charset="0"/>
                          <a:cs typeface="Aharoni" pitchFamily="2" charset="-79"/>
                        </a:rPr>
                        <a:t> </a:t>
                      </a:r>
                      <a:r>
                        <a:rPr lang="en-US" sz="2400" baseline="0" dirty="0" smtClean="0">
                          <a:effectLst/>
                          <a:latin typeface="Berlin Sans FB Demi" pitchFamily="34" charset="0"/>
                          <a:cs typeface="Aharoni" pitchFamily="2" charset="-79"/>
                        </a:rPr>
                        <a:t>Anniversary of Ethernet celebration planned for Nov</a:t>
                      </a:r>
                    </a:p>
                    <a:p>
                      <a:pPr marL="457200" marR="0" lvl="1"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Special event on Monday</a:t>
                      </a:r>
                    </a:p>
                    <a:p>
                      <a:pPr marL="457200" marR="0" lvl="1"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Tutorials shifted to </a:t>
                      </a:r>
                      <a:r>
                        <a:rPr lang="en-US" sz="2400" baseline="0" dirty="0" smtClean="0">
                          <a:effectLst/>
                          <a:latin typeface="Berlin Sans FB Demi" pitchFamily="34" charset="0"/>
                          <a:cs typeface="Aharoni" pitchFamily="2" charset="-79"/>
                        </a:rPr>
                        <a:t>Tuesday</a:t>
                      </a:r>
                    </a:p>
                    <a:p>
                      <a:pPr marL="0" marR="0" lvl="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p>
                      <a:pPr marL="0" marR="0" lvl="0"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IEEE  election period open until October 5</a:t>
                      </a:r>
                      <a:endParaRPr lang="en-US" sz="2400" baseline="0" dirty="0" smtClean="0">
                        <a:effectLst/>
                        <a:latin typeface="Berlin Sans FB Demi" pitchFamily="34" charset="0"/>
                        <a:cs typeface="Aharoni" pitchFamily="2" charset="-79"/>
                      </a:endParaRPr>
                    </a:p>
                    <a:p>
                      <a:pPr>
                        <a:spcBef>
                          <a:spcPts val="600"/>
                        </a:spcBef>
                        <a:buFont typeface="Arial"/>
                        <a:buNone/>
                      </a:pPr>
                      <a:endParaRPr lang="en-US" sz="240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bl>
          </a:graphicData>
        </a:graphic>
      </p:graphicFrame>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2931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September 15, 2013</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32 </a:t>
            </a:r>
            <a:r>
              <a:rPr lang="en-US" sz="2800" dirty="0" smtClean="0"/>
              <a:t>entries with 2013 submission </a:t>
            </a:r>
            <a:r>
              <a:rPr lang="en-US" sz="2800" dirty="0" smtClean="0"/>
              <a:t>dates</a:t>
            </a:r>
          </a:p>
          <a:p>
            <a:pPr>
              <a:defRPr/>
            </a:pPr>
            <a:endParaRPr lang="en-US" sz="2800" dirty="0"/>
          </a:p>
          <a:p>
            <a:pPr>
              <a:defRPr/>
            </a:pPr>
            <a:r>
              <a:rPr lang="en-US" sz="2800" dirty="0" smtClean="0"/>
              <a:t>Request for LOAs  - pending Chair’s issuance </a:t>
            </a: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190056" y="601663"/>
            <a:ext cx="36045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a:t>
            </a:r>
            <a:r>
              <a:rPr lang="en-US" dirty="0" smtClean="0">
                <a:solidFill>
                  <a:schemeClr val="tx2"/>
                </a:solidFill>
              </a:rPr>
              <a:t>3.2.1 </a:t>
            </a:r>
            <a:endParaRPr lang="en-US" dirty="0">
              <a:solidFill>
                <a:schemeClr val="tx2"/>
              </a:solidFill>
            </a:endParaRPr>
          </a:p>
        </p:txBody>
      </p:sp>
    </p:spTree>
    <p:extLst>
      <p:ext uri="{BB962C8B-B14F-4D97-AF65-F5344CB8AC3E}">
        <p14:creationId xmlns:p14="http://schemas.microsoft.com/office/powerpoint/2010/main" val="2712307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30</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600" y="978995"/>
            <a:ext cx="7340600" cy="922375"/>
          </a:xfrm>
        </p:spPr>
        <p:txBody>
          <a:bodyPr/>
          <a:lstStyle/>
          <a:p>
            <a:r>
              <a:rPr lang="en-US" dirty="0" smtClean="0"/>
              <a:t>Social  in Nanjing</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31</a:t>
            </a:fld>
            <a:endParaRPr lang="en-US"/>
          </a:p>
        </p:txBody>
      </p:sp>
      <p:sp>
        <p:nvSpPr>
          <p:cNvPr id="13" name="Text Box 4"/>
          <p:cNvSpPr txBox="1">
            <a:spLocks noChangeArrowheads="1"/>
          </p:cNvSpPr>
          <p:nvPr/>
        </p:nvSpPr>
        <p:spPr bwMode="auto">
          <a:xfrm>
            <a:off x="204832" y="617538"/>
            <a:ext cx="35035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2.7</a:t>
            </a:r>
            <a:endParaRPr lang="en-US" dirty="0">
              <a:solidFill>
                <a:schemeClr val="tx2"/>
              </a:solidFill>
            </a:endParaRPr>
          </a:p>
        </p:txBody>
      </p:sp>
    </p:spTree>
    <p:extLst>
      <p:ext uri="{BB962C8B-B14F-4D97-AF65-F5344CB8AC3E}">
        <p14:creationId xmlns:p14="http://schemas.microsoft.com/office/powerpoint/2010/main" val="14502483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32</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5.1</a:t>
            </a:r>
            <a:endParaRPr lang="en-US" dirty="0">
              <a:solidFill>
                <a:schemeClr val="tx2"/>
              </a:solidFill>
            </a:endParaRPr>
          </a:p>
        </p:txBody>
      </p:sp>
      <p:sp>
        <p:nvSpPr>
          <p:cNvPr id="2" name="TextBox 1"/>
          <p:cNvSpPr txBox="1"/>
          <p:nvPr/>
        </p:nvSpPr>
        <p:spPr>
          <a:xfrm>
            <a:off x="784603" y="1828800"/>
            <a:ext cx="4562146" cy="1200329"/>
          </a:xfrm>
          <a:prstGeom prst="rect">
            <a:avLst/>
          </a:prstGeom>
          <a:noFill/>
        </p:spPr>
        <p:txBody>
          <a:bodyPr wrap="none" rtlCol="0">
            <a:spAutoFit/>
          </a:bodyPr>
          <a:lstStyle/>
          <a:p>
            <a:r>
              <a:rPr lang="en-US" sz="3600" dirty="0"/>
              <a:t>Remove time slots for </a:t>
            </a:r>
          </a:p>
          <a:p>
            <a:r>
              <a:rPr lang="en-US" sz="3600" dirty="0" smtClean="0"/>
              <a:t>xx</a:t>
            </a:r>
          </a:p>
        </p:txBody>
      </p:sp>
      <p:sp>
        <p:nvSpPr>
          <p:cNvPr id="8" name="TextBox 7"/>
          <p:cNvSpPr txBox="1"/>
          <p:nvPr/>
        </p:nvSpPr>
        <p:spPr>
          <a:xfrm>
            <a:off x="784603" y="4089400"/>
            <a:ext cx="3818353" cy="1200329"/>
          </a:xfrm>
          <a:prstGeom prst="rect">
            <a:avLst/>
          </a:prstGeom>
          <a:noFill/>
        </p:spPr>
        <p:txBody>
          <a:bodyPr wrap="none" rtlCol="0">
            <a:spAutoFit/>
          </a:bodyPr>
          <a:lstStyle/>
          <a:p>
            <a:r>
              <a:rPr lang="en-US" sz="3600" dirty="0" smtClean="0"/>
              <a:t>Add time slots for </a:t>
            </a:r>
          </a:p>
          <a:p>
            <a:r>
              <a:rPr lang="en-US" sz="3600" dirty="0" smtClean="0"/>
              <a:t>xx</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33</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5.2</a:t>
            </a:r>
            <a:endParaRPr lang="en-US" dirty="0">
              <a:solidFill>
                <a:schemeClr val="tx2"/>
              </a:solidFill>
            </a:endParaRP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34</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5.3</a:t>
            </a:r>
          </a:p>
        </p:txBody>
      </p:sp>
      <p:sp>
        <p:nvSpPr>
          <p:cNvPr id="66566" name="TextBox 2"/>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35</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36</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Sep </a:t>
            </a:r>
            <a:r>
              <a:rPr lang="en-US" dirty="0" smtClean="0"/>
              <a:t>15, </a:t>
            </a:r>
            <a:r>
              <a:rPr lang="en-US" dirty="0" smtClean="0"/>
              <a:t>2013</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32 </a:t>
            </a:r>
            <a:r>
              <a:rPr lang="en-US" sz="2800" dirty="0" smtClean="0"/>
              <a:t>entries with 2013 submission </a:t>
            </a:r>
            <a:r>
              <a:rPr lang="en-US" sz="2800" dirty="0" smtClean="0"/>
              <a:t>dates</a:t>
            </a:r>
          </a:p>
          <a:p>
            <a:pPr>
              <a:defRPr/>
            </a:pPr>
            <a:r>
              <a:rPr lang="en-US" sz="2800" dirty="0"/>
              <a:t>Request for LOAs  - pending Chair’s issuance </a:t>
            </a:r>
          </a:p>
          <a:p>
            <a:pPr marL="0" indent="0">
              <a:buNone/>
              <a:defRPr/>
            </a:pP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37</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a:t>
            </a:r>
            <a:r>
              <a:rPr lang="en-US" dirty="0" smtClean="0"/>
              <a:t>September  </a:t>
            </a:r>
            <a:r>
              <a:rPr lang="en-US" dirty="0" smtClean="0"/>
              <a:t>2013</a:t>
            </a:r>
          </a:p>
        </p:txBody>
      </p:sp>
      <p:graphicFrame>
        <p:nvGraphicFramePr>
          <p:cNvPr id="77901" name="Group 77"/>
          <p:cNvGraphicFramePr>
            <a:graphicFrameLocks noGrp="1"/>
          </p:cNvGraphicFramePr>
          <p:nvPr>
            <p:ph idx="1"/>
            <p:extLst>
              <p:ext uri="{D42A27DB-BD31-4B8C-83A1-F6EECF244321}">
                <p14:modId xmlns:p14="http://schemas.microsoft.com/office/powerpoint/2010/main" val="133605895"/>
              </p:ext>
            </p:extLst>
          </p:nvPr>
        </p:nvGraphicFramePr>
        <p:xfrm>
          <a:off x="92595" y="1830837"/>
          <a:ext cx="8633114" cy="4515900"/>
        </p:xfrm>
        <a:graphic>
          <a:graphicData uri="http://schemas.openxmlformats.org/drawingml/2006/table">
            <a:tbl>
              <a:tblPr/>
              <a:tblGrid>
                <a:gridCol w="3565005"/>
                <a:gridCol w="1825204"/>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July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September</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D5.0   $250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5.0</a:t>
                      </a:r>
                      <a:endParaRPr kumimoji="0" lang="en-US" sz="2000" b="1" i="0" u="none" strike="noStrike" cap="none" normalizeH="0" baseline="0" dirty="0" smtClean="0">
                        <a:ln>
                          <a:noFill/>
                        </a:ln>
                        <a:solidFill>
                          <a:srgbClr val="00B05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9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D6.0   </a:t>
                      </a:r>
                      <a:r>
                        <a:rPr kumimoji="0" lang="en-US" sz="2000" b="1" i="0" u="none" strike="noStrike" cap="none" normalizeH="0" baseline="0" dirty="0" smtClean="0">
                          <a:ln>
                            <a:noFill/>
                          </a:ln>
                          <a:solidFill>
                            <a:schemeClr val="tx1"/>
                          </a:solidFill>
                          <a:effectLst/>
                          <a:latin typeface="Times New Roman" pitchFamily="18" charset="0"/>
                        </a:rPr>
                        <a:t>$250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6.0</a:t>
                      </a:r>
                      <a:endParaRPr kumimoji="0" lang="en-US" sz="2000" b="1" i="0" u="none" strike="noStrike" cap="none" normalizeH="0" baseline="0" dirty="0" smtClean="0">
                        <a:ln>
                          <a:noFill/>
                        </a:ln>
                        <a:solidFill>
                          <a:srgbClr val="00B05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$360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$105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$180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$540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endParaRPr lang="en-US" dirty="0"/>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$305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dirty="0" smtClean="0"/>
              <a:t>Nanjing Attendance info (Thursday noon)</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38</a:t>
            </a:fld>
            <a:endParaRPr lang="en-US"/>
          </a:p>
        </p:txBody>
      </p:sp>
    </p:spTree>
    <p:extLst>
      <p:ext uri="{BB962C8B-B14F-4D97-AF65-F5344CB8AC3E}">
        <p14:creationId xmlns:p14="http://schemas.microsoft.com/office/powerpoint/2010/main" val="1473685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39</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3182702626"/>
              </p:ext>
            </p:extLst>
          </p:nvPr>
        </p:nvGraphicFramePr>
        <p:xfrm>
          <a:off x="228600" y="1600200"/>
          <a:ext cx="8390105" cy="3464735"/>
        </p:xfrm>
        <a:graphic>
          <a:graphicData uri="http://schemas.openxmlformats.org/drawingml/2006/table">
            <a:tbl>
              <a:tblPr/>
              <a:tblGrid>
                <a:gridCol w="1553901"/>
                <a:gridCol w="1149385"/>
                <a:gridCol w="1373414"/>
                <a:gridCol w="862889"/>
                <a:gridCol w="1144805"/>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Geneva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TGac</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TGaf</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2" name="Rectangle 1"/>
          <p:cNvSpPr/>
          <p:nvPr/>
        </p:nvSpPr>
        <p:spPr bwMode="auto">
          <a:xfrm>
            <a:off x="2921000" y="1501080"/>
            <a:ext cx="1313083" cy="4178461"/>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34416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65200"/>
            <a:ext cx="7772400" cy="546100"/>
          </a:xfrm>
        </p:spPr>
        <p:txBody>
          <a:bodyPr/>
          <a:lstStyle/>
          <a:p>
            <a:r>
              <a:rPr lang="en-US" dirty="0" smtClean="0"/>
              <a:t>Meeting Areas</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350" y="1652586"/>
            <a:ext cx="8637314" cy="47101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4"/>
          <p:cNvSpPr txBox="1">
            <a:spLocks noChangeArrowheads="1"/>
          </p:cNvSpPr>
          <p:nvPr/>
        </p:nvSpPr>
        <p:spPr bwMode="auto">
          <a:xfrm>
            <a:off x="147728" y="695838"/>
            <a:ext cx="320498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4.1.3 </a:t>
            </a:r>
            <a:endParaRPr lang="en-US" sz="2000" dirty="0">
              <a:solidFill>
                <a:schemeClr val="tx2"/>
              </a:solidFill>
            </a:endParaRPr>
          </a:p>
        </p:txBody>
      </p:sp>
    </p:spTree>
    <p:extLst>
      <p:ext uri="{BB962C8B-B14F-4D97-AF65-F5344CB8AC3E}">
        <p14:creationId xmlns:p14="http://schemas.microsoft.com/office/powerpoint/2010/main" val="9577311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40</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5200047"/>
          </a:xfrm>
        </p:spPr>
        <p:txBody>
          <a:bodyPr/>
          <a:lstStyle/>
          <a:p>
            <a:pPr>
              <a:spcBef>
                <a:spcPts val="300"/>
              </a:spcBef>
              <a:spcAft>
                <a:spcPts val="600"/>
              </a:spcAft>
              <a:buFontTx/>
              <a:buNone/>
            </a:pPr>
            <a:r>
              <a:rPr lang="en-US" u="sng" dirty="0" smtClean="0"/>
              <a:t>2013</a:t>
            </a: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137 </a:t>
            </a:r>
            <a:r>
              <a:rPr lang="en-US" u="sng" dirty="0" smtClean="0">
                <a:solidFill>
                  <a:schemeClr val="bg2">
                    <a:lumMod val="60000"/>
                    <a:lumOff val="40000"/>
                  </a:schemeClr>
                </a:solidFill>
              </a:rPr>
              <a:t>January 13-18, 2013</a:t>
            </a:r>
            <a:r>
              <a:rPr lang="en-US" dirty="0" smtClean="0">
                <a:solidFill>
                  <a:schemeClr val="bg2">
                    <a:lumMod val="60000"/>
                    <a:lumOff val="40000"/>
                  </a:schemeClr>
                </a:solidFill>
              </a:rPr>
              <a:t> - --Hyatt Regency Vancouver, BC, CA</a:t>
            </a:r>
          </a:p>
          <a:p>
            <a:pPr>
              <a:spcBef>
                <a:spcPts val="300"/>
              </a:spcBef>
              <a:spcAft>
                <a:spcPts val="600"/>
              </a:spcAft>
              <a:buFontTx/>
              <a:buNone/>
            </a:pPr>
            <a:r>
              <a:rPr lang="en-US" dirty="0" smtClean="0">
                <a:solidFill>
                  <a:schemeClr val="bg2">
                    <a:lumMod val="60000"/>
                    <a:lumOff val="40000"/>
                  </a:schemeClr>
                </a:solidFill>
              </a:rPr>
              <a:t>#137.5 January 23-24, Grand </a:t>
            </a:r>
            <a:r>
              <a:rPr lang="en-US" dirty="0" err="1" smtClean="0">
                <a:solidFill>
                  <a:schemeClr val="bg2">
                    <a:lumMod val="60000"/>
                    <a:lumOff val="40000"/>
                  </a:schemeClr>
                </a:solidFill>
              </a:rPr>
              <a:t>Mercure</a:t>
            </a:r>
            <a:r>
              <a:rPr lang="en-US" dirty="0" smtClean="0">
                <a:solidFill>
                  <a:schemeClr val="bg2">
                    <a:lumMod val="60000"/>
                    <a:lumOff val="40000"/>
                  </a:schemeClr>
                </a:solidFill>
              </a:rPr>
              <a:t>, Shenzhen, CN</a:t>
            </a: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138 March 17-22, 2013 –Caribe Royale, Orlando, FL, USA</a:t>
            </a:r>
            <a:endParaRPr lang="en-US" u="sng" dirty="0" smtClean="0">
              <a:solidFill>
                <a:schemeClr val="bg2">
                  <a:lumMod val="60000"/>
                  <a:lumOff val="40000"/>
                </a:schemeClr>
              </a:solidFill>
            </a:endParaRP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139 </a:t>
            </a:r>
            <a:r>
              <a:rPr lang="en-US" u="sng" dirty="0" smtClean="0">
                <a:solidFill>
                  <a:schemeClr val="bg2">
                    <a:lumMod val="60000"/>
                    <a:lumOff val="40000"/>
                  </a:schemeClr>
                </a:solidFill>
              </a:rPr>
              <a:t>May 12-17, 2013 </a:t>
            </a:r>
            <a:r>
              <a:rPr lang="en-US" dirty="0" smtClean="0">
                <a:solidFill>
                  <a:schemeClr val="bg2">
                    <a:lumMod val="60000"/>
                    <a:lumOff val="40000"/>
                  </a:schemeClr>
                </a:solidFill>
              </a:rPr>
              <a:t>----Hilton Waikoloa, Big Island, HI</a:t>
            </a:r>
          </a:p>
          <a:p>
            <a:pPr>
              <a:spcBef>
                <a:spcPts val="300"/>
              </a:spcBef>
              <a:spcAft>
                <a:spcPts val="600"/>
              </a:spcAft>
              <a:buFontTx/>
              <a:buNone/>
            </a:pPr>
            <a:r>
              <a:rPr lang="en-US" dirty="0" smtClean="0"/>
              <a:t> </a:t>
            </a:r>
            <a:r>
              <a:rPr lang="en-US" dirty="0" smtClean="0">
                <a:solidFill>
                  <a:schemeClr val="bg1">
                    <a:lumMod val="85000"/>
                  </a:schemeClr>
                </a:solidFill>
              </a:rPr>
              <a:t>#139.5 April 24-25 – Beijing, China</a:t>
            </a:r>
          </a:p>
          <a:p>
            <a:pPr>
              <a:spcBef>
                <a:spcPts val="300"/>
              </a:spcBef>
              <a:spcAft>
                <a:spcPts val="600"/>
              </a:spcAft>
              <a:buFontTx/>
              <a:buNone/>
            </a:pPr>
            <a:r>
              <a:rPr lang="en-US" baseline="30000" dirty="0" smtClean="0">
                <a:solidFill>
                  <a:schemeClr val="bg1">
                    <a:lumMod val="85000"/>
                  </a:schemeClr>
                </a:solidFill>
              </a:rPr>
              <a:t># </a:t>
            </a:r>
            <a:r>
              <a:rPr lang="en-US" dirty="0" smtClean="0">
                <a:solidFill>
                  <a:schemeClr val="bg1">
                    <a:lumMod val="85000"/>
                  </a:schemeClr>
                </a:solidFill>
              </a:rPr>
              <a:t>140 July 14-19, 2013  --- Geneva , CH  ITU headquarters</a:t>
            </a:r>
            <a:endParaRPr lang="en-US" u="sng" dirty="0" smtClean="0">
              <a:solidFill>
                <a:schemeClr val="bg1">
                  <a:lumMod val="85000"/>
                </a:schemeClr>
              </a:solidFill>
            </a:endParaRPr>
          </a:p>
          <a:p>
            <a:pPr>
              <a:spcBef>
                <a:spcPts val="300"/>
              </a:spcBef>
              <a:spcAft>
                <a:spcPts val="600"/>
              </a:spcAft>
              <a:buFontTx/>
              <a:buNone/>
            </a:pPr>
            <a:r>
              <a:rPr lang="en-US" baseline="30000" dirty="0" smtClean="0">
                <a:solidFill>
                  <a:schemeClr val="bg1">
                    <a:lumMod val="75000"/>
                  </a:schemeClr>
                </a:solidFill>
              </a:rPr>
              <a:t># </a:t>
            </a:r>
            <a:r>
              <a:rPr lang="en-US" dirty="0" smtClean="0">
                <a:solidFill>
                  <a:schemeClr val="bg1">
                    <a:lumMod val="75000"/>
                  </a:schemeClr>
                </a:solidFill>
              </a:rPr>
              <a:t>141 </a:t>
            </a:r>
            <a:r>
              <a:rPr lang="en-US" u="sng" dirty="0" smtClean="0">
                <a:solidFill>
                  <a:schemeClr val="bg1">
                    <a:lumMod val="75000"/>
                  </a:schemeClr>
                </a:solidFill>
              </a:rPr>
              <a:t>September 15-20, 2013</a:t>
            </a:r>
            <a:r>
              <a:rPr lang="en-US" dirty="0" smtClean="0">
                <a:solidFill>
                  <a:schemeClr val="bg1">
                    <a:lumMod val="75000"/>
                  </a:schemeClr>
                </a:solidFill>
              </a:rPr>
              <a:t>- </a:t>
            </a:r>
            <a:r>
              <a:rPr lang="en-US" dirty="0" err="1" smtClean="0">
                <a:solidFill>
                  <a:schemeClr val="bg1">
                    <a:lumMod val="75000"/>
                  </a:schemeClr>
                </a:solidFill>
              </a:rPr>
              <a:t>Zhong</a:t>
            </a:r>
            <a:r>
              <a:rPr lang="en-US" dirty="0" smtClean="0">
                <a:solidFill>
                  <a:schemeClr val="bg1">
                    <a:lumMod val="75000"/>
                  </a:schemeClr>
                </a:solidFill>
              </a:rPr>
              <a:t> Shan Hotel, – Nanjing, China </a:t>
            </a:r>
          </a:p>
          <a:p>
            <a:pPr>
              <a:spcBef>
                <a:spcPts val="300"/>
              </a:spcBef>
              <a:spcAft>
                <a:spcPts val="600"/>
              </a:spcAft>
              <a:buFontTx/>
              <a:buNone/>
            </a:pPr>
            <a:r>
              <a:rPr lang="en-US" baseline="30000" dirty="0" smtClean="0"/>
              <a:t># </a:t>
            </a:r>
            <a:r>
              <a:rPr lang="en-US" dirty="0"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41</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FontTx/>
              <a:buNone/>
            </a:pPr>
            <a:r>
              <a:rPr lang="en-US" sz="2300" baseline="30000" dirty="0" smtClean="0"/>
              <a:t># </a:t>
            </a:r>
            <a:r>
              <a:rPr lang="en-US" sz="2300" dirty="0" smtClean="0"/>
              <a:t>143 </a:t>
            </a:r>
            <a:r>
              <a:rPr lang="en-US" sz="2300" u="sng" dirty="0" smtClean="0"/>
              <a:t>January 19-24, 2014</a:t>
            </a:r>
            <a:r>
              <a:rPr lang="en-US" sz="2300" dirty="0" smtClean="0"/>
              <a:t> -Hyatt Century Plaza, Los Angeles, CA, US</a:t>
            </a:r>
          </a:p>
          <a:p>
            <a:pPr>
              <a:spcBef>
                <a:spcPts val="0"/>
              </a:spcBef>
              <a:spcAft>
                <a:spcPts val="1200"/>
              </a:spcAft>
              <a:buFontTx/>
              <a:buNone/>
            </a:pPr>
            <a:r>
              <a:rPr lang="en-US" sz="2300" dirty="0" smtClean="0"/>
              <a:t>#143.5 January  8-9, 2014  - China</a:t>
            </a:r>
          </a:p>
          <a:p>
            <a:pPr>
              <a:spcBef>
                <a:spcPts val="0"/>
              </a:spcBef>
              <a:spcAft>
                <a:spcPts val="1200"/>
              </a:spcAft>
              <a:buFontTx/>
              <a:buNone/>
            </a:pPr>
            <a:r>
              <a:rPr lang="en-US" sz="2300" baseline="30000" dirty="0" smtClean="0"/>
              <a:t># </a:t>
            </a:r>
            <a:r>
              <a:rPr lang="en-US" sz="2300" dirty="0" smtClean="0"/>
              <a:t>144 March 16-21, 2014 – Beijing, China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a:t>
            </a:r>
            <a:r>
              <a:rPr lang="en-US" sz="2300" dirty="0" smtClean="0"/>
              <a:t>May 21-22</a:t>
            </a:r>
            <a:r>
              <a:rPr lang="en-US" sz="2300" dirty="0" smtClean="0"/>
              <a:t>, 2014 -  China</a:t>
            </a: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----Athens, Greece</a:t>
            </a:r>
          </a:p>
          <a:p>
            <a:pPr>
              <a:spcBef>
                <a:spcPts val="0"/>
              </a:spcBef>
              <a:spcAft>
                <a:spcPts val="1200"/>
              </a:spcAft>
              <a:buFontTx/>
              <a:buNone/>
            </a:pPr>
            <a:r>
              <a:rPr lang="en-US" sz="2300" dirty="0" smtClean="0"/>
              <a:t>#147.5 </a:t>
            </a:r>
            <a:r>
              <a:rPr lang="en-US" sz="2300" dirty="0" smtClean="0"/>
              <a:t>September2 4-25</a:t>
            </a:r>
            <a:r>
              <a:rPr lang="en-US" sz="2300" dirty="0" smtClean="0"/>
              <a:t>,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42</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November 15-20, </a:t>
            </a:r>
            <a:r>
              <a:rPr lang="en-US" sz="2800" dirty="0"/>
              <a:t>2013 </a:t>
            </a:r>
            <a:r>
              <a:rPr lang="en-US" sz="2800" dirty="0" smtClean="0"/>
              <a:t>Dallas,  Texas, US</a:t>
            </a:r>
          </a:p>
        </p:txBody>
      </p:sp>
      <p:sp>
        <p:nvSpPr>
          <p:cNvPr id="33798" name="Text Box 5"/>
          <p:cNvSpPr txBox="1">
            <a:spLocks noChangeArrowheads="1"/>
          </p:cNvSpPr>
          <p:nvPr/>
        </p:nvSpPr>
        <p:spPr bwMode="auto">
          <a:xfrm>
            <a:off x="89417" y="2676120"/>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mj-lt"/>
              <a:buAutoNum type="arabicPeriod"/>
            </a:pPr>
            <a:r>
              <a:rPr lang="en-US" sz="3600" dirty="0"/>
              <a:t>Hotel Registration  </a:t>
            </a:r>
            <a:r>
              <a:rPr lang="en-US" sz="3600" dirty="0" smtClean="0"/>
              <a:t> </a:t>
            </a:r>
            <a:r>
              <a:rPr lang="en-US" sz="3200" dirty="0" smtClean="0"/>
              <a:t>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600" dirty="0"/>
              <a:t>Meeting Registration </a:t>
            </a:r>
            <a:r>
              <a:rPr lang="en-US" sz="3200" dirty="0" smtClean="0">
                <a:latin typeface="Ravie" pitchFamily="82" charset="0"/>
              </a:rPr>
              <a:t>OPEN</a:t>
            </a:r>
          </a:p>
          <a:p>
            <a:pPr lvl="1" eaLnBrk="0" hangingPunct="0">
              <a:buFont typeface="Arial" panose="020B0604020202020204" pitchFamily="34" charset="0"/>
              <a:buChar char="•"/>
            </a:pPr>
            <a:r>
              <a:rPr lang="en-US" sz="3200" dirty="0" smtClean="0"/>
              <a:t>Early bird discount closes </a:t>
            </a:r>
            <a:r>
              <a:rPr lang="en-US" sz="3200" dirty="0"/>
              <a:t>Friday October </a:t>
            </a:r>
            <a:r>
              <a:rPr lang="en-US" sz="3200" dirty="0" smtClean="0"/>
              <a:t>4</a:t>
            </a:r>
            <a:endParaRPr lang="en-US" sz="3200" dirty="0"/>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2"/>
              </a:rPr>
              <a:t>http://</a:t>
            </a:r>
            <a:r>
              <a:rPr lang="en-US" dirty="0" smtClean="0">
                <a:hlinkClick r:id="rId2"/>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a:t>
            </a:r>
            <a:r>
              <a:rPr lang="en-US" dirty="0" smtClean="0"/>
              <a:t>802 Plenary </a:t>
            </a:r>
            <a:r>
              <a:rPr lang="en-US" dirty="0" smtClean="0"/>
              <a:t>Session</a:t>
            </a:r>
          </a:p>
          <a:p>
            <a:r>
              <a:rPr lang="en-US" sz="1600" dirty="0"/>
              <a:t> </a:t>
            </a:r>
          </a:p>
          <a:p>
            <a:r>
              <a:rPr lang="en-US" sz="1600" dirty="0"/>
              <a:t> </a:t>
            </a:r>
          </a:p>
        </p:txBody>
      </p:sp>
      <p:sp>
        <p:nvSpPr>
          <p:cNvPr id="10" name="Text Box 4"/>
          <p:cNvSpPr txBox="1">
            <a:spLocks noChangeArrowheads="1"/>
          </p:cNvSpPr>
          <p:nvPr/>
        </p:nvSpPr>
        <p:spPr bwMode="auto">
          <a:xfrm>
            <a:off x="290776" y="611188"/>
            <a:ext cx="28410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a:t>
            </a:r>
            <a:r>
              <a:rPr lang="en-US" sz="2000" dirty="0" smtClean="0">
                <a:solidFill>
                  <a:schemeClr val="tx2"/>
                </a:solidFill>
              </a:rPr>
              <a:t>7.0 </a:t>
            </a:r>
            <a:endParaRPr lang="en-US" sz="2000" dirty="0">
              <a:solidFill>
                <a:schemeClr val="tx2"/>
              </a:solidFill>
            </a:endParaRPr>
          </a:p>
        </p:txBody>
      </p:sp>
    </p:spTree>
    <p:extLst>
      <p:ext uri="{BB962C8B-B14F-4D97-AF65-F5344CB8AC3E}">
        <p14:creationId xmlns:p14="http://schemas.microsoft.com/office/powerpoint/2010/main" val="35154590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43</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797" y="614216"/>
            <a:ext cx="8005106" cy="6076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566057" y="5185370"/>
            <a:ext cx="3398687" cy="954107"/>
          </a:xfrm>
          <a:prstGeom prst="rect">
            <a:avLst/>
          </a:prstGeom>
          <a:noFill/>
        </p:spPr>
        <p:txBody>
          <a:bodyPr wrap="none" rtlCol="0">
            <a:spAutoFit/>
          </a:bodyPr>
          <a:lstStyle/>
          <a:p>
            <a:r>
              <a:rPr lang="en-US" sz="2800" dirty="0" smtClean="0"/>
              <a:t>Next SASB deadline:</a:t>
            </a:r>
          </a:p>
          <a:p>
            <a:r>
              <a:rPr lang="en-US" sz="2800" dirty="0" smtClean="0"/>
              <a:t>  21 October 2013</a:t>
            </a:r>
            <a:endParaRPr lang="en-US" sz="2800" dirty="0"/>
          </a:p>
        </p:txBody>
      </p:sp>
    </p:spTree>
    <p:extLst>
      <p:ext uri="{BB962C8B-B14F-4D97-AF65-F5344CB8AC3E}">
        <p14:creationId xmlns:p14="http://schemas.microsoft.com/office/powerpoint/2010/main" val="14143238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44</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941" y="4457699"/>
            <a:ext cx="4189068" cy="2171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5231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Areas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5</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87" y="1855788"/>
            <a:ext cx="8827471" cy="3643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Tree>
    <p:extLst>
      <p:ext uri="{BB962C8B-B14F-4D97-AF65-F5344CB8AC3E}">
        <p14:creationId xmlns:p14="http://schemas.microsoft.com/office/powerpoint/2010/main" val="2689095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Areas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6</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747838"/>
            <a:ext cx="8823325" cy="4073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28023" y="636814"/>
            <a:ext cx="320498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4.1.3 </a:t>
            </a:r>
            <a:endParaRPr lang="en-US" sz="2000" dirty="0">
              <a:solidFill>
                <a:schemeClr val="tx2"/>
              </a:solidFill>
            </a:endParaRPr>
          </a:p>
        </p:txBody>
      </p:sp>
    </p:spTree>
    <p:extLst>
      <p:ext uri="{BB962C8B-B14F-4D97-AF65-F5344CB8AC3E}">
        <p14:creationId xmlns:p14="http://schemas.microsoft.com/office/powerpoint/2010/main" val="40221113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7584" y="1484784"/>
            <a:ext cx="7726284" cy="5179498"/>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Other</a:t>
            </a:r>
            <a:br>
              <a:rPr lang="en-GB" sz="6000" b="1" dirty="0" smtClean="0"/>
            </a:br>
            <a:r>
              <a:rPr lang="en-GB" sz="3200" dirty="0" smtClean="0"/>
              <a:t> </a:t>
            </a:r>
            <a:br>
              <a:rPr lang="en-GB" sz="3200" dirty="0" smtClean="0"/>
            </a:br>
            <a:r>
              <a:rPr lang="en-GB" sz="3200" dirty="0" smtClean="0"/>
              <a:t> - Please also make sure you wear your name badges during the meeting.  Hotel staff have been asked to check badges before entering session rooms.</a:t>
            </a:r>
            <a:br>
              <a:rPr lang="en-GB" sz="3200" dirty="0" smtClean="0"/>
            </a:br>
            <a:r>
              <a:rPr lang="en-GB" sz="3200" dirty="0"/>
              <a:t> </a:t>
            </a:r>
            <a:r>
              <a:rPr lang="en-GB" sz="3200" dirty="0" smtClean="0"/>
              <a:t>- Please call </a:t>
            </a:r>
            <a:r>
              <a:rPr lang="en-GB" sz="3200" b="1" dirty="0" smtClean="0">
                <a:solidFill>
                  <a:srgbClr val="002060"/>
                </a:solidFill>
              </a:rPr>
              <a:t>8666</a:t>
            </a:r>
            <a:r>
              <a:rPr lang="en-GB" sz="3200" dirty="0" smtClean="0"/>
              <a:t> from your hotel room should you need anything.  This is a dedicated line for IEEE delegates, and the hotel will provide English speaking staff to assist you.</a:t>
            </a: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127028" y="683209"/>
            <a:ext cx="4572000" cy="646331"/>
          </a:xfrm>
          <a:prstGeom prst="rect">
            <a:avLst/>
          </a:prstGeom>
        </p:spPr>
        <p:txBody>
          <a:bodyPr>
            <a:spAutoFit/>
          </a:bodyPr>
          <a:lstStyle/>
          <a:p>
            <a:pPr algn="ctr"/>
            <a:r>
              <a:rPr lang="en-AU" dirty="0"/>
              <a:t>Wireless Interim Meeting, Nanjing, China</a:t>
            </a:r>
          </a:p>
          <a:p>
            <a:pPr algn="ctr"/>
            <a:r>
              <a:rPr lang="en-AU" dirty="0"/>
              <a:t>15 – 20 September 2013</a:t>
            </a:r>
          </a:p>
        </p:txBody>
      </p:sp>
      <p:sp>
        <p:nvSpPr>
          <p:cNvPr id="9" name="Text Box 4"/>
          <p:cNvSpPr txBox="1">
            <a:spLocks noChangeArrowheads="1"/>
          </p:cNvSpPr>
          <p:nvPr/>
        </p:nvSpPr>
        <p:spPr bwMode="auto">
          <a:xfrm>
            <a:off x="147728" y="695838"/>
            <a:ext cx="320498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4.1.3 </a:t>
            </a:r>
            <a:endParaRPr lang="en-US" sz="2000" dirty="0">
              <a:solidFill>
                <a:schemeClr val="tx2"/>
              </a:solidFill>
            </a:endParaRPr>
          </a:p>
        </p:txBody>
      </p:sp>
    </p:spTree>
    <p:extLst>
      <p:ext uri="{BB962C8B-B14F-4D97-AF65-F5344CB8AC3E}">
        <p14:creationId xmlns:p14="http://schemas.microsoft.com/office/powerpoint/2010/main" val="1251234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661424"/>
            <a:ext cx="7726284" cy="4747450"/>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a:t/>
            </a:r>
            <a:br>
              <a:rPr lang="en-GB" b="1" dirty="0"/>
            </a:br>
            <a:r>
              <a:rPr lang="en-GB" b="1" dirty="0" smtClean="0"/>
              <a:t/>
            </a:r>
            <a:br>
              <a:rPr lang="en-GB" b="1" dirty="0" smtClean="0"/>
            </a:br>
            <a:r>
              <a:rPr lang="en-GB" sz="6000" b="1" dirty="0" smtClean="0"/>
              <a:t>Taxi’s</a:t>
            </a:r>
            <a:br>
              <a:rPr lang="en-GB" sz="6000" b="1" dirty="0" smtClean="0"/>
            </a:br>
            <a:r>
              <a:rPr lang="en-GB" sz="3200" dirty="0" smtClean="0"/>
              <a:t> </a:t>
            </a:r>
            <a:br>
              <a:rPr lang="en-GB" sz="3200" dirty="0" smtClean="0"/>
            </a:br>
            <a:r>
              <a:rPr lang="en-GB" sz="3200" dirty="0" smtClean="0"/>
              <a:t> </a:t>
            </a:r>
            <a:r>
              <a:rPr lang="en-GB" sz="3200" dirty="0"/>
              <a:t>- </a:t>
            </a:r>
            <a:r>
              <a:rPr lang="en-GB" sz="3200" dirty="0" smtClean="0"/>
              <a:t>Taxi </a:t>
            </a:r>
            <a:r>
              <a:rPr lang="en-GB" sz="3200" dirty="0"/>
              <a:t>peak hour </a:t>
            </a:r>
            <a:r>
              <a:rPr lang="en-GB" sz="3200" dirty="0" smtClean="0"/>
              <a:t>is from </a:t>
            </a:r>
            <a:r>
              <a:rPr lang="en-GB" sz="3200" dirty="0"/>
              <a:t>0730 – 0900 and </a:t>
            </a:r>
            <a:r>
              <a:rPr lang="en-GB" sz="3200" dirty="0" smtClean="0"/>
              <a:t/>
            </a:r>
            <a:br>
              <a:rPr lang="en-GB" sz="3200" dirty="0" smtClean="0"/>
            </a:br>
            <a:r>
              <a:rPr lang="en-GB" sz="3200" dirty="0" smtClean="0"/>
              <a:t>1600 </a:t>
            </a:r>
            <a:r>
              <a:rPr lang="en-GB" sz="3200" dirty="0"/>
              <a:t>– 1900.  If you are departing around this time for the </a:t>
            </a:r>
            <a:r>
              <a:rPr lang="en-GB" sz="3200" dirty="0" smtClean="0"/>
              <a:t>airport or any other location, please allow additional time to get to your destination. </a:t>
            </a:r>
            <a:r>
              <a:rPr lang="en-GB" sz="3200" dirty="0" err="1" smtClean="0"/>
              <a:t>E.g</a:t>
            </a:r>
            <a:r>
              <a:rPr lang="en-GB" sz="3200" dirty="0" smtClean="0"/>
              <a:t>, allow </a:t>
            </a:r>
            <a:r>
              <a:rPr lang="en-GB" sz="3200" dirty="0"/>
              <a:t>an </a:t>
            </a:r>
            <a:r>
              <a:rPr lang="en-GB" sz="3200" b="1" dirty="0"/>
              <a:t>extra </a:t>
            </a:r>
            <a:r>
              <a:rPr lang="en-GB" sz="3200" b="1" dirty="0" smtClean="0"/>
              <a:t>hour </a:t>
            </a:r>
            <a:r>
              <a:rPr lang="en-GB" sz="3200" dirty="0" smtClean="0"/>
              <a:t>to get to the airport during these times.</a:t>
            </a:r>
            <a:br>
              <a:rPr lang="en-GB" sz="3200" dirty="0" smtClean="0"/>
            </a:br>
            <a:r>
              <a:rPr lang="en-GB" sz="3200" dirty="0"/>
              <a:t> </a:t>
            </a:r>
            <a:r>
              <a:rPr lang="en-GB" sz="3200" dirty="0" smtClean="0"/>
              <a:t>- Taxi changeover also occurs in the afternoon</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177828" y="695838"/>
            <a:ext cx="4572000" cy="646331"/>
          </a:xfrm>
          <a:prstGeom prst="rect">
            <a:avLst/>
          </a:prstGeom>
        </p:spPr>
        <p:txBody>
          <a:bodyPr>
            <a:spAutoFit/>
          </a:bodyPr>
          <a:lstStyle/>
          <a:p>
            <a:pPr algn="ctr"/>
            <a:r>
              <a:rPr lang="en-AU" dirty="0"/>
              <a:t>Wireless Interim Meeting, Nanjing, China</a:t>
            </a:r>
          </a:p>
          <a:p>
            <a:pPr algn="ctr"/>
            <a:r>
              <a:rPr lang="en-AU" dirty="0"/>
              <a:t>15 – 20 September 2013</a:t>
            </a:r>
          </a:p>
        </p:txBody>
      </p:sp>
      <p:sp>
        <p:nvSpPr>
          <p:cNvPr id="7" name="Text Box 4"/>
          <p:cNvSpPr txBox="1">
            <a:spLocks noChangeArrowheads="1"/>
          </p:cNvSpPr>
          <p:nvPr/>
        </p:nvSpPr>
        <p:spPr bwMode="auto">
          <a:xfrm>
            <a:off x="147728" y="695838"/>
            <a:ext cx="320498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4.1.3 </a:t>
            </a:r>
            <a:endParaRPr lang="en-US" sz="2000" dirty="0">
              <a:solidFill>
                <a:schemeClr val="tx2"/>
              </a:solidFill>
            </a:endParaRPr>
          </a:p>
        </p:txBody>
      </p:sp>
    </p:spTree>
    <p:extLst>
      <p:ext uri="{BB962C8B-B14F-4D97-AF65-F5344CB8AC3E}">
        <p14:creationId xmlns:p14="http://schemas.microsoft.com/office/powerpoint/2010/main" val="1650231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9</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a:t>External</a:t>
            </a:r>
            <a:r>
              <a:rPr lang="en-US" dirty="0"/>
              <a:t>:  </a:t>
            </a:r>
            <a:endParaRPr lang="en-US" dirty="0" smtClean="0"/>
          </a:p>
          <a:p>
            <a:pPr marL="342900" indent="-342900" eaLnBrk="0" hangingPunct="0">
              <a:spcBef>
                <a:spcPct val="20000"/>
              </a:spcBef>
            </a:pPr>
            <a:r>
              <a:rPr lang="en-US" dirty="0" smtClean="0"/>
              <a:t>none </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a:t>Internal</a:t>
            </a:r>
            <a:r>
              <a:rPr lang="en-US" u="sng" dirty="0" smtClean="0"/>
              <a:t>:</a:t>
            </a:r>
            <a:r>
              <a:rPr lang="en-US" dirty="0" smtClean="0"/>
              <a:t>     </a:t>
            </a:r>
          </a:p>
          <a:p>
            <a:pPr marL="342900" indent="-342900" eaLnBrk="0" hangingPunct="0">
              <a:spcBef>
                <a:spcPct val="20000"/>
              </a:spcBef>
            </a:pPr>
            <a:r>
              <a:rPr lang="en-US" dirty="0"/>
              <a:t>ARC and </a:t>
            </a:r>
            <a:r>
              <a:rPr lang="en-US" dirty="0" smtClean="0"/>
              <a:t>802.11AK Tuesday am2 room </a:t>
            </a:r>
            <a:r>
              <a:rPr lang="en-US" dirty="0" smtClean="0"/>
              <a:t>313</a:t>
            </a: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4.1.4 </a:t>
            </a:r>
            <a:endParaRPr lang="en-US" dirty="0">
              <a:solidFill>
                <a:schemeClr val="tx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322216</TotalTime>
  <Words>1786</Words>
  <Application>Microsoft Office PowerPoint</Application>
  <PresentationFormat>On-screen Show (4:3)</PresentationFormat>
  <Paragraphs>622</Paragraphs>
  <Slides>44</Slides>
  <Notes>13</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Default Design</vt:lpstr>
      <vt:lpstr>802.11 Supplementary Plenary Information - September 2013</vt:lpstr>
      <vt:lpstr>PowerPoint Presentation</vt:lpstr>
      <vt:lpstr>IEEE LOA Database – September 15, 2013</vt:lpstr>
      <vt:lpstr>Meeting Areas</vt:lpstr>
      <vt:lpstr>Meeting Areas</vt:lpstr>
      <vt:lpstr>Meeting Areas</vt:lpstr>
      <vt:lpstr>    Other    - Please also make sure you wear your name badges during the meeting.  Hotel staff have been asked to check badges before entering session rooms.  - Please call 8666 from your hotel room should you need anything.  This is a dedicated line for IEEE delegates, and the hotel will provide English speaking staff to assist you.    </vt:lpstr>
      <vt:lpstr>      Taxi’s    - Taxi peak hour is from 0730 – 0900 and  1600 – 1900.  If you are departing around this time for the airport or any other location, please allow additional time to get to your destination. E.g, allow an extra hour to get to the airport during these times.  - Taxi changeover also occurs in the afternoon      </vt:lpstr>
      <vt:lpstr> Joint Meetings</vt:lpstr>
      <vt:lpstr>September 2013        PARS</vt:lpstr>
      <vt:lpstr>Group Room assignments</vt:lpstr>
      <vt:lpstr>Group Room assignments</vt:lpstr>
      <vt:lpstr>Badge Color Codes</vt:lpstr>
      <vt:lpstr>WG Agendas</vt:lpstr>
      <vt:lpstr>802.18 topics – Timeslots to be assigned</vt:lpstr>
      <vt:lpstr>November 15-20, 2013 Dallas, Texas, US</vt:lpstr>
      <vt:lpstr>Nanjing Meeting Registration  (~296)</vt:lpstr>
      <vt:lpstr>Delegate Origin</vt:lpstr>
      <vt:lpstr>IEEE Staff on site </vt:lpstr>
      <vt:lpstr>      Meals BREAKFAST:  - if you didn’t book breakfast as part of your accommodation booking,  you can still purchase breakfast from the hotel reservation desk for 58 Yuan.  - Breakfast will be served from 0630 – 0830 in the ZiJing Hall.  Please note the hotel tends to pack down the breakfast promptly at 0830, so make sure you get there on time.     </vt:lpstr>
      <vt:lpstr>      Meals   - Morning and Afternoon tea will be served from the foyer of level 2 and 3  - Lunch (1230 – 1330) will be served from the ZiJing Hall (same venue as breakfast)        </vt:lpstr>
      <vt:lpstr>      Social   - Will be held in the ZiJing Hall  - Please make sure you wear your name badge to the social  - The Host, Nanjing City Government, will be inviting many senior people from every government department in Nanjing.  This will be a great chance to meet and greet the invited guests.       </vt:lpstr>
      <vt:lpstr>      Suggestions for Restaurants   - for suggestions for restaurants in the area, please visit the registration desk for a list of restaurant ideas      </vt:lpstr>
      <vt:lpstr>Current Membership Status - September</vt:lpstr>
      <vt:lpstr>Wednesday Plenary Topics</vt:lpstr>
      <vt:lpstr>802.1 Architecture Document</vt:lpstr>
      <vt:lpstr>802.11 Topics for November 2013 EC</vt:lpstr>
      <vt:lpstr>November Tutorials</vt:lpstr>
      <vt:lpstr>Notable ExCom or SA Activities</vt:lpstr>
      <vt:lpstr>PowerPoint Presentation</vt:lpstr>
      <vt:lpstr>Social  in Nanjing</vt:lpstr>
      <vt:lpstr>PowerPoint Presentation</vt:lpstr>
      <vt:lpstr>PowerPoint Presentation</vt:lpstr>
      <vt:lpstr>PowerPoint Presentation</vt:lpstr>
      <vt:lpstr>PowerPoint Presentation</vt:lpstr>
      <vt:lpstr>IEEE LOA Database – Sep 15, 2013</vt:lpstr>
      <vt:lpstr>IEEE Store Contents  - September  2013</vt:lpstr>
      <vt:lpstr>Nanjing Attendance info (Thursday noon)</vt:lpstr>
      <vt:lpstr>802.11 drafts to ISO/IEC JTC1/SC6</vt:lpstr>
      <vt:lpstr>Future Venues -2013</vt:lpstr>
      <vt:lpstr>Future Venues - 2014</vt:lpstr>
      <vt:lpstr>November 15-20, 2013 Dallas,  Texas, US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September2013</dc:title>
  <dc:subject>Additional Meeting Information</dc:subject>
  <dc:creator>Bruce Kraemer (Marvell)</dc:creator>
  <cp:lastModifiedBy>Marvell</cp:lastModifiedBy>
  <cp:revision>3163</cp:revision>
  <cp:lastPrinted>2013-09-15T23:53:55Z</cp:lastPrinted>
  <dcterms:created xsi:type="dcterms:W3CDTF">1998-02-10T13:07:52Z</dcterms:created>
  <dcterms:modified xsi:type="dcterms:W3CDTF">2013-09-16T05:58:59Z</dcterms:modified>
</cp:coreProperties>
</file>