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257" r:id="rId10"/>
    <p:sldId id="2258" r:id="rId11"/>
    <p:sldId id="1996" r:id="rId12"/>
    <p:sldId id="2200" r:id="rId13"/>
    <p:sldId id="2202" r:id="rId14"/>
    <p:sldId id="2057" r:id="rId15"/>
    <p:sldId id="2239" r:id="rId16"/>
    <p:sldId id="2301" r:id="rId17"/>
    <p:sldId id="2302" r:id="rId18"/>
    <p:sldId id="2303" r:id="rId19"/>
    <p:sldId id="2304" r:id="rId20"/>
    <p:sldId id="2286" r:id="rId21"/>
    <p:sldId id="2282" r:id="rId22"/>
    <p:sldId id="2284" r:id="rId23"/>
    <p:sldId id="2285" r:id="rId24"/>
    <p:sldId id="2287" r:id="rId25"/>
    <p:sldId id="2289" r:id="rId26"/>
    <p:sldId id="2288" r:id="rId27"/>
    <p:sldId id="2290" r:id="rId28"/>
    <p:sldId id="2291" r:id="rId29"/>
    <p:sldId id="2295" r:id="rId30"/>
    <p:sldId id="2009" r:id="rId31"/>
    <p:sldId id="2013" r:id="rId32"/>
    <p:sldId id="2300" r:id="rId33"/>
    <p:sldId id="2298" r:id="rId34"/>
    <p:sldId id="2263" r:id="rId35"/>
    <p:sldId id="2299" r:id="rId36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95795" autoAdjust="0"/>
  </p:normalViewPr>
  <p:slideViewPr>
    <p:cSldViewPr>
      <p:cViewPr>
        <p:scale>
          <a:sx n="70" d="100"/>
          <a:sy n="70" d="100"/>
        </p:scale>
        <p:origin x="-1398" y="-87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2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81"/>
        <p:guide pos="29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4027" y="177581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802.11-13/0932r1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376" y="179345"/>
            <a:ext cx="1227837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32282" y="9073714"/>
            <a:ext cx="1624293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98556" y="9073714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393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9780" y="389993"/>
            <a:ext cx="56670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9780" y="9073714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67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9780" y="9062524"/>
            <a:ext cx="58265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8686" y="94465"/>
            <a:ext cx="2261202" cy="2172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802.11-13/0932r1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11" y="96231"/>
            <a:ext cx="1227837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393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9613"/>
            <a:ext cx="4670425" cy="35036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39" y="4452948"/>
            <a:ext cx="5194926" cy="42179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43" tIns="46668" rIns="94943" bIns="46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23493" y="9078512"/>
            <a:ext cx="209639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95" lvl="4" algn="r" defTabSz="947393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5263" y="9078512"/>
            <a:ext cx="533178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393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40083" y="9078512"/>
            <a:ext cx="739515" cy="1861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455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40084" y="9075312"/>
            <a:ext cx="5606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63526" y="297288"/>
            <a:ext cx="575955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408" tIns="45703" rIns="91408" bIns="45703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802.11-13/0932r1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7" y="9078512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9613"/>
            <a:ext cx="4672012" cy="3503612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802.11-13/0932r1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947439" cy="217210"/>
          </a:xfrm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19" y="9078512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668060" y="96063"/>
            <a:ext cx="754373" cy="21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779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4749845" y="9075311"/>
            <a:ext cx="1670315" cy="186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64251" lvl="4" algn="r" defTabSz="947779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3325357" y="9075311"/>
            <a:ext cx="4921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47779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47779"/>
              <a:t>16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8025"/>
            <a:ext cx="4672012" cy="3503613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665" y="4451346"/>
            <a:ext cx="5197272" cy="4217990"/>
          </a:xfrm>
          <a:noFill/>
          <a:ln/>
        </p:spPr>
        <p:txBody>
          <a:bodyPr lIns="95045" tIns="46717" rIns="95045" bIns="46717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48523" y="9078512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4116" indent="-29389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5564" indent="-235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5790" indent="-235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16016" indent="-2351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86242" indent="-235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56468" indent="-235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26693" indent="-235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96919" indent="-2351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2E0C7CC-0979-48EE-A07F-B79102670037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67651" y="96838"/>
            <a:ext cx="775831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951792" y="9074826"/>
            <a:ext cx="468800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4" algn="r"/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325129" y="9074826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altLang="en-US" sz="1200">
                <a:latin typeface="Times New Roman" pitchFamily="18" charset="0"/>
              </a:rPr>
              <a:t>Page </a:t>
            </a:r>
            <a:fld id="{DA4D5EBB-21FB-4CB2-9E58-3F2161FFF402}" type="slidenum">
              <a:rPr lang="en-US" altLang="en-US" sz="1200">
                <a:latin typeface="Times New Roman" pitchFamily="18" charset="0"/>
              </a:rPr>
              <a:pPr algn="r"/>
              <a:t>17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68" tIns="46875" rIns="95368" bIns="46875"/>
          <a:lstStyle/>
          <a:p>
            <a:pPr defTabSz="960044"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803" indent="-290693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74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788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299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8103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321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8832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53431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802.11-13/0932r1</a:t>
            </a:r>
            <a:endParaRPr lang="en-US" altLang="en-US" sz="1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703200" cy="2172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803" indent="-290693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74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788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299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8103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321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8832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53431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99825" y="9078512"/>
            <a:ext cx="2820064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8832" indent="-348832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803" indent="-290693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74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788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5110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30219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95329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60438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25548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19" y="907851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803" indent="-290693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774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788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2993" indent="-232555" defTabSz="949599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58103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302321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88322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53431" indent="-232555" defTabSz="949599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Page </a:t>
            </a:r>
            <a:fld id="{5BD208FD-B1F4-4296-B35D-99E30398ECE7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8088" y="708025"/>
            <a:ext cx="4673600" cy="3505200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854" y="4452226"/>
            <a:ext cx="5194893" cy="42197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802.11-13/0932r1</a:t>
            </a:r>
            <a:endParaRPr lang="en-US" alt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775831" cy="2172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18" indent="-345518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6229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22982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83673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44364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30505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19" y="907851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Page </a:t>
            </a:r>
            <a:fld id="{3DA0BCF6-171E-49D8-8C1B-11545C3E6C78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52560" indent="-28944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7785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20899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84013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47128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3010241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73355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36470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 smtClean="0"/>
              <a:t>doc.: IEEE 802.11-13/0932r1</a:t>
            </a:r>
            <a:endParaRPr lang="en-US" altLang="ja-JP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6231"/>
            <a:ext cx="12278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52560" indent="-28944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7785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20899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84013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47128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3010241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73355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36470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/>
              <a:t>September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7336" indent="-34733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52560" indent="-28944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7785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20899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150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4620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7735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50849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13963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ja-JP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0948" y="9074573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52560" indent="-289446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7785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20899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84013" indent="-231557" defTabSz="945524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47128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3010241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73355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36470" indent="-231557" defTabSz="94552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/>
              <a:t>Page </a:t>
            </a:r>
            <a:fld id="{87CF786D-940B-40D4-9D5D-78321B22902E}" type="slidenum">
              <a:rPr lang="en-US" altLang="ja-JP" sz="1200"/>
              <a:pPr/>
              <a:t>21</a:t>
            </a:fld>
            <a:endParaRPr lang="en-US" altLang="ja-JP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83125" cy="3513138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7699" y="4451100"/>
            <a:ext cx="5671205" cy="421750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802.11-13/0932r1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1234662" cy="2172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September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16" indent="-345516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2289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2977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3665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435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5042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3" y="9078511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D60CB5C8-34E3-4430-9450-9C9E04CE2EAB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83125" cy="3513138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2" cy="42179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9613"/>
            <a:ext cx="4670425" cy="3502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802.11-13/0932r1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8311" y="96231"/>
            <a:ext cx="1227837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93023" y="9078511"/>
            <a:ext cx="1826867" cy="18618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11673" y="9078511"/>
            <a:ext cx="506766" cy="18618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77635" y="95900"/>
            <a:ext cx="2242595" cy="21897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21142" indent="-3776045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6068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213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8206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427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doc.: IEEE 802.11-13/0932r1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7975" y="99427"/>
            <a:ext cx="12278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21142" indent="-3776045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6068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213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8206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427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/>
              <a:t>September 2013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23175" y="9073713"/>
            <a:ext cx="2097055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6104" indent="-2434610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21142" indent="-3776045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2289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2977" defTabSz="946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3665" defTabSz="946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4354" defTabSz="946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5042" defTabSz="946971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0452" y="9073713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8221142" indent="-37760454" defTabSz="946971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60689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2137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8206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4275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0AA167CF-0936-43CF-9A7E-163EA14B0E9F}" type="slidenum">
              <a:rPr kumimoji="0" lang="en-US" altLang="ja-JP" sz="1200"/>
              <a:pPr/>
              <a:t>25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83125" cy="351313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2" cy="42179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8088" y="709613"/>
            <a:ext cx="4670425" cy="35020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446045" y="9078511"/>
            <a:ext cx="2973843" cy="18618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11673" y="9078511"/>
            <a:ext cx="506766" cy="18618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802.11-13/0932r1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/>
              <a:t>September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16" indent="-345516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62289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22977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83665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4435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305042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3" y="9078511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8618" indent="-287930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51721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12409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73098" indent="-230344" defTabSz="946971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786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474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5163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851" indent="-230344" defTabSz="94697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9A3ABD5D-A41D-4AEE-8222-D7B3872E5F82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4850"/>
            <a:ext cx="4683125" cy="3513138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2" cy="42179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802.11-13/0932r1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90909" y="9078512"/>
            <a:ext cx="427532" cy="186180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19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802.11-13/0932r1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1" y="94465"/>
            <a:ext cx="1234662" cy="2172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/>
              <a:t>September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5518" indent="-345518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9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982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673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364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505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6319" y="9078512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8623" indent="-287932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5172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12418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73110" indent="-230345" defTabSz="946976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33800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94492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55183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915874" indent="-230345" defTabSz="9469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0" y="4451346"/>
            <a:ext cx="5670562" cy="421799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802.11-13/0932r1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802.11-13/0932r1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0908" y="9078511"/>
            <a:ext cx="427533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802.11-13/0932r1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859" indent="-344859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981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962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9432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39243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99054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4" y="9078512"/>
            <a:ext cx="506766" cy="1861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7193" indent="-287381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952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9337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69149" indent="-229906" defTabSz="945167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28959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8877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48580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908391" indent="-229906" defTabSz="945167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633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1330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7026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723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8419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802.11-13/0932r1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8313" y="96231"/>
            <a:ext cx="12278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633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1330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7026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723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8419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September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10753" y="9078510"/>
            <a:ext cx="270913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72" indent="-349272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7314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33011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98707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64403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30099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1672" y="9078510"/>
            <a:ext cx="506766" cy="18618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6757" indent="-291061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64241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9938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95633" indent="-232848" defTabSz="955648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61330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27026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92723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58419" indent="-232848" defTabSz="95564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320193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311674" y="9078510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3" y="4451351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68857" y="94465"/>
            <a:ext cx="225103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8312" y="94465"/>
            <a:ext cx="765663" cy="21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320193" y="9078512"/>
            <a:ext cx="2099697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311673" y="9078512"/>
            <a:ext cx="506766" cy="18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706438"/>
            <a:ext cx="4683125" cy="3513137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183" y="4451351"/>
            <a:ext cx="5670237" cy="421639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802.11-13/0932r1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0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802.11-13/0932r1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937-02-000m-proposed-pre-ballot-changes-related-to-11ad-text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942-06-00ac-sb02-comments-d6-0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01&amp;is_group=00ah&amp;is_options=5&amp;is_year=2013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September 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15 – September 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8077200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927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 dirty="0">
                  <a:solidFill>
                    <a:srgbClr val="000000"/>
                  </a:solidFill>
                </a:rPr>
                <a:t>5488 Marvell </a:t>
              </a:r>
              <a:r>
                <a:rPr lang="en-US" sz="1500" dirty="0" smtClean="0">
                  <a:solidFill>
                    <a:srgbClr val="000000"/>
                  </a:solidFill>
                </a:rPr>
                <a:t>Lane</a:t>
              </a:r>
              <a:endParaRPr lang="en-US" sz="2400" dirty="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30" name="Text Box 330"/>
          <p:cNvSpPr txBox="1">
            <a:spLocks noChangeArrowheads="1"/>
          </p:cNvSpPr>
          <p:nvPr/>
        </p:nvSpPr>
        <p:spPr bwMode="auto">
          <a:xfrm>
            <a:off x="279401" y="3978850"/>
            <a:ext cx="85514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</a:t>
            </a:r>
            <a:r>
              <a:rPr lang="en-US" sz="1600" dirty="0" smtClean="0"/>
              <a:t>Opening snapshot reports for 802.11 Plenary meeting </a:t>
            </a:r>
            <a:r>
              <a:rPr lang="en-US" sz="1600" dirty="0"/>
              <a:t>– </a:t>
            </a:r>
            <a:r>
              <a:rPr lang="en-US" sz="1600" dirty="0" smtClean="0"/>
              <a:t>September  2013 </a:t>
            </a:r>
          </a:p>
          <a:p>
            <a:pPr eaLnBrk="0" hangingPunct="0"/>
            <a:r>
              <a:rPr lang="en-US" sz="1600" dirty="0" smtClean="0"/>
              <a:t>being held in Nanjing, China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Meeting Chairs – September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69047"/>
              </p:ext>
            </p:extLst>
          </p:nvPr>
        </p:nvGraphicFramePr>
        <p:xfrm>
          <a:off x="1600200" y="1143000"/>
          <a:ext cx="4038601" cy="5026222"/>
        </p:xfrm>
        <a:graphic>
          <a:graphicData uri="http://schemas.openxmlformats.org/drawingml/2006/table">
            <a:tbl>
              <a:tblPr/>
              <a:tblGrid>
                <a:gridCol w="637674"/>
                <a:gridCol w="850232"/>
                <a:gridCol w="2550695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September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342351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334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502920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50292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3810000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029200" y="1099343"/>
            <a:ext cx="2514600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6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1617922" y="3384550"/>
            <a:ext cx="914400" cy="349250"/>
          </a:xfrm>
          <a:prstGeom prst="cube">
            <a:avLst>
              <a:gd name="adj" fmla="val 1006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8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16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smtClean="0"/>
              <a:t>WG11 Editor Abstract / Agenda – Sep 2013</a:t>
            </a:r>
            <a:br>
              <a:rPr lang="en-US" dirty="0" smtClean="0"/>
            </a:br>
            <a:r>
              <a:rPr lang="en-US" dirty="0" smtClean="0"/>
              <a:t>Chairs: Adrian Stephens, Peter Ecclesine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32164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alt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WNG SC – September 2013</a:t>
            </a:r>
            <a:br>
              <a:rPr lang="en-US" altLang="en-US" dirty="0" smtClean="0"/>
            </a:br>
            <a:r>
              <a:rPr lang="en-US" altLang="en-US" sz="2000" dirty="0" smtClean="0"/>
              <a:t>Wireless Next Generation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Clint Chaplin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1200"/>
            <a:ext cx="7772400" cy="38100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Review of objectives</a:t>
            </a:r>
          </a:p>
          <a:p>
            <a:pPr eaLnBrk="1" hangingPunct="1"/>
            <a:r>
              <a:rPr lang="en-US" altLang="en-US" sz="3200" dirty="0" smtClean="0"/>
              <a:t>Thursday AM2 (10:30-12:30)</a:t>
            </a:r>
          </a:p>
          <a:p>
            <a:pPr lvl="1" eaLnBrk="1" hangingPunct="1"/>
            <a:r>
              <a:rPr lang="en-US" altLang="en-US" sz="2800" dirty="0" smtClean="0"/>
              <a:t>Dynamic Sensitivity Control Improvement to area throughput (11-13-1012-00-0wng-dynamic-sensitivity-control.pptx) – Graham Smith</a:t>
            </a:r>
          </a:p>
        </p:txBody>
      </p:sp>
    </p:spTree>
    <p:extLst>
      <p:ext uri="{BB962C8B-B14F-4D97-AF65-F5344CB8AC3E}">
        <p14:creationId xmlns:p14="http://schemas.microsoft.com/office/powerpoint/2010/main" val="14273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802.11 ARC – September, 2013</a:t>
            </a:r>
            <a:br>
              <a:rPr lang="en-US" altLang="en-US" dirty="0" smtClean="0"/>
            </a:br>
            <a:r>
              <a:rPr lang="en-US" altLang="en-US" sz="2400" dirty="0" smtClean="0"/>
              <a:t>Architecture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 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RFC 4441 update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RADEXT </a:t>
            </a:r>
            <a:r>
              <a:rPr lang="en-US" dirty="0" smtClean="0">
                <a:ea typeface="ＭＳ Ｐゴシック" pitchFamily="34" charset="-128"/>
              </a:rPr>
              <a:t>update</a:t>
            </a:r>
          </a:p>
          <a:p>
            <a:pPr eaLnBrk="1" hangingPunct="1">
              <a:defRPr/>
            </a:pPr>
            <a:r>
              <a:rPr lang="en-US" dirty="0"/>
              <a:t>802 O&amp;A </a:t>
            </a:r>
            <a:r>
              <a:rPr lang="en-US" dirty="0" smtClean="0"/>
              <a:t>update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>
                <a:ea typeface="ＭＳ Ｐゴシック" pitchFamily="34" charset="-128"/>
              </a:rPr>
              <a:t>802.11 TGak and 802.1Qbz on </a:t>
            </a:r>
            <a:r>
              <a:rPr lang="en-US" sz="2400" b="1" dirty="0">
                <a:ea typeface="ＭＳ Ｐゴシック" pitchFamily="34" charset="-128"/>
              </a:rPr>
              <a:t>“802.11 bridging”</a:t>
            </a:r>
          </a:p>
          <a:p>
            <a:pPr marL="1028700" lvl="3" indent="-342900" eaLnBrk="1" hangingPunct="1">
              <a:defRPr/>
            </a:pPr>
            <a:r>
              <a:rPr lang="en-US" sz="2000" dirty="0" smtClean="0">
                <a:ea typeface="ＭＳ Ｐゴシック" pitchFamily="34" charset="-128"/>
              </a:rPr>
              <a:t>Joint session with TGak </a:t>
            </a:r>
            <a:endParaRPr lang="en-US" sz="20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>
                <a:ea typeface="ＭＳ Ｐゴシック" pitchFamily="34" charset="-128"/>
              </a:rPr>
              <a:t>OmniRAN relationship to 802.11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/>
              <a:t>IEEE 1588 mapping to IEEE 802.11</a:t>
            </a:r>
          </a:p>
          <a:p>
            <a:pPr eaLnBrk="1" hangingPunct="1">
              <a:defRPr/>
            </a:pPr>
            <a:r>
              <a:rPr lang="en-US" dirty="0" smtClean="0"/>
              <a:t>AP/DS architecture and 802 concepts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September 2013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Mark Hamilton, Spectralink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Slide </a:t>
            </a:r>
            <a:fld id="{5D332493-BE47-465A-96B2-0CBBA90D41A7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69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Sept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Slide </a:t>
            </a:r>
            <a:fld id="{80F2B8FA-69DF-4FF4-9C7F-899BB1C1289F}" type="slidenum">
              <a:rPr lang="en-US" altLang="en-US" sz="1200" smtClean="0"/>
              <a:pPr/>
              <a:t>19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altLang="en-US" dirty="0" smtClean="0"/>
              <a:t>IEEE 802 JTC1 SC – September 2013</a:t>
            </a:r>
            <a:br>
              <a:rPr lang="en-US" altLang="en-US" dirty="0" smtClean="0"/>
            </a:br>
            <a:r>
              <a:rPr lang="en-US" altLang="en-US" sz="2400" dirty="0" smtClean="0"/>
              <a:t>ISO/IEC/JTC1 coordination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dirty="0" smtClean="0"/>
              <a:t>Chair</a:t>
            </a:r>
            <a:r>
              <a:rPr lang="en-US" dirty="0"/>
              <a:t>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52600"/>
            <a:ext cx="8458200" cy="4114800"/>
          </a:xfrm>
        </p:spPr>
        <p:txBody>
          <a:bodyPr lIns="91440" tIns="45720" rIns="91440" bIns="45720"/>
          <a:lstStyle/>
          <a:p>
            <a:r>
              <a:rPr lang="en-AU" altLang="en-US" dirty="0" smtClean="0"/>
              <a:t>The agenda items that will be addressed this week are:</a:t>
            </a:r>
          </a:p>
          <a:p>
            <a:pPr lvl="1"/>
            <a:r>
              <a:rPr lang="en-AU" altLang="en-US" dirty="0" smtClean="0"/>
              <a:t>Review status of </a:t>
            </a:r>
          </a:p>
          <a:p>
            <a:pPr lvl="2"/>
            <a:r>
              <a:rPr lang="en-AU" altLang="en-US" dirty="0" smtClean="0"/>
              <a:t>IEEE 802 liaisons to SC6</a:t>
            </a:r>
          </a:p>
          <a:p>
            <a:pPr lvl="2"/>
            <a:r>
              <a:rPr lang="en-AU" altLang="en-US" dirty="0" smtClean="0"/>
              <a:t>IEEE 802 project notifications to SC6</a:t>
            </a:r>
          </a:p>
          <a:p>
            <a:pPr lvl="2"/>
            <a:r>
              <a:rPr lang="en-AU" altLang="en-US" dirty="0" smtClean="0"/>
              <a:t>IEEE 802 standards submitted to JTC1 under the PSDO</a:t>
            </a:r>
          </a:p>
          <a:p>
            <a:pPr lvl="2"/>
            <a:r>
              <a:rPr lang="en-AU" altLang="en-US" dirty="0" smtClean="0"/>
              <a:t>Possible security related NPs in SC6</a:t>
            </a:r>
          </a:p>
          <a:p>
            <a:pPr lvl="3"/>
            <a:r>
              <a:rPr lang="en-AU" altLang="en-US" dirty="0" err="1" smtClean="0"/>
              <a:t>TePA</a:t>
            </a:r>
            <a:r>
              <a:rPr lang="en-AU" altLang="en-US" dirty="0" smtClean="0"/>
              <a:t>-AC, </a:t>
            </a:r>
            <a:r>
              <a:rPr lang="en-AU" altLang="en-US" dirty="0" err="1" smtClean="0"/>
              <a:t>TLSec</a:t>
            </a:r>
            <a:r>
              <a:rPr lang="en-AU" altLang="en-US" dirty="0" smtClean="0"/>
              <a:t>, TAAA, WAPI, </a:t>
            </a:r>
            <a:r>
              <a:rPr lang="en-AU" altLang="en-US" dirty="0" err="1" smtClean="0"/>
              <a:t>TISec</a:t>
            </a:r>
            <a:endParaRPr lang="en-AU" altLang="en-US" dirty="0" smtClean="0"/>
          </a:p>
          <a:p>
            <a:pPr lvl="2"/>
            <a:r>
              <a:rPr lang="en-AU" altLang="en-US" dirty="0" smtClean="0"/>
              <a:t>Discussions between IEEE 802 and Swiss NB on security topics</a:t>
            </a:r>
          </a:p>
          <a:p>
            <a:pPr lvl="2"/>
            <a:r>
              <a:rPr lang="en-AU" altLang="en-US" dirty="0" smtClean="0"/>
              <a:t>Possible other NPs in SC6</a:t>
            </a:r>
          </a:p>
          <a:p>
            <a:pPr lvl="3"/>
            <a:r>
              <a:rPr lang="en-AU" altLang="en-US" dirty="0" smtClean="0"/>
              <a:t>UHT/EUHT, </a:t>
            </a:r>
            <a:r>
              <a:rPr lang="en-GB" altLang="en-US" dirty="0" smtClean="0"/>
              <a:t>WLAN Cloud, Optimization technology in WLAN</a:t>
            </a:r>
            <a:endParaRPr lang="en-AU" altLang="en-US" dirty="0" smtClean="0"/>
          </a:p>
          <a:p>
            <a:pPr lvl="1"/>
            <a:r>
              <a:rPr lang="en-AU" altLang="en-US" dirty="0" smtClean="0"/>
              <a:t>Discus the future role of SC6</a:t>
            </a:r>
          </a:p>
          <a:p>
            <a:pPr lvl="2"/>
            <a:r>
              <a:rPr lang="en-AU" altLang="en-US" dirty="0" smtClean="0"/>
              <a:t>What is the role of SC6 in a modern world?</a:t>
            </a:r>
          </a:p>
          <a:p>
            <a:pPr lvl="2"/>
            <a:r>
              <a:rPr lang="en-AU" altLang="en-US" dirty="0" smtClean="0"/>
              <a:t>How should IEEE 802 make use of SC6?</a:t>
            </a:r>
          </a:p>
        </p:txBody>
      </p:sp>
    </p:spTree>
    <p:extLst>
      <p:ext uri="{BB962C8B-B14F-4D97-AF65-F5344CB8AC3E}">
        <p14:creationId xmlns:p14="http://schemas.microsoft.com/office/powerpoint/2010/main" val="428056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11-13-0931r1</a:t>
            </a:r>
          </a:p>
          <a:p>
            <a:r>
              <a:rPr lang="en-US" sz="3200" dirty="0" smtClean="0"/>
              <a:t>Snapshots 				11-13-0932r0</a:t>
            </a:r>
          </a:p>
          <a:p>
            <a:r>
              <a:rPr lang="en-US" sz="3200" dirty="0" smtClean="0"/>
              <a:t>Supplementary 			11-13-0933r0</a:t>
            </a:r>
          </a:p>
          <a:p>
            <a:r>
              <a:rPr lang="en-US" sz="3200" dirty="0" smtClean="0"/>
              <a:t>Adrian’s Vice Chair report  	11-13-0096r5</a:t>
            </a:r>
          </a:p>
          <a:p>
            <a:r>
              <a:rPr lang="en-US" sz="3200" dirty="0" smtClean="0"/>
              <a:t>Jon’s Vice Chair report  	11-13-1107r0</a:t>
            </a:r>
          </a:p>
          <a:p>
            <a:r>
              <a:rPr lang="en-US" sz="3200" dirty="0" smtClean="0"/>
              <a:t>Treasury report  			11-13-1063r0</a:t>
            </a:r>
          </a:p>
          <a:p>
            <a:r>
              <a:rPr lang="en-US" sz="3200" dirty="0" smtClean="0"/>
              <a:t>Publicity  			 </a:t>
            </a:r>
          </a:p>
          <a:p>
            <a:r>
              <a:rPr lang="en-US" sz="3200" dirty="0" smtClean="0"/>
              <a:t>Newcomers material 		11-13-0049r2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Standing Committee </a:t>
            </a:r>
            <a:br>
              <a:rPr lang="en-US" dirty="0" smtClean="0"/>
            </a:br>
            <a:r>
              <a:rPr lang="en-US" dirty="0" smtClean="0"/>
              <a:t>Meeting Goals September 2013</a:t>
            </a:r>
            <a:br>
              <a:rPr lang="en-US" dirty="0" smtClean="0"/>
            </a:br>
            <a:r>
              <a:rPr lang="en-US" dirty="0" smtClean="0"/>
              <a:t>Chair: Richard Kennedy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11DF50C-1387-4434-A0CC-29370831724C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Approve meeting and teleconference minutes</a:t>
            </a:r>
          </a:p>
          <a:p>
            <a:pPr eaLnBrk="1" hangingPunct="1"/>
            <a:r>
              <a:rPr lang="en-US" altLang="en-US" sz="2800" dirty="0" smtClean="0"/>
              <a:t>The regulatory summaries</a:t>
            </a:r>
          </a:p>
          <a:p>
            <a:pPr eaLnBrk="1" hangingPunct="1"/>
            <a:r>
              <a:rPr lang="en-US" altLang="en-US" sz="2800" dirty="0" smtClean="0"/>
              <a:t>Action items and issues</a:t>
            </a:r>
          </a:p>
          <a:p>
            <a:pPr eaLnBrk="1" hangingPunct="1"/>
            <a:r>
              <a:rPr lang="en-US" altLang="en-US" sz="2800" dirty="0" smtClean="0"/>
              <a:t>NPRM FCC 13-22 update</a:t>
            </a:r>
          </a:p>
          <a:p>
            <a:pPr eaLnBrk="1" hangingPunct="1"/>
            <a:r>
              <a:rPr lang="en-US" altLang="en-US" sz="2800" dirty="0" smtClean="0"/>
              <a:t>NPRM FCC 13-39 response</a:t>
            </a:r>
          </a:p>
          <a:p>
            <a:pPr eaLnBrk="1" hangingPunct="1"/>
            <a:r>
              <a:rPr lang="en-US" altLang="en-US" sz="2800" dirty="0" err="1" smtClean="0"/>
              <a:t>Ofcom</a:t>
            </a:r>
            <a:r>
              <a:rPr lang="en-US" altLang="en-US" sz="2800" dirty="0" smtClean="0"/>
              <a:t> consultations</a:t>
            </a:r>
          </a:p>
          <a:p>
            <a:pPr eaLnBrk="1" hangingPunct="1"/>
            <a:r>
              <a:rPr lang="en-US" altLang="en-US" sz="2800" dirty="0" smtClean="0"/>
              <a:t>Any other business</a:t>
            </a:r>
          </a:p>
        </p:txBody>
      </p:sp>
    </p:spTree>
    <p:extLst>
      <p:ext uri="{BB962C8B-B14F-4D97-AF65-F5344CB8AC3E}">
        <p14:creationId xmlns:p14="http://schemas.microsoft.com/office/powerpoint/2010/main" val="11465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TGmc – Nanjing September 2013</a:t>
            </a:r>
            <a:br>
              <a:rPr lang="en-US" altLang="ja-JP" dirty="0" smtClean="0"/>
            </a:br>
            <a:r>
              <a:rPr lang="en-US" altLang="ja-JP" sz="2000" dirty="0" smtClean="0"/>
              <a:t>802.11 revision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en-GB" dirty="0"/>
              <a:t>Chair: </a:t>
            </a:r>
            <a:r>
              <a:rPr lang="en-US" altLang="ja-JP" dirty="0" smtClean="0"/>
              <a:t>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4495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sz="2800" dirty="0"/>
              <a:t>Since July 2013 meeting, h</a:t>
            </a:r>
            <a:r>
              <a:rPr lang="en-US" altLang="ja-JP" dirty="0"/>
              <a:t>eld 3 teleconferences</a:t>
            </a:r>
          </a:p>
          <a:p>
            <a:pPr lvl="1">
              <a:defRPr/>
            </a:pPr>
            <a:r>
              <a:rPr lang="en-US" altLang="ja-JP" sz="2400" dirty="0"/>
              <a:t>Comment resolution </a:t>
            </a:r>
          </a:p>
          <a:p>
            <a:pPr lvl="1">
              <a:lnSpc>
                <a:spcPts val="2500"/>
              </a:lnSpc>
              <a:spcBef>
                <a:spcPts val="0"/>
              </a:spcBef>
              <a:defRPr/>
            </a:pPr>
            <a:r>
              <a:rPr lang="en-US" altLang="ja-JP" sz="2400" dirty="0"/>
              <a:t>801 comments (713 LB, 88 remaining 2012 call for comments); approximately 190 comments remain to be resolved</a:t>
            </a:r>
          </a:p>
          <a:p>
            <a:pPr lvl="1">
              <a:lnSpc>
                <a:spcPts val="2500"/>
              </a:lnSpc>
              <a:defRPr/>
            </a:pPr>
            <a:r>
              <a:rPr lang="en-GB" sz="2400" dirty="0"/>
              <a:t>Corrections to 11ad inconsistencies and ambiguities, see </a:t>
            </a:r>
            <a:r>
              <a:rPr lang="en-GB" sz="2400" dirty="0">
                <a:hlinkClick r:id="rId3"/>
              </a:rPr>
              <a:t>https://mentor.ieee.org/802.11/dcn/13/11-13-0937-02-000m-proposed-pre-ballot-changes-related-to-11ad-text.docx</a:t>
            </a:r>
            <a:r>
              <a:rPr lang="en-GB" sz="2400" dirty="0"/>
              <a:t> </a:t>
            </a:r>
          </a:p>
          <a:p>
            <a:pPr>
              <a:defRPr/>
            </a:pPr>
            <a:r>
              <a:rPr lang="en-US" altLang="ja-JP" sz="2800" dirty="0"/>
              <a:t>Goals for September Meeting:</a:t>
            </a:r>
          </a:p>
          <a:p>
            <a:pPr lvl="1">
              <a:lnSpc>
                <a:spcPts val="2500"/>
              </a:lnSpc>
              <a:spcBef>
                <a:spcPts val="0"/>
              </a:spcBef>
              <a:defRPr/>
            </a:pPr>
            <a:r>
              <a:rPr lang="en-US" altLang="ja-JP" sz="2400" dirty="0"/>
              <a:t>Complete LB193 comment resolution</a:t>
            </a:r>
          </a:p>
          <a:p>
            <a:pPr lvl="1">
              <a:lnSpc>
                <a:spcPts val="2500"/>
              </a:lnSpc>
              <a:spcBef>
                <a:spcPts val="0"/>
              </a:spcBef>
              <a:defRPr/>
            </a:pPr>
            <a:r>
              <a:rPr lang="en-US" altLang="ja-JP" sz="2400" dirty="0"/>
              <a:t>Working Group letter ballot on P802.11REVmc D2.0</a:t>
            </a:r>
          </a:p>
          <a:p>
            <a:pPr lvl="1">
              <a:lnSpc>
                <a:spcPts val="2500"/>
              </a:lnSpc>
              <a:spcBef>
                <a:spcPts val="0"/>
              </a:spcBef>
              <a:defRPr/>
            </a:pPr>
            <a:r>
              <a:rPr lang="en-US" altLang="ja-JP" sz="2400" dirty="0"/>
              <a:t>Hear presentations 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800" smtClean="0"/>
              <a:t>September 2013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Bruce Kraemer, Marvell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06B10155-0CBB-4030-9A1B-843033317BDD}" type="slidenum">
              <a:rPr lang="en-US" altLang="ja-JP" sz="1200" smtClean="0"/>
              <a:pPr/>
              <a:t>21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5943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Slide </a:t>
            </a:r>
            <a:fld id="{F1CBE42C-304C-4D5E-AA01-7BED2835AFE5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802.11ac – September 2013</a:t>
            </a:r>
            <a:br>
              <a:rPr lang="en-US" dirty="0" smtClean="0"/>
            </a:br>
            <a:r>
              <a:rPr lang="en-US" sz="2000" dirty="0" smtClean="0"/>
              <a:t>Very-high Throughput, &lt; 6GHz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Chair: Osama </a:t>
            </a:r>
            <a:r>
              <a:rPr lang="en-US" dirty="0" err="1" smtClean="0"/>
              <a:t>Aboul-Magd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04800" y="1905000"/>
            <a:ext cx="8458200" cy="43434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Completed </a:t>
            </a:r>
            <a:r>
              <a:rPr lang="en-US" altLang="en-US" sz="2800" dirty="0"/>
              <a:t>the resolution of SB 01 comments received on draft D6.0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Comment spreadsheet is available at: </a:t>
            </a:r>
            <a:r>
              <a:rPr lang="en-US" altLang="en-US" sz="2400" dirty="0" smtClean="0">
                <a:hlinkClick r:id="rId3"/>
              </a:rPr>
              <a:t>https://mentor.ieee.org/802.11/dcn/13/11-13-0942-06-00ac-sb02-comments-d6-0.xls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r>
              <a:rPr lang="en-US" altLang="en-US" sz="2800" dirty="0"/>
              <a:t>Prepare draft D7.0 and start a second recirculation sponsor </a:t>
            </a:r>
            <a:r>
              <a:rPr lang="en-US" altLang="en-US" sz="2800" dirty="0" smtClean="0"/>
              <a:t>ballot (estimated to start Sep 20).</a:t>
            </a:r>
          </a:p>
          <a:p>
            <a:r>
              <a:rPr lang="en-US" altLang="en-US" sz="2800" dirty="0" smtClean="0"/>
              <a:t>Prepare request to move to RevCom</a:t>
            </a:r>
            <a:endParaRPr lang="en-US" altLang="en-US" sz="2800" dirty="0"/>
          </a:p>
          <a:p>
            <a:r>
              <a:rPr lang="en-US" altLang="en-US" sz="2800" dirty="0"/>
              <a:t>Agenda for this meeting is available  in document 11-13/0950r1.</a:t>
            </a:r>
          </a:p>
        </p:txBody>
      </p:sp>
    </p:spTree>
    <p:extLst>
      <p:ext uri="{BB962C8B-B14F-4D97-AF65-F5344CB8AC3E}">
        <p14:creationId xmlns:p14="http://schemas.microsoft.com/office/powerpoint/2010/main" val="21004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233D37A7-670D-418A-917F-BFC092AF0ADC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C14A347D-CB2F-4233-A8E4-F628275221CA}" type="slidenum">
              <a:rPr lang="en-US" sz="1200"/>
              <a:pPr algn="ctr"/>
              <a:t>23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pPr>
              <a:lnSpc>
                <a:spcPts val="3200"/>
              </a:lnSpc>
            </a:pPr>
            <a:r>
              <a:rPr lang="en-US" dirty="0" err="1" smtClean="0"/>
              <a:t>TGaf</a:t>
            </a:r>
            <a:r>
              <a:rPr lang="en-US" dirty="0" smtClean="0"/>
              <a:t> – Meeting Goals September 2013</a:t>
            </a:r>
            <a:br>
              <a:rPr lang="en-US" dirty="0" smtClean="0"/>
            </a:br>
            <a:r>
              <a:rPr lang="en-US" sz="2400" dirty="0" smtClean="0"/>
              <a:t>Whitespaces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Chair: Richard Kennedy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228600" y="1905000"/>
            <a:ext cx="8610600" cy="4570412"/>
          </a:xfrm>
        </p:spPr>
        <p:txBody>
          <a:bodyPr lIns="91440" tIns="45720" rIns="91440" bIns="45720"/>
          <a:lstStyle/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Approve meeting and teleconference minutes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Regulatory update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Review the results of LB197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Review the results of the 1</a:t>
            </a:r>
            <a:r>
              <a:rPr lang="en-US" altLang="ja-JP" sz="2800" baseline="30000" dirty="0">
                <a:ea typeface="MS PGothic" pitchFamily="34" charset="-128"/>
              </a:rPr>
              <a:t>st</a:t>
            </a:r>
            <a:r>
              <a:rPr lang="en-US" altLang="ja-JP" sz="2800" dirty="0">
                <a:ea typeface="MS PGothic" pitchFamily="34" charset="-128"/>
              </a:rPr>
              <a:t> Sponsor Ballot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Review of the progress since July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Editorial review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Review and Approve all comment resolution submissions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Plan Sponsor Ballot schedule</a:t>
            </a:r>
          </a:p>
          <a:p>
            <a:pPr>
              <a:spcBef>
                <a:spcPts val="0"/>
              </a:spcBef>
            </a:pPr>
            <a:r>
              <a:rPr lang="en-US" altLang="ja-JP" sz="2800" dirty="0">
                <a:ea typeface="MS PGothic" pitchFamily="34" charset="-128"/>
              </a:rPr>
              <a:t>Plan for November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197069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September Snapshot</a:t>
            </a:r>
            <a:br>
              <a:rPr lang="en-US" dirty="0" smtClean="0"/>
            </a:br>
            <a:r>
              <a:rPr lang="en-US" sz="2400" dirty="0" smtClean="0"/>
              <a:t>sub 1GHz PHY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Chair: Dave Halasz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191000"/>
          </a:xfrm>
        </p:spPr>
        <p:txBody>
          <a:bodyPr/>
          <a:lstStyle/>
          <a:p>
            <a:pPr marL="609600" indent="-609600"/>
            <a:r>
              <a:rPr lang="en-US" sz="3200" dirty="0"/>
              <a:t>Address comments on Draft P802.11ah D0.1</a:t>
            </a:r>
          </a:p>
          <a:p>
            <a:pPr marL="1009650" lvl="1" indent="-609600"/>
            <a:r>
              <a:rPr lang="fr-FR" sz="2800" dirty="0">
                <a:hlinkClick r:id="rId3"/>
              </a:rPr>
              <a:t>11-13-0701 Comment collection 9 comments.xlsx</a:t>
            </a:r>
            <a:endParaRPr lang="en-US" sz="2800" dirty="0"/>
          </a:p>
          <a:p>
            <a:pPr marL="609600" indent="-609600"/>
            <a:r>
              <a:rPr lang="en-US" sz="3200" dirty="0"/>
              <a:t>Letter Ballot targeted in September</a:t>
            </a:r>
          </a:p>
          <a:p>
            <a:pPr marL="1009650" lvl="1" indent="-609600"/>
            <a:r>
              <a:rPr lang="en-US" sz="2800" dirty="0"/>
              <a:t>988 Comments received</a:t>
            </a:r>
          </a:p>
          <a:p>
            <a:pPr marL="1009650" lvl="1" indent="-609600"/>
            <a:r>
              <a:rPr lang="en-US" sz="2800" dirty="0"/>
              <a:t>311 Comments addressed in July</a:t>
            </a:r>
          </a:p>
          <a:p>
            <a:pPr marL="1009650" lvl="1" indent="-609600"/>
            <a:r>
              <a:rPr lang="en-US" sz="2800" dirty="0"/>
              <a:t>92 Comments discussed on conference calls, as of Sept. 5</a:t>
            </a:r>
            <a:r>
              <a:rPr lang="en-US" sz="2800" baseline="30000" dirty="0"/>
              <a:t>th</a:t>
            </a:r>
            <a:endParaRPr lang="en-US" sz="2800" dirty="0"/>
          </a:p>
          <a:p>
            <a:pPr marL="1009650" lvl="1" indent="-609600"/>
            <a:r>
              <a:rPr lang="en-US" sz="2800" dirty="0"/>
              <a:t>=&gt; Will be challenging to reach LB in September</a:t>
            </a:r>
          </a:p>
          <a:p>
            <a:pPr marL="1009650" lvl="1" indent="-609600"/>
            <a:endParaRPr lang="en-US" sz="3200" dirty="0" smtClean="0"/>
          </a:p>
          <a:p>
            <a:pPr marL="1009650" lvl="1" indent="-609600">
              <a:buNone/>
            </a:pPr>
            <a:endParaRPr lang="en-US" sz="3200" dirty="0" smtClean="0"/>
          </a:p>
          <a:p>
            <a:pPr marL="609600" indent="-609600"/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1009650" lvl="1" indent="-609600"/>
            <a:endParaRPr lang="en-US" sz="32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569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34" charset="-128"/>
              </a:rPr>
              <a:t>IEEE 802.11 </a:t>
            </a:r>
            <a:r>
              <a:rPr lang="en-US" altLang="ja-JP" sz="2900" dirty="0" err="1" smtClean="0">
                <a:ea typeface="ＭＳ Ｐゴシック" pitchFamily="34" charset="-128"/>
              </a:rPr>
              <a:t>TGai</a:t>
            </a:r>
            <a:r>
              <a:rPr lang="en-US" altLang="ja-JP" sz="2900" dirty="0" smtClean="0">
                <a:ea typeface="ＭＳ Ｐゴシック" pitchFamily="34" charset="-128"/>
              </a:rPr>
              <a:t> – </a:t>
            </a:r>
            <a:r>
              <a:rPr lang="en-US" altLang="ja-JP" sz="2800" dirty="0" smtClean="0">
                <a:ea typeface="ＭＳ Ｐゴシック" pitchFamily="34" charset="-128"/>
              </a:rPr>
              <a:t>Nanjing </a:t>
            </a:r>
            <a:r>
              <a:rPr lang="en-US" altLang="ja-JP" sz="2900" dirty="0" smtClean="0">
                <a:ea typeface="ＭＳ Ｐゴシック" pitchFamily="34" charset="-128"/>
              </a:rPr>
              <a:t> September 2013</a:t>
            </a:r>
            <a:br>
              <a:rPr lang="en-US" altLang="ja-JP" sz="2900" dirty="0" smtClean="0">
                <a:ea typeface="ＭＳ Ｐゴシック" pitchFamily="34" charset="-128"/>
              </a:rPr>
            </a:br>
            <a:r>
              <a:rPr lang="en-US" altLang="ja-JP" sz="2400" dirty="0" smtClean="0">
                <a:ea typeface="ＭＳ Ｐゴシック" pitchFamily="34" charset="-128"/>
              </a:rPr>
              <a:t>Fast Initial Link Setup </a:t>
            </a:r>
            <a:r>
              <a:rPr lang="en-US" altLang="ja-JP" sz="2900" dirty="0" smtClean="0">
                <a:ea typeface="ＭＳ Ｐゴシック" pitchFamily="34" charset="-128"/>
              </a:rPr>
              <a:t/>
            </a:r>
            <a:br>
              <a:rPr lang="en-US" altLang="ja-JP" sz="2900" dirty="0" smtClean="0">
                <a:ea typeface="ＭＳ Ｐゴシック" pitchFamily="34" charset="-128"/>
              </a:rPr>
            </a:br>
            <a:r>
              <a:rPr lang="en-US" altLang="ja-JP" sz="2900" dirty="0" smtClean="0">
                <a:ea typeface="ＭＳ Ｐゴシック" pitchFamily="34" charset="-128"/>
              </a:rPr>
              <a:t>Chair: Hiroshi Mano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839200" cy="4267200"/>
          </a:xfrm>
        </p:spPr>
        <p:txBody>
          <a:bodyPr lIns="91440" tIns="45720" rIns="91440" bIns="45720"/>
          <a:lstStyle/>
          <a:p>
            <a:r>
              <a:rPr lang="en-US" altLang="ja-JP" sz="2800" dirty="0"/>
              <a:t>Goals for the  Meeting:</a:t>
            </a:r>
          </a:p>
          <a:p>
            <a:pPr lvl="1"/>
            <a:r>
              <a:rPr lang="en-US" altLang="ja-JP" sz="3200" dirty="0"/>
              <a:t>Approve minutes of past meeting and teleconference</a:t>
            </a:r>
          </a:p>
          <a:p>
            <a:pPr lvl="1"/>
            <a:r>
              <a:rPr lang="en-US" altLang="ja-JP" sz="3200" dirty="0"/>
              <a:t>Comment resolution of WG LB (D1.0)</a:t>
            </a:r>
          </a:p>
          <a:p>
            <a:pPr lvl="1"/>
            <a:r>
              <a:rPr lang="en-US" altLang="ja-JP" sz="3200" dirty="0"/>
              <a:t>Approve Timeline</a:t>
            </a:r>
          </a:p>
          <a:p>
            <a:pPr lvl="1"/>
            <a:r>
              <a:rPr lang="en-US" altLang="ja-JP" sz="3200" dirty="0"/>
              <a:t>Approve Teleconference schedule</a:t>
            </a:r>
          </a:p>
          <a:p>
            <a:pPr lvl="1"/>
            <a:r>
              <a:rPr lang="en-US" altLang="ja-JP" sz="3200" dirty="0"/>
              <a:t>Approve Plan for  Nov</a:t>
            </a:r>
            <a:endParaRPr lang="en-US" altLang="ja-JP" sz="2800" dirty="0"/>
          </a:p>
          <a:p>
            <a:pPr lvl="1"/>
            <a:endParaRPr lang="en-US" altLang="ja-JP" sz="2800" dirty="0" smtClean="0">
              <a:ea typeface="ＭＳ Ｐゴシック" pitchFamily="34" charset="-128"/>
            </a:endParaRP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800" smtClean="0"/>
              <a:t>September 2013</a:t>
            </a:r>
            <a:endParaRPr kumimoji="0" lang="en-US" altLang="ja-JP" sz="1800"/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 smtClean="0"/>
              <a:t>Bruce Kraemer, Marvell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D38066DA-07C7-498C-ACF8-052A45E0CCFD}" type="slidenum">
              <a:rPr kumimoji="0" lang="en-US" altLang="ja-JP" sz="1200"/>
              <a:pPr/>
              <a:t>25</a:t>
            </a:fld>
            <a:endParaRPr kumimoji="0"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15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sz="3600" dirty="0" smtClean="0"/>
              <a:t>IEEE 802.11aj - September 2013</a:t>
            </a:r>
            <a:br>
              <a:rPr lang="en-US" sz="3600" dirty="0" smtClean="0"/>
            </a:br>
            <a:r>
              <a:rPr lang="en-US" sz="2400" dirty="0" smtClean="0"/>
              <a:t>China millimeter wave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sz="3600" dirty="0" smtClean="0"/>
              <a:t>Chair: Xiaoming </a:t>
            </a:r>
            <a:r>
              <a:rPr lang="en-US" sz="3600" dirty="0" err="1" smtClean="0"/>
              <a:t>Peng</a:t>
            </a:r>
            <a:endParaRPr lang="en-US" sz="3600" dirty="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42672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List of Complete and New Technique Proposals</a:t>
            </a:r>
          </a:p>
          <a:p>
            <a:pPr>
              <a:defRPr/>
            </a:pPr>
            <a:endParaRPr lang="en-US" sz="2000" dirty="0">
              <a:latin typeface="Arial"/>
              <a:ea typeface="MS PGothic" charset="0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New Technique Proposal Presentation</a:t>
            </a:r>
          </a:p>
          <a:p>
            <a:pPr>
              <a:defRPr/>
            </a:pPr>
            <a:endParaRPr lang="en-US" sz="1800" dirty="0">
              <a:latin typeface="Arial"/>
              <a:ea typeface="MS PGothic" charset="0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45GHz Channel Measurement and Modeling</a:t>
            </a:r>
          </a:p>
          <a:p>
            <a:pPr marL="0" indent="0">
              <a:buFontTx/>
              <a:buNone/>
              <a:defRPr/>
            </a:pPr>
            <a:endParaRPr lang="en-US" sz="2000" dirty="0">
              <a:latin typeface="Arial"/>
              <a:ea typeface="MS PGothic" charset="0"/>
              <a:cs typeface="Arial"/>
            </a:endParaRPr>
          </a:p>
          <a:p>
            <a:pPr>
              <a:defRPr/>
            </a:pPr>
            <a:r>
              <a:rPr lang="en-US" sz="2800" dirty="0">
                <a:latin typeface="Arial"/>
                <a:ea typeface="MS PGothic" charset="0"/>
                <a:cs typeface="Arial"/>
              </a:rPr>
              <a:t>New submissions</a:t>
            </a:r>
          </a:p>
          <a:p>
            <a:pPr>
              <a:defRPr/>
            </a:pPr>
            <a:endParaRPr lang="en-US" sz="2000" dirty="0">
              <a:latin typeface="Arial"/>
              <a:ea typeface="MS PGothic" charset="0"/>
              <a:cs typeface="Arial"/>
            </a:endParaRPr>
          </a:p>
          <a:p>
            <a:pPr marL="342900" lvl="1" indent="-342900">
              <a:buFontTx/>
              <a:buChar char="•"/>
              <a:defRPr/>
            </a:pPr>
            <a:r>
              <a:rPr lang="en-US" sz="2800" b="1" dirty="0">
                <a:latin typeface="Arial" charset="0"/>
                <a:ea typeface="ＭＳ Ｐゴシック" charset="0"/>
                <a:cs typeface="Arial" charset="0"/>
              </a:rPr>
              <a:t>Plan to Call for Nomination of TG Technical Editors</a:t>
            </a:r>
          </a:p>
          <a:p>
            <a:pPr lvl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/>
              <a:t>Slide </a:t>
            </a:r>
            <a:fld id="{458A2B30-6F3F-45FC-88DD-5D3340D53B06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September 2013</a:t>
            </a:r>
            <a:br>
              <a:rPr lang="en-US" dirty="0" smtClean="0"/>
            </a:br>
            <a:r>
              <a:rPr lang="en-GB" sz="2000" dirty="0"/>
              <a:t>Enhancements For Transit Links Within Bridged </a:t>
            </a:r>
            <a:r>
              <a:rPr lang="en-GB" sz="2000" dirty="0" smtClean="0"/>
              <a:t>Networks</a:t>
            </a:r>
            <a:br>
              <a:rPr lang="en-GB" sz="2000" dirty="0" smtClean="0"/>
            </a:br>
            <a:r>
              <a:rPr lang="en-GB" sz="2800" dirty="0" smtClean="0"/>
              <a:t>Chair: Donald Eastlake</a:t>
            </a:r>
            <a:endParaRPr lang="en-US" sz="28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686800" cy="4114800"/>
          </a:xfrm>
        </p:spPr>
        <p:txBody>
          <a:bodyPr/>
          <a:lstStyle/>
          <a:p>
            <a:pPr marL="609600" indent="-609600"/>
            <a:r>
              <a:rPr lang="en-US" sz="3200" dirty="0"/>
              <a:t>Primary foci: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Decide on solution to the sub-setting problem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Selection of a Technical Editor.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Joint meeting with IEEE 802.11 ARC SC.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/>
              <a:t>Develop process and timeline for </a:t>
            </a:r>
            <a:r>
              <a:rPr lang="en-GB" sz="2800" dirty="0" err="1"/>
              <a:t>TGak</a:t>
            </a:r>
            <a:r>
              <a:rPr lang="en-GB" sz="2800" dirty="0"/>
              <a:t>.</a:t>
            </a:r>
          </a:p>
          <a:p>
            <a:pPr lvl="1">
              <a:buFont typeface="Times New Roman" pitchFamily="16" charset="0"/>
              <a:buChar char="•"/>
            </a:pPr>
            <a:endParaRPr lang="en-GB" sz="2800" dirty="0"/>
          </a:p>
          <a:p>
            <a:pPr marL="609600" indent="-609600"/>
            <a:r>
              <a:rPr lang="en-US" sz="3200" dirty="0"/>
              <a:t>Agenda: See 11-13/0953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dirty="0" smtClean="0"/>
          </a:p>
          <a:p>
            <a:pPr marL="1009650" lvl="1" indent="-609600">
              <a:spcBef>
                <a:spcPts val="0"/>
              </a:spcBef>
            </a:pPr>
            <a:endParaRPr lang="en-US" sz="36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Kraemer, Marvell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88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September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Slide </a:t>
            </a:r>
            <a:fld id="{7B307420-0854-4F84-B48B-9931ACB92778}" type="slidenum">
              <a:rPr lang="en-US" sz="1200" smtClean="0"/>
              <a:pPr/>
              <a:t>28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dirty="0" smtClean="0"/>
              <a:t>IEEE 802.11aq – September 2013</a:t>
            </a:r>
            <a:br>
              <a:rPr lang="en-US" dirty="0" smtClean="0"/>
            </a:br>
            <a:r>
              <a:rPr lang="en-US" sz="2400" b="0" dirty="0" smtClean="0"/>
              <a:t>Pre-Association Discovery</a:t>
            </a:r>
            <a:r>
              <a:rPr lang="en-GB" sz="2400" dirty="0"/>
              <a:t>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800" dirty="0" smtClean="0"/>
              <a:t>Chair</a:t>
            </a:r>
            <a:r>
              <a:rPr lang="en-GB" sz="2800" dirty="0"/>
              <a:t>: </a:t>
            </a:r>
            <a:r>
              <a:rPr lang="en-GB" sz="2800" dirty="0" smtClean="0"/>
              <a:t>Stephen McCann</a:t>
            </a:r>
            <a:endParaRPr lang="en-US" sz="2800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381000" y="2057400"/>
            <a:ext cx="8458200" cy="4343400"/>
          </a:xfrm>
        </p:spPr>
        <p:txBody>
          <a:bodyPr lIns="91440" tIns="45720" rIns="91440" bIns="45720"/>
          <a:lstStyle/>
          <a:p>
            <a:r>
              <a:rPr lang="en-US" altLang="en-US" sz="2800" dirty="0"/>
              <a:t>Presentations</a:t>
            </a:r>
          </a:p>
          <a:p>
            <a:pPr lvl="1"/>
            <a:r>
              <a:rPr lang="en-US" altLang="en-US" sz="2400" dirty="0"/>
              <a:t>PAD technical presentations</a:t>
            </a:r>
          </a:p>
          <a:p>
            <a:pPr lvl="1"/>
            <a:r>
              <a:rPr lang="en-US" altLang="en-US" sz="2400" dirty="0"/>
              <a:t>Transportation of higher layer service discovery protocols</a:t>
            </a:r>
          </a:p>
          <a:p>
            <a:pPr lvl="1"/>
            <a:r>
              <a:rPr lang="en-US" altLang="en-US" sz="2400" dirty="0"/>
              <a:t>Merging and down selection of solutions</a:t>
            </a:r>
          </a:p>
          <a:p>
            <a:r>
              <a:rPr lang="en-US" altLang="en-US" sz="2800" dirty="0"/>
              <a:t>Documents under development</a:t>
            </a:r>
          </a:p>
          <a:p>
            <a:pPr lvl="1"/>
            <a:r>
              <a:rPr lang="en-US" altLang="en-US" sz="2400" dirty="0"/>
              <a:t>Framework Requirements Document</a:t>
            </a:r>
          </a:p>
          <a:p>
            <a:pPr lvl="1"/>
            <a:r>
              <a:rPr lang="en-US" altLang="en-US" sz="2400" dirty="0"/>
              <a:t>Terminology Document</a:t>
            </a:r>
          </a:p>
          <a:p>
            <a:r>
              <a:rPr lang="en-US" altLang="en-US" sz="2800" dirty="0"/>
              <a:t>Liaisons</a:t>
            </a:r>
          </a:p>
          <a:p>
            <a:r>
              <a:rPr lang="en-US" altLang="en-US" sz="2800" dirty="0"/>
              <a:t>Agenda for this meeting is 11-13/1020r0.</a:t>
            </a:r>
          </a:p>
        </p:txBody>
      </p:sp>
    </p:spTree>
    <p:extLst>
      <p:ext uri="{BB962C8B-B14F-4D97-AF65-F5344CB8AC3E}">
        <p14:creationId xmlns:p14="http://schemas.microsoft.com/office/powerpoint/2010/main" val="330713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 smtClean="0"/>
              <a:t>Bruce Kraemer, Marvell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Slide </a:t>
            </a:r>
            <a:fld id="{443A8B49-7FA6-4F77-A3E4-39007C44719C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574344"/>
            <a:ext cx="7772400" cy="1143000"/>
          </a:xfrm>
        </p:spPr>
        <p:txBody>
          <a:bodyPr lIns="91440" tIns="45720" rIns="91440" bIns="45720"/>
          <a:lstStyle/>
          <a:p>
            <a:r>
              <a:rPr lang="en-US" dirty="0" smtClean="0"/>
              <a:t>HEW SG – September 2013</a:t>
            </a:r>
            <a:br>
              <a:rPr lang="en-US" dirty="0" smtClean="0"/>
            </a:br>
            <a:r>
              <a:rPr lang="en-US" sz="2000" dirty="0" smtClean="0"/>
              <a:t>High Efficiency WLAN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52400" y="1676400"/>
            <a:ext cx="8763000" cy="4876800"/>
          </a:xfrm>
        </p:spPr>
        <p:txBody>
          <a:bodyPr lIns="91440" tIns="45720" rIns="91440" bIns="45720"/>
          <a:lstStyle/>
          <a:p>
            <a:r>
              <a:rPr lang="en-CA" altLang="en-US" sz="2000" dirty="0"/>
              <a:t>Continue to receive submissions that could assist in drafting the PAR and the 5C.</a:t>
            </a:r>
          </a:p>
          <a:p>
            <a:pPr lvl="1"/>
            <a:r>
              <a:rPr lang="en-CA" altLang="en-US" sz="1800" dirty="0"/>
              <a:t>A call for submission was issued on the IEEE 802.11 reflector. Submissions may cover topics including:</a:t>
            </a:r>
          </a:p>
          <a:p>
            <a:pPr lvl="2"/>
            <a:r>
              <a:rPr lang="en-US" altLang="en-US" sz="2000" dirty="0"/>
              <a:t>Market needs, applications, usage scenarios</a:t>
            </a:r>
            <a:endParaRPr lang="en-CA" altLang="en-US" sz="2000" dirty="0"/>
          </a:p>
          <a:p>
            <a:pPr lvl="2"/>
            <a:r>
              <a:rPr lang="en-US" altLang="en-US" sz="2000" dirty="0"/>
              <a:t>Technology &amp; feasibility</a:t>
            </a:r>
            <a:endParaRPr lang="en-CA" altLang="en-US" sz="2000" dirty="0"/>
          </a:p>
          <a:p>
            <a:pPr lvl="3"/>
            <a:r>
              <a:rPr lang="en-US" altLang="en-US" sz="1400" dirty="0"/>
              <a:t>MAC efficiency evaluation and enhancements.</a:t>
            </a:r>
            <a:endParaRPr lang="en-CA" altLang="en-US" sz="1400" dirty="0"/>
          </a:p>
          <a:p>
            <a:pPr lvl="3"/>
            <a:r>
              <a:rPr lang="en-US" altLang="en-US" sz="1400" dirty="0"/>
              <a:t>PHY enhancements to 11ac</a:t>
            </a:r>
            <a:endParaRPr lang="en-CA" altLang="en-US" sz="1400" dirty="0"/>
          </a:p>
          <a:p>
            <a:pPr lvl="3"/>
            <a:r>
              <a:rPr lang="en-US" altLang="en-US" sz="1400" dirty="0"/>
              <a:t>new MAC &amp; PHY technology</a:t>
            </a:r>
            <a:endParaRPr lang="en-CA" altLang="en-US" sz="1400" dirty="0"/>
          </a:p>
          <a:p>
            <a:pPr lvl="2"/>
            <a:r>
              <a:rPr lang="en-US" altLang="en-US" sz="2000" dirty="0"/>
              <a:t>Requirements</a:t>
            </a:r>
            <a:endParaRPr lang="en-CA" altLang="en-US" sz="2000" dirty="0"/>
          </a:p>
          <a:p>
            <a:pPr lvl="3"/>
            <a:r>
              <a:rPr lang="en-US" altLang="en-US" sz="1400" dirty="0"/>
              <a:t>metrics (i.e. throughput, network capacity, spectral efficiency, range, </a:t>
            </a:r>
            <a:r>
              <a:rPr lang="en-US" altLang="en-US" sz="1400" dirty="0" err="1"/>
              <a:t>etc</a:t>
            </a:r>
            <a:r>
              <a:rPr lang="en-US" altLang="en-US" sz="1400" dirty="0"/>
              <a:t>)</a:t>
            </a:r>
            <a:endParaRPr lang="en-CA" altLang="en-US" sz="1400" dirty="0"/>
          </a:p>
          <a:p>
            <a:pPr lvl="3"/>
            <a:r>
              <a:rPr lang="en-US" altLang="en-US" sz="1400" dirty="0"/>
              <a:t>coexistence / interoperability</a:t>
            </a:r>
            <a:endParaRPr lang="en-CA" altLang="en-US" sz="1400" dirty="0"/>
          </a:p>
          <a:p>
            <a:pPr lvl="2"/>
            <a:r>
              <a:rPr lang="en-US" altLang="en-US" sz="2000" dirty="0"/>
              <a:t>Spectrum availability &amp; regulatory options</a:t>
            </a:r>
          </a:p>
          <a:p>
            <a:r>
              <a:rPr lang="en-US" altLang="en-US" sz="2000" dirty="0"/>
              <a:t>Initiate the discussion on problem definition and possible project </a:t>
            </a:r>
            <a:r>
              <a:rPr lang="en-US" altLang="en-US" sz="2000" dirty="0" smtClean="0"/>
              <a:t>scopes</a:t>
            </a:r>
            <a:endParaRPr lang="en-US" altLang="en-US" sz="2000" dirty="0"/>
          </a:p>
          <a:p>
            <a:r>
              <a:rPr lang="en-US" altLang="en-US" sz="2000" dirty="0"/>
              <a:t>Agenda for this meeting is available  in document 11-13/0951r1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586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62376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Left Arrow 8"/>
          <p:cNvSpPr/>
          <p:nvPr/>
        </p:nvSpPr>
        <p:spPr bwMode="auto">
          <a:xfrm>
            <a:off x="5867400" y="28194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5867400" y="2209800"/>
            <a:ext cx="838200" cy="381000"/>
          </a:xfrm>
          <a:prstGeom prst="leftArrow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153414853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099810"/>
            <a:ext cx="8610600" cy="499619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IEEE 802.11 WG Letter Ballot #197  was a  15 day Working Group Technical  recirculation Ballot asking the question "Should P802.11af D5.0 be forwarded to Sponsor Ballot?"    </a:t>
            </a:r>
          </a:p>
          <a:p>
            <a:pPr marL="0" indent="0">
              <a:buNone/>
            </a:pPr>
            <a:r>
              <a:rPr lang="en-US" sz="1400" dirty="0"/>
              <a:t>Ballot Opening Date:   Wednesday       July 17, 2013 - 23:59 ET</a:t>
            </a:r>
            <a:br>
              <a:rPr lang="en-US" sz="1400" dirty="0"/>
            </a:br>
            <a:r>
              <a:rPr lang="en-US" sz="1400" dirty="0"/>
              <a:t>Ballot Closing Date:     Thursday            August 01, 2013 - 23:59 ET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RESULTS</a:t>
            </a:r>
            <a:r>
              <a:rPr lang="en-US" sz="1400" dirty="0"/>
              <a:t>: </a:t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300 eligible people are in this ballot group</a:t>
            </a:r>
            <a:r>
              <a:rPr lang="en-US" sz="1400" dirty="0" smtClean="0"/>
              <a:t>.</a:t>
            </a:r>
            <a:r>
              <a:rPr lang="en-US" sz="1400" dirty="0"/>
              <a:t>  </a:t>
            </a:r>
            <a:br>
              <a:rPr lang="en-US" sz="1400" dirty="0"/>
            </a:br>
            <a:r>
              <a:rPr lang="en-US" sz="1400" dirty="0"/>
              <a:t>228 affirmative votes </a:t>
            </a:r>
            <a:br>
              <a:rPr lang="en-US" sz="1400" dirty="0"/>
            </a:br>
            <a:r>
              <a:rPr lang="en-US" sz="1400" dirty="0"/>
              <a:t>    3 negative votes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   1  negative vote without comments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   7  abstention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===  </a:t>
            </a:r>
            <a:br>
              <a:rPr lang="en-US" sz="1400" dirty="0"/>
            </a:br>
            <a:r>
              <a:rPr lang="en-US" sz="1400" dirty="0"/>
              <a:t>239  votes received  =  79.7% valid returns</a:t>
            </a:r>
            <a:br>
              <a:rPr lang="en-US" sz="1400" dirty="0"/>
            </a:br>
            <a:r>
              <a:rPr lang="en-US" sz="1400" dirty="0"/>
              <a:t>                                  </a:t>
            </a:r>
            <a:r>
              <a:rPr lang="en-US" sz="1400" dirty="0" smtClean="0"/>
              <a:t>=</a:t>
            </a:r>
            <a:r>
              <a:rPr lang="en-US" sz="1400" dirty="0"/>
              <a:t>    2.9% valid abstentions</a:t>
            </a:r>
          </a:p>
          <a:p>
            <a:pPr marL="0" indent="0">
              <a:buNone/>
            </a:pPr>
            <a:r>
              <a:rPr lang="en-US" sz="1400" dirty="0"/>
              <a:t>   </a:t>
            </a:r>
            <a:br>
              <a:rPr lang="en-US" sz="14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228  affirmative votes       =      98.7 % affirmative</a:t>
            </a:r>
            <a:br>
              <a:rPr lang="en-US" sz="1600" dirty="0"/>
            </a:br>
            <a:r>
              <a:rPr lang="en-US" sz="1600" dirty="0"/>
              <a:t>    3  valid negative votes  =        1.3 % negative</a:t>
            </a:r>
          </a:p>
          <a:p>
            <a:pPr marL="0" indent="0">
              <a:buNone/>
            </a:pPr>
            <a:r>
              <a:rPr lang="en-US" sz="1600" dirty="0"/>
              <a:t>The 75% affirmation requirement has been met, </a:t>
            </a:r>
          </a:p>
          <a:p>
            <a:pPr marL="0" indent="0">
              <a:buNone/>
            </a:pPr>
            <a:r>
              <a:rPr lang="en-US" sz="1600" dirty="0"/>
              <a:t>Motion Passes.</a:t>
            </a:r>
          </a:p>
          <a:p>
            <a:pPr marL="0" indent="0">
              <a:buNone/>
            </a:pPr>
            <a:r>
              <a:rPr lang="en-US" sz="1600" dirty="0"/>
              <a:t>There were 00 comments received.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1800" y="576590"/>
            <a:ext cx="2659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TGAF – LB#197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990600"/>
            <a:ext cx="8077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IEEE </a:t>
            </a:r>
            <a:r>
              <a:rPr lang="en-US" sz="1600" dirty="0"/>
              <a:t>802.11 WG Letter Ballot #198  was the initial 30 day Working Group Technical Ballot asking the question "Should P802.11ai D1.0 be forwarded to Sponsor Ballot?"  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Results:</a:t>
            </a:r>
            <a:r>
              <a:rPr lang="en-US" sz="1600" dirty="0"/>
              <a:t>  </a:t>
            </a:r>
          </a:p>
          <a:p>
            <a:pPr marL="0" indent="0">
              <a:buNone/>
            </a:pPr>
            <a:r>
              <a:rPr lang="en-US" sz="1600" dirty="0"/>
              <a:t>Ballot Opening Date:   Tuesday             August 13, 2013 - 23:59 ET</a:t>
            </a:r>
            <a:br>
              <a:rPr lang="en-US" sz="1600" dirty="0"/>
            </a:br>
            <a:r>
              <a:rPr lang="en-US" sz="1600" dirty="0"/>
              <a:t>Ballot Closing Date:     Thursday            September 12, 2013 - 23:59 ET 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334 eligible people are in this ballot group</a:t>
            </a:r>
            <a:r>
              <a:rPr lang="en-US" sz="1600" dirty="0" smtClean="0"/>
              <a:t>.</a:t>
            </a:r>
            <a:r>
              <a:rPr lang="en-US" sz="1600" dirty="0"/>
              <a:t>  </a:t>
            </a:r>
            <a:br>
              <a:rPr lang="en-US" sz="1600" dirty="0"/>
            </a:br>
            <a:r>
              <a:rPr lang="en-US" sz="1600" dirty="0" smtClean="0"/>
              <a:t> 147 </a:t>
            </a:r>
            <a:r>
              <a:rPr lang="en-US" sz="1600" dirty="0"/>
              <a:t>affirmative votes </a:t>
            </a:r>
            <a:br>
              <a:rPr lang="en-US" sz="1600" dirty="0"/>
            </a:br>
            <a:r>
              <a:rPr lang="en-US" sz="1600" dirty="0"/>
              <a:t>   51 negative votes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    6  negative vote without comments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  22  abstention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226  votes received  =  67.7%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</a:t>
            </a:r>
            <a:r>
              <a:rPr lang="en-US" sz="1600" dirty="0" smtClean="0"/>
              <a:t>=</a:t>
            </a:r>
            <a:r>
              <a:rPr lang="en-US" sz="1600" dirty="0"/>
              <a:t>   9.7% valid abstentions</a:t>
            </a:r>
          </a:p>
          <a:p>
            <a:pPr marL="0" indent="0">
              <a:buNone/>
            </a:pPr>
            <a:r>
              <a:rPr lang="en-US" sz="1600" dirty="0"/>
              <a:t>  </a:t>
            </a:r>
            <a:br>
              <a:rPr lang="en-US" sz="16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 smtClean="0"/>
              <a:t>147</a:t>
            </a:r>
            <a:r>
              <a:rPr lang="en-US" sz="1800" dirty="0"/>
              <a:t>  affirmative votes       </a:t>
            </a:r>
            <a:r>
              <a:rPr lang="en-US" sz="1800" dirty="0" smtClean="0"/>
              <a:t> =</a:t>
            </a:r>
            <a:r>
              <a:rPr lang="en-US" sz="1800" dirty="0"/>
              <a:t>     </a:t>
            </a:r>
            <a:r>
              <a:rPr lang="en-US" sz="1800" dirty="0" smtClean="0"/>
              <a:t>74.2 </a:t>
            </a:r>
            <a:r>
              <a:rPr lang="en-US" sz="1800" dirty="0"/>
              <a:t>% affirmative</a:t>
            </a:r>
            <a:br>
              <a:rPr lang="en-US" sz="1800" dirty="0"/>
            </a:br>
            <a:r>
              <a:rPr lang="en-US" sz="1800" dirty="0"/>
              <a:t>   51  valid negative votes  =    </a:t>
            </a:r>
            <a:r>
              <a:rPr lang="en-US" sz="1800" dirty="0" smtClean="0"/>
              <a:t>  </a:t>
            </a:r>
            <a:r>
              <a:rPr lang="en-US" sz="1800" dirty="0"/>
              <a:t>25.8 % negative</a:t>
            </a:r>
          </a:p>
          <a:p>
            <a:pPr marL="0" indent="0">
              <a:buNone/>
            </a:pPr>
            <a:r>
              <a:rPr lang="en-US" sz="1800" dirty="0"/>
              <a:t>The 75% affirmation requirement has not been met, </a:t>
            </a:r>
            <a:r>
              <a:rPr lang="en-US" sz="1800" dirty="0" smtClean="0"/>
              <a:t>Motion </a:t>
            </a:r>
            <a:r>
              <a:rPr lang="en-US" sz="1800" dirty="0"/>
              <a:t>Fails.</a:t>
            </a:r>
          </a:p>
          <a:p>
            <a:pPr marL="0" indent="0">
              <a:buNone/>
            </a:pPr>
            <a:r>
              <a:rPr lang="en-US" sz="1800" dirty="0"/>
              <a:t>There were 1389 comments received</a:t>
            </a:r>
            <a:r>
              <a:rPr lang="en-US" sz="1600" dirty="0"/>
              <a:t>.                                            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1800" y="576590"/>
            <a:ext cx="2579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TGAI – LB#198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9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/>
          </p:nvPr>
        </p:nvSpPr>
        <p:spPr>
          <a:xfrm>
            <a:off x="228600" y="990600"/>
            <a:ext cx="8686800" cy="520082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The first IEEE P802.11ac (VHT 5GHz) 15 day recirculation Sponsor Ballot asked the question “Should  P802.11ac  Draft 6.0 be forwarded to RevCom?”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Ballot </a:t>
            </a:r>
            <a:r>
              <a:rPr lang="en-US" sz="1400" dirty="0"/>
              <a:t>Opening Date:    Friday        July 19, 2013 - 23:59 ET</a:t>
            </a:r>
            <a:br>
              <a:rPr lang="en-US" sz="1400" dirty="0"/>
            </a:br>
            <a:r>
              <a:rPr lang="en-US" sz="1400" dirty="0"/>
              <a:t>Ballot Closing Date:     Saturday    August 03, 2013 - 23:59 ET 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/>
              <a:t>RESULTS</a:t>
            </a:r>
            <a:r>
              <a:rPr lang="en-US" sz="1400" dirty="0"/>
              <a:t>:</a:t>
            </a:r>
            <a:br>
              <a:rPr lang="en-US" sz="1400" dirty="0"/>
            </a:br>
            <a:r>
              <a:rPr lang="en-US" sz="1400" dirty="0"/>
              <a:t>211 eligible people are in this ballot group.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167 affirmative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    6  negative votes with comments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    0 negative votes without comments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    10 abstention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=======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183  votes received    =  86.7 % valid returns</a:t>
            </a:r>
            <a:br>
              <a:rPr lang="en-US" sz="1400" dirty="0"/>
            </a:br>
            <a:r>
              <a:rPr lang="en-US" sz="1400" dirty="0"/>
              <a:t>                                 </a:t>
            </a:r>
            <a:r>
              <a:rPr lang="en-US" sz="1400" dirty="0" smtClean="0"/>
              <a:t>  </a:t>
            </a:r>
            <a:r>
              <a:rPr lang="en-US" sz="1400" dirty="0"/>
              <a:t> =    5.25% valid abstentions</a:t>
            </a:r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/>
              <a:t>167  affirmative votes        =      96.5 % affirmative</a:t>
            </a:r>
            <a:br>
              <a:rPr lang="en-US" sz="1800" dirty="0"/>
            </a:br>
            <a:r>
              <a:rPr lang="en-US" sz="1800" dirty="0"/>
              <a:t>   6  total negative votes   </a:t>
            </a:r>
            <a:r>
              <a:rPr lang="en-US" sz="1800" dirty="0" smtClean="0"/>
              <a:t>  =</a:t>
            </a:r>
            <a:r>
              <a:rPr lang="en-US" sz="1800" dirty="0"/>
              <a:t>        3.5  % negative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The motion PASSES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There were  45 comments received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600557"/>
            <a:ext cx="64139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TGAC – First recirculation Sponsor Ballot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1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1107799"/>
            <a:ext cx="8534400" cy="5293001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The first IEEE P802.11af (Whitespaces) 30 day initial Sponsor Ballot asked the question “Should  P802.11af  Draft 5.0 be forwarded to RevCom?” </a:t>
            </a:r>
          </a:p>
          <a:p>
            <a:pPr marL="0" indent="0">
              <a:buNone/>
            </a:pPr>
            <a:r>
              <a:rPr lang="en-US" sz="1600" dirty="0" smtClean="0"/>
              <a:t>Ballot </a:t>
            </a:r>
            <a:r>
              <a:rPr lang="en-US" sz="1600" dirty="0"/>
              <a:t>Opening Date:    Monday        August 12, 2013 - 23:59 ET</a:t>
            </a:r>
            <a:br>
              <a:rPr lang="en-US" sz="1600" dirty="0"/>
            </a:br>
            <a:r>
              <a:rPr lang="en-US" sz="1600" dirty="0"/>
              <a:t>Ballot Closing Date:     Wednesday    September 11, 2013 - 23:59 ET 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>RESULTS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183 eligible people are in this ballot group.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143  affirmative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    5  negative votes with comments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    1  negative vote without comments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    9  abstention votes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=======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158  votes received    =  86.4 % valid returns</a:t>
            </a:r>
            <a:br>
              <a:rPr lang="en-US" sz="1600" dirty="0"/>
            </a:br>
            <a:r>
              <a:rPr lang="en-US" sz="1600" dirty="0"/>
              <a:t>                                     =    5.7 % valid abstentions</a:t>
            </a:r>
          </a:p>
          <a:p>
            <a:pPr marL="0" indent="0">
              <a:buNone/>
            </a:pPr>
            <a:r>
              <a:rPr lang="en-US" sz="1600" dirty="0"/>
              <a:t>  </a:t>
            </a:r>
            <a:br>
              <a:rPr lang="en-US" sz="1600" dirty="0"/>
            </a:br>
            <a:r>
              <a:rPr lang="en-US" sz="1800" dirty="0"/>
              <a:t>APPROVAL RATE:</a:t>
            </a:r>
            <a:br>
              <a:rPr lang="en-US" sz="1800" dirty="0"/>
            </a:br>
            <a:r>
              <a:rPr lang="en-US" sz="1800" dirty="0"/>
              <a:t>143  affirmative votes        =      96.6 % affirmative</a:t>
            </a:r>
            <a:br>
              <a:rPr lang="en-US" sz="1800" dirty="0"/>
            </a:br>
            <a:r>
              <a:rPr lang="en-US" sz="1800" dirty="0"/>
              <a:t>   5  total negative votes  </a:t>
            </a:r>
            <a:r>
              <a:rPr lang="en-US" sz="1800" dirty="0" smtClean="0"/>
              <a:t>   </a:t>
            </a:r>
            <a:r>
              <a:rPr lang="en-US" sz="1800" dirty="0"/>
              <a:t>=        3.4  % </a:t>
            </a:r>
            <a:r>
              <a:rPr lang="en-US" sz="1800" dirty="0" smtClean="0"/>
              <a:t>negative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motion PASSES</a:t>
            </a:r>
            <a:r>
              <a:rPr lang="en-US" sz="1800" dirty="0" smtClean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There were  143 comments received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584579"/>
            <a:ext cx="4751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TGAF – Initial Sponsor Ballot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716242"/>
              </p:ext>
            </p:extLst>
          </p:nvPr>
        </p:nvGraphicFramePr>
        <p:xfrm>
          <a:off x="152400" y="762000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PAQ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WLAN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September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590136"/>
              </p:ext>
            </p:extLst>
          </p:nvPr>
        </p:nvGraphicFramePr>
        <p:xfrm>
          <a:off x="95250" y="990600"/>
          <a:ext cx="8991600" cy="4687138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Sep 2013- </a:t>
            </a:r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ADJ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673184"/>
              </p:ext>
            </p:extLst>
          </p:nvPr>
        </p:nvGraphicFramePr>
        <p:xfrm>
          <a:off x="95250" y="990600"/>
          <a:ext cx="8991600" cy="4687138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Emmelmann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Yasuhiko Inoue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8CC35B-6E7A-4659-983B-103F2C19445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290773</TotalTime>
  <Words>2314</Words>
  <Application>Microsoft Office PowerPoint</Application>
  <PresentationFormat>On-screen Show (4:3)</PresentationFormat>
  <Paragraphs>912</Paragraphs>
  <Slides>35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WG11   Opening Report Snapshots  September 2013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September 2013</vt:lpstr>
      <vt:lpstr>WG11 Task &amp; Study Group Officers – Sep 2013- ADJ</vt:lpstr>
      <vt:lpstr>WG11 Meeting Chairs – September 2013</vt:lpstr>
      <vt:lpstr>PowerPoint Presentation</vt:lpstr>
      <vt:lpstr>Current Membership Status - September</vt:lpstr>
      <vt:lpstr>IEEE 802.11 Standards Pipeline</vt:lpstr>
      <vt:lpstr>IEEE 802.11 Revisions</vt:lpstr>
      <vt:lpstr>PowerPoint Presentation</vt:lpstr>
      <vt:lpstr>WG11 Editor Abstract / Agenda – Sep 2013 Chairs: Adrian Stephens, Peter Ecclesine </vt:lpstr>
      <vt:lpstr>WNG SC – September 2013 Wireless Next Generation Chair: Clint Chaplin</vt:lpstr>
      <vt:lpstr>802.11 ARC – September, 2013 Architecture Chair : Mark Hamilton</vt:lpstr>
      <vt:lpstr>IEEE 802 JTC1 SC – September 2013 ISO/IEC/JTC1 coordination Chair: Andrew Myles</vt:lpstr>
      <vt:lpstr>Regulatory Standing Committee  Meeting Goals September 2013 Chair: Richard Kennedy</vt:lpstr>
      <vt:lpstr>IEEE 802.11 TGmc – Nanjing September 2013 802.11 revision  Chair: Dorothy Stanley</vt:lpstr>
      <vt:lpstr>IEEE 802.11ac – September 2013 Very-high Throughput, &lt; 6GHz Chair: Osama Aboul-Magd</vt:lpstr>
      <vt:lpstr>TGaf – Meeting Goals September 2013 Whitespaces Chair: Richard Kennedy</vt:lpstr>
      <vt:lpstr>IEEE 802.11ah September Snapshot sub 1GHz PHY Chair: Dave Halasz </vt:lpstr>
      <vt:lpstr>IEEE 802.11 TGai – Nanjing  September 2013 Fast Initial Link Setup  Chair: Hiroshi Mano</vt:lpstr>
      <vt:lpstr>IEEE 802.11aj - September 2013 China millimeter wave Chair: Xiaoming Peng</vt:lpstr>
      <vt:lpstr>Task Group 802.11ak September 2013 Enhancements For Transit Links Within Bridged Networks Chair: Donald Eastlake</vt:lpstr>
      <vt:lpstr>IEEE 802.11aq – September 2013 Pre-Association Discovery  Chair: Stephen McCann</vt:lpstr>
      <vt:lpstr>HEW SG – September 2013 High Efficiency WLAN Chair: Osama Aboul-Magd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September 2013</dc:title>
  <dc:creator>Bruce Kraemer</dc:creator>
  <cp:lastModifiedBy>Marvell</cp:lastModifiedBy>
  <cp:revision>2849</cp:revision>
  <cp:lastPrinted>2013-09-15T11:25:22Z</cp:lastPrinted>
  <dcterms:created xsi:type="dcterms:W3CDTF">1998-02-10T13:07:52Z</dcterms:created>
  <dcterms:modified xsi:type="dcterms:W3CDTF">2013-09-17T01:19:22Z</dcterms:modified>
</cp:coreProperties>
</file>