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1403" r:id="rId2"/>
    <p:sldId id="2142" r:id="rId3"/>
    <p:sldId id="2019" r:id="rId4"/>
    <p:sldId id="1995" r:id="rId5"/>
    <p:sldId id="2144" r:id="rId6"/>
    <p:sldId id="2180" r:id="rId7"/>
    <p:sldId id="2145" r:id="rId8"/>
    <p:sldId id="2243" r:id="rId9"/>
    <p:sldId id="2257" r:id="rId10"/>
    <p:sldId id="2258" r:id="rId11"/>
    <p:sldId id="1996" r:id="rId12"/>
    <p:sldId id="2200" r:id="rId13"/>
    <p:sldId id="2202" r:id="rId14"/>
    <p:sldId id="2057" r:id="rId15"/>
    <p:sldId id="2239" r:id="rId16"/>
    <p:sldId id="2301" r:id="rId17"/>
    <p:sldId id="2302" r:id="rId18"/>
    <p:sldId id="2303" r:id="rId19"/>
    <p:sldId id="2304" r:id="rId20"/>
    <p:sldId id="2286" r:id="rId21"/>
    <p:sldId id="2282" r:id="rId22"/>
    <p:sldId id="2284" r:id="rId23"/>
    <p:sldId id="2285" r:id="rId24"/>
    <p:sldId id="2287" r:id="rId25"/>
    <p:sldId id="2289" r:id="rId26"/>
    <p:sldId id="2288" r:id="rId27"/>
    <p:sldId id="2290" r:id="rId28"/>
    <p:sldId id="2291" r:id="rId29"/>
    <p:sldId id="2295" r:id="rId30"/>
    <p:sldId id="2009" r:id="rId31"/>
    <p:sldId id="2013" r:id="rId32"/>
    <p:sldId id="2300" r:id="rId33"/>
    <p:sldId id="2298" r:id="rId34"/>
    <p:sldId id="2263" r:id="rId35"/>
    <p:sldId id="2299" r:id="rId36"/>
  </p:sldIdLst>
  <p:sldSz cx="9144000" cy="6858000" type="screen4x3"/>
  <p:notesSz cx="7086600" cy="9372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00"/>
    <a:srgbClr val="66FF33"/>
    <a:srgbClr val="FF9966"/>
    <a:srgbClr val="FF9900"/>
    <a:srgbClr val="0033CC"/>
    <a:srgbClr val="3366FF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1" autoAdjust="0"/>
    <p:restoredTop sz="95795" autoAdjust="0"/>
  </p:normalViewPr>
  <p:slideViewPr>
    <p:cSldViewPr>
      <p:cViewPr>
        <p:scale>
          <a:sx n="70" d="100"/>
          <a:sy n="70" d="100"/>
        </p:scale>
        <p:origin x="-1398" y="-87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72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2181"/>
        <p:guide pos="29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4027" y="177581"/>
            <a:ext cx="2261202" cy="2172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393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802.11-13/0932r1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376" y="179345"/>
            <a:ext cx="1227837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393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32282" y="9073714"/>
            <a:ext cx="1624293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393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98556" y="9073714"/>
            <a:ext cx="533178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393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709780" y="389993"/>
            <a:ext cx="566704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408" tIns="45703" rIns="91408" bIns="45703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709780" y="9073714"/>
            <a:ext cx="739515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67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709780" y="9062524"/>
            <a:ext cx="582654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408" tIns="45703" rIns="91408" bIns="45703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8686" y="94465"/>
            <a:ext cx="2261202" cy="2172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393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802.11-13/0932r1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8311" y="96231"/>
            <a:ext cx="1227837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393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8088" y="709613"/>
            <a:ext cx="4670425" cy="35036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839" y="4452948"/>
            <a:ext cx="5194926" cy="421799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43" tIns="46668" rIns="94943" bIns="466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23493" y="9078512"/>
            <a:ext cx="2096395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95" lvl="4" algn="r" defTabSz="947393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85263" y="9078512"/>
            <a:ext cx="533178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393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40083" y="9078512"/>
            <a:ext cx="739515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455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740084" y="9075312"/>
            <a:ext cx="56064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408" tIns="45703" rIns="91408" bIns="45703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663526" y="297288"/>
            <a:ext cx="575955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408" tIns="45703" rIns="91408" bIns="45703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802.11-13/0932r1</a:t>
            </a:r>
            <a:endParaRPr lang="en-US" sz="140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September 2013</a:t>
            </a:r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859" indent="-344859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981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9622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9432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9243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99054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0907" y="9078512"/>
            <a:ext cx="427533" cy="1861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DD53ECFC-36A6-464C-B7A4-4428C327EC5E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9613"/>
            <a:ext cx="4672012" cy="3503612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802.11-13/0932r1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1" y="94465"/>
            <a:ext cx="947439" cy="217210"/>
          </a:xfrm>
          <a:noFill/>
        </p:spPr>
        <p:txBody>
          <a:bodyPr/>
          <a:lstStyle/>
          <a:p>
            <a:r>
              <a:rPr lang="en-US" smtClean="0"/>
              <a:t>March 2010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6319" y="9078512"/>
            <a:ext cx="492122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403D8DA4-28FC-4AB2-B7DF-D792EFDCD4E8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6390" name="Rectangle 3"/>
          <p:cNvSpPr txBox="1">
            <a:spLocks noGrp="1" noChangeArrowheads="1"/>
          </p:cNvSpPr>
          <p:nvPr/>
        </p:nvSpPr>
        <p:spPr bwMode="auto">
          <a:xfrm>
            <a:off x="668060" y="96063"/>
            <a:ext cx="754373" cy="217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779"/>
            <a:r>
              <a:rPr lang="en-US" sz="1400" b="1"/>
              <a:t>July 2007</a:t>
            </a:r>
          </a:p>
        </p:txBody>
      </p:sp>
      <p:sp>
        <p:nvSpPr>
          <p:cNvPr id="16391" name="Rectangle 6"/>
          <p:cNvSpPr txBox="1">
            <a:spLocks noGrp="1" noChangeArrowheads="1"/>
          </p:cNvSpPr>
          <p:nvPr/>
        </p:nvSpPr>
        <p:spPr bwMode="auto">
          <a:xfrm>
            <a:off x="4749845" y="9075311"/>
            <a:ext cx="1670315" cy="186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64251" lvl="4" algn="r" defTabSz="947779"/>
            <a:r>
              <a:rPr lang="en-US" sz="1200"/>
              <a:t>Terry Cole (AMD)</a:t>
            </a:r>
          </a:p>
        </p:txBody>
      </p:sp>
      <p:sp>
        <p:nvSpPr>
          <p:cNvPr id="16392" name="Rectangle 7"/>
          <p:cNvSpPr txBox="1">
            <a:spLocks noGrp="1" noChangeArrowheads="1"/>
          </p:cNvSpPr>
          <p:nvPr/>
        </p:nvSpPr>
        <p:spPr bwMode="auto">
          <a:xfrm>
            <a:off x="3325357" y="9075311"/>
            <a:ext cx="4921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47779"/>
            <a:r>
              <a:rPr lang="en-US" sz="1200"/>
              <a:t>Page </a:t>
            </a:r>
            <a:fld id="{9046A24E-E429-46ED-B596-7B5FCAF25E95}" type="slidenum">
              <a:rPr lang="en-US" sz="1200"/>
              <a:pPr algn="r" defTabSz="947779"/>
              <a:t>16</a:t>
            </a:fld>
            <a:endParaRPr lang="en-US" sz="1200"/>
          </a:p>
        </p:txBody>
      </p:sp>
      <p:sp>
        <p:nvSpPr>
          <p:cNvPr id="16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8025"/>
            <a:ext cx="4672012" cy="3503613"/>
          </a:xfrm>
          <a:ln/>
        </p:spPr>
      </p:sp>
      <p:sp>
        <p:nvSpPr>
          <p:cNvPr id="16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665" y="4451346"/>
            <a:ext cx="5197272" cy="4217990"/>
          </a:xfrm>
          <a:noFill/>
          <a:ln/>
        </p:spPr>
        <p:txBody>
          <a:bodyPr lIns="95045" tIns="46717" rIns="95045" bIns="46717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48523" y="9078512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4116" indent="-29389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75564" indent="-2351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45790" indent="-2351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16016" indent="-23511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86242" indent="-2351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56468" indent="-2351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26693" indent="-2351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96919" indent="-2351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2E0C7CC-0979-48EE-A07F-B79102670037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67651" y="96838"/>
            <a:ext cx="775831" cy="217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951792" y="9074826"/>
            <a:ext cx="468800" cy="186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4508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9080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13652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18224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22796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4" algn="r"/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325129" y="9074826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r>
              <a:rPr lang="en-US" altLang="en-US" sz="1200">
                <a:latin typeface="Times New Roman" pitchFamily="18" charset="0"/>
              </a:rPr>
              <a:t>Page </a:t>
            </a:r>
            <a:fld id="{DA4D5EBB-21FB-4CB2-9E58-3F2161FFF402}" type="slidenum">
              <a:rPr lang="en-US" altLang="en-US" sz="1200">
                <a:latin typeface="Times New Roman" pitchFamily="18" charset="0"/>
              </a:rPr>
              <a:pPr algn="r"/>
              <a:t>17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68" tIns="46875" rIns="95368" bIns="46875"/>
          <a:lstStyle/>
          <a:p>
            <a:pPr defTabSz="960044"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803" indent="-290693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774" indent="-232555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7883" indent="-232555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2993" indent="-232555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58103" indent="-232555" defTabSz="94959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23212" indent="-232555" defTabSz="94959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88322" indent="-232555" defTabSz="94959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53431" indent="-232555" defTabSz="94959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802.11-13/0932r1</a:t>
            </a:r>
            <a:endParaRPr lang="en-US" altLang="en-US" sz="14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1" y="94465"/>
            <a:ext cx="703200" cy="21721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803" indent="-290693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774" indent="-232555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7883" indent="-232555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2993" indent="-232555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58103" indent="-232555" defTabSz="94959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23212" indent="-232555" defTabSz="94959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88322" indent="-232555" defTabSz="94959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53431" indent="-232555" defTabSz="94959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/>
              <a:t>Jan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599825" y="9078512"/>
            <a:ext cx="2820064" cy="1861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8832" indent="-348832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803" indent="-290693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774" indent="-232555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7883" indent="-232555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5110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30219" defTabSz="94959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95329" defTabSz="94959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60438" defTabSz="94959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25548" defTabSz="94959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David Bagby, Calypso Ventures, Inc.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6319" y="9078512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5803" indent="-290693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62774" indent="-232555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7883" indent="-232555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92993" indent="-232555" defTabSz="949599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58103" indent="-232555" defTabSz="94959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23212" indent="-232555" defTabSz="94959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88322" indent="-232555" defTabSz="94959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53431" indent="-232555" defTabSz="94959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Page </a:t>
            </a:r>
            <a:fld id="{5BD208FD-B1F4-4296-B35D-99E30398ECE7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8025"/>
            <a:ext cx="4673600" cy="3505200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5854" y="4452226"/>
            <a:ext cx="5194893" cy="42197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23" indent="-287932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728" indent="-230345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418" indent="-230345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3110" indent="-230345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3800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492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5183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5874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802.11-13/0932r1</a:t>
            </a:r>
            <a:endParaRPr lang="en-US" alt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1" y="94465"/>
            <a:ext cx="775831" cy="21721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23" indent="-287932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728" indent="-230345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418" indent="-230345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3110" indent="-230345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3800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492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5183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5874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518" indent="-345518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23" indent="-287932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728" indent="-230345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418" indent="-230345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62292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22982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83673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44364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30505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6319" y="9078512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23" indent="-287932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728" indent="-230345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418" indent="-230345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3110" indent="-230345" defTabSz="94697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3800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492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5183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5874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/>
              <a:t>Page </a:t>
            </a:r>
            <a:fld id="{3DA0BCF6-171E-49D8-8C1B-11545C3E6C78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52560" indent="-289446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7785" indent="-231557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20899" indent="-231557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84013" indent="-231557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47128" indent="-231557" defTabSz="945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3010241" indent="-231557" defTabSz="945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73355" indent="-231557" defTabSz="945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36470" indent="-231557" defTabSz="945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400" smtClean="0"/>
              <a:t>doc.: IEEE 802.11-13/0932r1</a:t>
            </a:r>
            <a:endParaRPr lang="en-US" altLang="ja-JP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1" y="96231"/>
            <a:ext cx="1227837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52560" indent="-289446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7785" indent="-231557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20899" indent="-231557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84013" indent="-231557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47128" indent="-231557" defTabSz="945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3010241" indent="-231557" defTabSz="945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73355" indent="-231557" defTabSz="945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36470" indent="-231557" defTabSz="945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400"/>
              <a:t>September 2013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7336" indent="-347336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52560" indent="-289446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7785" indent="-231557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20899" indent="-231557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61506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24620" defTabSz="945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87735" defTabSz="945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50849" defTabSz="945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313963" defTabSz="945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ja-JP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0948" y="9074573"/>
            <a:ext cx="506766" cy="1861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52560" indent="-289446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7785" indent="-231557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20899" indent="-231557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84013" indent="-231557" defTabSz="945524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47128" indent="-231557" defTabSz="945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3010241" indent="-231557" defTabSz="945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73355" indent="-231557" defTabSz="945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36470" indent="-231557" defTabSz="945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200"/>
              <a:t>Page </a:t>
            </a:r>
            <a:fld id="{87CF786D-940B-40D4-9D5D-78321B22902E}" type="slidenum">
              <a:rPr lang="en-US" altLang="ja-JP" sz="1200"/>
              <a:pPr/>
              <a:t>21</a:t>
            </a:fld>
            <a:endParaRPr lang="en-US" altLang="ja-JP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704850"/>
            <a:ext cx="4683125" cy="3513138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7699" y="4451100"/>
            <a:ext cx="5671205" cy="421750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8618" indent="-287930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1721" indent="-230344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2409" indent="-230344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3098" indent="-230344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3786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4474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5163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5851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 smtClean="0"/>
              <a:t>doc.: IEEE 802.11-13/0932r1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1" y="94465"/>
            <a:ext cx="1234662" cy="21721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8618" indent="-287930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1721" indent="-230344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2409" indent="-230344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3098" indent="-230344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3786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4474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5163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5851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/>
              <a:t>September 2013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516" indent="-345516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8618" indent="-287930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1721" indent="-230344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2409" indent="-230344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62289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22977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83665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4435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305042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1673" y="9078511"/>
            <a:ext cx="506766" cy="1861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8618" indent="-287930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1721" indent="-230344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2409" indent="-230344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3098" indent="-230344" defTabSz="946971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3786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4474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5163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5851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/>
              <a:t>Page </a:t>
            </a:r>
            <a:fld id="{D60CB5C8-34E3-4430-9450-9C9E04CE2EAB}" type="slidenum">
              <a:rPr lang="en-US" sz="1200"/>
              <a:pPr/>
              <a:t>22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704850"/>
            <a:ext cx="4683125" cy="3513138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0" y="4451346"/>
            <a:ext cx="5670562" cy="421799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8088" y="709613"/>
            <a:ext cx="4670425" cy="3502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802.11-13/0932r1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8311" y="96231"/>
            <a:ext cx="1227837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593023" y="9078511"/>
            <a:ext cx="1826867" cy="186180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11673" y="9078511"/>
            <a:ext cx="506766" cy="186180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77635" y="95900"/>
            <a:ext cx="2242595" cy="21897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71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8221142" indent="-37760454" defTabSz="946971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60689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21377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8206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4275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400" smtClean="0"/>
              <a:t>doc.: IEEE 802.11-13/0932r1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7975" y="99427"/>
            <a:ext cx="1227837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71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8221142" indent="-37760454" defTabSz="946971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60689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21377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8206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4275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400"/>
              <a:t>September 2013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23175" y="9073713"/>
            <a:ext cx="2097055" cy="1861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6104" indent="-24346104" defTabSz="946971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8221142" indent="-37760454" defTabSz="946971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62289" defTabSz="946971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22977" defTabSz="946971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83665" defTabSz="946971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44354" defTabSz="946971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305042" defTabSz="946971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kumimoji="0" lang="en-US" altLang="ja-JP" sz="120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0452" y="9073713"/>
            <a:ext cx="506766" cy="1861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71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8221142" indent="-37760454" defTabSz="946971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60689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21377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8206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4275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0AA167CF-0936-43CF-9A7E-163EA14B0E9F}" type="slidenum">
              <a:rPr kumimoji="0" lang="en-US" altLang="ja-JP" sz="1200"/>
              <a:pPr/>
              <a:t>25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704850"/>
            <a:ext cx="4683125" cy="351313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0" y="4451346"/>
            <a:ext cx="5670562" cy="421799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8088" y="709613"/>
            <a:ext cx="4670425" cy="3502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446045" y="9078511"/>
            <a:ext cx="2973843" cy="186180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11673" y="9078511"/>
            <a:ext cx="506766" cy="186180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8618" indent="-287930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1721" indent="-230344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2409" indent="-230344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3098" indent="-230344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3786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4474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5163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5851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 smtClean="0"/>
              <a:t>doc.: IEEE 802.11-13/0932r1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8618" indent="-287930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1721" indent="-230344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2409" indent="-230344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3098" indent="-230344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3786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4474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5163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5851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/>
              <a:t>September 2013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516" indent="-345516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8618" indent="-287930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1721" indent="-230344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2409" indent="-230344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62289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22977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83665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4435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305042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1673" y="9078511"/>
            <a:ext cx="506766" cy="1861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8618" indent="-287930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1721" indent="-230344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2409" indent="-230344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3098" indent="-230344" defTabSz="946971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3786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4474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5163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5851" indent="-230344" defTabSz="94697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/>
              <a:t>Page </a:t>
            </a:r>
            <a:fld id="{9A3ABD5D-A41D-4AEE-8222-D7B3872E5F82}" type="slidenum">
              <a:rPr lang="en-US" sz="1200"/>
              <a:pPr/>
              <a:t>28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704850"/>
            <a:ext cx="4683125" cy="3513138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0" y="4451346"/>
            <a:ext cx="5670562" cy="421799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802.11-13/0932r1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90909" y="9078512"/>
            <a:ext cx="427532" cy="186180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5192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623" indent="-287932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728" indent="-230345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418" indent="-230345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3110" indent="-230345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800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492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5183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874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doc.: IEEE 802.11-13/0932r1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1" y="94465"/>
            <a:ext cx="1234662" cy="21721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623" indent="-287932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728" indent="-230345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418" indent="-230345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3110" indent="-230345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800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492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5183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874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/>
              <a:t>September 2013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518" indent="-345518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623" indent="-287932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728" indent="-230345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418" indent="-230345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92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982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673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364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505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6319" y="9078512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623" indent="-287932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728" indent="-230345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418" indent="-230345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3110" indent="-230345" defTabSz="94697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800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492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5183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874" indent="-230345" defTabSz="94697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Page </a:t>
            </a:r>
            <a:fld id="{B8C34512-B62F-43E4-AA0B-6094D03FFCD9}" type="slidenum">
              <a:rPr lang="en-US" sz="1200"/>
              <a:pPr/>
              <a:t>29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6300" cy="351472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0" y="4451346"/>
            <a:ext cx="5670562" cy="421799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802.11-13/0932r1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September 2013</a:t>
            </a:r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859" indent="-344859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981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9622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9432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9243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99054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0908" y="9078511"/>
            <a:ext cx="427533" cy="1861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802.11-13/0932r1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September 2013</a:t>
            </a:r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859" indent="-344859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981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9622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9432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9243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99054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0908" y="9078511"/>
            <a:ext cx="427533" cy="1861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802.11-13/0932r1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September 2013</a:t>
            </a:r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859" indent="-344859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981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9622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9432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9243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99054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1674" y="9078512"/>
            <a:ext cx="506766" cy="1861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193" indent="-287381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52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337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9149" indent="-229906" defTabSz="945167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959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77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580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8391" indent="-229906" defTabSz="945167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6757" indent="-291061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64241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9938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95633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61330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27026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92723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58419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802.11-13/0932r1</a:t>
            </a:r>
            <a:endParaRPr lang="en-US" sz="14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3" y="96231"/>
            <a:ext cx="1227837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6757" indent="-291061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64241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9938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95633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61330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27026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92723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58419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September 2013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10753" y="9078510"/>
            <a:ext cx="2709136" cy="1861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9272" indent="-349272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6757" indent="-291061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64241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9938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7314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33011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98707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64403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330099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1672" y="9078510"/>
            <a:ext cx="506766" cy="1861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6757" indent="-291061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64241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9938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95633" indent="-232848" defTabSz="955648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61330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27026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92723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58419" indent="-232848" defTabSz="95564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2C91F92F-F436-4CC4-9AC9-4A1CE1BFF2FD}" type="slidenum">
              <a:rPr lang="en-US" sz="1200" b="0"/>
              <a:pPr/>
              <a:t>12</a:t>
            </a:fld>
            <a:endParaRPr lang="en-US" sz="1200" b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68857" y="94465"/>
            <a:ext cx="2251033" cy="217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8312" y="94465"/>
            <a:ext cx="765663" cy="217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20193" y="9078512"/>
            <a:ext cx="2099697" cy="186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11674" y="9078510"/>
            <a:ext cx="506766" cy="186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FBF61866-3B38-4060-AC4E-03A654F60552}" type="slidenum">
              <a:rPr lang="en-US" sz="1200"/>
              <a:pPr algn="r" eaLnBrk="0" hangingPunct="0"/>
              <a:t>13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706438"/>
            <a:ext cx="4683125" cy="3513137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183" y="4451351"/>
            <a:ext cx="5670237" cy="421639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168857" y="94465"/>
            <a:ext cx="2251033" cy="217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68312" y="94465"/>
            <a:ext cx="765663" cy="217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320193" y="9078512"/>
            <a:ext cx="2099697" cy="186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311673" y="9078512"/>
            <a:ext cx="506766" cy="186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4ED28A0E-4BA3-4608-97B3-66B1DD630016}" type="slidenum">
              <a:rPr lang="en-US" sz="1200"/>
              <a:pPr algn="r" eaLnBrk="0" hangingPunct="0"/>
              <a:t>14</a:t>
            </a:fld>
            <a:endParaRPr lang="en-US" sz="120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706438"/>
            <a:ext cx="4683125" cy="3513137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183" y="4451351"/>
            <a:ext cx="5670237" cy="421639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802.11-13/0932r1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702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802.11-13/0932r1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937-02-000m-proposed-pre-ballot-changes-related-to-11ad-text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942-06-00ac-sb02-comments-d6-0.xl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01&amp;is_group=00ah&amp;is_options=5&amp;is_year=2013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pub/active-pars?n=22&amp;o=1a0a2a3d" TargetMode="Externa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914400"/>
          </a:xfrm>
        </p:spPr>
        <p:txBody>
          <a:bodyPr/>
          <a:lstStyle/>
          <a:p>
            <a:r>
              <a:rPr lang="en-US" dirty="0" smtClean="0"/>
              <a:t>WG11  </a:t>
            </a:r>
            <a:br>
              <a:rPr lang="en-US" dirty="0" smtClean="0"/>
            </a:br>
            <a:r>
              <a:rPr lang="en-US" dirty="0" smtClean="0"/>
              <a:t>Opening Report Snapshots  September 2013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15 – September -2013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pSp>
        <p:nvGrpSpPr>
          <p:cNvPr id="17415" name="Group 269"/>
          <p:cNvGrpSpPr>
            <a:grpSpLocks/>
          </p:cNvGrpSpPr>
          <p:nvPr/>
        </p:nvGrpSpPr>
        <p:grpSpPr bwMode="auto">
          <a:xfrm>
            <a:off x="533400" y="2514600"/>
            <a:ext cx="8077200" cy="2573338"/>
            <a:chOff x="337" y="1523"/>
            <a:chExt cx="4915" cy="1621"/>
          </a:xfrm>
        </p:grpSpPr>
        <p:sp>
          <p:nvSpPr>
            <p:cNvPr id="17416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7" y="1523"/>
              <a:ext cx="4915" cy="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33" y="1530"/>
              <a:ext cx="38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Name</a:t>
              </a:r>
              <a:endParaRPr lang="en-US" sz="240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805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360" y="1530"/>
              <a:ext cx="63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Company</a:t>
              </a:r>
              <a:endParaRPr lang="en-US" sz="240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1982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2233" y="1530"/>
              <a:ext cx="532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Address</a:t>
              </a:r>
              <a:endParaRPr lang="en-US" sz="2400"/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275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3308" y="1530"/>
              <a:ext cx="40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Phone</a:t>
              </a:r>
              <a:endParaRPr lang="en-US" sz="2400"/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370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4081" y="1530"/>
              <a:ext cx="35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email</a:t>
              </a:r>
              <a:endParaRPr lang="en-US" sz="2400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429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Rectangle 22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Rectangle 25"/>
            <p:cNvSpPr>
              <a:spLocks noChangeArrowheads="1"/>
            </p:cNvSpPr>
            <p:nvPr/>
          </p:nvSpPr>
          <p:spPr bwMode="auto">
            <a:xfrm>
              <a:off x="394" y="1523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394" y="1523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Rectangle 27"/>
            <p:cNvSpPr>
              <a:spLocks noChangeArrowheads="1"/>
            </p:cNvSpPr>
            <p:nvPr/>
          </p:nvSpPr>
          <p:spPr bwMode="auto">
            <a:xfrm>
              <a:off x="1318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1318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1318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Rectangle 30"/>
            <p:cNvSpPr>
              <a:spLocks noChangeArrowheads="1"/>
            </p:cNvSpPr>
            <p:nvPr/>
          </p:nvSpPr>
          <p:spPr bwMode="auto">
            <a:xfrm>
              <a:off x="1321" y="1523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9" name="Line 31"/>
            <p:cNvSpPr>
              <a:spLocks noChangeShapeType="1"/>
            </p:cNvSpPr>
            <p:nvPr/>
          </p:nvSpPr>
          <p:spPr bwMode="auto">
            <a:xfrm>
              <a:off x="1321" y="1523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Rectangle 32"/>
            <p:cNvSpPr>
              <a:spLocks noChangeArrowheads="1"/>
            </p:cNvSpPr>
            <p:nvPr/>
          </p:nvSpPr>
          <p:spPr bwMode="auto">
            <a:xfrm>
              <a:off x="2191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2191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21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Rectangle 35"/>
            <p:cNvSpPr>
              <a:spLocks noChangeArrowheads="1"/>
            </p:cNvSpPr>
            <p:nvPr/>
          </p:nvSpPr>
          <p:spPr bwMode="auto">
            <a:xfrm>
              <a:off x="2195" y="1523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>
              <a:off x="2195" y="1523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Rectangle 37"/>
            <p:cNvSpPr>
              <a:spLocks noChangeArrowheads="1"/>
            </p:cNvSpPr>
            <p:nvPr/>
          </p:nvSpPr>
          <p:spPr bwMode="auto">
            <a:xfrm>
              <a:off x="3266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3266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39"/>
            <p:cNvSpPr>
              <a:spLocks noChangeShapeType="1"/>
            </p:cNvSpPr>
            <p:nvPr/>
          </p:nvSpPr>
          <p:spPr bwMode="auto">
            <a:xfrm>
              <a:off x="3266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Rectangle 40"/>
            <p:cNvSpPr>
              <a:spLocks noChangeArrowheads="1"/>
            </p:cNvSpPr>
            <p:nvPr/>
          </p:nvSpPr>
          <p:spPr bwMode="auto">
            <a:xfrm>
              <a:off x="3270" y="1523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>
              <a:off x="3270" y="1523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Rectangle 42"/>
            <p:cNvSpPr>
              <a:spLocks noChangeArrowheads="1"/>
            </p:cNvSpPr>
            <p:nvPr/>
          </p:nvSpPr>
          <p:spPr bwMode="auto">
            <a:xfrm>
              <a:off x="4039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1" name="Line 43"/>
            <p:cNvSpPr>
              <a:spLocks noChangeShapeType="1"/>
            </p:cNvSpPr>
            <p:nvPr/>
          </p:nvSpPr>
          <p:spPr bwMode="auto">
            <a:xfrm>
              <a:off x="4039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44"/>
            <p:cNvSpPr>
              <a:spLocks noChangeShapeType="1"/>
            </p:cNvSpPr>
            <p:nvPr/>
          </p:nvSpPr>
          <p:spPr bwMode="auto">
            <a:xfrm>
              <a:off x="4039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Rectangle 45"/>
            <p:cNvSpPr>
              <a:spLocks noChangeArrowheads="1"/>
            </p:cNvSpPr>
            <p:nvPr/>
          </p:nvSpPr>
          <p:spPr bwMode="auto">
            <a:xfrm>
              <a:off x="4042" y="1523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4" name="Line 46"/>
            <p:cNvSpPr>
              <a:spLocks noChangeShapeType="1"/>
            </p:cNvSpPr>
            <p:nvPr/>
          </p:nvSpPr>
          <p:spPr bwMode="auto">
            <a:xfrm>
              <a:off x="4042" y="1523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Rectangle 47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6" name="Line 48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Line 49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Rectangle 50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391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2" name="Line 54"/>
            <p:cNvSpPr>
              <a:spLocks noChangeShapeType="1"/>
            </p:cNvSpPr>
            <p:nvPr/>
          </p:nvSpPr>
          <p:spPr bwMode="auto">
            <a:xfrm>
              <a:off x="3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1318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4" name="Line 56"/>
            <p:cNvSpPr>
              <a:spLocks noChangeShapeType="1"/>
            </p:cNvSpPr>
            <p:nvPr/>
          </p:nvSpPr>
          <p:spPr bwMode="auto">
            <a:xfrm>
              <a:off x="1318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Rectangle 57"/>
            <p:cNvSpPr>
              <a:spLocks noChangeArrowheads="1"/>
            </p:cNvSpPr>
            <p:nvPr/>
          </p:nvSpPr>
          <p:spPr bwMode="auto">
            <a:xfrm>
              <a:off x="2191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6" name="Line 58"/>
            <p:cNvSpPr>
              <a:spLocks noChangeShapeType="1"/>
            </p:cNvSpPr>
            <p:nvPr/>
          </p:nvSpPr>
          <p:spPr bwMode="auto">
            <a:xfrm>
              <a:off x="21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3266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8" name="Line 60"/>
            <p:cNvSpPr>
              <a:spLocks noChangeShapeType="1"/>
            </p:cNvSpPr>
            <p:nvPr/>
          </p:nvSpPr>
          <p:spPr bwMode="auto">
            <a:xfrm>
              <a:off x="3266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Rectangle 61"/>
            <p:cNvSpPr>
              <a:spLocks noChangeArrowheads="1"/>
            </p:cNvSpPr>
            <p:nvPr/>
          </p:nvSpPr>
          <p:spPr bwMode="auto">
            <a:xfrm>
              <a:off x="4039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0" name="Line 62"/>
            <p:cNvSpPr>
              <a:spLocks noChangeShapeType="1"/>
            </p:cNvSpPr>
            <p:nvPr/>
          </p:nvSpPr>
          <p:spPr bwMode="auto">
            <a:xfrm>
              <a:off x="4039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Rectangle 63"/>
            <p:cNvSpPr>
              <a:spLocks noChangeArrowheads="1"/>
            </p:cNvSpPr>
            <p:nvPr/>
          </p:nvSpPr>
          <p:spPr bwMode="auto">
            <a:xfrm>
              <a:off x="5080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2" name="Line 64"/>
            <p:cNvSpPr>
              <a:spLocks noChangeShapeType="1"/>
            </p:cNvSpPr>
            <p:nvPr/>
          </p:nvSpPr>
          <p:spPr bwMode="auto">
            <a:xfrm>
              <a:off x="5080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Rectangle 65"/>
            <p:cNvSpPr>
              <a:spLocks noChangeArrowheads="1"/>
            </p:cNvSpPr>
            <p:nvPr/>
          </p:nvSpPr>
          <p:spPr bwMode="auto">
            <a:xfrm>
              <a:off x="433" y="1736"/>
              <a:ext cx="73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Bruce Kraemer</a:t>
              </a:r>
              <a:endParaRPr lang="en-US" sz="2400"/>
            </a:p>
          </p:txBody>
        </p:sp>
        <p:sp>
          <p:nvSpPr>
            <p:cNvPr id="17474" name="Rectangle 66"/>
            <p:cNvSpPr>
              <a:spLocks noChangeArrowheads="1"/>
            </p:cNvSpPr>
            <p:nvPr/>
          </p:nvSpPr>
          <p:spPr bwMode="auto">
            <a:xfrm>
              <a:off x="1166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5" name="Rectangle 67"/>
            <p:cNvSpPr>
              <a:spLocks noChangeArrowheads="1"/>
            </p:cNvSpPr>
            <p:nvPr/>
          </p:nvSpPr>
          <p:spPr bwMode="auto">
            <a:xfrm>
              <a:off x="1360" y="1736"/>
              <a:ext cx="37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76" name="Rectangle 68"/>
            <p:cNvSpPr>
              <a:spLocks noChangeArrowheads="1"/>
            </p:cNvSpPr>
            <p:nvPr/>
          </p:nvSpPr>
          <p:spPr bwMode="auto">
            <a:xfrm>
              <a:off x="1738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7" name="Rectangle 69"/>
            <p:cNvSpPr>
              <a:spLocks noChangeArrowheads="1"/>
            </p:cNvSpPr>
            <p:nvPr/>
          </p:nvSpPr>
          <p:spPr bwMode="auto">
            <a:xfrm>
              <a:off x="2233" y="1736"/>
              <a:ext cx="92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 dirty="0">
                  <a:solidFill>
                    <a:srgbClr val="000000"/>
                  </a:solidFill>
                </a:rPr>
                <a:t>5488 Marvell </a:t>
              </a:r>
              <a:r>
                <a:rPr lang="en-US" sz="1500" dirty="0" smtClean="0">
                  <a:solidFill>
                    <a:srgbClr val="000000"/>
                  </a:solidFill>
                </a:rPr>
                <a:t>Lane</a:t>
              </a:r>
              <a:endParaRPr lang="en-US" sz="2400" dirty="0"/>
            </a:p>
          </p:txBody>
        </p:sp>
        <p:sp>
          <p:nvSpPr>
            <p:cNvPr id="17478" name="Rectangle 70"/>
            <p:cNvSpPr>
              <a:spLocks noChangeArrowheads="1"/>
            </p:cNvSpPr>
            <p:nvPr/>
          </p:nvSpPr>
          <p:spPr bwMode="auto">
            <a:xfrm>
              <a:off x="3043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9" name="Rectangle 71"/>
            <p:cNvSpPr>
              <a:spLocks noChangeArrowheads="1"/>
            </p:cNvSpPr>
            <p:nvPr/>
          </p:nvSpPr>
          <p:spPr bwMode="auto">
            <a:xfrm>
              <a:off x="2233" y="1874"/>
              <a:ext cx="8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Santa Clara, CA </a:t>
              </a:r>
              <a:endParaRPr lang="en-US" sz="2400"/>
            </a:p>
          </p:txBody>
        </p:sp>
        <p:sp>
          <p:nvSpPr>
            <p:cNvPr id="17480" name="Rectangle 72"/>
            <p:cNvSpPr>
              <a:spLocks noChangeArrowheads="1"/>
            </p:cNvSpPr>
            <p:nvPr/>
          </p:nvSpPr>
          <p:spPr bwMode="auto">
            <a:xfrm>
              <a:off x="2233" y="2011"/>
              <a:ext cx="3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95054</a:t>
              </a:r>
              <a:endParaRPr lang="en-US" sz="2400"/>
            </a:p>
          </p:txBody>
        </p:sp>
        <p:sp>
          <p:nvSpPr>
            <p:cNvPr id="17481" name="Rectangle 73"/>
            <p:cNvSpPr>
              <a:spLocks noChangeArrowheads="1"/>
            </p:cNvSpPr>
            <p:nvPr/>
          </p:nvSpPr>
          <p:spPr bwMode="auto">
            <a:xfrm>
              <a:off x="2532" y="2011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82" name="Rectangle 74"/>
            <p:cNvSpPr>
              <a:spLocks noChangeArrowheads="1"/>
            </p:cNvSpPr>
            <p:nvPr/>
          </p:nvSpPr>
          <p:spPr bwMode="auto">
            <a:xfrm>
              <a:off x="3308" y="1736"/>
              <a:ext cx="12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+1</a:t>
              </a:r>
              <a:endParaRPr lang="en-US" sz="2400"/>
            </a:p>
          </p:txBody>
        </p:sp>
        <p:sp>
          <p:nvSpPr>
            <p:cNvPr id="17483" name="Rectangle 75"/>
            <p:cNvSpPr>
              <a:spLocks noChangeArrowheads="1"/>
            </p:cNvSpPr>
            <p:nvPr/>
          </p:nvSpPr>
          <p:spPr bwMode="auto">
            <a:xfrm>
              <a:off x="3436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4" name="Rectangle 76"/>
            <p:cNvSpPr>
              <a:spLocks noChangeArrowheads="1"/>
            </p:cNvSpPr>
            <p:nvPr/>
          </p:nvSpPr>
          <p:spPr bwMode="auto">
            <a:xfrm>
              <a:off x="3475" y="1736"/>
              <a:ext cx="1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321</a:t>
              </a:r>
              <a:endParaRPr lang="en-US" sz="2400"/>
            </a:p>
          </p:txBody>
        </p:sp>
        <p:sp>
          <p:nvSpPr>
            <p:cNvPr id="17485" name="Rectangle 77"/>
            <p:cNvSpPr>
              <a:spLocks noChangeArrowheads="1"/>
            </p:cNvSpPr>
            <p:nvPr/>
          </p:nvSpPr>
          <p:spPr bwMode="auto">
            <a:xfrm>
              <a:off x="3654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6" name="Rectangle 78"/>
            <p:cNvSpPr>
              <a:spLocks noChangeArrowheads="1"/>
            </p:cNvSpPr>
            <p:nvPr/>
          </p:nvSpPr>
          <p:spPr bwMode="auto">
            <a:xfrm>
              <a:off x="3694" y="1736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</a:t>
              </a:r>
              <a:endParaRPr lang="en-US" sz="2400"/>
            </a:p>
          </p:txBody>
        </p:sp>
        <p:sp>
          <p:nvSpPr>
            <p:cNvPr id="17487" name="Rectangle 79"/>
            <p:cNvSpPr>
              <a:spLocks noChangeArrowheads="1"/>
            </p:cNvSpPr>
            <p:nvPr/>
          </p:nvSpPr>
          <p:spPr bwMode="auto">
            <a:xfrm>
              <a:off x="3754" y="1736"/>
              <a:ext cx="12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27</a:t>
              </a:r>
              <a:endParaRPr lang="en-US" sz="2400"/>
            </a:p>
          </p:txBody>
        </p:sp>
        <p:sp>
          <p:nvSpPr>
            <p:cNvPr id="17488" name="Rectangle 80"/>
            <p:cNvSpPr>
              <a:spLocks noChangeArrowheads="1"/>
            </p:cNvSpPr>
            <p:nvPr/>
          </p:nvSpPr>
          <p:spPr bwMode="auto">
            <a:xfrm>
              <a:off x="3873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9" name="Rectangle 81"/>
            <p:cNvSpPr>
              <a:spLocks noChangeArrowheads="1"/>
            </p:cNvSpPr>
            <p:nvPr/>
          </p:nvSpPr>
          <p:spPr bwMode="auto">
            <a:xfrm>
              <a:off x="3308" y="1874"/>
              <a:ext cx="2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4098</a:t>
              </a:r>
              <a:endParaRPr lang="en-US" sz="2400"/>
            </a:p>
          </p:txBody>
        </p:sp>
        <p:sp>
          <p:nvSpPr>
            <p:cNvPr id="17490" name="Rectangle 82"/>
            <p:cNvSpPr>
              <a:spLocks noChangeArrowheads="1"/>
            </p:cNvSpPr>
            <p:nvPr/>
          </p:nvSpPr>
          <p:spPr bwMode="auto">
            <a:xfrm>
              <a:off x="3547" y="1874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1" name="Rectangle 83"/>
            <p:cNvSpPr>
              <a:spLocks noChangeArrowheads="1"/>
            </p:cNvSpPr>
            <p:nvPr/>
          </p:nvSpPr>
          <p:spPr bwMode="auto">
            <a:xfrm>
              <a:off x="4081" y="1733"/>
              <a:ext cx="41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bkraemer@</a:t>
              </a:r>
              <a:endParaRPr lang="en-US" sz="2400"/>
            </a:p>
          </p:txBody>
        </p:sp>
        <p:sp>
          <p:nvSpPr>
            <p:cNvPr id="17492" name="Rectangle 84"/>
            <p:cNvSpPr>
              <a:spLocks noChangeArrowheads="1"/>
            </p:cNvSpPr>
            <p:nvPr/>
          </p:nvSpPr>
          <p:spPr bwMode="auto">
            <a:xfrm>
              <a:off x="4501" y="1733"/>
              <a:ext cx="267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93" name="Rectangle 85"/>
            <p:cNvSpPr>
              <a:spLocks noChangeArrowheads="1"/>
            </p:cNvSpPr>
            <p:nvPr/>
          </p:nvSpPr>
          <p:spPr bwMode="auto">
            <a:xfrm>
              <a:off x="4775" y="1733"/>
              <a:ext cx="17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.com</a:t>
              </a:r>
              <a:endParaRPr lang="en-US" sz="2400"/>
            </a:p>
          </p:txBody>
        </p:sp>
        <p:sp>
          <p:nvSpPr>
            <p:cNvPr id="17494" name="Rectangle 86"/>
            <p:cNvSpPr>
              <a:spLocks noChangeArrowheads="1"/>
            </p:cNvSpPr>
            <p:nvPr/>
          </p:nvSpPr>
          <p:spPr bwMode="auto">
            <a:xfrm>
              <a:off x="4951" y="1733"/>
              <a:ext cx="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5" name="Rectangle 87"/>
            <p:cNvSpPr>
              <a:spLocks noChangeArrowheads="1"/>
            </p:cNvSpPr>
            <p:nvPr/>
          </p:nvSpPr>
          <p:spPr bwMode="auto">
            <a:xfrm>
              <a:off x="391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6" name="Line 88"/>
            <p:cNvSpPr>
              <a:spLocks noChangeShapeType="1"/>
            </p:cNvSpPr>
            <p:nvPr/>
          </p:nvSpPr>
          <p:spPr bwMode="auto">
            <a:xfrm>
              <a:off x="391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Line 89"/>
            <p:cNvSpPr>
              <a:spLocks noChangeShapeType="1"/>
            </p:cNvSpPr>
            <p:nvPr/>
          </p:nvSpPr>
          <p:spPr bwMode="auto">
            <a:xfrm>
              <a:off x="3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Rectangle 90"/>
            <p:cNvSpPr>
              <a:spLocks noChangeArrowheads="1"/>
            </p:cNvSpPr>
            <p:nvPr/>
          </p:nvSpPr>
          <p:spPr bwMode="auto">
            <a:xfrm>
              <a:off x="394" y="1728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9" name="Line 91"/>
            <p:cNvSpPr>
              <a:spLocks noChangeShapeType="1"/>
            </p:cNvSpPr>
            <p:nvPr/>
          </p:nvSpPr>
          <p:spPr bwMode="auto">
            <a:xfrm>
              <a:off x="394" y="1728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Rectangle 92"/>
            <p:cNvSpPr>
              <a:spLocks noChangeArrowheads="1"/>
            </p:cNvSpPr>
            <p:nvPr/>
          </p:nvSpPr>
          <p:spPr bwMode="auto">
            <a:xfrm>
              <a:off x="1318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1" name="Line 93"/>
            <p:cNvSpPr>
              <a:spLocks noChangeShapeType="1"/>
            </p:cNvSpPr>
            <p:nvPr/>
          </p:nvSpPr>
          <p:spPr bwMode="auto">
            <a:xfrm>
              <a:off x="1318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Line 94"/>
            <p:cNvSpPr>
              <a:spLocks noChangeShapeType="1"/>
            </p:cNvSpPr>
            <p:nvPr/>
          </p:nvSpPr>
          <p:spPr bwMode="auto">
            <a:xfrm>
              <a:off x="1318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Rectangle 95"/>
            <p:cNvSpPr>
              <a:spLocks noChangeArrowheads="1"/>
            </p:cNvSpPr>
            <p:nvPr/>
          </p:nvSpPr>
          <p:spPr bwMode="auto">
            <a:xfrm>
              <a:off x="1321" y="1728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4" name="Line 96"/>
            <p:cNvSpPr>
              <a:spLocks noChangeShapeType="1"/>
            </p:cNvSpPr>
            <p:nvPr/>
          </p:nvSpPr>
          <p:spPr bwMode="auto">
            <a:xfrm>
              <a:off x="1321" y="1728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Rectangle 97"/>
            <p:cNvSpPr>
              <a:spLocks noChangeArrowheads="1"/>
            </p:cNvSpPr>
            <p:nvPr/>
          </p:nvSpPr>
          <p:spPr bwMode="auto">
            <a:xfrm>
              <a:off x="2191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6" name="Line 98"/>
            <p:cNvSpPr>
              <a:spLocks noChangeShapeType="1"/>
            </p:cNvSpPr>
            <p:nvPr/>
          </p:nvSpPr>
          <p:spPr bwMode="auto">
            <a:xfrm>
              <a:off x="2191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7" name="Line 99"/>
            <p:cNvSpPr>
              <a:spLocks noChangeShapeType="1"/>
            </p:cNvSpPr>
            <p:nvPr/>
          </p:nvSpPr>
          <p:spPr bwMode="auto">
            <a:xfrm>
              <a:off x="21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Rectangle 100"/>
            <p:cNvSpPr>
              <a:spLocks noChangeArrowheads="1"/>
            </p:cNvSpPr>
            <p:nvPr/>
          </p:nvSpPr>
          <p:spPr bwMode="auto">
            <a:xfrm>
              <a:off x="2195" y="1728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9" name="Line 101"/>
            <p:cNvSpPr>
              <a:spLocks noChangeShapeType="1"/>
            </p:cNvSpPr>
            <p:nvPr/>
          </p:nvSpPr>
          <p:spPr bwMode="auto">
            <a:xfrm>
              <a:off x="2195" y="1728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Rectangle 102"/>
            <p:cNvSpPr>
              <a:spLocks noChangeArrowheads="1"/>
            </p:cNvSpPr>
            <p:nvPr/>
          </p:nvSpPr>
          <p:spPr bwMode="auto">
            <a:xfrm>
              <a:off x="3266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1" name="Line 103"/>
            <p:cNvSpPr>
              <a:spLocks noChangeShapeType="1"/>
            </p:cNvSpPr>
            <p:nvPr/>
          </p:nvSpPr>
          <p:spPr bwMode="auto">
            <a:xfrm>
              <a:off x="3266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Line 104"/>
            <p:cNvSpPr>
              <a:spLocks noChangeShapeType="1"/>
            </p:cNvSpPr>
            <p:nvPr/>
          </p:nvSpPr>
          <p:spPr bwMode="auto">
            <a:xfrm>
              <a:off x="3266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Rectangle 105"/>
            <p:cNvSpPr>
              <a:spLocks noChangeArrowheads="1"/>
            </p:cNvSpPr>
            <p:nvPr/>
          </p:nvSpPr>
          <p:spPr bwMode="auto">
            <a:xfrm>
              <a:off x="3270" y="1728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4" name="Line 106"/>
            <p:cNvSpPr>
              <a:spLocks noChangeShapeType="1"/>
            </p:cNvSpPr>
            <p:nvPr/>
          </p:nvSpPr>
          <p:spPr bwMode="auto">
            <a:xfrm>
              <a:off x="3270" y="1728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Rectangle 107"/>
            <p:cNvSpPr>
              <a:spLocks noChangeArrowheads="1"/>
            </p:cNvSpPr>
            <p:nvPr/>
          </p:nvSpPr>
          <p:spPr bwMode="auto">
            <a:xfrm>
              <a:off x="4039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6" name="Line 108"/>
            <p:cNvSpPr>
              <a:spLocks noChangeShapeType="1"/>
            </p:cNvSpPr>
            <p:nvPr/>
          </p:nvSpPr>
          <p:spPr bwMode="auto">
            <a:xfrm>
              <a:off x="4039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Line 109"/>
            <p:cNvSpPr>
              <a:spLocks noChangeShapeType="1"/>
            </p:cNvSpPr>
            <p:nvPr/>
          </p:nvSpPr>
          <p:spPr bwMode="auto">
            <a:xfrm>
              <a:off x="4039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Rectangle 110"/>
            <p:cNvSpPr>
              <a:spLocks noChangeArrowheads="1"/>
            </p:cNvSpPr>
            <p:nvPr/>
          </p:nvSpPr>
          <p:spPr bwMode="auto">
            <a:xfrm>
              <a:off x="4042" y="1728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9" name="Line 111"/>
            <p:cNvSpPr>
              <a:spLocks noChangeShapeType="1"/>
            </p:cNvSpPr>
            <p:nvPr/>
          </p:nvSpPr>
          <p:spPr bwMode="auto">
            <a:xfrm>
              <a:off x="4042" y="1728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Rectangle 112"/>
            <p:cNvSpPr>
              <a:spLocks noChangeArrowheads="1"/>
            </p:cNvSpPr>
            <p:nvPr/>
          </p:nvSpPr>
          <p:spPr bwMode="auto">
            <a:xfrm>
              <a:off x="5080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1" name="Line 113"/>
            <p:cNvSpPr>
              <a:spLocks noChangeShapeType="1"/>
            </p:cNvSpPr>
            <p:nvPr/>
          </p:nvSpPr>
          <p:spPr bwMode="auto">
            <a:xfrm>
              <a:off x="5080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Line 114"/>
            <p:cNvSpPr>
              <a:spLocks noChangeShapeType="1"/>
            </p:cNvSpPr>
            <p:nvPr/>
          </p:nvSpPr>
          <p:spPr bwMode="auto">
            <a:xfrm>
              <a:off x="5080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Rectangle 115"/>
            <p:cNvSpPr>
              <a:spLocks noChangeArrowheads="1"/>
            </p:cNvSpPr>
            <p:nvPr/>
          </p:nvSpPr>
          <p:spPr bwMode="auto">
            <a:xfrm>
              <a:off x="391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4" name="Line 116"/>
            <p:cNvSpPr>
              <a:spLocks noChangeShapeType="1"/>
            </p:cNvSpPr>
            <p:nvPr/>
          </p:nvSpPr>
          <p:spPr bwMode="auto">
            <a:xfrm>
              <a:off x="3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Rectangle 117"/>
            <p:cNvSpPr>
              <a:spLocks noChangeArrowheads="1"/>
            </p:cNvSpPr>
            <p:nvPr/>
          </p:nvSpPr>
          <p:spPr bwMode="auto">
            <a:xfrm>
              <a:off x="1318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6" name="Line 118"/>
            <p:cNvSpPr>
              <a:spLocks noChangeShapeType="1"/>
            </p:cNvSpPr>
            <p:nvPr/>
          </p:nvSpPr>
          <p:spPr bwMode="auto">
            <a:xfrm>
              <a:off x="1318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Rectangle 119"/>
            <p:cNvSpPr>
              <a:spLocks noChangeArrowheads="1"/>
            </p:cNvSpPr>
            <p:nvPr/>
          </p:nvSpPr>
          <p:spPr bwMode="auto">
            <a:xfrm>
              <a:off x="2191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8" name="Line 120"/>
            <p:cNvSpPr>
              <a:spLocks noChangeShapeType="1"/>
            </p:cNvSpPr>
            <p:nvPr/>
          </p:nvSpPr>
          <p:spPr bwMode="auto">
            <a:xfrm>
              <a:off x="21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Rectangle 121"/>
            <p:cNvSpPr>
              <a:spLocks noChangeArrowheads="1"/>
            </p:cNvSpPr>
            <p:nvPr/>
          </p:nvSpPr>
          <p:spPr bwMode="auto">
            <a:xfrm>
              <a:off x="3266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0" name="Line 122"/>
            <p:cNvSpPr>
              <a:spLocks noChangeShapeType="1"/>
            </p:cNvSpPr>
            <p:nvPr/>
          </p:nvSpPr>
          <p:spPr bwMode="auto">
            <a:xfrm>
              <a:off x="3266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Rectangle 123"/>
            <p:cNvSpPr>
              <a:spLocks noChangeArrowheads="1"/>
            </p:cNvSpPr>
            <p:nvPr/>
          </p:nvSpPr>
          <p:spPr bwMode="auto">
            <a:xfrm>
              <a:off x="4039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2" name="Line 124"/>
            <p:cNvSpPr>
              <a:spLocks noChangeShapeType="1"/>
            </p:cNvSpPr>
            <p:nvPr/>
          </p:nvSpPr>
          <p:spPr bwMode="auto">
            <a:xfrm>
              <a:off x="4039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3" name="Rectangle 125"/>
            <p:cNvSpPr>
              <a:spLocks noChangeArrowheads="1"/>
            </p:cNvSpPr>
            <p:nvPr/>
          </p:nvSpPr>
          <p:spPr bwMode="auto">
            <a:xfrm>
              <a:off x="5080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4" name="Line 126"/>
            <p:cNvSpPr>
              <a:spLocks noChangeShapeType="1"/>
            </p:cNvSpPr>
            <p:nvPr/>
          </p:nvSpPr>
          <p:spPr bwMode="auto">
            <a:xfrm>
              <a:off x="5080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5" name="Line 171"/>
            <p:cNvSpPr>
              <a:spLocks noChangeShapeType="1"/>
            </p:cNvSpPr>
            <p:nvPr/>
          </p:nvSpPr>
          <p:spPr bwMode="auto">
            <a:xfrm>
              <a:off x="4042" y="2145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Line 268"/>
            <p:cNvSpPr>
              <a:spLocks noChangeShapeType="1"/>
            </p:cNvSpPr>
            <p:nvPr/>
          </p:nvSpPr>
          <p:spPr bwMode="auto">
            <a:xfrm>
              <a:off x="384" y="214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30" name="Text Box 330"/>
          <p:cNvSpPr txBox="1">
            <a:spLocks noChangeArrowheads="1"/>
          </p:cNvSpPr>
          <p:nvPr/>
        </p:nvSpPr>
        <p:spPr bwMode="auto">
          <a:xfrm>
            <a:off x="279401" y="3978850"/>
            <a:ext cx="85514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 dirty="0"/>
              <a:t>Abstract: </a:t>
            </a:r>
            <a:r>
              <a:rPr lang="en-US" sz="1600" dirty="0" smtClean="0"/>
              <a:t>Opening snapshot reports for 802.11 Plenary meeting </a:t>
            </a:r>
            <a:r>
              <a:rPr lang="en-US" sz="1600" dirty="0"/>
              <a:t>– </a:t>
            </a:r>
            <a:r>
              <a:rPr lang="en-US" sz="1600" dirty="0" smtClean="0"/>
              <a:t>September  2013 </a:t>
            </a:r>
          </a:p>
          <a:p>
            <a:pPr eaLnBrk="0" hangingPunct="0"/>
            <a:r>
              <a:rPr lang="en-US" sz="1600" dirty="0" smtClean="0"/>
              <a:t>being held in Nanjing, China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Meeting Chairs – September 2013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169047"/>
              </p:ext>
            </p:extLst>
          </p:nvPr>
        </p:nvGraphicFramePr>
        <p:xfrm>
          <a:off x="1600200" y="1143000"/>
          <a:ext cx="4038601" cy="5026222"/>
        </p:xfrm>
        <a:graphic>
          <a:graphicData uri="http://schemas.openxmlformats.org/drawingml/2006/table">
            <a:tbl>
              <a:tblPr/>
              <a:tblGrid>
                <a:gridCol w="637674"/>
                <a:gridCol w="850232"/>
                <a:gridCol w="2550695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Meeting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5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66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533400" y="2438400"/>
            <a:ext cx="7924800" cy="2743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9649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WG11 Status</a:t>
            </a:r>
            <a:endParaRPr lang="en-US" sz="80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Membership Status - September</a:t>
            </a:r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200" b="0" dirty="0"/>
              <a:t>Data as of </a:t>
            </a:r>
            <a:r>
              <a:rPr lang="en-GB" sz="1200" b="0" dirty="0" smtClean="0"/>
              <a:t>2012-11-06</a:t>
            </a:r>
            <a:endParaRPr lang="en-GB" sz="1200" b="0" dirty="0"/>
          </a:p>
        </p:txBody>
      </p:sp>
      <p:sp>
        <p:nvSpPr>
          <p:cNvPr id="9223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342351"/>
              </p:ext>
            </p:extLst>
          </p:nvPr>
        </p:nvGraphicFramePr>
        <p:xfrm>
          <a:off x="668338" y="1752600"/>
          <a:ext cx="7772400" cy="2316184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Status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Number</a:t>
                      </a:r>
                      <a:endParaRPr lang="en-GB" sz="480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Aspirant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96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Potential Voter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36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Voter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334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2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037E58B5-1328-4265-B9F6-08209A977C66}" type="slidenum">
              <a:rPr lang="en-US" sz="1200"/>
              <a:pPr algn="ctr" eaLnBrk="0" hangingPunct="0"/>
              <a:t>13</a:t>
            </a:fld>
            <a:endParaRPr lang="en-US" sz="12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495300"/>
            <a:ext cx="7772400" cy="533400"/>
          </a:xfrm>
        </p:spPr>
        <p:txBody>
          <a:bodyPr/>
          <a:lstStyle/>
          <a:p>
            <a:r>
              <a:rPr lang="en-US" sz="280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7924800" y="762000"/>
            <a:ext cx="1157287" cy="5018087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77200" y="5943600"/>
            <a:ext cx="931863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2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5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78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>
                <a:latin typeface="Times" pitchFamily="18" charset="0"/>
                <a:ea typeface="ＭＳ Ｐゴシック" charset="-128"/>
                <a:cs typeface="ＭＳ Ｐゴシック" charset="-128"/>
              </a:rPr>
              <a:t>802.11 -</a:t>
            </a:r>
            <a:r>
              <a:rPr lang="en-US" sz="1400" b="1" dirty="0" smtClean="0">
                <a:latin typeface="Times" pitchFamily="18" charset="0"/>
                <a:ea typeface="ＭＳ Ｐゴシック" charset="-128"/>
                <a:cs typeface="ＭＳ Ｐゴシック" charset="-128"/>
              </a:rPr>
              <a:t>2012</a:t>
            </a:r>
            <a:endParaRPr lang="en-US" sz="1400" b="1" dirty="0">
              <a:latin typeface="Times" pitchFamily="18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6543675" y="2345531"/>
            <a:ext cx="1085850" cy="423863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2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5029200" y="467995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3200" y="5959475"/>
            <a:ext cx="1130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5029200" y="4178300"/>
            <a:ext cx="108585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3810000" y="2895600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2638425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543675" y="3090863"/>
            <a:ext cx="1085850" cy="466725"/>
          </a:xfrm>
          <a:prstGeom prst="cube">
            <a:avLst>
              <a:gd name="adj" fmla="val 10069"/>
            </a:avLst>
          </a:prstGeom>
          <a:solidFill>
            <a:srgbClr val="FFC000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534150" y="5041900"/>
            <a:ext cx="1085850" cy="533400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657474" y="2227262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32074" y="433070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4953000" y="1447800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5029200" y="1099343"/>
            <a:ext cx="2514600" cy="357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802.11-2015</a:t>
            </a:r>
            <a:endParaRPr lang="en-US" sz="16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2632074" y="1479550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1617922" y="3384550"/>
            <a:ext cx="914400" cy="349250"/>
          </a:xfrm>
          <a:prstGeom prst="cube">
            <a:avLst>
              <a:gd name="adj" fmla="val 10069"/>
            </a:avLst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8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Revisions</a:t>
            </a: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a 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762000" y="2971800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Protocol</a:t>
            </a:r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381000" y="3373120"/>
            <a:ext cx="8686800" cy="8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 -1999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 b="1" dirty="0"/>
              <a:t>802.11</a:t>
            </a:r>
            <a:endParaRPr lang="en-US" sz="1400" b="1" dirty="0"/>
          </a:p>
          <a:p>
            <a:pPr algn="ctr" eaLnBrk="0" hangingPunct="0">
              <a:defRPr/>
            </a:pPr>
            <a:r>
              <a:rPr lang="en-US" sz="1800" b="1" dirty="0"/>
              <a:t>-2012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-2007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696200" y="17684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696200" y="12350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2794" name="AutoShape 24"/>
          <p:cNvSpPr>
            <a:spLocks noChangeArrowheads="1"/>
          </p:cNvSpPr>
          <p:nvPr/>
        </p:nvSpPr>
        <p:spPr bwMode="auto">
          <a:xfrm>
            <a:off x="7696200" y="54102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802.11ah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&lt;1GHz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686675" y="3962400"/>
            <a:ext cx="1295400" cy="6286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802.11ac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VHT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6Gbps @ 5GHz</a:t>
            </a:r>
          </a:p>
        </p:txBody>
      </p:sp>
      <p:sp>
        <p:nvSpPr>
          <p:cNvPr id="32796" name="AutoShape 43"/>
          <p:cNvSpPr>
            <a:spLocks noChangeArrowheads="1"/>
          </p:cNvSpPr>
          <p:nvPr/>
        </p:nvSpPr>
        <p:spPr bwMode="auto">
          <a:xfrm>
            <a:off x="7699375" y="685800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802.11ai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FILS</a:t>
            </a: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696200" y="4648200"/>
            <a:ext cx="1295400" cy="6477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VHT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6Gbps 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696200" y="3429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802.11af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-2003</a:t>
            </a: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605088" y="11430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590800" y="20383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590800" y="15970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595563" y="29718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5304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80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3" name="Striped Right Arrow 2"/>
          <p:cNvSpPr/>
          <p:nvPr/>
        </p:nvSpPr>
        <p:spPr bwMode="auto">
          <a:xfrm>
            <a:off x="914400" y="5778500"/>
            <a:ext cx="685800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 dirty="0"/>
          </a:p>
        </p:txBody>
      </p:sp>
      <p:sp>
        <p:nvSpPr>
          <p:cNvPr id="42" name="Striped Right Arrow 41"/>
          <p:cNvSpPr/>
          <p:nvPr/>
        </p:nvSpPr>
        <p:spPr bwMode="auto">
          <a:xfrm>
            <a:off x="2605088" y="5818188"/>
            <a:ext cx="685800" cy="555625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3" name="Striped Right Arrow 42"/>
          <p:cNvSpPr/>
          <p:nvPr/>
        </p:nvSpPr>
        <p:spPr bwMode="auto">
          <a:xfrm>
            <a:off x="4894263" y="5930900"/>
            <a:ext cx="1506537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4" name="AutoShape 9"/>
          <p:cNvSpPr>
            <a:spLocks noChangeArrowheads="1"/>
          </p:cNvSpPr>
          <p:nvPr/>
        </p:nvSpPr>
        <p:spPr bwMode="auto">
          <a:xfrm>
            <a:off x="7699375" y="2297113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GlobalLink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24"/>
          <p:cNvSpPr>
            <a:spLocks noChangeArrowheads="1"/>
          </p:cNvSpPr>
          <p:nvPr/>
        </p:nvSpPr>
        <p:spPr bwMode="auto">
          <a:xfrm>
            <a:off x="7696200" y="5943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 eaLnBrk="0" hangingPunct="0"/>
            <a:r>
              <a:rPr lang="en-US" sz="1100" b="1" dirty="0" smtClean="0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40 &amp; 60 GHz</a:t>
            </a:r>
            <a:endParaRPr lang="en-US" sz="1100" b="1" dirty="0">
              <a:solidFill>
                <a:srgbClr val="000000"/>
              </a:solidFill>
              <a:latin typeface="Arial Narrow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AutoShape 9"/>
          <p:cNvSpPr>
            <a:spLocks noChangeArrowheads="1"/>
          </p:cNvSpPr>
          <p:nvPr/>
        </p:nvSpPr>
        <p:spPr bwMode="auto">
          <a:xfrm>
            <a:off x="7696200" y="2819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Service Discovery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457200" y="1600200"/>
            <a:ext cx="8458200" cy="3581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Snapshot </a:t>
            </a:r>
            <a:r>
              <a:rPr lang="en-US" sz="80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Reports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94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BE24B35-E2FF-4ACA-820E-E754D10DF42D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4340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/>
              <a:t>Slide </a:t>
            </a:r>
            <a:fld id="{A9E944CF-D4B0-4782-A2A8-4C9B4146BBF2}" type="slidenum">
              <a:rPr lang="en-US" sz="1200"/>
              <a:pPr algn="ctr"/>
              <a:t>16</a:t>
            </a:fld>
            <a:endParaRPr lang="en-US" sz="120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85800"/>
            <a:ext cx="8686800" cy="1066800"/>
          </a:xfrm>
        </p:spPr>
        <p:txBody>
          <a:bodyPr/>
          <a:lstStyle/>
          <a:p>
            <a:r>
              <a:rPr lang="en-US" dirty="0" smtClean="0"/>
              <a:t>WG11 Editor Abstract / Agenda – Sep 2013</a:t>
            </a:r>
            <a:br>
              <a:rPr lang="en-US" dirty="0" smtClean="0"/>
            </a:br>
            <a:r>
              <a:rPr lang="en-US" dirty="0" smtClean="0"/>
              <a:t>Chairs: Adrian Stephens, Peter Ecclesine 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828800"/>
            <a:ext cx="8763000" cy="4267200"/>
          </a:xfrm>
        </p:spPr>
        <p:txBody>
          <a:bodyPr/>
          <a:lstStyle/>
          <a:p>
            <a:r>
              <a:rPr lang="en-US" sz="2800" dirty="0" smtClean="0"/>
              <a:t>Roll Call / Contacts / Reflector</a:t>
            </a:r>
          </a:p>
          <a:p>
            <a:r>
              <a:rPr lang="en-US" sz="2800" dirty="0" smtClean="0"/>
              <a:t>Go round table and get brief status report</a:t>
            </a:r>
          </a:p>
          <a:p>
            <a:r>
              <a:rPr lang="en-US" sz="2800" dirty="0" smtClean="0"/>
              <a:t>ANA Status / Process / What is administered</a:t>
            </a:r>
          </a:p>
          <a:p>
            <a:r>
              <a:rPr lang="en-US" sz="2800" dirty="0" smtClean="0"/>
              <a:t>Numbering Alignment process / Spreadsheet</a:t>
            </a:r>
          </a:p>
          <a:p>
            <a:r>
              <a:rPr lang="en-US" sz="2800" dirty="0" smtClean="0"/>
              <a:t>Amendment Ordering / Draft Snapshots</a:t>
            </a:r>
          </a:p>
          <a:p>
            <a:r>
              <a:rPr lang="en-US" sz="2800" dirty="0" smtClean="0"/>
              <a:t>Style Guide for 802.11 </a:t>
            </a:r>
          </a:p>
          <a:p>
            <a:r>
              <a:rPr lang="en-US" sz="2800" dirty="0" smtClean="0"/>
              <a:t>Editor backup practices</a:t>
            </a:r>
          </a:p>
        </p:txBody>
      </p:sp>
    </p:spTree>
    <p:extLst>
      <p:ext uri="{BB962C8B-B14F-4D97-AF65-F5344CB8AC3E}">
        <p14:creationId xmlns:p14="http://schemas.microsoft.com/office/powerpoint/2010/main" val="321642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altLang="en-US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WNG SC – September 2013</a:t>
            </a:r>
            <a:br>
              <a:rPr lang="en-US" altLang="en-US" dirty="0" smtClean="0"/>
            </a:br>
            <a:r>
              <a:rPr lang="en-US" altLang="en-US" sz="2000" dirty="0" smtClean="0"/>
              <a:t>Wireless Next Generation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Clint Chaplin</a:t>
            </a:r>
          </a:p>
        </p:txBody>
      </p:sp>
      <p:sp>
        <p:nvSpPr>
          <p:cNvPr id="2052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81200"/>
            <a:ext cx="7772400" cy="3810000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Review of objectives</a:t>
            </a:r>
          </a:p>
          <a:p>
            <a:pPr eaLnBrk="1" hangingPunct="1"/>
            <a:r>
              <a:rPr lang="en-US" altLang="en-US" sz="3200" dirty="0" smtClean="0"/>
              <a:t>Thursday AM2 (10:30-12:30)</a:t>
            </a:r>
          </a:p>
          <a:p>
            <a:pPr lvl="1" eaLnBrk="1" hangingPunct="1"/>
            <a:r>
              <a:rPr lang="en-US" altLang="en-US" sz="2800" dirty="0" smtClean="0"/>
              <a:t>Dynamic Sensitivity Control Improvement to area throughput (11-13-1012-00-0wng-dynamic-sensitivity-control.pptx) – Graham Smith</a:t>
            </a:r>
          </a:p>
        </p:txBody>
      </p:sp>
    </p:spTree>
    <p:extLst>
      <p:ext uri="{BB962C8B-B14F-4D97-AF65-F5344CB8AC3E}">
        <p14:creationId xmlns:p14="http://schemas.microsoft.com/office/powerpoint/2010/main" val="142731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802.11 ARC – September, 2013</a:t>
            </a:r>
            <a:br>
              <a:rPr lang="en-US" altLang="en-US" dirty="0" smtClean="0"/>
            </a:br>
            <a:r>
              <a:rPr lang="en-US" altLang="en-US" sz="2400" dirty="0" smtClean="0"/>
              <a:t>Architecture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 : Mark Hamilton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IETF/802 coordination 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RFC 4441 update</a:t>
            </a:r>
          </a:p>
          <a:p>
            <a:pPr lvl="1" eaLnBrk="1" hangingPunct="1">
              <a:defRPr/>
            </a:pPr>
            <a:r>
              <a:rPr lang="en-US" dirty="0">
                <a:ea typeface="ＭＳ Ｐゴシック" pitchFamily="34" charset="-128"/>
              </a:rPr>
              <a:t>RADEXT </a:t>
            </a:r>
            <a:r>
              <a:rPr lang="en-US" dirty="0" smtClean="0">
                <a:ea typeface="ＭＳ Ｐゴシック" pitchFamily="34" charset="-128"/>
              </a:rPr>
              <a:t>update</a:t>
            </a:r>
          </a:p>
          <a:p>
            <a:pPr eaLnBrk="1" hangingPunct="1">
              <a:defRPr/>
            </a:pPr>
            <a:r>
              <a:rPr lang="en-US" dirty="0"/>
              <a:t>802 O&amp;A </a:t>
            </a:r>
            <a:r>
              <a:rPr lang="en-US" dirty="0" smtClean="0"/>
              <a:t>update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 smtClean="0">
                <a:ea typeface="ＭＳ Ｐゴシック" pitchFamily="34" charset="-128"/>
              </a:rPr>
              <a:t>802.11 TGak and 802.1Qbz on </a:t>
            </a:r>
            <a:r>
              <a:rPr lang="en-US" sz="2400" b="1" dirty="0">
                <a:ea typeface="ＭＳ Ｐゴシック" pitchFamily="34" charset="-128"/>
              </a:rPr>
              <a:t>“802.11 bridging”</a:t>
            </a:r>
          </a:p>
          <a:p>
            <a:pPr marL="1028700" lvl="3" indent="-342900" eaLnBrk="1" hangingPunct="1">
              <a:defRPr/>
            </a:pPr>
            <a:r>
              <a:rPr lang="en-US" sz="2000" dirty="0" smtClean="0">
                <a:ea typeface="ＭＳ Ｐゴシック" pitchFamily="34" charset="-128"/>
              </a:rPr>
              <a:t>Joint session with TGak </a:t>
            </a:r>
            <a:endParaRPr lang="en-US" sz="2000" dirty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dirty="0">
                <a:ea typeface="ＭＳ Ｐゴシック" pitchFamily="34" charset="-128"/>
              </a:rPr>
              <a:t>OmniRAN relationship to 802.11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/>
              <a:t>IEEE 1588 mapping to IEEE 802.11</a:t>
            </a:r>
          </a:p>
          <a:p>
            <a:pPr eaLnBrk="1" hangingPunct="1">
              <a:defRPr/>
            </a:pPr>
            <a:r>
              <a:rPr lang="en-US" dirty="0" smtClean="0"/>
              <a:t>AP/DS architecture and 802 concepts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 smtClean="0"/>
              <a:t>Future sessions / SC activities</a:t>
            </a:r>
            <a:endParaRPr lang="en-US" b="1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September 2013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Mark Hamilton, Spectralink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Slide </a:t>
            </a:r>
            <a:fld id="{5D332493-BE47-465A-96B2-0CBBA90D41A7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7693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Sept 2013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Slide </a:t>
            </a:r>
            <a:fld id="{80F2B8FA-69DF-4FF4-9C7F-899BB1C1289F}" type="slidenum">
              <a:rPr lang="en-US" altLang="en-US" sz="1200" smtClean="0"/>
              <a:pPr/>
              <a:t>19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altLang="en-US" dirty="0" smtClean="0"/>
              <a:t>IEEE 802 JTC1 SC – September 2013</a:t>
            </a:r>
            <a:br>
              <a:rPr lang="en-US" altLang="en-US" dirty="0" smtClean="0"/>
            </a:br>
            <a:r>
              <a:rPr lang="en-US" altLang="en-US" sz="2400" dirty="0" smtClean="0"/>
              <a:t>ISO/IEC/JTC1 coordination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dirty="0" smtClean="0"/>
              <a:t>Chair</a:t>
            </a:r>
            <a:r>
              <a:rPr lang="en-US" dirty="0"/>
              <a:t>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533400" y="1752600"/>
            <a:ext cx="8458200" cy="4114800"/>
          </a:xfrm>
        </p:spPr>
        <p:txBody>
          <a:bodyPr lIns="91440" tIns="45720" rIns="91440" bIns="45720"/>
          <a:lstStyle/>
          <a:p>
            <a:r>
              <a:rPr lang="en-AU" altLang="en-US" dirty="0" smtClean="0"/>
              <a:t>The agenda items that will be addressed this week are:</a:t>
            </a:r>
          </a:p>
          <a:p>
            <a:pPr lvl="1"/>
            <a:r>
              <a:rPr lang="en-AU" altLang="en-US" dirty="0" smtClean="0"/>
              <a:t>Review status of </a:t>
            </a:r>
          </a:p>
          <a:p>
            <a:pPr lvl="2"/>
            <a:r>
              <a:rPr lang="en-AU" altLang="en-US" dirty="0" smtClean="0"/>
              <a:t>IEEE 802 liaisons to SC6</a:t>
            </a:r>
          </a:p>
          <a:p>
            <a:pPr lvl="2"/>
            <a:r>
              <a:rPr lang="en-AU" altLang="en-US" dirty="0" smtClean="0"/>
              <a:t>IEEE 802 project notifications to SC6</a:t>
            </a:r>
          </a:p>
          <a:p>
            <a:pPr lvl="2"/>
            <a:r>
              <a:rPr lang="en-AU" altLang="en-US" dirty="0" smtClean="0"/>
              <a:t>IEEE 802 standards submitted to JTC1 under the PSDO</a:t>
            </a:r>
          </a:p>
          <a:p>
            <a:pPr lvl="2"/>
            <a:r>
              <a:rPr lang="en-AU" altLang="en-US" dirty="0" smtClean="0"/>
              <a:t>Possible security related NPs in SC6</a:t>
            </a:r>
          </a:p>
          <a:p>
            <a:pPr lvl="3"/>
            <a:r>
              <a:rPr lang="en-AU" altLang="en-US" dirty="0" err="1" smtClean="0"/>
              <a:t>TePA</a:t>
            </a:r>
            <a:r>
              <a:rPr lang="en-AU" altLang="en-US" dirty="0" smtClean="0"/>
              <a:t>-AC, </a:t>
            </a:r>
            <a:r>
              <a:rPr lang="en-AU" altLang="en-US" dirty="0" err="1" smtClean="0"/>
              <a:t>TLSec</a:t>
            </a:r>
            <a:r>
              <a:rPr lang="en-AU" altLang="en-US" dirty="0" smtClean="0"/>
              <a:t>, TAAA, WAPI, </a:t>
            </a:r>
            <a:r>
              <a:rPr lang="en-AU" altLang="en-US" dirty="0" err="1" smtClean="0"/>
              <a:t>TISec</a:t>
            </a:r>
            <a:endParaRPr lang="en-AU" altLang="en-US" dirty="0" smtClean="0"/>
          </a:p>
          <a:p>
            <a:pPr lvl="2"/>
            <a:r>
              <a:rPr lang="en-AU" altLang="en-US" dirty="0" smtClean="0"/>
              <a:t>Discussions between IEEE 802 and Swiss NB on security topics</a:t>
            </a:r>
          </a:p>
          <a:p>
            <a:pPr lvl="2"/>
            <a:r>
              <a:rPr lang="en-AU" altLang="en-US" dirty="0" smtClean="0"/>
              <a:t>Possible other NPs in SC6</a:t>
            </a:r>
          </a:p>
          <a:p>
            <a:pPr lvl="3"/>
            <a:r>
              <a:rPr lang="en-AU" altLang="en-US" dirty="0" smtClean="0"/>
              <a:t>UHT/EUHT, </a:t>
            </a:r>
            <a:r>
              <a:rPr lang="en-GB" altLang="en-US" dirty="0" smtClean="0"/>
              <a:t>WLAN Cloud, Optimization technology in WLAN</a:t>
            </a:r>
            <a:endParaRPr lang="en-AU" altLang="en-US" dirty="0" smtClean="0"/>
          </a:p>
          <a:p>
            <a:pPr lvl="1"/>
            <a:r>
              <a:rPr lang="en-AU" altLang="en-US" dirty="0" smtClean="0"/>
              <a:t>Discus the future role of SC6</a:t>
            </a:r>
          </a:p>
          <a:p>
            <a:pPr lvl="2"/>
            <a:r>
              <a:rPr lang="en-AU" altLang="en-US" dirty="0" smtClean="0"/>
              <a:t>What is the role of SC6 in a modern world?</a:t>
            </a:r>
          </a:p>
          <a:p>
            <a:pPr lvl="2"/>
            <a:r>
              <a:rPr lang="en-AU" altLang="en-US" dirty="0" smtClean="0"/>
              <a:t>How should IEEE 802 make use of SC6?</a:t>
            </a:r>
          </a:p>
        </p:txBody>
      </p:sp>
    </p:spTree>
    <p:extLst>
      <p:ext uri="{BB962C8B-B14F-4D97-AF65-F5344CB8AC3E}">
        <p14:creationId xmlns:p14="http://schemas.microsoft.com/office/powerpoint/2010/main" val="428056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9600"/>
          </a:xfrm>
        </p:spPr>
        <p:txBody>
          <a:bodyPr/>
          <a:lstStyle/>
          <a:p>
            <a:r>
              <a:rPr lang="en-US" dirty="0" smtClean="0"/>
              <a:t>802.11 Meeting Documents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334000"/>
          </a:xfrm>
        </p:spPr>
        <p:txBody>
          <a:bodyPr/>
          <a:lstStyle/>
          <a:p>
            <a:r>
              <a:rPr lang="en-US" sz="3200" dirty="0" smtClean="0"/>
              <a:t>Agenda 					11-13-0931r1</a:t>
            </a:r>
          </a:p>
          <a:p>
            <a:r>
              <a:rPr lang="en-US" sz="3200" dirty="0" smtClean="0"/>
              <a:t>Snapshots 				11-13-0932r0</a:t>
            </a:r>
          </a:p>
          <a:p>
            <a:r>
              <a:rPr lang="en-US" sz="3200" dirty="0" smtClean="0"/>
              <a:t>Supplementary 			11-13-0933r0</a:t>
            </a:r>
          </a:p>
          <a:p>
            <a:r>
              <a:rPr lang="en-US" sz="3200" dirty="0" smtClean="0"/>
              <a:t>Adrian’s Vice Chair report  	11-13-0096r5</a:t>
            </a:r>
          </a:p>
          <a:p>
            <a:r>
              <a:rPr lang="en-US" sz="3200" dirty="0" smtClean="0"/>
              <a:t>Jon’s Vice Chair report  	11-13-1107r0</a:t>
            </a:r>
          </a:p>
          <a:p>
            <a:r>
              <a:rPr lang="en-US" sz="3200" dirty="0" smtClean="0"/>
              <a:t>Treasury report  			11-13-1063r0</a:t>
            </a:r>
          </a:p>
          <a:p>
            <a:r>
              <a:rPr lang="en-US" sz="3200" dirty="0" smtClean="0"/>
              <a:t>Publicity  			 </a:t>
            </a:r>
          </a:p>
          <a:p>
            <a:r>
              <a:rPr lang="en-US" sz="3200" dirty="0" smtClean="0"/>
              <a:t>Newcomers material 		11-13-0049r2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Regulatory Standing Committee </a:t>
            </a:r>
            <a:br>
              <a:rPr lang="en-US" dirty="0" smtClean="0"/>
            </a:br>
            <a:r>
              <a:rPr lang="en-US" dirty="0" smtClean="0"/>
              <a:t>Meeting Goals September 2013</a:t>
            </a:r>
            <a:br>
              <a:rPr lang="en-US" dirty="0" smtClean="0"/>
            </a:br>
            <a:r>
              <a:rPr lang="en-US" dirty="0" smtClean="0"/>
              <a:t>Chair: Richard Kennedy</a:t>
            </a:r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Kraemer, Marvell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F11DF50C-1387-4434-A0CC-29370831724C}" type="slidenum">
              <a:rPr lang="en-US" sz="1200" smtClean="0"/>
              <a:pPr/>
              <a:t>20</a:t>
            </a:fld>
            <a:endParaRPr lang="en-US" sz="1200" smtClean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Approve meeting and teleconference minutes</a:t>
            </a:r>
          </a:p>
          <a:p>
            <a:pPr eaLnBrk="1" hangingPunct="1"/>
            <a:r>
              <a:rPr lang="en-US" altLang="en-US" sz="2800" dirty="0" smtClean="0"/>
              <a:t>The regulatory summaries</a:t>
            </a:r>
          </a:p>
          <a:p>
            <a:pPr eaLnBrk="1" hangingPunct="1"/>
            <a:r>
              <a:rPr lang="en-US" altLang="en-US" sz="2800" dirty="0" smtClean="0"/>
              <a:t>Action items and issues</a:t>
            </a:r>
          </a:p>
          <a:p>
            <a:pPr eaLnBrk="1" hangingPunct="1"/>
            <a:r>
              <a:rPr lang="en-US" altLang="en-US" sz="2800" dirty="0" smtClean="0"/>
              <a:t>NPRM FCC 13-22 update</a:t>
            </a:r>
          </a:p>
          <a:p>
            <a:pPr eaLnBrk="1" hangingPunct="1"/>
            <a:r>
              <a:rPr lang="en-US" altLang="en-US" sz="2800" dirty="0" smtClean="0"/>
              <a:t>NPRM FCC 13-39 response</a:t>
            </a:r>
          </a:p>
          <a:p>
            <a:pPr eaLnBrk="1" hangingPunct="1"/>
            <a:r>
              <a:rPr lang="en-US" altLang="en-US" sz="2800" dirty="0" err="1" smtClean="0"/>
              <a:t>Ofcom</a:t>
            </a:r>
            <a:r>
              <a:rPr lang="en-US" altLang="en-US" sz="2800" dirty="0" smtClean="0"/>
              <a:t> consultations</a:t>
            </a:r>
          </a:p>
          <a:p>
            <a:pPr eaLnBrk="1" hangingPunct="1"/>
            <a:r>
              <a:rPr lang="en-US" altLang="en-US" sz="2800" dirty="0" smtClean="0"/>
              <a:t>Any other business</a:t>
            </a:r>
          </a:p>
        </p:txBody>
      </p:sp>
    </p:spTree>
    <p:extLst>
      <p:ext uri="{BB962C8B-B14F-4D97-AF65-F5344CB8AC3E}">
        <p14:creationId xmlns:p14="http://schemas.microsoft.com/office/powerpoint/2010/main" val="114658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TGmc – Nanjing September 2013</a:t>
            </a:r>
            <a:br>
              <a:rPr lang="en-US" altLang="ja-JP" dirty="0" smtClean="0"/>
            </a:br>
            <a:r>
              <a:rPr lang="en-US" altLang="ja-JP" sz="2000" dirty="0" smtClean="0"/>
              <a:t>802.11 revision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 </a:t>
            </a:r>
            <a:r>
              <a:rPr lang="en-GB" dirty="0"/>
              <a:t>Chair: </a:t>
            </a:r>
            <a:r>
              <a:rPr lang="en-US" altLang="ja-JP" dirty="0" smtClean="0"/>
              <a:t>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610600" cy="44958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sz="2800" dirty="0"/>
              <a:t>Since July 2013 meeting, h</a:t>
            </a:r>
            <a:r>
              <a:rPr lang="en-US" altLang="ja-JP" dirty="0"/>
              <a:t>eld 3 teleconferences</a:t>
            </a:r>
          </a:p>
          <a:p>
            <a:pPr lvl="1">
              <a:defRPr/>
            </a:pPr>
            <a:r>
              <a:rPr lang="en-US" altLang="ja-JP" sz="2400" dirty="0"/>
              <a:t>Comment resolution </a:t>
            </a:r>
          </a:p>
          <a:p>
            <a:pPr lvl="1">
              <a:lnSpc>
                <a:spcPts val="2500"/>
              </a:lnSpc>
              <a:spcBef>
                <a:spcPts val="0"/>
              </a:spcBef>
              <a:defRPr/>
            </a:pPr>
            <a:r>
              <a:rPr lang="en-US" altLang="ja-JP" sz="2400" dirty="0"/>
              <a:t>801 comments (713 LB, 88 remaining 2012 call for comments); approximately 190 comments remain to be resolved</a:t>
            </a:r>
          </a:p>
          <a:p>
            <a:pPr lvl="1">
              <a:lnSpc>
                <a:spcPts val="2500"/>
              </a:lnSpc>
              <a:defRPr/>
            </a:pPr>
            <a:r>
              <a:rPr lang="en-GB" sz="2400" dirty="0"/>
              <a:t>Corrections to 11ad inconsistencies and ambiguities, see </a:t>
            </a:r>
            <a:r>
              <a:rPr lang="en-GB" sz="2400" dirty="0">
                <a:hlinkClick r:id="rId3"/>
              </a:rPr>
              <a:t>https://mentor.ieee.org/802.11/dcn/13/11-13-0937-02-000m-proposed-pre-ballot-changes-related-to-11ad-text.docx</a:t>
            </a:r>
            <a:r>
              <a:rPr lang="en-GB" sz="2400" dirty="0"/>
              <a:t> </a:t>
            </a:r>
          </a:p>
          <a:p>
            <a:pPr>
              <a:defRPr/>
            </a:pPr>
            <a:r>
              <a:rPr lang="en-US" altLang="ja-JP" sz="2800" dirty="0"/>
              <a:t>Goals for September Meeting:</a:t>
            </a:r>
          </a:p>
          <a:p>
            <a:pPr lvl="1">
              <a:lnSpc>
                <a:spcPts val="2500"/>
              </a:lnSpc>
              <a:spcBef>
                <a:spcPts val="0"/>
              </a:spcBef>
              <a:defRPr/>
            </a:pPr>
            <a:r>
              <a:rPr lang="en-US" altLang="ja-JP" sz="2400" dirty="0"/>
              <a:t>Complete LB193 comment resolution</a:t>
            </a:r>
          </a:p>
          <a:p>
            <a:pPr lvl="1">
              <a:lnSpc>
                <a:spcPts val="2500"/>
              </a:lnSpc>
              <a:spcBef>
                <a:spcPts val="0"/>
              </a:spcBef>
              <a:defRPr/>
            </a:pPr>
            <a:r>
              <a:rPr lang="en-US" altLang="ja-JP" sz="2400" dirty="0"/>
              <a:t>Working Group letter ballot on P802.11REVmc D2.0</a:t>
            </a:r>
          </a:p>
          <a:p>
            <a:pPr lvl="1">
              <a:lnSpc>
                <a:spcPts val="2500"/>
              </a:lnSpc>
              <a:spcBef>
                <a:spcPts val="0"/>
              </a:spcBef>
              <a:defRPr/>
            </a:pPr>
            <a:r>
              <a:rPr lang="en-US" altLang="ja-JP" sz="2400" dirty="0"/>
              <a:t>Hear presentations </a:t>
            </a:r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800" smtClean="0"/>
              <a:t>September 2013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200" smtClean="0"/>
              <a:t>Bruce Kraemer, Marvell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06B10155-0CBB-4030-9A1B-843033317BDD}" type="slidenum">
              <a:rPr lang="en-US" altLang="ja-JP" sz="1200" smtClean="0"/>
              <a:pPr/>
              <a:t>21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59439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Bruce Kraemer, Marvell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/>
              <a:t>Slide </a:t>
            </a:r>
            <a:fld id="{F1CBE42C-304C-4D5E-AA01-7BED2835AFE5}" type="slidenum">
              <a:rPr lang="en-US" sz="1200"/>
              <a:pPr/>
              <a:t>22</a:t>
            </a:fld>
            <a:endParaRPr lang="en-US" sz="120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dirty="0" smtClean="0"/>
              <a:t>IEEE 802.11ac – September 2013</a:t>
            </a:r>
            <a:br>
              <a:rPr lang="en-US" dirty="0" smtClean="0"/>
            </a:br>
            <a:r>
              <a:rPr lang="en-US" sz="2000" dirty="0" smtClean="0"/>
              <a:t>Very-high Throughput, &lt; 6GHz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Chair: Osama </a:t>
            </a:r>
            <a:r>
              <a:rPr lang="en-US" dirty="0" err="1" smtClean="0"/>
              <a:t>Aboul-Magd</a:t>
            </a:r>
            <a:endParaRPr 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304800" y="1905000"/>
            <a:ext cx="8458200" cy="43434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altLang="en-US" sz="2800" dirty="0" smtClean="0"/>
              <a:t>Completed </a:t>
            </a:r>
            <a:r>
              <a:rPr lang="en-US" altLang="en-US" sz="2800" dirty="0"/>
              <a:t>the resolution of SB 01 comments received on draft D6.0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Comment spreadsheet is available at: </a:t>
            </a:r>
            <a:r>
              <a:rPr lang="en-US" altLang="en-US" sz="2400" dirty="0" smtClean="0">
                <a:hlinkClick r:id="rId3"/>
              </a:rPr>
              <a:t>https://mentor.ieee.org/802.11/dcn/13/11-13-0942-06-00ac-sb02-comments-d6-0.xls</a:t>
            </a:r>
            <a:r>
              <a:rPr lang="en-US" altLang="en-US" sz="2400" dirty="0" smtClean="0"/>
              <a:t> </a:t>
            </a:r>
            <a:endParaRPr lang="en-US" altLang="en-US" sz="2400" dirty="0"/>
          </a:p>
          <a:p>
            <a:r>
              <a:rPr lang="en-US" altLang="en-US" sz="2800" dirty="0"/>
              <a:t>Prepare draft D7.0 and start a second recirculation sponsor </a:t>
            </a:r>
            <a:r>
              <a:rPr lang="en-US" altLang="en-US" sz="2800" dirty="0" smtClean="0"/>
              <a:t>ballot (estimated to start Sep 20).</a:t>
            </a:r>
          </a:p>
          <a:p>
            <a:r>
              <a:rPr lang="en-US" altLang="en-US" sz="2800" dirty="0" smtClean="0"/>
              <a:t>Prepare request to move to RevCom</a:t>
            </a:r>
            <a:endParaRPr lang="en-US" altLang="en-US" sz="2800" dirty="0"/>
          </a:p>
          <a:p>
            <a:r>
              <a:rPr lang="en-US" altLang="en-US" sz="2800" dirty="0"/>
              <a:t>Agenda for this meeting is available  in document 11-13/0950r1.</a:t>
            </a:r>
          </a:p>
        </p:txBody>
      </p:sp>
    </p:spTree>
    <p:extLst>
      <p:ext uri="{BB962C8B-B14F-4D97-AF65-F5344CB8AC3E}">
        <p14:creationId xmlns:p14="http://schemas.microsoft.com/office/powerpoint/2010/main" val="210049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205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Kraemer, Marvell</a:t>
            </a:r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233D37A7-670D-418A-917F-BFC092AF0ADC}" type="slidenum">
              <a:rPr lang="en-US" sz="1200" smtClean="0"/>
              <a:pPr/>
              <a:t>23</a:t>
            </a:fld>
            <a:endParaRPr lang="en-US" sz="1200" smtClean="0"/>
          </a:p>
        </p:txBody>
      </p:sp>
      <p:sp>
        <p:nvSpPr>
          <p:cNvPr id="205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/>
              <a:t>Slide </a:t>
            </a:r>
            <a:fld id="{C14A347D-CB2F-4233-A8E4-F628275221CA}" type="slidenum">
              <a:rPr lang="en-US" sz="1200"/>
              <a:pPr algn="ctr"/>
              <a:t>23</a:t>
            </a:fld>
            <a:endParaRPr lang="en-US" sz="1200"/>
          </a:p>
        </p:txBody>
      </p:sp>
      <p:sp>
        <p:nvSpPr>
          <p:cNvPr id="2054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pPr>
              <a:lnSpc>
                <a:spcPts val="3200"/>
              </a:lnSpc>
            </a:pPr>
            <a:r>
              <a:rPr lang="en-US" dirty="0" err="1" smtClean="0"/>
              <a:t>TGaf</a:t>
            </a:r>
            <a:r>
              <a:rPr lang="en-US" dirty="0" smtClean="0"/>
              <a:t> – Meeting Goals September 2013</a:t>
            </a:r>
            <a:br>
              <a:rPr lang="en-US" dirty="0" smtClean="0"/>
            </a:br>
            <a:r>
              <a:rPr lang="en-US" sz="2400" dirty="0" smtClean="0"/>
              <a:t>Whitespaces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Chair: Richard Kennedy</a:t>
            </a:r>
          </a:p>
        </p:txBody>
      </p:sp>
      <p:sp>
        <p:nvSpPr>
          <p:cNvPr id="2055" name="Content Placeholder 2"/>
          <p:cNvSpPr>
            <a:spLocks noGrp="1"/>
          </p:cNvSpPr>
          <p:nvPr>
            <p:ph idx="4294967295"/>
          </p:nvPr>
        </p:nvSpPr>
        <p:spPr>
          <a:xfrm>
            <a:off x="228600" y="1905000"/>
            <a:ext cx="8610600" cy="4570412"/>
          </a:xfrm>
        </p:spPr>
        <p:txBody>
          <a:bodyPr lIns="91440" tIns="45720" rIns="91440" bIns="45720"/>
          <a:lstStyle/>
          <a:p>
            <a:pPr>
              <a:spcBef>
                <a:spcPts val="0"/>
              </a:spcBef>
            </a:pPr>
            <a:r>
              <a:rPr lang="en-US" altLang="ja-JP" sz="2800" dirty="0">
                <a:ea typeface="MS PGothic" pitchFamily="34" charset="-128"/>
              </a:rPr>
              <a:t>Approve meeting and teleconference minutes</a:t>
            </a:r>
          </a:p>
          <a:p>
            <a:pPr>
              <a:spcBef>
                <a:spcPts val="0"/>
              </a:spcBef>
            </a:pPr>
            <a:r>
              <a:rPr lang="en-US" altLang="ja-JP" sz="2800" dirty="0">
                <a:ea typeface="MS PGothic" pitchFamily="34" charset="-128"/>
              </a:rPr>
              <a:t>Regulatory update</a:t>
            </a:r>
          </a:p>
          <a:p>
            <a:pPr>
              <a:spcBef>
                <a:spcPts val="0"/>
              </a:spcBef>
            </a:pPr>
            <a:r>
              <a:rPr lang="en-US" altLang="ja-JP" sz="2800" dirty="0">
                <a:ea typeface="MS PGothic" pitchFamily="34" charset="-128"/>
              </a:rPr>
              <a:t>Review the results of LB197</a:t>
            </a:r>
          </a:p>
          <a:p>
            <a:pPr>
              <a:spcBef>
                <a:spcPts val="0"/>
              </a:spcBef>
            </a:pPr>
            <a:r>
              <a:rPr lang="en-US" altLang="ja-JP" sz="2800" dirty="0">
                <a:ea typeface="MS PGothic" pitchFamily="34" charset="-128"/>
              </a:rPr>
              <a:t>Review the results of the 1</a:t>
            </a:r>
            <a:r>
              <a:rPr lang="en-US" altLang="ja-JP" sz="2800" baseline="30000" dirty="0">
                <a:ea typeface="MS PGothic" pitchFamily="34" charset="-128"/>
              </a:rPr>
              <a:t>st</a:t>
            </a:r>
            <a:r>
              <a:rPr lang="en-US" altLang="ja-JP" sz="2800" dirty="0">
                <a:ea typeface="MS PGothic" pitchFamily="34" charset="-128"/>
              </a:rPr>
              <a:t> Sponsor Ballot</a:t>
            </a:r>
          </a:p>
          <a:p>
            <a:pPr>
              <a:spcBef>
                <a:spcPts val="0"/>
              </a:spcBef>
            </a:pPr>
            <a:r>
              <a:rPr lang="en-US" altLang="ja-JP" sz="2800" dirty="0">
                <a:ea typeface="MS PGothic" pitchFamily="34" charset="-128"/>
              </a:rPr>
              <a:t>Review of the progress since July</a:t>
            </a:r>
          </a:p>
          <a:p>
            <a:pPr>
              <a:spcBef>
                <a:spcPts val="0"/>
              </a:spcBef>
            </a:pPr>
            <a:r>
              <a:rPr lang="en-US" altLang="ja-JP" sz="2800" dirty="0">
                <a:ea typeface="MS PGothic" pitchFamily="34" charset="-128"/>
              </a:rPr>
              <a:t>Editorial review</a:t>
            </a:r>
          </a:p>
          <a:p>
            <a:pPr>
              <a:spcBef>
                <a:spcPts val="0"/>
              </a:spcBef>
            </a:pPr>
            <a:r>
              <a:rPr lang="en-US" altLang="ja-JP" sz="2800" dirty="0">
                <a:ea typeface="MS PGothic" pitchFamily="34" charset="-128"/>
              </a:rPr>
              <a:t>Review and Approve all comment resolution submissions</a:t>
            </a:r>
          </a:p>
          <a:p>
            <a:pPr>
              <a:spcBef>
                <a:spcPts val="0"/>
              </a:spcBef>
            </a:pPr>
            <a:r>
              <a:rPr lang="en-US" altLang="ja-JP" sz="2800" dirty="0">
                <a:ea typeface="MS PGothic" pitchFamily="34" charset="-128"/>
              </a:rPr>
              <a:t>Plan Sponsor Ballot schedule</a:t>
            </a:r>
          </a:p>
          <a:p>
            <a:pPr>
              <a:spcBef>
                <a:spcPts val="0"/>
              </a:spcBef>
            </a:pPr>
            <a:r>
              <a:rPr lang="en-US" altLang="ja-JP" sz="2800" dirty="0">
                <a:ea typeface="MS PGothic" pitchFamily="34" charset="-128"/>
              </a:rPr>
              <a:t>Plan for November meeting and teleconferences</a:t>
            </a:r>
          </a:p>
        </p:txBody>
      </p:sp>
    </p:spTree>
    <p:extLst>
      <p:ext uri="{BB962C8B-B14F-4D97-AF65-F5344CB8AC3E}">
        <p14:creationId xmlns:p14="http://schemas.microsoft.com/office/powerpoint/2010/main" val="197069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802.11ah September Snapshot</a:t>
            </a:r>
            <a:br>
              <a:rPr lang="en-US" dirty="0" smtClean="0"/>
            </a:br>
            <a:r>
              <a:rPr lang="en-US" sz="2400" dirty="0" smtClean="0"/>
              <a:t>sub 1GHz PHY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Chair: Dave Halasz 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4191000"/>
          </a:xfrm>
        </p:spPr>
        <p:txBody>
          <a:bodyPr/>
          <a:lstStyle/>
          <a:p>
            <a:pPr marL="609600" indent="-609600"/>
            <a:r>
              <a:rPr lang="en-US" sz="3200" dirty="0"/>
              <a:t>Address comments on Draft P802.11ah D0.1</a:t>
            </a:r>
          </a:p>
          <a:p>
            <a:pPr marL="1009650" lvl="1" indent="-609600"/>
            <a:r>
              <a:rPr lang="fr-FR" sz="2800" dirty="0">
                <a:hlinkClick r:id="rId3"/>
              </a:rPr>
              <a:t>11-13-0701 Comment collection 9 comments.xlsx</a:t>
            </a:r>
            <a:endParaRPr lang="en-US" sz="2800" dirty="0"/>
          </a:p>
          <a:p>
            <a:pPr marL="609600" indent="-609600"/>
            <a:r>
              <a:rPr lang="en-US" sz="3200" dirty="0"/>
              <a:t>Letter Ballot targeted in September</a:t>
            </a:r>
          </a:p>
          <a:p>
            <a:pPr marL="1009650" lvl="1" indent="-609600"/>
            <a:r>
              <a:rPr lang="en-US" sz="2800" dirty="0"/>
              <a:t>988 Comments received</a:t>
            </a:r>
          </a:p>
          <a:p>
            <a:pPr marL="1009650" lvl="1" indent="-609600"/>
            <a:r>
              <a:rPr lang="en-US" sz="2800" dirty="0"/>
              <a:t>311 Comments addressed in July</a:t>
            </a:r>
          </a:p>
          <a:p>
            <a:pPr marL="1009650" lvl="1" indent="-609600"/>
            <a:r>
              <a:rPr lang="en-US" sz="2800" dirty="0"/>
              <a:t>92 Comments discussed on conference calls, as of Sept. 5</a:t>
            </a:r>
            <a:r>
              <a:rPr lang="en-US" sz="2800" baseline="30000" dirty="0"/>
              <a:t>th</a:t>
            </a:r>
            <a:endParaRPr lang="en-US" sz="2800" dirty="0"/>
          </a:p>
          <a:p>
            <a:pPr marL="1009650" lvl="1" indent="-609600"/>
            <a:r>
              <a:rPr lang="en-US" sz="2800" dirty="0"/>
              <a:t>=&gt; Will be challenging to reach LB in September</a:t>
            </a:r>
          </a:p>
          <a:p>
            <a:pPr marL="1009650" lvl="1" indent="-609600"/>
            <a:endParaRPr lang="en-US" sz="3200" dirty="0" smtClean="0"/>
          </a:p>
          <a:p>
            <a:pPr marL="1009650" lvl="1" indent="-609600">
              <a:buNone/>
            </a:pPr>
            <a:endParaRPr lang="en-US" sz="3200" dirty="0" smtClean="0"/>
          </a:p>
          <a:p>
            <a:pPr marL="609600" indent="-609600"/>
            <a:endParaRPr lang="en-US" sz="3600" dirty="0" smtClean="0"/>
          </a:p>
          <a:p>
            <a:pPr marL="0" indent="0">
              <a:buNone/>
            </a:pPr>
            <a:endParaRPr lang="en-US" sz="3600" dirty="0" smtClean="0"/>
          </a:p>
          <a:p>
            <a:pPr marL="1009650" lvl="1" indent="-609600"/>
            <a:endParaRPr lang="en-US" sz="32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September 2013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/>
          <a:p>
            <a:r>
              <a:rPr lang="en-US" smtClean="0"/>
              <a:t>Bruce Kraemer, Marvell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569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34" charset="-128"/>
              </a:rPr>
              <a:t>IEEE 802.11 </a:t>
            </a:r>
            <a:r>
              <a:rPr lang="en-US" altLang="ja-JP" sz="2900" dirty="0" err="1" smtClean="0">
                <a:ea typeface="ＭＳ Ｐゴシック" pitchFamily="34" charset="-128"/>
              </a:rPr>
              <a:t>TGai</a:t>
            </a:r>
            <a:r>
              <a:rPr lang="en-US" altLang="ja-JP" sz="2900" dirty="0" smtClean="0">
                <a:ea typeface="ＭＳ Ｐゴシック" pitchFamily="34" charset="-128"/>
              </a:rPr>
              <a:t> – </a:t>
            </a:r>
            <a:r>
              <a:rPr lang="en-US" altLang="ja-JP" sz="2800" dirty="0" smtClean="0">
                <a:ea typeface="ＭＳ Ｐゴシック" pitchFamily="34" charset="-128"/>
              </a:rPr>
              <a:t>Nanjing </a:t>
            </a:r>
            <a:r>
              <a:rPr lang="en-US" altLang="ja-JP" sz="2900" dirty="0" smtClean="0">
                <a:ea typeface="ＭＳ Ｐゴシック" pitchFamily="34" charset="-128"/>
              </a:rPr>
              <a:t> September 2013</a:t>
            </a:r>
            <a:br>
              <a:rPr lang="en-US" altLang="ja-JP" sz="2900" dirty="0" smtClean="0">
                <a:ea typeface="ＭＳ Ｐゴシック" pitchFamily="34" charset="-128"/>
              </a:rPr>
            </a:br>
            <a:r>
              <a:rPr lang="en-US" altLang="ja-JP" sz="2400" dirty="0" smtClean="0">
                <a:ea typeface="ＭＳ Ｐゴシック" pitchFamily="34" charset="-128"/>
              </a:rPr>
              <a:t>Fast Initial Link Setup </a:t>
            </a:r>
            <a:r>
              <a:rPr lang="en-US" altLang="ja-JP" sz="2900" dirty="0" smtClean="0">
                <a:ea typeface="ＭＳ Ｐゴシック" pitchFamily="34" charset="-128"/>
              </a:rPr>
              <a:t/>
            </a:r>
            <a:br>
              <a:rPr lang="en-US" altLang="ja-JP" sz="2900" dirty="0" smtClean="0">
                <a:ea typeface="ＭＳ Ｐゴシック" pitchFamily="34" charset="-128"/>
              </a:rPr>
            </a:br>
            <a:r>
              <a:rPr lang="en-US" altLang="ja-JP" sz="2900" dirty="0" smtClean="0">
                <a:ea typeface="ＭＳ Ｐゴシック" pitchFamily="34" charset="-128"/>
              </a:rPr>
              <a:t>Chair: Hiroshi Mano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839200" cy="4267200"/>
          </a:xfrm>
        </p:spPr>
        <p:txBody>
          <a:bodyPr lIns="91440" tIns="45720" rIns="91440" bIns="45720"/>
          <a:lstStyle/>
          <a:p>
            <a:r>
              <a:rPr lang="en-US" altLang="ja-JP" sz="2800" dirty="0"/>
              <a:t>Goals for the  Meeting:</a:t>
            </a:r>
          </a:p>
          <a:p>
            <a:pPr lvl="1"/>
            <a:r>
              <a:rPr lang="en-US" altLang="ja-JP" sz="3200" dirty="0"/>
              <a:t>Approve minutes of past meeting and teleconference</a:t>
            </a:r>
          </a:p>
          <a:p>
            <a:pPr lvl="1"/>
            <a:r>
              <a:rPr lang="en-US" altLang="ja-JP" sz="3200" dirty="0"/>
              <a:t>Comment resolution of WG LB (D1.0)</a:t>
            </a:r>
          </a:p>
          <a:p>
            <a:pPr lvl="1"/>
            <a:r>
              <a:rPr lang="en-US" altLang="ja-JP" sz="3200" dirty="0"/>
              <a:t>Approve Timeline</a:t>
            </a:r>
          </a:p>
          <a:p>
            <a:pPr lvl="1"/>
            <a:r>
              <a:rPr lang="en-US" altLang="ja-JP" sz="3200" dirty="0"/>
              <a:t>Approve Teleconference schedule</a:t>
            </a:r>
          </a:p>
          <a:p>
            <a:pPr lvl="1"/>
            <a:r>
              <a:rPr lang="en-US" altLang="ja-JP" sz="3200" dirty="0"/>
              <a:t>Approve Plan for  Nov</a:t>
            </a:r>
            <a:endParaRPr lang="en-US" altLang="ja-JP" sz="2800" dirty="0"/>
          </a:p>
          <a:p>
            <a:pPr lvl="1"/>
            <a:endParaRPr lang="en-US" altLang="ja-JP" sz="2800" dirty="0" smtClean="0">
              <a:ea typeface="ＭＳ Ｐゴシック" pitchFamily="34" charset="-128"/>
            </a:endParaRPr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800" smtClean="0"/>
              <a:t>September 2013</a:t>
            </a:r>
            <a:endParaRPr kumimoji="0" lang="en-US" altLang="ja-JP" sz="1800"/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200" smtClean="0"/>
              <a:t>Bruce Kraemer, Marvell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D38066DA-07C7-498C-ACF8-052A45E0CCFD}" type="slidenum">
              <a:rPr kumimoji="0" lang="en-US" altLang="ja-JP" sz="1200"/>
              <a:pPr/>
              <a:t>25</a:t>
            </a:fld>
            <a:endParaRPr kumimoji="0"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21550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sz="3600" dirty="0" smtClean="0"/>
              <a:t>IEEE 802.11aj - September 2013</a:t>
            </a:r>
            <a:br>
              <a:rPr lang="en-US" sz="3600" dirty="0" smtClean="0"/>
            </a:br>
            <a:r>
              <a:rPr lang="en-US" sz="2400" dirty="0" smtClean="0"/>
              <a:t>China millimeter wave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sz="3600" dirty="0" smtClean="0"/>
              <a:t>Chair: Xiaoming </a:t>
            </a:r>
            <a:r>
              <a:rPr lang="en-US" sz="3600" dirty="0" err="1" smtClean="0"/>
              <a:t>Peng</a:t>
            </a:r>
            <a:endParaRPr lang="en-US" sz="3600" dirty="0" smtClean="0"/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228600" y="2133600"/>
            <a:ext cx="8763000" cy="4267200"/>
          </a:xfrm>
        </p:spPr>
        <p:txBody>
          <a:bodyPr/>
          <a:lstStyle/>
          <a:p>
            <a:pPr>
              <a:defRPr/>
            </a:pPr>
            <a:r>
              <a:rPr lang="en-US" sz="2800" dirty="0">
                <a:latin typeface="Arial"/>
                <a:ea typeface="MS PGothic" charset="0"/>
                <a:cs typeface="Arial"/>
              </a:rPr>
              <a:t>List of Complete and New Technique Proposals</a:t>
            </a:r>
          </a:p>
          <a:p>
            <a:pPr>
              <a:defRPr/>
            </a:pPr>
            <a:endParaRPr lang="en-US" sz="2000" dirty="0">
              <a:latin typeface="Arial"/>
              <a:ea typeface="MS PGothic" charset="0"/>
              <a:cs typeface="Arial"/>
            </a:endParaRPr>
          </a:p>
          <a:p>
            <a:pPr>
              <a:defRPr/>
            </a:pPr>
            <a:r>
              <a:rPr lang="en-US" sz="2800" dirty="0">
                <a:latin typeface="Arial"/>
                <a:ea typeface="MS PGothic" charset="0"/>
                <a:cs typeface="Arial"/>
              </a:rPr>
              <a:t>New Technique Proposal Presentation</a:t>
            </a:r>
          </a:p>
          <a:p>
            <a:pPr>
              <a:defRPr/>
            </a:pPr>
            <a:endParaRPr lang="en-US" sz="1800" dirty="0">
              <a:latin typeface="Arial"/>
              <a:ea typeface="MS PGothic" charset="0"/>
              <a:cs typeface="Arial"/>
            </a:endParaRPr>
          </a:p>
          <a:p>
            <a:pPr>
              <a:defRPr/>
            </a:pPr>
            <a:r>
              <a:rPr lang="en-US" sz="2800" dirty="0">
                <a:latin typeface="Arial"/>
                <a:ea typeface="MS PGothic" charset="0"/>
                <a:cs typeface="Arial"/>
              </a:rPr>
              <a:t>45GHz Channel Measurement and Modeling</a:t>
            </a:r>
          </a:p>
          <a:p>
            <a:pPr marL="0" indent="0">
              <a:buFontTx/>
              <a:buNone/>
              <a:defRPr/>
            </a:pPr>
            <a:endParaRPr lang="en-US" sz="2000" dirty="0">
              <a:latin typeface="Arial"/>
              <a:ea typeface="MS PGothic" charset="0"/>
              <a:cs typeface="Arial"/>
            </a:endParaRPr>
          </a:p>
          <a:p>
            <a:pPr>
              <a:defRPr/>
            </a:pPr>
            <a:r>
              <a:rPr lang="en-US" sz="2800" dirty="0">
                <a:latin typeface="Arial"/>
                <a:ea typeface="MS PGothic" charset="0"/>
                <a:cs typeface="Arial"/>
              </a:rPr>
              <a:t>New submissions</a:t>
            </a:r>
          </a:p>
          <a:p>
            <a:pPr>
              <a:defRPr/>
            </a:pPr>
            <a:endParaRPr lang="en-US" sz="2000" dirty="0">
              <a:latin typeface="Arial"/>
              <a:ea typeface="MS PGothic" charset="0"/>
              <a:cs typeface="Arial"/>
            </a:endParaRPr>
          </a:p>
          <a:p>
            <a:pPr marL="342900" lvl="1" indent="-342900">
              <a:buFontTx/>
              <a:buChar char="•"/>
              <a:defRPr/>
            </a:pPr>
            <a:r>
              <a:rPr lang="en-US" sz="2800" b="1" dirty="0">
                <a:latin typeface="Arial" charset="0"/>
                <a:ea typeface="ＭＳ Ｐゴシック" charset="0"/>
                <a:cs typeface="Arial" charset="0"/>
              </a:rPr>
              <a:t>Plan to Call for Nomination of TG Technical Editors</a:t>
            </a:r>
          </a:p>
          <a:p>
            <a:pPr lvl="1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/>
              <a:t>Slide </a:t>
            </a:r>
            <a:fld id="{458A2B30-6F3F-45FC-88DD-5D3340D53B06}" type="slidenum">
              <a:rPr lang="en-US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Group 802.11ak September 2013</a:t>
            </a:r>
            <a:br>
              <a:rPr lang="en-US" dirty="0" smtClean="0"/>
            </a:br>
            <a:r>
              <a:rPr lang="en-GB" sz="2000" dirty="0"/>
              <a:t>Enhancements For Transit Links Within Bridged </a:t>
            </a:r>
            <a:r>
              <a:rPr lang="en-GB" sz="2000" dirty="0" smtClean="0"/>
              <a:t>Networks</a:t>
            </a:r>
            <a:br>
              <a:rPr lang="en-GB" sz="2000" dirty="0" smtClean="0"/>
            </a:br>
            <a:r>
              <a:rPr lang="en-GB" sz="2800" dirty="0" smtClean="0"/>
              <a:t>Chair: Donald Eastlake</a:t>
            </a:r>
            <a:endParaRPr lang="en-US" sz="28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686800" cy="4114800"/>
          </a:xfrm>
        </p:spPr>
        <p:txBody>
          <a:bodyPr/>
          <a:lstStyle/>
          <a:p>
            <a:pPr marL="609600" indent="-609600"/>
            <a:r>
              <a:rPr lang="en-US" sz="3200" dirty="0"/>
              <a:t>Primary foci: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800" dirty="0"/>
              <a:t>Decide on solution to the sub-setting problem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800" dirty="0"/>
              <a:t>Selection of a Technical Editor.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800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800" dirty="0"/>
              <a:t>Joint meeting with IEEE 802.11 ARC SC.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800" dirty="0"/>
              <a:t>Develop process and timeline for </a:t>
            </a:r>
            <a:r>
              <a:rPr lang="en-GB" sz="2800" dirty="0" err="1"/>
              <a:t>TGak</a:t>
            </a:r>
            <a:r>
              <a:rPr lang="en-GB" sz="2800" dirty="0"/>
              <a:t>.</a:t>
            </a:r>
          </a:p>
          <a:p>
            <a:pPr lvl="1">
              <a:buFont typeface="Times New Roman" pitchFamily="16" charset="0"/>
              <a:buChar char="•"/>
            </a:pPr>
            <a:endParaRPr lang="en-GB" sz="2800" dirty="0"/>
          </a:p>
          <a:p>
            <a:pPr marL="609600" indent="-609600"/>
            <a:r>
              <a:rPr lang="en-US" sz="3200" dirty="0"/>
              <a:t>Agenda: See 11-13/0953</a:t>
            </a:r>
          </a:p>
          <a:p>
            <a:pPr marL="0" indent="0">
              <a:spcBef>
                <a:spcPts val="0"/>
              </a:spcBef>
              <a:buNone/>
            </a:pPr>
            <a:endParaRPr lang="en-US" sz="4000" dirty="0" smtClean="0"/>
          </a:p>
          <a:p>
            <a:pPr marL="1009650" lvl="1" indent="-609600">
              <a:spcBef>
                <a:spcPts val="0"/>
              </a:spcBef>
            </a:pPr>
            <a:endParaRPr lang="en-US" sz="36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September 2013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/>
          <a:p>
            <a:r>
              <a:rPr lang="en-US" smtClean="0"/>
              <a:t>Bruce Kraemer, Marvell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0886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800" smtClean="0"/>
              <a:t>September 2013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Bruce Kraemer, Marvell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Slide </a:t>
            </a:r>
            <a:fld id="{7B307420-0854-4F84-B48B-9931ACB92778}" type="slidenum">
              <a:rPr lang="en-US" sz="1200" smtClean="0"/>
              <a:pPr/>
              <a:t>28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dirty="0" smtClean="0"/>
              <a:t>IEEE 802.11aq – September 2013</a:t>
            </a:r>
            <a:br>
              <a:rPr lang="en-US" dirty="0" smtClean="0"/>
            </a:br>
            <a:r>
              <a:rPr lang="en-US" sz="2400" b="0" dirty="0" smtClean="0"/>
              <a:t>Pre-Association Discovery</a:t>
            </a:r>
            <a:r>
              <a:rPr lang="en-GB" sz="2400" dirty="0"/>
              <a:t>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800" dirty="0" smtClean="0"/>
              <a:t>Chair</a:t>
            </a:r>
            <a:r>
              <a:rPr lang="en-GB" sz="2800" dirty="0"/>
              <a:t>: </a:t>
            </a:r>
            <a:r>
              <a:rPr lang="en-GB" sz="2800" dirty="0" smtClean="0"/>
              <a:t>Stephen McCann</a:t>
            </a:r>
            <a:endParaRPr lang="en-US" sz="2800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381000" y="2057400"/>
            <a:ext cx="8458200" cy="4343400"/>
          </a:xfrm>
        </p:spPr>
        <p:txBody>
          <a:bodyPr lIns="91440" tIns="45720" rIns="91440" bIns="45720"/>
          <a:lstStyle/>
          <a:p>
            <a:r>
              <a:rPr lang="en-US" altLang="en-US" sz="2800" dirty="0"/>
              <a:t>Presentations</a:t>
            </a:r>
          </a:p>
          <a:p>
            <a:pPr lvl="1"/>
            <a:r>
              <a:rPr lang="en-US" altLang="en-US" sz="2400" dirty="0"/>
              <a:t>PAD technical presentations</a:t>
            </a:r>
          </a:p>
          <a:p>
            <a:pPr lvl="1"/>
            <a:r>
              <a:rPr lang="en-US" altLang="en-US" sz="2400" dirty="0"/>
              <a:t>Transportation of higher layer service discovery protocols</a:t>
            </a:r>
          </a:p>
          <a:p>
            <a:pPr lvl="1"/>
            <a:r>
              <a:rPr lang="en-US" altLang="en-US" sz="2400" dirty="0"/>
              <a:t>Merging and down selection of solutions</a:t>
            </a:r>
          </a:p>
          <a:p>
            <a:r>
              <a:rPr lang="en-US" altLang="en-US" sz="2800" dirty="0"/>
              <a:t>Documents under development</a:t>
            </a:r>
          </a:p>
          <a:p>
            <a:pPr lvl="1"/>
            <a:r>
              <a:rPr lang="en-US" altLang="en-US" sz="2400" dirty="0"/>
              <a:t>Framework Requirements Document</a:t>
            </a:r>
          </a:p>
          <a:p>
            <a:pPr lvl="1"/>
            <a:r>
              <a:rPr lang="en-US" altLang="en-US" sz="2400" dirty="0"/>
              <a:t>Terminology Document</a:t>
            </a:r>
          </a:p>
          <a:p>
            <a:r>
              <a:rPr lang="en-US" altLang="en-US" sz="2800" dirty="0"/>
              <a:t>Liaisons</a:t>
            </a:r>
          </a:p>
          <a:p>
            <a:r>
              <a:rPr lang="en-US" altLang="en-US" sz="2800" dirty="0"/>
              <a:t>Agenda for this meeting is 11-13/1020r0.</a:t>
            </a:r>
          </a:p>
        </p:txBody>
      </p:sp>
    </p:spTree>
    <p:extLst>
      <p:ext uri="{BB962C8B-B14F-4D97-AF65-F5344CB8AC3E}">
        <p14:creationId xmlns:p14="http://schemas.microsoft.com/office/powerpoint/2010/main" val="330713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 smtClean="0"/>
              <a:t>Bruce Kraemer, Marvell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Slide </a:t>
            </a:r>
            <a:fld id="{443A8B49-7FA6-4F77-A3E4-39007C44719C}" type="slidenum">
              <a:rPr lang="en-US" sz="1200"/>
              <a:pPr/>
              <a:t>29</a:t>
            </a:fld>
            <a:endParaRPr lang="en-US" sz="120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574344"/>
            <a:ext cx="7772400" cy="1143000"/>
          </a:xfrm>
        </p:spPr>
        <p:txBody>
          <a:bodyPr lIns="91440" tIns="45720" rIns="91440" bIns="45720"/>
          <a:lstStyle/>
          <a:p>
            <a:r>
              <a:rPr lang="en-US" dirty="0" smtClean="0"/>
              <a:t>HEW SG – September 2013</a:t>
            </a:r>
            <a:br>
              <a:rPr lang="en-US" dirty="0" smtClean="0"/>
            </a:br>
            <a:r>
              <a:rPr lang="en-US" sz="2000" dirty="0" smtClean="0"/>
              <a:t>High Efficiency WLAN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Chair</a:t>
            </a:r>
            <a:r>
              <a:rPr lang="en-US" dirty="0"/>
              <a:t>: Osama </a:t>
            </a:r>
            <a:r>
              <a:rPr lang="en-US" dirty="0" err="1"/>
              <a:t>Aboul-Magd</a:t>
            </a:r>
            <a:endParaRPr 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52400" y="1676400"/>
            <a:ext cx="8763000" cy="4876800"/>
          </a:xfrm>
        </p:spPr>
        <p:txBody>
          <a:bodyPr lIns="91440" tIns="45720" rIns="91440" bIns="45720"/>
          <a:lstStyle/>
          <a:p>
            <a:r>
              <a:rPr lang="en-CA" altLang="en-US" sz="2000" dirty="0"/>
              <a:t>Continue to receive submissions that could assist in drafting the PAR and the 5C.</a:t>
            </a:r>
          </a:p>
          <a:p>
            <a:pPr lvl="1"/>
            <a:r>
              <a:rPr lang="en-CA" altLang="en-US" sz="1800" dirty="0"/>
              <a:t>A call for submission was issued on the IEEE 802.11 reflector. Submissions may cover topics including:</a:t>
            </a:r>
          </a:p>
          <a:p>
            <a:pPr lvl="2"/>
            <a:r>
              <a:rPr lang="en-US" altLang="en-US" sz="2000" dirty="0"/>
              <a:t>Market needs, applications, usage scenarios</a:t>
            </a:r>
            <a:endParaRPr lang="en-CA" altLang="en-US" sz="2000" dirty="0"/>
          </a:p>
          <a:p>
            <a:pPr lvl="2"/>
            <a:r>
              <a:rPr lang="en-US" altLang="en-US" sz="2000" dirty="0"/>
              <a:t>Technology &amp; feasibility</a:t>
            </a:r>
            <a:endParaRPr lang="en-CA" altLang="en-US" sz="2000" dirty="0"/>
          </a:p>
          <a:p>
            <a:pPr lvl="3"/>
            <a:r>
              <a:rPr lang="en-US" altLang="en-US" sz="1400" dirty="0"/>
              <a:t>MAC efficiency evaluation and enhancements.</a:t>
            </a:r>
            <a:endParaRPr lang="en-CA" altLang="en-US" sz="1400" dirty="0"/>
          </a:p>
          <a:p>
            <a:pPr lvl="3"/>
            <a:r>
              <a:rPr lang="en-US" altLang="en-US" sz="1400" dirty="0"/>
              <a:t>PHY enhancements to 11ac</a:t>
            </a:r>
            <a:endParaRPr lang="en-CA" altLang="en-US" sz="1400" dirty="0"/>
          </a:p>
          <a:p>
            <a:pPr lvl="3"/>
            <a:r>
              <a:rPr lang="en-US" altLang="en-US" sz="1400" dirty="0"/>
              <a:t>new MAC &amp; PHY technology</a:t>
            </a:r>
            <a:endParaRPr lang="en-CA" altLang="en-US" sz="1400" dirty="0"/>
          </a:p>
          <a:p>
            <a:pPr lvl="2"/>
            <a:r>
              <a:rPr lang="en-US" altLang="en-US" sz="2000" dirty="0"/>
              <a:t>Requirements</a:t>
            </a:r>
            <a:endParaRPr lang="en-CA" altLang="en-US" sz="2000" dirty="0"/>
          </a:p>
          <a:p>
            <a:pPr lvl="3"/>
            <a:r>
              <a:rPr lang="en-US" altLang="en-US" sz="1400" dirty="0"/>
              <a:t>metrics (i.e. throughput, network capacity, spectral efficiency, range, </a:t>
            </a:r>
            <a:r>
              <a:rPr lang="en-US" altLang="en-US" sz="1400" dirty="0" err="1"/>
              <a:t>etc</a:t>
            </a:r>
            <a:r>
              <a:rPr lang="en-US" altLang="en-US" sz="1400" dirty="0"/>
              <a:t>)</a:t>
            </a:r>
            <a:endParaRPr lang="en-CA" altLang="en-US" sz="1400" dirty="0"/>
          </a:p>
          <a:p>
            <a:pPr lvl="3"/>
            <a:r>
              <a:rPr lang="en-US" altLang="en-US" sz="1400" dirty="0"/>
              <a:t>coexistence / interoperability</a:t>
            </a:r>
            <a:endParaRPr lang="en-CA" altLang="en-US" sz="1400" dirty="0"/>
          </a:p>
          <a:p>
            <a:pPr lvl="2"/>
            <a:r>
              <a:rPr lang="en-US" altLang="en-US" sz="2000" dirty="0"/>
              <a:t>Spectrum availability &amp; regulatory options</a:t>
            </a:r>
          </a:p>
          <a:p>
            <a:r>
              <a:rPr lang="en-US" altLang="en-US" sz="2000" dirty="0"/>
              <a:t>Initiate the discussion on problem definition and possible project </a:t>
            </a:r>
            <a:r>
              <a:rPr lang="en-US" altLang="en-US" sz="2000" dirty="0" smtClean="0"/>
              <a:t>scopes</a:t>
            </a:r>
            <a:endParaRPr lang="en-US" altLang="en-US" sz="2000" dirty="0"/>
          </a:p>
          <a:p>
            <a:r>
              <a:rPr lang="en-US" altLang="en-US" sz="2000" dirty="0"/>
              <a:t>Agenda for this meeting is available  in document 11-13/0951r1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25865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20484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0623768"/>
              </p:ext>
            </p:extLst>
          </p:nvPr>
        </p:nvGraphicFramePr>
        <p:xfrm>
          <a:off x="304800" y="1268946"/>
          <a:ext cx="5384800" cy="4023168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6" name="Text Box 83"/>
          <p:cNvSpPr txBox="1">
            <a:spLocks noChangeArrowheads="1"/>
          </p:cNvSpPr>
          <p:nvPr/>
        </p:nvSpPr>
        <p:spPr bwMode="auto">
          <a:xfrm>
            <a:off x="746125" y="6057900"/>
            <a:ext cx="7051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800">
                <a:hlinkClick r:id="rId2"/>
              </a:rPr>
              <a:t>https://development.standards.ieee.org/pub/active-pars?n=22&amp;o=1a0a2a3d</a:t>
            </a:r>
            <a:endParaRPr lang="en-US" sz="18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Left Arrow 8"/>
          <p:cNvSpPr/>
          <p:nvPr/>
        </p:nvSpPr>
        <p:spPr bwMode="auto">
          <a:xfrm>
            <a:off x="5867400" y="2819400"/>
            <a:ext cx="838200" cy="381000"/>
          </a:xfrm>
          <a:prstGeom prst="left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Left Arrow 9"/>
          <p:cNvSpPr/>
          <p:nvPr/>
        </p:nvSpPr>
        <p:spPr bwMode="auto">
          <a:xfrm>
            <a:off x="5867400" y="2209800"/>
            <a:ext cx="838200" cy="381000"/>
          </a:xfrm>
          <a:prstGeom prst="left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67588" name="WordArt 2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543800" cy="2362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Recent Ballots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graphicFrame>
        <p:nvGraphicFramePr>
          <p:cNvPr id="64567" name="Group 5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153414853"/>
              </p:ext>
            </p:extLst>
          </p:nvPr>
        </p:nvGraphicFramePr>
        <p:xfrm>
          <a:off x="685800" y="1011235"/>
          <a:ext cx="7619999" cy="5313364"/>
        </p:xfrm>
        <a:graphic>
          <a:graphicData uri="http://schemas.openxmlformats.org/drawingml/2006/table">
            <a:tbl>
              <a:tblPr/>
              <a:tblGrid>
                <a:gridCol w="2131550"/>
                <a:gridCol w="2250611"/>
                <a:gridCol w="1592461"/>
                <a:gridCol w="1645377"/>
              </a:tblGrid>
              <a:tr h="478677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 meeting Period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Completed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86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Sponsor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2011/2012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0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2012/2013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+ comments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+ comments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9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676" name="Rectangle 24"/>
          <p:cNvSpPr>
            <a:spLocks noChangeArrowheads="1"/>
          </p:cNvSpPr>
          <p:nvPr/>
        </p:nvSpPr>
        <p:spPr bwMode="auto">
          <a:xfrm>
            <a:off x="685800" y="604838"/>
            <a:ext cx="7772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chemeClr val="tx2"/>
                </a:solidFill>
              </a:rPr>
              <a:t>Recent Ballot History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099810"/>
            <a:ext cx="8610600" cy="4996190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/>
              <a:t>IEEE 802.11 WG Letter Ballot #197  was a  15 day Working Group Technical  recirculation Ballot asking the question "Should P802.11af D5.0 be forwarded to Sponsor Ballot?"    </a:t>
            </a:r>
          </a:p>
          <a:p>
            <a:pPr marL="0" indent="0">
              <a:buNone/>
            </a:pPr>
            <a:r>
              <a:rPr lang="en-US" sz="1400" dirty="0"/>
              <a:t>Ballot Opening Date:   Wednesday       July 17, 2013 - 23:59 ET</a:t>
            </a:r>
            <a:br>
              <a:rPr lang="en-US" sz="1400" dirty="0"/>
            </a:br>
            <a:r>
              <a:rPr lang="en-US" sz="1400" dirty="0"/>
              <a:t>Ballot Closing Date:     Thursday            August 01, 2013 - 23:59 ET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RESULTS</a:t>
            </a:r>
            <a:r>
              <a:rPr lang="en-US" sz="1400" dirty="0"/>
              <a:t>: 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300 eligible people are in this ballot group</a:t>
            </a:r>
            <a:r>
              <a:rPr lang="en-US" sz="1400" dirty="0" smtClean="0"/>
              <a:t>.</a:t>
            </a:r>
            <a:r>
              <a:rPr lang="en-US" sz="1400" dirty="0"/>
              <a:t>  </a:t>
            </a:r>
            <a:br>
              <a:rPr lang="en-US" sz="1400" dirty="0"/>
            </a:br>
            <a:r>
              <a:rPr lang="en-US" sz="1400" dirty="0"/>
              <a:t>228 affirmative votes </a:t>
            </a:r>
            <a:br>
              <a:rPr lang="en-US" sz="1400" dirty="0"/>
            </a:br>
            <a:r>
              <a:rPr lang="en-US" sz="1400" dirty="0"/>
              <a:t>    3 negative votes 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    1  negative vote without comments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    7  abstention votes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===  </a:t>
            </a:r>
            <a:br>
              <a:rPr lang="en-US" sz="1400" dirty="0"/>
            </a:br>
            <a:r>
              <a:rPr lang="en-US" sz="1400" dirty="0"/>
              <a:t>239  votes received  =  79.7% valid returns</a:t>
            </a:r>
            <a:br>
              <a:rPr lang="en-US" sz="1400" dirty="0"/>
            </a:br>
            <a:r>
              <a:rPr lang="en-US" sz="1400" dirty="0"/>
              <a:t>                                  </a:t>
            </a:r>
            <a:r>
              <a:rPr lang="en-US" sz="1400" dirty="0" smtClean="0"/>
              <a:t>=</a:t>
            </a:r>
            <a:r>
              <a:rPr lang="en-US" sz="1400" dirty="0"/>
              <a:t>    2.9% valid abstentions</a:t>
            </a:r>
          </a:p>
          <a:p>
            <a:pPr marL="0" indent="0">
              <a:buNone/>
            </a:pPr>
            <a:r>
              <a:rPr lang="en-US" sz="1400" dirty="0"/>
              <a:t>   </a:t>
            </a:r>
            <a:br>
              <a:rPr lang="en-US" sz="14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228  affirmative votes       =      98.7 % affirmative</a:t>
            </a:r>
            <a:br>
              <a:rPr lang="en-US" sz="1600" dirty="0"/>
            </a:br>
            <a:r>
              <a:rPr lang="en-US" sz="1600" dirty="0"/>
              <a:t>    3  valid negative votes  =        1.3 % negative</a:t>
            </a:r>
          </a:p>
          <a:p>
            <a:pPr marL="0" indent="0">
              <a:buNone/>
            </a:pPr>
            <a:r>
              <a:rPr lang="en-US" sz="1600" dirty="0"/>
              <a:t>The 75% affirmation requirement has been met, </a:t>
            </a:r>
          </a:p>
          <a:p>
            <a:pPr marL="0" indent="0">
              <a:buNone/>
            </a:pPr>
            <a:r>
              <a:rPr lang="en-US" sz="1600" dirty="0"/>
              <a:t>Motion Passes.</a:t>
            </a:r>
          </a:p>
          <a:p>
            <a:pPr marL="0" indent="0">
              <a:buNone/>
            </a:pPr>
            <a:r>
              <a:rPr lang="en-US" sz="1600" dirty="0"/>
              <a:t>There were 00 comments received.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971800" y="576590"/>
            <a:ext cx="26597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TGAF – LB#197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09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81000" y="990600"/>
            <a:ext cx="80772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IEEE </a:t>
            </a:r>
            <a:r>
              <a:rPr lang="en-US" sz="1600" dirty="0"/>
              <a:t>802.11 WG Letter Ballot #198  was the initial 30 day Working Group Technical Ballot asking the question "Should P802.11ai D1.0 be forwarded to Sponsor Ballot?"  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Results:</a:t>
            </a:r>
            <a:r>
              <a:rPr lang="en-US" sz="1600" dirty="0"/>
              <a:t>  </a:t>
            </a:r>
          </a:p>
          <a:p>
            <a:pPr marL="0" indent="0">
              <a:buNone/>
            </a:pPr>
            <a:r>
              <a:rPr lang="en-US" sz="1600" dirty="0"/>
              <a:t>Ballot Opening Date:   Tuesday             August 13, 2013 - 23:59 ET</a:t>
            </a:r>
            <a:br>
              <a:rPr lang="en-US" sz="1600" dirty="0"/>
            </a:br>
            <a:r>
              <a:rPr lang="en-US" sz="1600" dirty="0"/>
              <a:t>Ballot Closing Date:     Thursday            September 12, 2013 - 23:59 ET 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334 eligible people are in this ballot group</a:t>
            </a:r>
            <a:r>
              <a:rPr lang="en-US" sz="1600" dirty="0" smtClean="0"/>
              <a:t>.</a:t>
            </a:r>
            <a:r>
              <a:rPr lang="en-US" sz="1600" dirty="0"/>
              <a:t>  </a:t>
            </a:r>
            <a:br>
              <a:rPr lang="en-US" sz="1600" dirty="0"/>
            </a:br>
            <a:r>
              <a:rPr lang="en-US" sz="1600" dirty="0" smtClean="0"/>
              <a:t> 147 </a:t>
            </a:r>
            <a:r>
              <a:rPr lang="en-US" sz="1600" dirty="0"/>
              <a:t>affirmative votes </a:t>
            </a:r>
            <a:br>
              <a:rPr lang="en-US" sz="1600" dirty="0"/>
            </a:br>
            <a:r>
              <a:rPr lang="en-US" sz="1600" dirty="0"/>
              <a:t>   51 negative votes 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     6  negative vote without comments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   22  abstention votes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===  </a:t>
            </a:r>
            <a:br>
              <a:rPr lang="en-US" sz="1600" dirty="0"/>
            </a:br>
            <a:r>
              <a:rPr lang="en-US" sz="1600" dirty="0"/>
              <a:t>226  votes received  =  67.7% valid returns</a:t>
            </a:r>
            <a:br>
              <a:rPr lang="en-US" sz="1600" dirty="0"/>
            </a:br>
            <a:r>
              <a:rPr lang="en-US" sz="1600" dirty="0"/>
              <a:t>                                   </a:t>
            </a:r>
            <a:r>
              <a:rPr lang="en-US" sz="1600" dirty="0" smtClean="0"/>
              <a:t>=</a:t>
            </a:r>
            <a:r>
              <a:rPr lang="en-US" sz="1600" dirty="0"/>
              <a:t>   9.7% valid abstentions</a:t>
            </a:r>
          </a:p>
          <a:p>
            <a:pPr marL="0" indent="0">
              <a:buNone/>
            </a:pPr>
            <a:r>
              <a:rPr lang="en-US" sz="1600" dirty="0"/>
              <a:t>  </a:t>
            </a:r>
            <a:br>
              <a:rPr lang="en-US" sz="1600" dirty="0"/>
            </a:br>
            <a:r>
              <a:rPr lang="en-US" sz="1800" dirty="0"/>
              <a:t>APPROVAL RATE:</a:t>
            </a:r>
            <a:br>
              <a:rPr lang="en-US" sz="1800" dirty="0"/>
            </a:br>
            <a:r>
              <a:rPr lang="en-US" sz="1800" dirty="0" smtClean="0"/>
              <a:t>147</a:t>
            </a:r>
            <a:r>
              <a:rPr lang="en-US" sz="1800" dirty="0"/>
              <a:t>  affirmative votes       </a:t>
            </a:r>
            <a:r>
              <a:rPr lang="en-US" sz="1800" dirty="0" smtClean="0"/>
              <a:t> =</a:t>
            </a:r>
            <a:r>
              <a:rPr lang="en-US" sz="1800" dirty="0"/>
              <a:t>     </a:t>
            </a:r>
            <a:r>
              <a:rPr lang="en-US" sz="1800" dirty="0" smtClean="0"/>
              <a:t>74.2 </a:t>
            </a:r>
            <a:r>
              <a:rPr lang="en-US" sz="1800" dirty="0"/>
              <a:t>% affirmative</a:t>
            </a:r>
            <a:br>
              <a:rPr lang="en-US" sz="1800" dirty="0"/>
            </a:br>
            <a:r>
              <a:rPr lang="en-US" sz="1800" dirty="0"/>
              <a:t>   51  valid negative votes  =    </a:t>
            </a:r>
            <a:r>
              <a:rPr lang="en-US" sz="1800" dirty="0" smtClean="0"/>
              <a:t>  </a:t>
            </a:r>
            <a:r>
              <a:rPr lang="en-US" sz="1800" dirty="0"/>
              <a:t>25.8 % negative</a:t>
            </a:r>
          </a:p>
          <a:p>
            <a:pPr marL="0" indent="0">
              <a:buNone/>
            </a:pPr>
            <a:r>
              <a:rPr lang="en-US" sz="1800" dirty="0"/>
              <a:t>The 75% affirmation requirement has not been met, </a:t>
            </a:r>
            <a:r>
              <a:rPr lang="en-US" sz="1800" dirty="0" smtClean="0"/>
              <a:t>Motion </a:t>
            </a:r>
            <a:r>
              <a:rPr lang="en-US" sz="1800" dirty="0"/>
              <a:t>Fails.</a:t>
            </a:r>
          </a:p>
          <a:p>
            <a:pPr marL="0" indent="0">
              <a:buNone/>
            </a:pPr>
            <a:r>
              <a:rPr lang="en-US" sz="1800" dirty="0"/>
              <a:t>There were 1389 comments received</a:t>
            </a:r>
            <a:r>
              <a:rPr lang="en-US" sz="1600" dirty="0"/>
              <a:t>.                                            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971800" y="576590"/>
            <a:ext cx="2579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TGAI – LB#198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09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/>
          </p:nvPr>
        </p:nvSpPr>
        <p:spPr>
          <a:xfrm>
            <a:off x="228600" y="990600"/>
            <a:ext cx="8686800" cy="5200823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/>
              <a:t>The first IEEE P802.11ac (VHT 5GHz) 15 day recirculation Sponsor Ballot asked the question “Should  P802.11ac  Draft 6.0 be forwarded to RevCom?” 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Ballot </a:t>
            </a:r>
            <a:r>
              <a:rPr lang="en-US" sz="1400" dirty="0"/>
              <a:t>Opening Date:    Friday        July 19, 2013 - 23:59 ET</a:t>
            </a:r>
            <a:br>
              <a:rPr lang="en-US" sz="1400" dirty="0"/>
            </a:br>
            <a:r>
              <a:rPr lang="en-US" sz="1400" dirty="0"/>
              <a:t>Ballot Closing Date:     Saturday    August 03, 2013 - 23:59 ET 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RESULTS</a:t>
            </a:r>
            <a:r>
              <a:rPr lang="en-US" sz="1400" dirty="0"/>
              <a:t>:</a:t>
            </a:r>
            <a:br>
              <a:rPr lang="en-US" sz="1400" dirty="0"/>
            </a:br>
            <a:r>
              <a:rPr lang="en-US" sz="1400" dirty="0"/>
              <a:t>211 eligible people are in this ballot group.  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167 affirmative votes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     6  negative votes with comments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     0 negative votes without comments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    10 abstention votes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=======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183  votes received    =  86.7 % valid returns</a:t>
            </a:r>
            <a:br>
              <a:rPr lang="en-US" sz="1400" dirty="0"/>
            </a:br>
            <a:r>
              <a:rPr lang="en-US" sz="1400" dirty="0"/>
              <a:t>                                 </a:t>
            </a:r>
            <a:r>
              <a:rPr lang="en-US" sz="1400" dirty="0" smtClean="0"/>
              <a:t>  </a:t>
            </a:r>
            <a:r>
              <a:rPr lang="en-US" sz="1400" dirty="0"/>
              <a:t> =    5.25% valid abstentions</a:t>
            </a:r>
          </a:p>
          <a:p>
            <a:pPr marL="0" indent="0">
              <a:buNone/>
            </a:pPr>
            <a:r>
              <a:rPr lang="en-US" sz="1400" dirty="0"/>
              <a:t/>
            </a:r>
            <a:br>
              <a:rPr lang="en-US" sz="1400" dirty="0"/>
            </a:br>
            <a:r>
              <a:rPr lang="en-US" sz="1800" dirty="0"/>
              <a:t>APPROVAL RATE:</a:t>
            </a:r>
            <a:br>
              <a:rPr lang="en-US" sz="1800" dirty="0"/>
            </a:br>
            <a:r>
              <a:rPr lang="en-US" sz="1800" dirty="0"/>
              <a:t>167  affirmative votes        =      96.5 % affirmative</a:t>
            </a:r>
            <a:br>
              <a:rPr lang="en-US" sz="1800" dirty="0"/>
            </a:br>
            <a:r>
              <a:rPr lang="en-US" sz="1800" dirty="0"/>
              <a:t>   6  total negative votes   </a:t>
            </a:r>
            <a:r>
              <a:rPr lang="en-US" sz="1800" dirty="0" smtClean="0"/>
              <a:t>  =</a:t>
            </a:r>
            <a:r>
              <a:rPr lang="en-US" sz="1800" dirty="0"/>
              <a:t>        3.5  % negative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800" dirty="0"/>
              <a:t>The motion PASSES</a:t>
            </a:r>
            <a:r>
              <a:rPr lang="en-US" sz="1800" dirty="0" smtClean="0"/>
              <a:t>.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There were  45 comments received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752600" y="600557"/>
            <a:ext cx="64139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TGAC – First recirculation Sponsor Ballot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31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28600" y="1107799"/>
            <a:ext cx="8534400" cy="5293001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The first IEEE P802.11af (Whitespaces) 30 day initial Sponsor Ballot asked the question “Should  P802.11af  Draft 5.0 be forwarded to RevCom?” </a:t>
            </a:r>
          </a:p>
          <a:p>
            <a:pPr marL="0" indent="0">
              <a:buNone/>
            </a:pPr>
            <a:r>
              <a:rPr lang="en-US" sz="1600" dirty="0" smtClean="0"/>
              <a:t>Ballot </a:t>
            </a:r>
            <a:r>
              <a:rPr lang="en-US" sz="1600" dirty="0"/>
              <a:t>Opening Date:    Monday        August 12, 2013 - 23:59 ET</a:t>
            </a:r>
            <a:br>
              <a:rPr lang="en-US" sz="1600" dirty="0"/>
            </a:br>
            <a:r>
              <a:rPr lang="en-US" sz="1600" dirty="0"/>
              <a:t>Ballot Closing Date:     Wednesday    September 11, 2013 - 23:59 ET 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/>
              <a:t>RESULTS</a:t>
            </a:r>
            <a:r>
              <a:rPr lang="en-US" sz="1600" dirty="0"/>
              <a:t>:</a:t>
            </a:r>
            <a:br>
              <a:rPr lang="en-US" sz="1600" dirty="0"/>
            </a:br>
            <a:r>
              <a:rPr lang="en-US" sz="1600" dirty="0"/>
              <a:t>183 eligible people are in this ballot group.  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143  affirmative votes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     5  negative votes with comments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     1  negative vote without comments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    9  abstention votes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=======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158  votes received    =  86.4 % valid returns</a:t>
            </a:r>
            <a:br>
              <a:rPr lang="en-US" sz="1600" dirty="0"/>
            </a:br>
            <a:r>
              <a:rPr lang="en-US" sz="1600" dirty="0"/>
              <a:t>                                     =    5.7 % valid abstentions</a:t>
            </a:r>
          </a:p>
          <a:p>
            <a:pPr marL="0" indent="0">
              <a:buNone/>
            </a:pPr>
            <a:r>
              <a:rPr lang="en-US" sz="1600" dirty="0"/>
              <a:t>  </a:t>
            </a:r>
            <a:br>
              <a:rPr lang="en-US" sz="1600" dirty="0"/>
            </a:br>
            <a:r>
              <a:rPr lang="en-US" sz="1800" dirty="0"/>
              <a:t>APPROVAL RATE:</a:t>
            </a:r>
            <a:br>
              <a:rPr lang="en-US" sz="1800" dirty="0"/>
            </a:br>
            <a:r>
              <a:rPr lang="en-US" sz="1800" dirty="0"/>
              <a:t>143  affirmative votes        =      96.6 % affirmative</a:t>
            </a:r>
            <a:br>
              <a:rPr lang="en-US" sz="1800" dirty="0"/>
            </a:br>
            <a:r>
              <a:rPr lang="en-US" sz="1800" dirty="0"/>
              <a:t>   5  total negative votes  </a:t>
            </a:r>
            <a:r>
              <a:rPr lang="en-US" sz="1800" dirty="0" smtClean="0"/>
              <a:t>   </a:t>
            </a:r>
            <a:r>
              <a:rPr lang="en-US" sz="1800" dirty="0"/>
              <a:t>=        3.4  % </a:t>
            </a:r>
            <a:r>
              <a:rPr lang="en-US" sz="1800" dirty="0" smtClean="0"/>
              <a:t>negative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The motion PASSES</a:t>
            </a:r>
            <a:r>
              <a:rPr lang="en-US" sz="1800" dirty="0" smtClean="0"/>
              <a:t>.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There were  143 comments received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438400" y="584579"/>
            <a:ext cx="47516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TGAF – Initial Sponsor Ballot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97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21508" name="WordArt 2"/>
          <p:cNvSpPr>
            <a:spLocks noChangeArrowheads="1" noChangeShapeType="1" noTextEdit="1"/>
          </p:cNvSpPr>
          <p:nvPr/>
        </p:nvSpPr>
        <p:spPr bwMode="auto">
          <a:xfrm>
            <a:off x="1447800" y="1600200"/>
            <a:ext cx="6248400" cy="3886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Activities </a:t>
            </a:r>
          </a:p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&amp;</a:t>
            </a:r>
          </a:p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Officers</a:t>
            </a:r>
            <a:endParaRPr lang="en-US" sz="80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Type of Groups</a:t>
            </a:r>
            <a:endParaRPr lang="en-US" smtClean="0"/>
          </a:p>
        </p:txBody>
      </p:sp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00200" y="2667000"/>
          <a:ext cx="6096000" cy="301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Type of Group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Description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25" marB="45725"/>
                </a:tc>
              </a:tr>
              <a:tr h="51821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25" marB="45725"/>
                </a:tc>
              </a:tr>
              <a:tr h="94498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25" marB="45725"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802.11 Appointments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74758" name="Text Box 5"/>
          <p:cNvSpPr txBox="1">
            <a:spLocks noChangeArrowheads="1"/>
          </p:cNvSpPr>
          <p:nvPr/>
        </p:nvSpPr>
        <p:spPr bwMode="auto">
          <a:xfrm>
            <a:off x="86665" y="601663"/>
            <a:ext cx="3811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4.1.2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6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457200"/>
          </a:xfrm>
        </p:spPr>
        <p:txBody>
          <a:bodyPr/>
          <a:lstStyle/>
          <a:p>
            <a:r>
              <a:rPr lang="en-GB" smtClean="0"/>
              <a:t>Groups</a:t>
            </a:r>
          </a:p>
        </p:txBody>
      </p:sp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6716242"/>
              </p:ext>
            </p:extLst>
          </p:nvPr>
        </p:nvGraphicFramePr>
        <p:xfrm>
          <a:off x="152400" y="762000"/>
          <a:ext cx="8763001" cy="5213411"/>
        </p:xfrm>
        <a:graphic>
          <a:graphicData uri="http://schemas.openxmlformats.org/drawingml/2006/table">
            <a:tbl>
              <a:tblPr/>
              <a:tblGrid>
                <a:gridCol w="716974"/>
                <a:gridCol w="1645226"/>
                <a:gridCol w="3733800"/>
                <a:gridCol w="2667001"/>
              </a:tblGrid>
              <a:tr h="3352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Maintenance – Revision “mc”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5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(&lt;6 GHz bands)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TV Whitespace bands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60 GHz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PAQ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ISO/IEC/JTC1/SC6 shadow committee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WLAN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September 2013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2590136"/>
              </p:ext>
            </p:extLst>
          </p:nvPr>
        </p:nvGraphicFramePr>
        <p:xfrm>
          <a:off x="95250" y="990600"/>
          <a:ext cx="8991600" cy="4687138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2057400"/>
                <a:gridCol w="24384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Hamilton, 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  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Chia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CHOO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Emmelmann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Perahia,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Wang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HAO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ZHUANG Yan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Yunsong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YANG,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Yasuhiko Inoue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172200"/>
            <a:ext cx="3972562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/>
              <a:t>NYRQ = Not yet required, nominations are not </a:t>
            </a:r>
            <a:r>
              <a:rPr lang="en-US" sz="1400" dirty="0" smtClean="0"/>
              <a:t>open</a:t>
            </a:r>
            <a:endParaRPr lang="en-US" sz="1400" dirty="0"/>
          </a:p>
        </p:txBody>
      </p:sp>
      <p:sp>
        <p:nvSpPr>
          <p:cNvPr id="9" name="Text Box 138"/>
          <p:cNvSpPr txBox="1">
            <a:spLocks noChangeArrowheads="1"/>
          </p:cNvSpPr>
          <p:nvPr/>
        </p:nvSpPr>
        <p:spPr bwMode="auto">
          <a:xfrm>
            <a:off x="4191000" y="6162477"/>
            <a:ext cx="3204723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OPEN </a:t>
            </a:r>
            <a:r>
              <a:rPr lang="en-US" sz="1400" dirty="0"/>
              <a:t>= Candidate Nominations are open</a:t>
            </a:r>
          </a:p>
        </p:txBody>
      </p:sp>
      <p:sp>
        <p:nvSpPr>
          <p:cNvPr id="10" name="Text Box 138"/>
          <p:cNvSpPr txBox="1">
            <a:spLocks noChangeArrowheads="1"/>
          </p:cNvSpPr>
          <p:nvPr/>
        </p:nvSpPr>
        <p:spPr bwMode="auto">
          <a:xfrm>
            <a:off x="7924800" y="6160988"/>
            <a:ext cx="59343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NEW</a:t>
            </a:r>
            <a:endParaRPr lang="en-US" sz="1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92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Sep 2013- 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ADJ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4673184"/>
              </p:ext>
            </p:extLst>
          </p:nvPr>
        </p:nvGraphicFramePr>
        <p:xfrm>
          <a:off x="95250" y="990600"/>
          <a:ext cx="8991600" cy="4687138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2057400"/>
                <a:gridCol w="24384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Hamilton, 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  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Chia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CHOO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Emmelmann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Perahia,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Haiming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Wang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HAO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ZHUANG Yan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Yunsong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Yasuhiko Inoue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172200"/>
            <a:ext cx="3972562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/>
              <a:t>NYRQ = Not yet required, nominations are not </a:t>
            </a:r>
            <a:r>
              <a:rPr lang="en-US" sz="1400" dirty="0" smtClean="0"/>
              <a:t>open</a:t>
            </a:r>
            <a:endParaRPr lang="en-US" sz="1400" dirty="0"/>
          </a:p>
        </p:txBody>
      </p:sp>
      <p:sp>
        <p:nvSpPr>
          <p:cNvPr id="9" name="Text Box 138"/>
          <p:cNvSpPr txBox="1">
            <a:spLocks noChangeArrowheads="1"/>
          </p:cNvSpPr>
          <p:nvPr/>
        </p:nvSpPr>
        <p:spPr bwMode="auto">
          <a:xfrm>
            <a:off x="4191000" y="6162477"/>
            <a:ext cx="3204723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OPEN </a:t>
            </a:r>
            <a:r>
              <a:rPr lang="en-US" sz="1400" dirty="0"/>
              <a:t>= Candidate Nominations are open</a:t>
            </a:r>
          </a:p>
        </p:txBody>
      </p:sp>
      <p:sp>
        <p:nvSpPr>
          <p:cNvPr id="10" name="Text Box 138"/>
          <p:cNvSpPr txBox="1">
            <a:spLocks noChangeArrowheads="1"/>
          </p:cNvSpPr>
          <p:nvPr/>
        </p:nvSpPr>
        <p:spPr bwMode="auto">
          <a:xfrm>
            <a:off x="7924800" y="6160988"/>
            <a:ext cx="59343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NEW</a:t>
            </a:r>
            <a:endParaRPr lang="en-US" sz="1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4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290773</TotalTime>
  <Words>2314</Words>
  <Application>Microsoft Office PowerPoint</Application>
  <PresentationFormat>On-screen Show (4:3)</PresentationFormat>
  <Paragraphs>912</Paragraphs>
  <Slides>35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Default Design</vt:lpstr>
      <vt:lpstr>WG11   Opening Report Snapshots  September 2013</vt:lpstr>
      <vt:lpstr>802.11 Meeting Documents</vt:lpstr>
      <vt:lpstr>PAR Expiration/Renewal Schedule</vt:lpstr>
      <vt:lpstr>PowerPoint Presentation</vt:lpstr>
      <vt:lpstr>Type of Groups</vt:lpstr>
      <vt:lpstr>802.11 Appointments</vt:lpstr>
      <vt:lpstr>Groups</vt:lpstr>
      <vt:lpstr>WG11 Task &amp; Study Group Officers – September 2013</vt:lpstr>
      <vt:lpstr>WG11 Task &amp; Study Group Officers – Sep 2013- ADJ</vt:lpstr>
      <vt:lpstr>WG11 Meeting Chairs – September 2013</vt:lpstr>
      <vt:lpstr>PowerPoint Presentation</vt:lpstr>
      <vt:lpstr>Current Membership Status - September</vt:lpstr>
      <vt:lpstr>IEEE 802.11 Standards Pipeline</vt:lpstr>
      <vt:lpstr>IEEE 802.11 Revisions</vt:lpstr>
      <vt:lpstr>PowerPoint Presentation</vt:lpstr>
      <vt:lpstr>WG11 Editor Abstract / Agenda – Sep 2013 Chairs: Adrian Stephens, Peter Ecclesine </vt:lpstr>
      <vt:lpstr>WNG SC – September 2013 Wireless Next Generation Chair: Clint Chaplin</vt:lpstr>
      <vt:lpstr>802.11 ARC – September, 2013 Architecture Chair : Mark Hamilton</vt:lpstr>
      <vt:lpstr>IEEE 802 JTC1 SC – September 2013 ISO/IEC/JTC1 coordination Chair: Andrew Myles</vt:lpstr>
      <vt:lpstr>Regulatory Standing Committee  Meeting Goals September 2013 Chair: Richard Kennedy</vt:lpstr>
      <vt:lpstr>IEEE 802.11 TGmc – Nanjing September 2013 802.11 revision  Chair: Dorothy Stanley</vt:lpstr>
      <vt:lpstr>IEEE 802.11ac – September 2013 Very-high Throughput, &lt; 6GHz Chair: Osama Aboul-Magd</vt:lpstr>
      <vt:lpstr>TGaf – Meeting Goals September 2013 Whitespaces Chair: Richard Kennedy</vt:lpstr>
      <vt:lpstr>IEEE 802.11ah September Snapshot sub 1GHz PHY Chair: Dave Halasz </vt:lpstr>
      <vt:lpstr>IEEE 802.11 TGai – Nanjing  September 2013 Fast Initial Link Setup  Chair: Hiroshi Mano</vt:lpstr>
      <vt:lpstr>IEEE 802.11aj - September 2013 China millimeter wave Chair: Xiaoming Peng</vt:lpstr>
      <vt:lpstr>Task Group 802.11ak September 2013 Enhancements For Transit Links Within Bridged Networks Chair: Donald Eastlake</vt:lpstr>
      <vt:lpstr>IEEE 802.11aq – September 2013 Pre-Association Discovery  Chair: Stephen McCann</vt:lpstr>
      <vt:lpstr>HEW SG – September 2013 High Efficiency WLAN Chair: Osama Aboul-Magd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- September 2013</dc:title>
  <dc:creator>Bruce Kraemer</dc:creator>
  <cp:lastModifiedBy>Marvell</cp:lastModifiedBy>
  <cp:revision>2849</cp:revision>
  <cp:lastPrinted>2013-09-15T11:25:22Z</cp:lastPrinted>
  <dcterms:created xsi:type="dcterms:W3CDTF">1998-02-10T13:07:52Z</dcterms:created>
  <dcterms:modified xsi:type="dcterms:W3CDTF">2013-09-17T01:19:22Z</dcterms:modified>
</cp:coreProperties>
</file>