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02" r:id="rId14"/>
    <p:sldId id="2057" r:id="rId15"/>
    <p:sldId id="2239" r:id="rId16"/>
    <p:sldId id="2301" r:id="rId17"/>
    <p:sldId id="2302" r:id="rId18"/>
    <p:sldId id="2303" r:id="rId19"/>
    <p:sldId id="2304" r:id="rId20"/>
    <p:sldId id="2286" r:id="rId21"/>
    <p:sldId id="2282" r:id="rId22"/>
    <p:sldId id="2284" r:id="rId23"/>
    <p:sldId id="2285" r:id="rId24"/>
    <p:sldId id="2287" r:id="rId25"/>
    <p:sldId id="2289" r:id="rId26"/>
    <p:sldId id="2288" r:id="rId27"/>
    <p:sldId id="2290" r:id="rId28"/>
    <p:sldId id="2291" r:id="rId29"/>
    <p:sldId id="2295" r:id="rId30"/>
    <p:sldId id="2009" r:id="rId31"/>
    <p:sldId id="2013" r:id="rId32"/>
    <p:sldId id="2300" r:id="rId33"/>
    <p:sldId id="2298" r:id="rId34"/>
    <p:sldId id="2263" r:id="rId35"/>
    <p:sldId id="2299" r:id="rId36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1920" y="-94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08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81"/>
        <p:guide pos="29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4027" y="17758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802.11-13/0932r0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376" y="179345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2" y="9073714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3714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9780" y="389993"/>
            <a:ext cx="56670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9780" y="9073714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67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9780" y="9062524"/>
            <a:ext cx="5826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6" y="94465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802.11-13/0932r0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1" y="96231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9613"/>
            <a:ext cx="4670425" cy="350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39" y="4452948"/>
            <a:ext cx="5194926" cy="42179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43" tIns="46668" rIns="94943" bIns="46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3493" y="9078512"/>
            <a:ext cx="209639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95" lvl="4" algn="r" defTabSz="947393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5263" y="9078512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40083" y="9078512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455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40084" y="9075312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3526" y="297288"/>
            <a:ext cx="5759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7" y="9078512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72012" cy="3503612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48523" y="9078512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4116" indent="-2938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5564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5790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6016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6242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6468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6693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6919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E0C7CC-0979-48EE-A07F-B79102670037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7651" y="96838"/>
            <a:ext cx="775831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51792" y="9074826"/>
            <a:ext cx="468800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25129" y="9074826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itchFamily="18" charset="0"/>
              </a:rPr>
              <a:t>Page </a:t>
            </a:r>
            <a:fld id="{DA4D5EBB-21FB-4CB2-9E58-3F2161FFF402}" type="slidenum">
              <a:rPr lang="en-US" altLang="en-US" sz="1200">
                <a:latin typeface="Times New Roman" pitchFamily="18" charset="0"/>
              </a:rPr>
              <a:pPr algn="r"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68" tIns="46875" rIns="95368" bIns="46875"/>
          <a:lstStyle/>
          <a:p>
            <a:pPr defTabSz="960044"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703200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99825" y="9078512"/>
            <a:ext cx="2820064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8832" indent="-348832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5110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30219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5329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60438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25548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5BD208FD-B1F4-4296-B35D-99E30398ECE7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3600" cy="350520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854" y="4452226"/>
            <a:ext cx="5194893" cy="4219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775831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8" indent="-345518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29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2982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673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364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05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3DA0BCF6-171E-49D8-8C1B-11545C3E6C78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doc.: IEEE 802.11-13/0932r0</a:t>
            </a:r>
            <a:endParaRPr lang="en-US" altLang="ja-JP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September 2013</a:t>
            </a:r>
            <a:endParaRPr lang="en-US" altLang="ja-JP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36" indent="-34733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150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4620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7735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50849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13963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0948" y="9074573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87CF786D-940B-40D4-9D5D-78321B22902E}" type="slidenum">
              <a:rPr lang="en-US" altLang="ja-JP" sz="1200"/>
              <a:pPr/>
              <a:t>21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699" y="4451100"/>
            <a:ext cx="5671205" cy="42175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1234662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6" indent="-345516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1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D60CB5C8-34E3-4430-9450-9C9E04CE2EAB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9613"/>
            <a:ext cx="4670425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802.11-13/0932r0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8311" y="962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93023" y="9078511"/>
            <a:ext cx="1826867" cy="18618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1673" y="9078511"/>
            <a:ext cx="506766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7635" y="95900"/>
            <a:ext cx="2242595" cy="21897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doc.: IEEE 802.11-13/0932r0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975" y="99427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September 2013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175" y="9073713"/>
            <a:ext cx="2097055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6104" indent="-2434610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0452" y="9073713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0AA167CF-0936-43CF-9A7E-163EA14B0E9F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9613"/>
            <a:ext cx="4670425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46045" y="9078511"/>
            <a:ext cx="2973843" cy="18618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1673" y="9078511"/>
            <a:ext cx="506766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6" indent="-345516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1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9A3ABD5D-A41D-4AEE-8222-D7B3872E5F82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1234662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8" indent="-345518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9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982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673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364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05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802.11-13/0932r0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0909" y="9078512"/>
            <a:ext cx="427532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4" y="9078512"/>
            <a:ext cx="506766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802.11-13/0932r0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3" y="962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10753" y="9078510"/>
            <a:ext cx="270913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72" indent="-349272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314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3011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707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403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30099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2" y="9078510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1674" y="9078510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1673" y="9078512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947439" cy="217210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8060" y="96063"/>
            <a:ext cx="754373" cy="21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779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49845" y="9075311"/>
            <a:ext cx="1670315" cy="18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4251" lvl="4" algn="r" defTabSz="947779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25357" y="9075311"/>
            <a:ext cx="4921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7779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47779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2012" cy="3503613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665" y="4451346"/>
            <a:ext cx="5197272" cy="4217990"/>
          </a:xfrm>
          <a:noFill/>
          <a:ln/>
        </p:spPr>
        <p:txBody>
          <a:bodyPr lIns="95045" tIns="46717" rIns="95045" bIns="46717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802.11-13/0932r0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937-02-000m-proposed-pre-ballot-changes-related-to-11ad-tex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942-06-00ac-sb02-comments-d6-0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01&amp;is_group=00ah&amp;is_options=5&amp;is_year=201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September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15 – September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September  2013 </a:t>
            </a:r>
          </a:p>
          <a:p>
            <a:pPr eaLnBrk="0" hangingPunct="0"/>
            <a:r>
              <a:rPr lang="en-US" sz="1600" dirty="0" smtClean="0"/>
              <a:t>being held in Nanjing, China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July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797575"/>
              </p:ext>
            </p:extLst>
          </p:nvPr>
        </p:nvGraphicFramePr>
        <p:xfrm>
          <a:off x="1600200" y="1143000"/>
          <a:ext cx="4038601" cy="5026222"/>
        </p:xfrm>
        <a:graphic>
          <a:graphicData uri="http://schemas.openxmlformats.org/drawingml/2006/table">
            <a:tbl>
              <a:tblPr/>
              <a:tblGrid>
                <a:gridCol w="637674"/>
                <a:gridCol w="850232"/>
                <a:gridCol w="2550695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Montemurro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September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42351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334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02920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50292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smtClean="0"/>
              <a:t>WG11 Editor Abstract / Agenda – Sep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dirty="0" smtClean="0"/>
              <a:t>Chairs: Adrian Stephens, Peter Ecclesine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32164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WNG SC – September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altLang="en-US" sz="2000" dirty="0" smtClean="0"/>
              <a:t>Wireless Next Generation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dirty="0" smtClean="0"/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Review of objectives</a:t>
            </a:r>
          </a:p>
          <a:p>
            <a:pPr eaLnBrk="1" hangingPunct="1"/>
            <a:r>
              <a:rPr lang="en-US" altLang="en-US" sz="3200" dirty="0" smtClean="0"/>
              <a:t>Thursday AM2 (10:30-12:30)</a:t>
            </a:r>
          </a:p>
          <a:p>
            <a:pPr lvl="1" eaLnBrk="1" hangingPunct="1"/>
            <a:r>
              <a:rPr lang="en-US" altLang="en-US" sz="2800" dirty="0" smtClean="0"/>
              <a:t>Dynamic Sensitivity Control Improvement to area throughput (11-13-1012-00-0wng-dynamic-sensitivity-control.pptx) – Graham Smith</a:t>
            </a:r>
          </a:p>
        </p:txBody>
      </p:sp>
    </p:spTree>
    <p:extLst>
      <p:ext uri="{BB962C8B-B14F-4D97-AF65-F5344CB8AC3E}">
        <p14:creationId xmlns:p14="http://schemas.microsoft.com/office/powerpoint/2010/main" val="142731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802.11 ARC – September, </a:t>
            </a:r>
            <a:r>
              <a:rPr lang="en-US" altLang="en-US" dirty="0" smtClean="0"/>
              <a:t>2013</a:t>
            </a:r>
            <a:br>
              <a:rPr lang="en-US" altLang="en-US" dirty="0" smtClean="0"/>
            </a:br>
            <a:r>
              <a:rPr lang="en-US" altLang="en-US" sz="2400" dirty="0" smtClean="0"/>
              <a:t>Architecture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 : Mark Hamilton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RADEXT </a:t>
            </a:r>
            <a:r>
              <a:rPr lang="en-US" dirty="0" smtClean="0">
                <a:ea typeface="ＭＳ Ｐゴシック" pitchFamily="34" charset="-128"/>
              </a:rPr>
              <a:t>update</a:t>
            </a:r>
          </a:p>
          <a:p>
            <a:pPr eaLnBrk="1" hangingPunct="1">
              <a:defRPr/>
            </a:pPr>
            <a:r>
              <a:rPr lang="en-US" dirty="0"/>
              <a:t>802 O&amp;A </a:t>
            </a:r>
            <a:r>
              <a:rPr lang="en-US" dirty="0" smtClean="0"/>
              <a:t>update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TGak and 802.1Qbz on </a:t>
            </a:r>
            <a:r>
              <a:rPr lang="en-US" sz="2400" b="1" dirty="0">
                <a:ea typeface="ＭＳ Ｐゴシック" pitchFamily="34" charset="-128"/>
              </a:rPr>
              <a:t>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Joint session with TGak 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OmniRAN relationship to 802.11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IEEE 1588 mapping to IEEE 802.11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September 2013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Mark Hamilton, Spectralink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5D332493-BE47-465A-96B2-0CBBA90D41A7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69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Slide </a:t>
            </a:r>
            <a:fld id="{80F2B8FA-69DF-4FF4-9C7F-899BB1C1289F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September 2013</a:t>
            </a:r>
            <a:br>
              <a:rPr lang="en-US" altLang="en-US" dirty="0" smtClean="0"/>
            </a:br>
            <a:r>
              <a:rPr lang="en-US" altLang="en-US" sz="2400" dirty="0" smtClean="0"/>
              <a:t>ISO/IEC/JTC1 coordination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dirty="0" smtClean="0"/>
              <a:t>Chair</a:t>
            </a:r>
            <a:r>
              <a:rPr lang="en-US" dirty="0"/>
              <a:t>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The agenda items that will be addressed this week are:</a:t>
            </a:r>
          </a:p>
          <a:p>
            <a:pPr lvl="1"/>
            <a:r>
              <a:rPr lang="en-AU" altLang="en-US" dirty="0" smtClean="0"/>
              <a:t>Review status of </a:t>
            </a:r>
          </a:p>
          <a:p>
            <a:pPr lvl="2"/>
            <a:r>
              <a:rPr lang="en-AU" altLang="en-US" dirty="0" smtClean="0"/>
              <a:t>IEEE 802 liaisons to SC6</a:t>
            </a:r>
          </a:p>
          <a:p>
            <a:pPr lvl="2"/>
            <a:r>
              <a:rPr lang="en-AU" altLang="en-US" dirty="0" smtClean="0"/>
              <a:t>IEEE 802 project notifications to SC6</a:t>
            </a:r>
          </a:p>
          <a:p>
            <a:pPr lvl="2"/>
            <a:r>
              <a:rPr lang="en-AU" altLang="en-US" dirty="0" smtClean="0"/>
              <a:t>IEEE 802 standards submitted to JTC1 under the PSDO</a:t>
            </a:r>
          </a:p>
          <a:p>
            <a:pPr lvl="2"/>
            <a:r>
              <a:rPr lang="en-AU" altLang="en-US" dirty="0" smtClean="0"/>
              <a:t>Possible security related NPs in SC6</a:t>
            </a:r>
          </a:p>
          <a:p>
            <a:pPr lvl="3"/>
            <a:r>
              <a:rPr lang="en-AU" altLang="en-US" dirty="0" err="1" smtClean="0"/>
              <a:t>TePA</a:t>
            </a:r>
            <a:r>
              <a:rPr lang="en-AU" altLang="en-US" dirty="0" smtClean="0"/>
              <a:t>-AC, </a:t>
            </a:r>
            <a:r>
              <a:rPr lang="en-AU" altLang="en-US" dirty="0" err="1" smtClean="0"/>
              <a:t>TLSec</a:t>
            </a:r>
            <a:r>
              <a:rPr lang="en-AU" altLang="en-US" dirty="0" smtClean="0"/>
              <a:t>, TAAA, WAPI, </a:t>
            </a:r>
            <a:r>
              <a:rPr lang="en-AU" altLang="en-US" dirty="0" err="1" smtClean="0"/>
              <a:t>TISec</a:t>
            </a:r>
            <a:endParaRPr lang="en-AU" altLang="en-US" dirty="0" smtClean="0"/>
          </a:p>
          <a:p>
            <a:pPr lvl="2"/>
            <a:r>
              <a:rPr lang="en-AU" altLang="en-US" dirty="0" smtClean="0"/>
              <a:t>Discussions between IEEE 802 and Swiss NB on security topics</a:t>
            </a:r>
          </a:p>
          <a:p>
            <a:pPr lvl="2"/>
            <a:r>
              <a:rPr lang="en-AU" altLang="en-US" dirty="0" smtClean="0"/>
              <a:t>Possible other NPs in SC6</a:t>
            </a:r>
          </a:p>
          <a:p>
            <a:pPr lvl="3"/>
            <a:r>
              <a:rPr lang="en-AU" altLang="en-US" dirty="0" smtClean="0"/>
              <a:t>UHT/EUHT, </a:t>
            </a:r>
            <a:r>
              <a:rPr lang="en-GB" altLang="en-US" dirty="0" smtClean="0"/>
              <a:t>WLAN Cloud, Optimization technology in WLAN</a:t>
            </a:r>
            <a:endParaRPr lang="en-AU" altLang="en-US" dirty="0" smtClean="0"/>
          </a:p>
          <a:p>
            <a:pPr lvl="1"/>
            <a:r>
              <a:rPr lang="en-AU" altLang="en-US" dirty="0" smtClean="0"/>
              <a:t>Discus the future role of SC6</a:t>
            </a:r>
          </a:p>
          <a:p>
            <a:pPr lvl="2"/>
            <a:r>
              <a:rPr lang="en-AU" altLang="en-US" dirty="0" smtClean="0"/>
              <a:t>What is the role of SC6 in a modern world?</a:t>
            </a:r>
          </a:p>
          <a:p>
            <a:pPr lvl="2"/>
            <a:r>
              <a:rPr lang="en-AU" altLang="en-US" dirty="0" smtClean="0"/>
              <a:t>How should IEEE 802 make use of SC6?</a:t>
            </a:r>
          </a:p>
        </p:txBody>
      </p:sp>
    </p:spTree>
    <p:extLst>
      <p:ext uri="{BB962C8B-B14F-4D97-AF65-F5344CB8AC3E}">
        <p14:creationId xmlns:p14="http://schemas.microsoft.com/office/powerpoint/2010/main" val="428056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11-13-0931r1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11-13-0932r0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11-13-0933r0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11-13-0096r5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11-13-1107r0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11-13-1063r0</a:t>
            </a:r>
            <a:endParaRPr lang="en-US" sz="3200" dirty="0" smtClean="0"/>
          </a:p>
          <a:p>
            <a:r>
              <a:rPr lang="en-US" sz="3200" dirty="0" smtClean="0"/>
              <a:t>Publicity </a:t>
            </a:r>
            <a:r>
              <a:rPr lang="en-US" sz="3200" dirty="0" smtClean="0"/>
              <a:t> </a:t>
            </a:r>
            <a:r>
              <a:rPr lang="en-US" sz="3200" dirty="0" smtClean="0"/>
              <a:t>			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r>
              <a:rPr lang="en-US" sz="3200" dirty="0" smtClean="0"/>
              <a:t>Newcomers material 		11-13-0049r2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11DF50C-1387-4434-A0CC-29370831724C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Approve meeting and teleconference minutes</a:t>
            </a:r>
          </a:p>
          <a:p>
            <a:pPr eaLnBrk="1" hangingPunct="1"/>
            <a:r>
              <a:rPr lang="en-US" altLang="en-US" sz="2800" dirty="0" smtClean="0"/>
              <a:t>The regulatory summaries</a:t>
            </a:r>
          </a:p>
          <a:p>
            <a:pPr eaLnBrk="1" hangingPunct="1"/>
            <a:r>
              <a:rPr lang="en-US" altLang="en-US" sz="2800" dirty="0" smtClean="0"/>
              <a:t>Action items and issues</a:t>
            </a:r>
          </a:p>
          <a:p>
            <a:pPr eaLnBrk="1" hangingPunct="1"/>
            <a:r>
              <a:rPr lang="en-US" altLang="en-US" sz="2800" dirty="0" smtClean="0"/>
              <a:t>NPRM FCC 13-22 update</a:t>
            </a:r>
          </a:p>
          <a:p>
            <a:pPr eaLnBrk="1" hangingPunct="1"/>
            <a:r>
              <a:rPr lang="en-US" altLang="en-US" sz="2800" dirty="0" smtClean="0"/>
              <a:t>NPRM FCC 13-39 response</a:t>
            </a:r>
          </a:p>
          <a:p>
            <a:pPr eaLnBrk="1" hangingPunct="1"/>
            <a:r>
              <a:rPr lang="en-US" altLang="en-US" sz="2800" dirty="0" err="1" smtClean="0"/>
              <a:t>Ofcom</a:t>
            </a:r>
            <a:r>
              <a:rPr lang="en-US" altLang="en-US" sz="2800" dirty="0" smtClean="0"/>
              <a:t> consultations</a:t>
            </a:r>
          </a:p>
          <a:p>
            <a:pPr eaLnBrk="1" hangingPunct="1"/>
            <a:r>
              <a:rPr lang="en-US" altLang="en-US" sz="2800" dirty="0" smtClean="0"/>
              <a:t>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11465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 </a:t>
            </a:r>
            <a:r>
              <a:rPr lang="en-US" altLang="ja-JP" dirty="0" smtClean="0"/>
              <a:t>Nanjing September 2013</a:t>
            </a:r>
            <a:br>
              <a:rPr lang="en-US" altLang="ja-JP" dirty="0" smtClean="0"/>
            </a:br>
            <a:r>
              <a:rPr lang="en-US" altLang="ja-JP" sz="2000" dirty="0" smtClean="0"/>
              <a:t>802.11 revision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GB" dirty="0"/>
              <a:t>Chair: </a:t>
            </a:r>
            <a:r>
              <a:rPr lang="en-US" altLang="ja-JP" dirty="0" smtClean="0"/>
              <a:t>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800" dirty="0"/>
              <a:t>Since July 2013 meeting, h</a:t>
            </a:r>
            <a:r>
              <a:rPr lang="en-US" altLang="ja-JP" dirty="0"/>
              <a:t>eld 3 teleconferences</a:t>
            </a:r>
          </a:p>
          <a:p>
            <a:pPr lvl="1">
              <a:defRPr/>
            </a:pPr>
            <a:r>
              <a:rPr lang="en-US" altLang="ja-JP" sz="2400" dirty="0"/>
              <a:t>Comment resolution 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801 comments (713 LB, 88 remaining 2012 call for comments); approximately 190 comments remain to be resolved</a:t>
            </a:r>
          </a:p>
          <a:p>
            <a:pPr lvl="1">
              <a:lnSpc>
                <a:spcPts val="2500"/>
              </a:lnSpc>
              <a:defRPr/>
            </a:pPr>
            <a:r>
              <a:rPr lang="en-GB" sz="2400" dirty="0"/>
              <a:t>Corrections to 11ad inconsistencies and ambiguities, see </a:t>
            </a:r>
            <a:r>
              <a:rPr lang="en-GB" sz="2400" dirty="0">
                <a:hlinkClick r:id="rId3"/>
              </a:rPr>
              <a:t>https://mentor.ieee.org/802.11/dcn/13/11-13-0937-02-000m-proposed-pre-ballot-changes-related-to-11ad-text.docx</a:t>
            </a:r>
            <a:r>
              <a:rPr lang="en-GB" sz="2400" dirty="0"/>
              <a:t> </a:t>
            </a:r>
          </a:p>
          <a:p>
            <a:pPr>
              <a:defRPr/>
            </a:pPr>
            <a:r>
              <a:rPr lang="en-US" altLang="ja-JP" sz="2800" dirty="0"/>
              <a:t>Goals for September Meeting: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Complete LB193 comment resolution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Working Group letter ballot on P802.11REVmc D2.0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Hear presentations 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September 2013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6B10155-0CBB-4030-9A1B-843033317BDD}" type="slidenum">
              <a:rPr lang="en-US" altLang="ja-JP" sz="1200" smtClean="0"/>
              <a:pPr/>
              <a:t>21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594397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F1CBE42C-304C-4D5E-AA01-7BED2835AFE5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sz="2000" dirty="0" smtClean="0"/>
              <a:t>Very-high Throughput, &lt; 6GHz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 smtClean="0"/>
              <a:t>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05000"/>
            <a:ext cx="8458200" cy="43434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Completed </a:t>
            </a:r>
            <a:r>
              <a:rPr lang="en-US" altLang="en-US" sz="2800" dirty="0"/>
              <a:t>the resolution of SB 01 comments received on draft D6.0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Comment spreadsheet is available at: </a:t>
            </a:r>
            <a:r>
              <a:rPr lang="en-US" altLang="en-US" sz="2400" dirty="0" smtClean="0">
                <a:hlinkClick r:id="rId3"/>
              </a:rPr>
              <a:t>https://mentor.ieee.org/802.11/dcn/13/11-13-0942-06-00ac-sb02-comments-d6-0.xls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r>
              <a:rPr lang="en-US" altLang="en-US" sz="2800" dirty="0"/>
              <a:t>Prepare draft D7.0 and start a second recirculation sponsor </a:t>
            </a:r>
            <a:r>
              <a:rPr lang="en-US" altLang="en-US" sz="2800" dirty="0" smtClean="0"/>
              <a:t>ballot (estimated to start Sep 20).</a:t>
            </a:r>
          </a:p>
          <a:p>
            <a:r>
              <a:rPr lang="en-US" altLang="en-US" sz="2800" dirty="0" smtClean="0"/>
              <a:t>Prepare request to move to RevCom</a:t>
            </a:r>
            <a:endParaRPr lang="en-US" altLang="en-US" sz="2800" dirty="0"/>
          </a:p>
          <a:p>
            <a:r>
              <a:rPr lang="en-US" altLang="en-US" sz="2800" dirty="0"/>
              <a:t>Agenda for this meeting is available  in document 11-13/0950r1.</a:t>
            </a:r>
          </a:p>
        </p:txBody>
      </p:sp>
    </p:spTree>
    <p:extLst>
      <p:ext uri="{BB962C8B-B14F-4D97-AF65-F5344CB8AC3E}">
        <p14:creationId xmlns:p14="http://schemas.microsoft.com/office/powerpoint/2010/main" val="21004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33D37A7-670D-418A-917F-BFC092AF0ADC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C14A347D-CB2F-4233-A8E4-F628275221CA}" type="slidenum">
              <a:rPr lang="en-US" sz="1200"/>
              <a:pPr algn="ctr"/>
              <a:t>23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pPr>
              <a:lnSpc>
                <a:spcPts val="3200"/>
              </a:lnSpc>
            </a:pPr>
            <a:r>
              <a:rPr lang="en-US" dirty="0" err="1" smtClean="0"/>
              <a:t>TGaf</a:t>
            </a:r>
            <a:r>
              <a:rPr lang="en-US" dirty="0" smtClean="0"/>
              <a:t> – Meeting Goals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sz="2400" dirty="0" smtClean="0"/>
              <a:t>Whitespaces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 smtClean="0"/>
              <a:t>: Richard Kennedy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228600" y="1905000"/>
            <a:ext cx="8610600" cy="4570412"/>
          </a:xfrm>
        </p:spPr>
        <p:txBody>
          <a:bodyPr lIns="91440" tIns="45720" rIns="91440" bIns="45720"/>
          <a:lstStyle/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Approve meeting and teleconference minutes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Regulatory update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the results of LB197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the results of the 1</a:t>
            </a:r>
            <a:r>
              <a:rPr lang="en-US" altLang="ja-JP" sz="2800" baseline="30000" dirty="0">
                <a:ea typeface="MS PGothic" pitchFamily="34" charset="-128"/>
              </a:rPr>
              <a:t>st</a:t>
            </a:r>
            <a:r>
              <a:rPr lang="en-US" altLang="ja-JP" sz="2800" dirty="0">
                <a:ea typeface="MS PGothic" pitchFamily="34" charset="-128"/>
              </a:rPr>
              <a:t> Sponsor Ballot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of the progress since July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Editorial review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and Approve all comment resolution submissions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Plan Sponsor Ballot schedule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Plan for November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9706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September </a:t>
            </a:r>
            <a:r>
              <a:rPr lang="en-US" dirty="0" smtClean="0"/>
              <a:t>Snapshot</a:t>
            </a:r>
            <a:br>
              <a:rPr lang="en-US" dirty="0" smtClean="0"/>
            </a:br>
            <a:r>
              <a:rPr lang="en-US" sz="2400" dirty="0" smtClean="0"/>
              <a:t>sub 1GHz 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 smtClean="0"/>
              <a:t>: Dave Halasz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91000"/>
          </a:xfrm>
        </p:spPr>
        <p:txBody>
          <a:bodyPr/>
          <a:lstStyle/>
          <a:p>
            <a:pPr marL="609600" indent="-609600"/>
            <a:r>
              <a:rPr lang="en-US" sz="3200" dirty="0"/>
              <a:t>Address comments on Draft P802.11ah D0.1</a:t>
            </a:r>
          </a:p>
          <a:p>
            <a:pPr marL="1009650" lvl="1" indent="-609600"/>
            <a:r>
              <a:rPr lang="fr-FR" sz="2800" dirty="0">
                <a:hlinkClick r:id="rId3"/>
              </a:rPr>
              <a:t>11-13-0701 Comment collection 9 comments.xlsx</a:t>
            </a:r>
            <a:endParaRPr lang="en-US" sz="2800" dirty="0"/>
          </a:p>
          <a:p>
            <a:pPr marL="609600" indent="-609600"/>
            <a:r>
              <a:rPr lang="en-US" sz="3200" dirty="0"/>
              <a:t>Letter Ballot targeted in September</a:t>
            </a:r>
          </a:p>
          <a:p>
            <a:pPr marL="1009650" lvl="1" indent="-609600"/>
            <a:r>
              <a:rPr lang="en-US" sz="2800" dirty="0"/>
              <a:t>988 Comments received</a:t>
            </a:r>
          </a:p>
          <a:p>
            <a:pPr marL="1009650" lvl="1" indent="-609600"/>
            <a:r>
              <a:rPr lang="en-US" sz="2800" dirty="0"/>
              <a:t>311 Comments addressed in July</a:t>
            </a:r>
          </a:p>
          <a:p>
            <a:pPr marL="1009650" lvl="1" indent="-609600"/>
            <a:r>
              <a:rPr lang="en-US" sz="2800" dirty="0"/>
              <a:t>92 Comments discussed on conference calls, as of Sept. 5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1009650" lvl="1" indent="-609600"/>
            <a:r>
              <a:rPr lang="en-US" sz="2800" dirty="0"/>
              <a:t>=&gt; Will be challenging to reach LB in September</a:t>
            </a:r>
          </a:p>
          <a:p>
            <a:pPr marL="1009650" lvl="1" indent="-609600"/>
            <a:endParaRPr lang="en-US" sz="3200" dirty="0" smtClean="0"/>
          </a:p>
          <a:p>
            <a:pPr marL="1009650" lvl="1" indent="-609600">
              <a:buNone/>
            </a:pPr>
            <a:endParaRPr lang="en-US" sz="3200" dirty="0" smtClean="0"/>
          </a:p>
          <a:p>
            <a:pPr marL="609600" indent="-609600"/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1009650" lvl="1" indent="-609600"/>
            <a:endParaRPr lang="en-US" sz="32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6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</a:t>
            </a:r>
            <a:r>
              <a:rPr lang="en-US" altLang="ja-JP" sz="2900" dirty="0" smtClean="0">
                <a:ea typeface="ＭＳ Ｐゴシック" pitchFamily="34" charset="-128"/>
              </a:rPr>
              <a:t>– </a:t>
            </a:r>
            <a:r>
              <a:rPr lang="en-US" altLang="ja-JP" sz="2800" dirty="0" smtClean="0">
                <a:ea typeface="ＭＳ Ｐゴシック" pitchFamily="34" charset="-128"/>
              </a:rPr>
              <a:t>Nanjing </a:t>
            </a:r>
            <a:r>
              <a:rPr lang="en-US" altLang="ja-JP" sz="2900" dirty="0" smtClean="0">
                <a:ea typeface="ＭＳ Ｐゴシック" pitchFamily="34" charset="-128"/>
              </a:rPr>
              <a:t> September </a:t>
            </a:r>
            <a:r>
              <a:rPr lang="en-US" altLang="ja-JP" sz="2900" dirty="0" smtClean="0">
                <a:ea typeface="ＭＳ Ｐゴシック" pitchFamily="34" charset="-128"/>
              </a:rPr>
              <a:t>2013</a:t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400" dirty="0" smtClean="0">
                <a:ea typeface="ＭＳ Ｐゴシック" pitchFamily="34" charset="-128"/>
              </a:rPr>
              <a:t>Fast Initial Link Setup </a:t>
            </a:r>
            <a:r>
              <a:rPr lang="en-US" altLang="ja-JP" sz="2900" dirty="0" smtClean="0">
                <a:ea typeface="ＭＳ Ｐゴシック" pitchFamily="34" charset="-128"/>
              </a:rPr>
              <a:t/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900" dirty="0" smtClean="0">
                <a:ea typeface="ＭＳ Ｐゴシック" pitchFamily="34" charset="-128"/>
              </a:rPr>
              <a:t>Chair</a:t>
            </a:r>
            <a:r>
              <a:rPr lang="en-US" altLang="ja-JP" sz="2900" dirty="0" smtClean="0">
                <a:ea typeface="ＭＳ Ｐゴシック" pitchFamily="34" charset="-128"/>
              </a:rPr>
              <a:t>: Hiroshi Mano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839200" cy="4267200"/>
          </a:xfrm>
        </p:spPr>
        <p:txBody>
          <a:bodyPr lIns="91440" tIns="45720" rIns="91440" bIns="45720"/>
          <a:lstStyle/>
          <a:p>
            <a:r>
              <a:rPr lang="en-US" altLang="ja-JP" sz="2800" dirty="0"/>
              <a:t>Goals for the  Meeting:</a:t>
            </a:r>
          </a:p>
          <a:p>
            <a:pPr lvl="1"/>
            <a:r>
              <a:rPr lang="en-US" altLang="ja-JP" sz="3200" dirty="0"/>
              <a:t>Approve minutes of past meeting and teleconference</a:t>
            </a:r>
          </a:p>
          <a:p>
            <a:pPr lvl="1"/>
            <a:r>
              <a:rPr lang="en-US" altLang="ja-JP" sz="3200" dirty="0"/>
              <a:t>Comment resolution of WG LB (D1.0)</a:t>
            </a:r>
          </a:p>
          <a:p>
            <a:pPr lvl="1"/>
            <a:r>
              <a:rPr lang="en-US" altLang="ja-JP" sz="3200" dirty="0"/>
              <a:t>Approve Timeline</a:t>
            </a:r>
          </a:p>
          <a:p>
            <a:pPr lvl="1"/>
            <a:r>
              <a:rPr lang="en-US" altLang="ja-JP" sz="3200" dirty="0"/>
              <a:t>Approve Teleconference schedule</a:t>
            </a:r>
          </a:p>
          <a:p>
            <a:pPr lvl="1"/>
            <a:r>
              <a:rPr lang="en-US" altLang="ja-JP" sz="3200" dirty="0"/>
              <a:t>Approve Plan for  Nov</a:t>
            </a:r>
            <a:endParaRPr lang="en-US" altLang="ja-JP" sz="2800" dirty="0"/>
          </a:p>
          <a:p>
            <a:pPr lvl="1"/>
            <a:endParaRPr lang="en-US" altLang="ja-JP" sz="2800" dirty="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 smtClean="0"/>
              <a:t>September 2013</a:t>
            </a:r>
            <a:endParaRPr kumimoji="0" lang="en-US" altLang="ja-JP" sz="180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D38066DA-07C7-498C-ACF8-052A45E0CCFD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15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</a:t>
            </a:r>
            <a:r>
              <a:rPr lang="en-US" sz="3600" dirty="0" smtClean="0"/>
              <a:t>September </a:t>
            </a:r>
            <a:r>
              <a:rPr lang="en-US" sz="3600" dirty="0" smtClean="0"/>
              <a:t>2013</a:t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</a:t>
            </a:r>
            <a:r>
              <a:rPr lang="en-US" sz="3600" dirty="0" smtClean="0"/>
              <a:t>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42672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List of Complete and New Technique Proposals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Technique Proposal Presentation</a:t>
            </a:r>
          </a:p>
          <a:p>
            <a:pPr>
              <a:defRPr/>
            </a:pPr>
            <a:endParaRPr lang="en-US" sz="18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45GHz Channel Measurement and Modeling</a:t>
            </a:r>
          </a:p>
          <a:p>
            <a:pPr marL="0" indent="0">
              <a:buFontTx/>
              <a:buNone/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submissions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800" b="1" dirty="0">
                <a:latin typeface="Arial" charset="0"/>
                <a:ea typeface="ＭＳ Ｐゴシック" charset="0"/>
                <a:cs typeface="Arial" charset="0"/>
              </a:rPr>
              <a:t>Plan to Call for Nomination of TG Technical Editors</a:t>
            </a:r>
          </a:p>
          <a:p>
            <a:pPr lvl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sz="2000" dirty="0"/>
              <a:t>Enhancements For Transit Links Within Bridged </a:t>
            </a:r>
            <a:r>
              <a:rPr lang="en-GB" sz="2000" dirty="0" smtClean="0"/>
              <a:t>Networks</a:t>
            </a:r>
            <a:br>
              <a:rPr lang="en-GB" sz="2000" dirty="0" smtClean="0"/>
            </a:br>
            <a:r>
              <a:rPr lang="en-GB" sz="2800" dirty="0" smtClean="0"/>
              <a:t>Chair: Donald Eastlake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114800"/>
          </a:xfrm>
        </p:spPr>
        <p:txBody>
          <a:bodyPr/>
          <a:lstStyle/>
          <a:p>
            <a:pPr marL="609600" indent="-609600"/>
            <a:r>
              <a:rPr lang="en-US" sz="3200" dirty="0"/>
              <a:t>Primary foci: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Decide on solution to the sub-setting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Selection of a Technical 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Joint meeting with IEEE 802.11 ARC SC.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Develop process and timeline for </a:t>
            </a:r>
            <a:r>
              <a:rPr lang="en-GB" sz="2800" dirty="0" err="1"/>
              <a:t>TGak</a:t>
            </a:r>
            <a:r>
              <a:rPr lang="en-GB" sz="2800" dirty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800" dirty="0"/>
          </a:p>
          <a:p>
            <a:pPr marL="609600" indent="-609600"/>
            <a:r>
              <a:rPr lang="en-US" sz="3200" dirty="0"/>
              <a:t>Agenda: See 11-13/0953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dirty="0" smtClean="0"/>
          </a:p>
          <a:p>
            <a:pPr marL="1009650" lvl="1" indent="-609600">
              <a:spcBef>
                <a:spcPts val="0"/>
              </a:spcBef>
            </a:pPr>
            <a:endParaRPr lang="en-US" sz="36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88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September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7B307420-0854-4F84-B48B-9931ACB92778}" type="slidenum">
              <a:rPr lang="en-US" sz="1200" smtClean="0"/>
              <a:pPr/>
              <a:t>28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802.11aq –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sz="2400" b="0" dirty="0" smtClean="0"/>
              <a:t>Pre-Association Discovery</a:t>
            </a:r>
            <a:r>
              <a:rPr lang="en-GB" sz="2400" dirty="0"/>
              <a:t>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dirty="0" smtClean="0"/>
              <a:t>Chair</a:t>
            </a:r>
            <a:r>
              <a:rPr lang="en-GB" sz="2800" dirty="0"/>
              <a:t>: </a:t>
            </a:r>
            <a:r>
              <a:rPr lang="en-GB" sz="2800" dirty="0" smtClean="0"/>
              <a:t>Stephen McCann</a:t>
            </a:r>
            <a:endParaRPr lang="en-US" sz="28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57400"/>
            <a:ext cx="8458200" cy="4343400"/>
          </a:xfrm>
        </p:spPr>
        <p:txBody>
          <a:bodyPr lIns="91440" tIns="45720" rIns="91440" bIns="45720"/>
          <a:lstStyle/>
          <a:p>
            <a:r>
              <a:rPr lang="en-US" altLang="en-US" sz="2800" dirty="0"/>
              <a:t>Presentations</a:t>
            </a:r>
          </a:p>
          <a:p>
            <a:pPr lvl="1"/>
            <a:r>
              <a:rPr lang="en-US" altLang="en-US" sz="2400" dirty="0"/>
              <a:t>PAD technical presentations</a:t>
            </a:r>
          </a:p>
          <a:p>
            <a:pPr lvl="1"/>
            <a:r>
              <a:rPr lang="en-US" altLang="en-US" sz="2400" dirty="0"/>
              <a:t>Transportation of higher layer service discovery protocols</a:t>
            </a:r>
          </a:p>
          <a:p>
            <a:pPr lvl="1"/>
            <a:r>
              <a:rPr lang="en-US" altLang="en-US" sz="2400" dirty="0"/>
              <a:t>Merging and down selection of solutions</a:t>
            </a:r>
          </a:p>
          <a:p>
            <a:r>
              <a:rPr lang="en-US" altLang="en-US" sz="2800" dirty="0"/>
              <a:t>Documents under development</a:t>
            </a:r>
          </a:p>
          <a:p>
            <a:pPr lvl="1"/>
            <a:r>
              <a:rPr lang="en-US" altLang="en-US" sz="2400" dirty="0"/>
              <a:t>Framework Requirements Document</a:t>
            </a:r>
          </a:p>
          <a:p>
            <a:pPr lvl="1"/>
            <a:r>
              <a:rPr lang="en-US" altLang="en-US" sz="2400" dirty="0"/>
              <a:t>Terminology Document</a:t>
            </a:r>
          </a:p>
          <a:p>
            <a:r>
              <a:rPr lang="en-US" altLang="en-US" sz="2800" dirty="0"/>
              <a:t>Liaisons</a:t>
            </a:r>
          </a:p>
          <a:p>
            <a:r>
              <a:rPr lang="en-US" altLang="en-US" sz="2800" dirty="0"/>
              <a:t>Agenda for this meeting is 11-13/1020r0.</a:t>
            </a:r>
          </a:p>
        </p:txBody>
      </p:sp>
    </p:spTree>
    <p:extLst>
      <p:ext uri="{BB962C8B-B14F-4D97-AF65-F5344CB8AC3E}">
        <p14:creationId xmlns:p14="http://schemas.microsoft.com/office/powerpoint/2010/main" val="33071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74344"/>
            <a:ext cx="7772400" cy="1143000"/>
          </a:xfrm>
        </p:spPr>
        <p:txBody>
          <a:bodyPr lIns="91440" tIns="45720" rIns="91440" bIns="45720"/>
          <a:lstStyle/>
          <a:p>
            <a:r>
              <a:rPr lang="en-US" dirty="0" smtClean="0"/>
              <a:t>HEW SG – </a:t>
            </a:r>
            <a:r>
              <a:rPr lang="en-US" dirty="0" smtClean="0"/>
              <a:t>September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US" sz="2000" dirty="0" smtClean="0"/>
              <a:t>High Efficiency WLAN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676400"/>
            <a:ext cx="8763000" cy="4876800"/>
          </a:xfrm>
        </p:spPr>
        <p:txBody>
          <a:bodyPr lIns="91440" tIns="45720" rIns="91440" bIns="45720"/>
          <a:lstStyle/>
          <a:p>
            <a:r>
              <a:rPr lang="en-CA" altLang="en-US" sz="2000" dirty="0"/>
              <a:t>Continue to receive submissions that could assist in drafting the PAR and the 5C.</a:t>
            </a:r>
          </a:p>
          <a:p>
            <a:pPr lvl="1"/>
            <a:r>
              <a:rPr lang="en-CA" altLang="en-US" sz="1800" dirty="0"/>
              <a:t>A call for submission was issued on the IEEE 802.11 reflector. Submissions may cover topics including:</a:t>
            </a:r>
          </a:p>
          <a:p>
            <a:pPr lvl="2"/>
            <a:r>
              <a:rPr lang="en-US" altLang="en-US" sz="2000" dirty="0"/>
              <a:t>Market needs, applications, usage scenarios</a:t>
            </a:r>
            <a:endParaRPr lang="en-CA" altLang="en-US" sz="2000" dirty="0"/>
          </a:p>
          <a:p>
            <a:pPr lvl="2"/>
            <a:r>
              <a:rPr lang="en-US" altLang="en-US" sz="2000" dirty="0"/>
              <a:t>Technology &amp; feasibility</a:t>
            </a:r>
            <a:endParaRPr lang="en-CA" altLang="en-US" sz="2000" dirty="0"/>
          </a:p>
          <a:p>
            <a:pPr lvl="3"/>
            <a:r>
              <a:rPr lang="en-US" altLang="en-US" sz="1400" dirty="0"/>
              <a:t>MAC efficiency evaluation and enhancements.</a:t>
            </a:r>
            <a:endParaRPr lang="en-CA" altLang="en-US" sz="1400" dirty="0"/>
          </a:p>
          <a:p>
            <a:pPr lvl="3"/>
            <a:r>
              <a:rPr lang="en-US" altLang="en-US" sz="1400" dirty="0"/>
              <a:t>PHY enhancements to 11ac</a:t>
            </a:r>
            <a:endParaRPr lang="en-CA" altLang="en-US" sz="1400" dirty="0"/>
          </a:p>
          <a:p>
            <a:pPr lvl="3"/>
            <a:r>
              <a:rPr lang="en-US" altLang="en-US" sz="1400" dirty="0"/>
              <a:t>new MAC &amp; PHY technology</a:t>
            </a:r>
            <a:endParaRPr lang="en-CA" altLang="en-US" sz="1400" dirty="0"/>
          </a:p>
          <a:p>
            <a:pPr lvl="2"/>
            <a:r>
              <a:rPr lang="en-US" altLang="en-US" sz="2000" dirty="0"/>
              <a:t>Requirements</a:t>
            </a:r>
            <a:endParaRPr lang="en-CA" altLang="en-US" sz="2000" dirty="0"/>
          </a:p>
          <a:p>
            <a:pPr lvl="3"/>
            <a:r>
              <a:rPr lang="en-US" altLang="en-US" sz="1400" dirty="0"/>
              <a:t>metrics (i.e. throughput, network capacity, spectral efficiency, range,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)</a:t>
            </a:r>
            <a:endParaRPr lang="en-CA" altLang="en-US" sz="1400" dirty="0"/>
          </a:p>
          <a:p>
            <a:pPr lvl="3"/>
            <a:r>
              <a:rPr lang="en-US" altLang="en-US" sz="1400" dirty="0"/>
              <a:t>coexistence / interoperability</a:t>
            </a:r>
            <a:endParaRPr lang="en-CA" altLang="en-US" sz="1400" dirty="0"/>
          </a:p>
          <a:p>
            <a:pPr lvl="2"/>
            <a:r>
              <a:rPr lang="en-US" altLang="en-US" sz="2000" dirty="0"/>
              <a:t>Spectrum availability &amp; regulatory options</a:t>
            </a:r>
          </a:p>
          <a:p>
            <a:r>
              <a:rPr lang="en-US" altLang="en-US" sz="2000" dirty="0"/>
              <a:t>Initiate the discussion on problem definition and possible project </a:t>
            </a:r>
            <a:r>
              <a:rPr lang="en-US" altLang="en-US" sz="2000" dirty="0" smtClean="0"/>
              <a:t>scopes</a:t>
            </a:r>
            <a:endParaRPr lang="en-US" altLang="en-US" sz="2000" dirty="0"/>
          </a:p>
          <a:p>
            <a:r>
              <a:rPr lang="en-US" altLang="en-US" sz="2000" dirty="0"/>
              <a:t>Agenda for this meeting is available  in document 11-13/0951r1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58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2376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53414853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099810"/>
            <a:ext cx="8610600" cy="499619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IEEE 802.11 WG Letter Ballot #197  was a  15 day Working Group Technical  recirculation Ballot asking the question "Should P802.11af D5.0 be forwarded to Sponsor Ballot?"    </a:t>
            </a:r>
          </a:p>
          <a:p>
            <a:pPr marL="0" indent="0">
              <a:buNone/>
            </a:pPr>
            <a:r>
              <a:rPr lang="en-US" sz="1400" dirty="0"/>
              <a:t>Ballot Opening Date:   Wednesday       July 17, 2013 - 23:59 ET</a:t>
            </a:r>
            <a:br>
              <a:rPr lang="en-US" sz="1400" dirty="0"/>
            </a:br>
            <a:r>
              <a:rPr lang="en-US" sz="1400" dirty="0"/>
              <a:t>Ballot Closing Date:     Thursday            August 01, 2013 - 23:59 ET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RESULTS</a:t>
            </a:r>
            <a:r>
              <a:rPr lang="en-US" sz="1400" dirty="0"/>
              <a:t>: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300 eligible people are in this ballot group</a:t>
            </a:r>
            <a:r>
              <a:rPr lang="en-US" sz="1400" dirty="0" smtClean="0"/>
              <a:t>.</a:t>
            </a:r>
            <a:r>
              <a:rPr lang="en-US" sz="1400" dirty="0"/>
              <a:t>  </a:t>
            </a:r>
            <a:br>
              <a:rPr lang="en-US" sz="1400" dirty="0"/>
            </a:br>
            <a:r>
              <a:rPr lang="en-US" sz="1400" dirty="0"/>
              <a:t>228 affirmative votes </a:t>
            </a:r>
            <a:br>
              <a:rPr lang="en-US" sz="1400" dirty="0"/>
            </a:br>
            <a:r>
              <a:rPr lang="en-US" sz="1400" dirty="0"/>
              <a:t>    3 negative votes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 1  negative vote without comments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   7  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===  </a:t>
            </a:r>
            <a:br>
              <a:rPr lang="en-US" sz="1400" dirty="0"/>
            </a:br>
            <a:r>
              <a:rPr lang="en-US" sz="1400" dirty="0"/>
              <a:t>239  votes received  =  79.7%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</a:t>
            </a:r>
            <a:r>
              <a:rPr lang="en-US" sz="1400" dirty="0" smtClean="0"/>
              <a:t>=</a:t>
            </a:r>
            <a:r>
              <a:rPr lang="en-US" sz="1400" dirty="0"/>
              <a:t>    2.9% valid abstentions</a:t>
            </a:r>
          </a:p>
          <a:p>
            <a:pPr marL="0" indent="0">
              <a:buNone/>
            </a:pPr>
            <a:r>
              <a:rPr lang="en-US" sz="1400" dirty="0"/>
              <a:t>   </a:t>
            </a:r>
            <a:br>
              <a:rPr lang="en-US" sz="14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228  affirmative votes       =      98.7 % affirmative</a:t>
            </a:r>
            <a:br>
              <a:rPr lang="en-US" sz="1600" dirty="0"/>
            </a:br>
            <a:r>
              <a:rPr lang="en-US" sz="1600" dirty="0"/>
              <a:t>    3  valid negative votes  =        1.3 %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been met, </a:t>
            </a:r>
          </a:p>
          <a:p>
            <a:pPr marL="0" indent="0">
              <a:buNone/>
            </a:pP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00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1800" y="576590"/>
            <a:ext cx="2659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TGAF – LB#197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94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990600"/>
            <a:ext cx="8077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IEEE </a:t>
            </a:r>
            <a:r>
              <a:rPr lang="en-US" sz="1600" dirty="0"/>
              <a:t>802.11 WG Letter Ballot #198  was the initial 30 day Working Group Technical Ballot asking the question "Should P802.11ai D1.0 be forwarded to Sponsor Ballot?"  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</a:t>
            </a:r>
            <a:r>
              <a:rPr lang="en-US" sz="1600" dirty="0"/>
              <a:t>  </a:t>
            </a:r>
          </a:p>
          <a:p>
            <a:pPr marL="0" indent="0">
              <a:buNone/>
            </a:pPr>
            <a:r>
              <a:rPr lang="en-US" sz="1600" dirty="0"/>
              <a:t>Ballot Opening Date:   Tuesday             August 13, 2013 - 23:59 ET</a:t>
            </a:r>
            <a:br>
              <a:rPr lang="en-US" sz="1600" dirty="0"/>
            </a:br>
            <a:r>
              <a:rPr lang="en-US" sz="1600" dirty="0"/>
              <a:t>Ballot Closing Date:     Thursday            September 12, 2013 - 23:59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334 eligible people are in this ballot group</a:t>
            </a:r>
            <a:r>
              <a:rPr lang="en-US" sz="1600" dirty="0" smtClean="0"/>
              <a:t>.</a:t>
            </a:r>
            <a:r>
              <a:rPr lang="en-US" sz="1600" dirty="0"/>
              <a:t>  </a:t>
            </a:r>
            <a:br>
              <a:rPr lang="en-US" sz="1600" dirty="0"/>
            </a:br>
            <a:r>
              <a:rPr lang="en-US" sz="1600" dirty="0" smtClean="0"/>
              <a:t> 147 </a:t>
            </a:r>
            <a:r>
              <a:rPr lang="en-US" sz="1600" dirty="0"/>
              <a:t>affirmative votes </a:t>
            </a:r>
            <a:br>
              <a:rPr lang="en-US" sz="1600" dirty="0"/>
            </a:br>
            <a:r>
              <a:rPr lang="en-US" sz="1600" dirty="0"/>
              <a:t>   51 negative votes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 6  negative vote without comments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  22  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226  votes received  =  67.7%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</a:t>
            </a:r>
            <a:r>
              <a:rPr lang="en-US" sz="1600" dirty="0" smtClean="0"/>
              <a:t>=</a:t>
            </a:r>
            <a:r>
              <a:rPr lang="en-US" sz="1600" dirty="0"/>
              <a:t>   9.7% valid abstentions</a:t>
            </a:r>
          </a:p>
          <a:p>
            <a:pPr marL="0" indent="0">
              <a:buNone/>
            </a:pPr>
            <a:r>
              <a:rPr lang="en-US" sz="1600" dirty="0"/>
              <a:t>  </a:t>
            </a:r>
            <a:br>
              <a:rPr lang="en-US" sz="16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 smtClean="0"/>
              <a:t>147</a:t>
            </a:r>
            <a:r>
              <a:rPr lang="en-US" sz="1800" dirty="0"/>
              <a:t>  affirmative votes       </a:t>
            </a:r>
            <a:r>
              <a:rPr lang="en-US" sz="1800" dirty="0" smtClean="0"/>
              <a:t> =</a:t>
            </a:r>
            <a:r>
              <a:rPr lang="en-US" sz="1800" dirty="0"/>
              <a:t>     </a:t>
            </a:r>
            <a:r>
              <a:rPr lang="en-US" sz="1800" dirty="0" smtClean="0"/>
              <a:t>74.2 </a:t>
            </a:r>
            <a:r>
              <a:rPr lang="en-US" sz="1800" dirty="0"/>
              <a:t>% affirmative</a:t>
            </a:r>
            <a:br>
              <a:rPr lang="en-US" sz="1800" dirty="0"/>
            </a:br>
            <a:r>
              <a:rPr lang="en-US" sz="1800" dirty="0"/>
              <a:t>   51  valid negative votes  =    </a:t>
            </a:r>
            <a:r>
              <a:rPr lang="en-US" sz="1800" dirty="0" smtClean="0"/>
              <a:t>  </a:t>
            </a:r>
            <a:r>
              <a:rPr lang="en-US" sz="1800" dirty="0"/>
              <a:t>25.8 % negative</a:t>
            </a:r>
          </a:p>
          <a:p>
            <a:pPr marL="0" indent="0">
              <a:buNone/>
            </a:pPr>
            <a:r>
              <a:rPr lang="en-US" sz="1800" dirty="0"/>
              <a:t>The 75% affirmation requirement has not been met, </a:t>
            </a:r>
            <a:r>
              <a:rPr lang="en-US" sz="1800" dirty="0" smtClean="0"/>
              <a:t>Motion </a:t>
            </a:r>
            <a:r>
              <a:rPr lang="en-US" sz="1800" dirty="0"/>
              <a:t>Fails.</a:t>
            </a:r>
          </a:p>
          <a:p>
            <a:pPr marL="0" indent="0">
              <a:buNone/>
            </a:pPr>
            <a:r>
              <a:rPr lang="en-US" sz="1800" dirty="0"/>
              <a:t>There were 1389 comments received</a:t>
            </a:r>
            <a:r>
              <a:rPr lang="en-US" sz="1600" dirty="0"/>
              <a:t>.                                            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1800" y="576590"/>
            <a:ext cx="257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TGAI – LB#198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94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/>
          </p:nvPr>
        </p:nvSpPr>
        <p:spPr>
          <a:xfrm>
            <a:off x="228600" y="1123777"/>
            <a:ext cx="8686800" cy="520082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The first IEEE P802.11ac (VHT 5GHz) 15 day recirculation Sponsor Ballot asked the question “Should  P802.11ac  Draft 6.0 be forwarded to RevCom?”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Ballot </a:t>
            </a:r>
            <a:r>
              <a:rPr lang="en-US" sz="1400" dirty="0"/>
              <a:t>Opening Date:    Friday        July 19, 2013 - 23:59 ET</a:t>
            </a:r>
            <a:br>
              <a:rPr lang="en-US" sz="1400" dirty="0"/>
            </a:br>
            <a:r>
              <a:rPr lang="en-US" sz="1400" dirty="0"/>
              <a:t>Ballot Closing Date:     Saturday    August 03, 2013 - 23:59 ET 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RESULTS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400" dirty="0"/>
              <a:t>211 eligible people are in this ballot group.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167 affirmative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 6  negative votes with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 0 negative votes without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10 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=======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183  votes received    =  86.7 % valid returns</a:t>
            </a:r>
            <a:br>
              <a:rPr lang="en-US" sz="1400" dirty="0"/>
            </a:br>
            <a:r>
              <a:rPr lang="en-US" sz="1400" dirty="0"/>
              <a:t>                                 </a:t>
            </a:r>
            <a:r>
              <a:rPr lang="en-US" sz="1400" dirty="0" smtClean="0"/>
              <a:t>  </a:t>
            </a:r>
            <a:r>
              <a:rPr lang="en-US" sz="1400" dirty="0"/>
              <a:t> =    5.25% valid abstentions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167  affirmative votes        =      96.5 % affirmative</a:t>
            </a:r>
            <a:br>
              <a:rPr lang="en-US" sz="1600" dirty="0"/>
            </a:br>
            <a:r>
              <a:rPr lang="en-US" sz="1600" dirty="0"/>
              <a:t>   6  total negative votes   </a:t>
            </a:r>
            <a:r>
              <a:rPr lang="en-US" sz="1600" dirty="0" smtClean="0"/>
              <a:t>  =</a:t>
            </a:r>
            <a:r>
              <a:rPr lang="en-US" sz="1600" dirty="0"/>
              <a:t>        3.5  % negative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The motion PASSES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There were  45 comments received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600557"/>
            <a:ext cx="6413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TGAC – First recirculation Sponsor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107799"/>
            <a:ext cx="8534400" cy="529300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first IEEE P802.11af (Whitespaces) 30 day initial Sponsor Ballot asked the question “Should  P802.11af  Draft 5.0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   Monday        August 12, 2013 - 23:59 ET</a:t>
            </a:r>
            <a:br>
              <a:rPr lang="en-US" sz="1600" dirty="0"/>
            </a:br>
            <a:r>
              <a:rPr lang="en-US" sz="1600" dirty="0"/>
              <a:t>Ballot Closing Date:     Wednesday    September 11, 2013 - 23:59 ET 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>183 eligible people are in this ballot group.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143  affirmative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 5  negative votes with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 1  negative vote without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9  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=======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158  votes received    =  86.4 %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</a:t>
            </a:r>
            <a:r>
              <a:rPr lang="en-US" sz="1600" dirty="0"/>
              <a:t> </a:t>
            </a:r>
            <a:r>
              <a:rPr lang="en-US" sz="1600" dirty="0"/>
              <a:t>  =    5.7 % valid abstentions</a:t>
            </a:r>
          </a:p>
          <a:p>
            <a:pPr marL="0" indent="0">
              <a:buNone/>
            </a:pPr>
            <a:r>
              <a:rPr lang="en-US" sz="1600" dirty="0"/>
              <a:t>  </a:t>
            </a:r>
            <a:br>
              <a:rPr lang="en-US" sz="16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143  affirmative votes        =      96.6 % affirmative</a:t>
            </a:r>
            <a:br>
              <a:rPr lang="en-US" sz="1800" dirty="0"/>
            </a:br>
            <a:r>
              <a:rPr lang="en-US" sz="1800" dirty="0"/>
              <a:t>   5  total negative votes  </a:t>
            </a:r>
            <a:r>
              <a:rPr lang="en-US" sz="1800" dirty="0" smtClean="0"/>
              <a:t>   </a:t>
            </a:r>
            <a:r>
              <a:rPr lang="en-US" sz="1800" dirty="0"/>
              <a:t>=        3.4  % </a:t>
            </a:r>
            <a:r>
              <a:rPr lang="en-US" sz="1800" dirty="0" smtClean="0"/>
              <a:t>negative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motion PASSES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There were  143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584579"/>
            <a:ext cx="4751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TGAF – Initial Sponsor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7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71624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September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284167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Sep 2013-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562969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289681</TotalTime>
  <Words>2311</Words>
  <Application>Microsoft Office PowerPoint</Application>
  <PresentationFormat>On-screen Show (4:3)</PresentationFormat>
  <Paragraphs>914</Paragraphs>
  <Slides>35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 Opening Report Snapshots  September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September 2013</vt:lpstr>
      <vt:lpstr>WG11 Task &amp; Study Group Officers – Sep 2013- ADJ</vt:lpstr>
      <vt:lpstr>WG11 Meeting Chairs – July 2013</vt:lpstr>
      <vt:lpstr>PowerPoint Presentation</vt:lpstr>
      <vt:lpstr>Current Membership Status - September</vt:lpstr>
      <vt:lpstr>IEEE 802.11 Standards Pipeline</vt:lpstr>
      <vt:lpstr>IEEE 802.11 Revisions</vt:lpstr>
      <vt:lpstr>PowerPoint Presentation</vt:lpstr>
      <vt:lpstr>WG11 Editor Abstract / Agenda – Sep 2013 Chairs: Adrian Stephens, Peter Ecclesine </vt:lpstr>
      <vt:lpstr>WNG SC – September 2013 Wireless Next Generation Chair: Clint Chaplin</vt:lpstr>
      <vt:lpstr>802.11 ARC – September, 2013 Architecture Chair : Mark Hamilton</vt:lpstr>
      <vt:lpstr>IEEE 802 JTC1 SC – September 2013 ISO/IEC/JTC1 coordination Chair: Andrew Myles</vt:lpstr>
      <vt:lpstr>Regulatory Standing Committee  Meeting Goals September 2013 Chair: Richard Kennedy</vt:lpstr>
      <vt:lpstr>IEEE 802.11 TGmc – Nanjing September 2013 802.11 revision  Chair: Dorothy Stanley</vt:lpstr>
      <vt:lpstr>IEEE 802.11ac – September 2013 Very-high Throughput, &lt; 6GHz Chair: Osama Aboul-Magd</vt:lpstr>
      <vt:lpstr>TGaf – Meeting Goals September 2013 Whitespaces Chair: Richard Kennedy</vt:lpstr>
      <vt:lpstr>IEEE 802.11ah September Snapshot sub 1GHz PHY Chair: Dave Halasz </vt:lpstr>
      <vt:lpstr>IEEE 802.11 TGai – Nanjing  September 2013 Fast Initial Link Setup  Chair: Hiroshi Mano</vt:lpstr>
      <vt:lpstr>IEEE 802.11aj - September 2013 China millimeter wave Chair: Xiaoming Peng</vt:lpstr>
      <vt:lpstr>Task Group 802.11ak September 2013 Enhancements For Transit Links Within Bridged Networks Chair: Donald Eastlake</vt:lpstr>
      <vt:lpstr>IEEE 802.11aq – September 2013 Pre-Association Discovery  Chair: Stephen McCann</vt:lpstr>
      <vt:lpstr>HEW SG – September 2013 High Efficiency WLAN Chair: Osama Aboul-Magd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September 2013</dc:title>
  <dc:creator>Bruce Kraemer</dc:creator>
  <cp:lastModifiedBy>Marvell</cp:lastModifiedBy>
  <cp:revision>2843</cp:revision>
  <cp:lastPrinted>2013-09-15T11:25:22Z</cp:lastPrinted>
  <dcterms:created xsi:type="dcterms:W3CDTF">1998-02-10T13:07:52Z</dcterms:created>
  <dcterms:modified xsi:type="dcterms:W3CDTF">2013-09-15T12:21:56Z</dcterms:modified>
</cp:coreProperties>
</file>