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7" r:id="rId3"/>
    <p:sldId id="305" r:id="rId4"/>
    <p:sldId id="320" r:id="rId5"/>
    <p:sldId id="321" r:id="rId6"/>
    <p:sldId id="297" r:id="rId7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94" d="100"/>
          <a:sy n="94" d="100"/>
        </p:scale>
        <p:origin x="-129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17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pPr>
              <a:defRPr/>
            </a:pPr>
            <a:fld id="{B8075DCA-29E5-4171-B6C3-065036487B9A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2013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565" y="6475413"/>
            <a:ext cx="21143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802.11-13/0865r2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/>
              <a:t>Huai-Rong Shao, et al. (</a:t>
            </a:r>
            <a:r>
              <a:rPr lang="en-CA" dirty="0" smtClean="0"/>
              <a:t>Samsung)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Video Data Rate for HEW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36960" y="16333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2013-07-18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36960" y="20143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89380"/>
              </p:ext>
            </p:extLst>
          </p:nvPr>
        </p:nvGraphicFramePr>
        <p:xfrm>
          <a:off x="636960" y="2514600"/>
          <a:ext cx="8202240" cy="3959442"/>
        </p:xfrm>
        <a:graphic>
          <a:graphicData uri="http://schemas.openxmlformats.org/drawingml/2006/table">
            <a:tbl>
              <a:tblPr/>
              <a:tblGrid>
                <a:gridCol w="2024604"/>
                <a:gridCol w="1038258"/>
                <a:gridCol w="1597764"/>
                <a:gridCol w="738317"/>
                <a:gridCol w="2803297"/>
              </a:tblGrid>
              <a:tr h="295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Times New Roman"/>
                        </a:rPr>
                        <a:t>Name</a:t>
                      </a:r>
                      <a:endParaRPr lang="en-US" sz="900" b="1" kern="0">
                        <a:effectLst/>
                        <a:latin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Huai-Rong Shao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Samsung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75 West Plumeria Dr., San Jose, CA 95134, USA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hr.shao@samsung.com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Chiu Ngo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Samsung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75 West Plumeria Dr., San Jose, CA 95134, USA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chiu.ngo@samsung.com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/>
                          <a:ea typeface="Times New Roman"/>
                        </a:rPr>
                        <a:t>Sehee Han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Samsung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416, Maetan-3 Dong, Yeongtong-gu,</a:t>
                      </a: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 Suwon-city, Gyeonggi-do, South Korea</a:t>
                      </a: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sehee7.han@samsung.com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/>
                          <a:ea typeface="Times New Roman"/>
                        </a:rPr>
                        <a:t>SangHyun Chang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Samsung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416, Maetan-3 Dong, Yeongtong-gu,</a:t>
                      </a: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 Suwon-city, Gyeonggi-do, South Korea</a:t>
                      </a: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s29.chang@samsung.com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/>
                          <a:ea typeface="Times New Roman"/>
                        </a:rPr>
                        <a:t>Hyunjeong Kang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Samsung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416, Maetan-3 Dong, Yeongtong-gu,</a:t>
                      </a: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 Suwon-city, Gyeonggi-do, South Korea</a:t>
                      </a: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hyunjeong.kang@samsung.com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/>
                          <a:ea typeface="Times New Roman"/>
                        </a:rPr>
                        <a:t>David Xun Yang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Huawei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F1-17, Bantian, Longgang District, Shenzhen 518129, P.R.China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david.yangxun@huawei.com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8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/>
                          <a:ea typeface="Times New Roman"/>
                        </a:rPr>
                        <a:t>Chaochun Wang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MediaTek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2860 </a:t>
                      </a:r>
                      <a:r>
                        <a:rPr lang="en-US" sz="1000" i="0">
                          <a:effectLst/>
                          <a:latin typeface="Arial"/>
                          <a:ea typeface="Times New Roman"/>
                        </a:rPr>
                        <a:t>Junction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 Ave, </a:t>
                      </a:r>
                      <a:r>
                        <a:rPr lang="en-US" sz="1000" i="0">
                          <a:effectLst/>
                          <a:latin typeface="Arial"/>
                          <a:ea typeface="Times New Roman"/>
                        </a:rPr>
                        <a:t>San Jose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, </a:t>
                      </a:r>
                      <a:r>
                        <a:rPr lang="en-US" sz="1000" i="0">
                          <a:effectLst/>
                          <a:latin typeface="Arial"/>
                          <a:ea typeface="Times New Roman"/>
                        </a:rPr>
                        <a:t>CA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 95134, USA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Chaochun.wang@mediatek.com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031" marR="590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</a:t>
            </a:r>
          </a:p>
          <a:p>
            <a:pPr lvl="1"/>
            <a:r>
              <a:rPr lang="en-US" dirty="0" smtClean="0"/>
              <a:t>How to calculate the data rate of uncompressed video</a:t>
            </a:r>
          </a:p>
          <a:p>
            <a:pPr lvl="1"/>
            <a:r>
              <a:rPr lang="en-US" dirty="0" smtClean="0"/>
              <a:t>How to estimate the data rate of compressed video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2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Data Rate of Uncompressed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2133600"/>
          </a:xfrm>
        </p:spPr>
        <p:txBody>
          <a:bodyPr/>
          <a:lstStyle/>
          <a:p>
            <a:r>
              <a:rPr lang="en-US" sz="2000" dirty="0" smtClean="0"/>
              <a:t>(Uncompressed video data rate) =</a:t>
            </a:r>
          </a:p>
          <a:p>
            <a:pPr marL="0" indent="0">
              <a:buNone/>
            </a:pPr>
            <a:r>
              <a:rPr lang="en-US" sz="2000" dirty="0" smtClean="0"/>
              <a:t>	(Video frame Width)*</a:t>
            </a:r>
            <a:r>
              <a:rPr lang="en-US" sz="2000" dirty="0"/>
              <a:t>(Video frame </a:t>
            </a:r>
            <a:r>
              <a:rPr lang="en-US" sz="2000" dirty="0" smtClean="0"/>
              <a:t>Height)*(Bits per pixel)*(Video frames per second)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(Bits per pixel) depends on the (Bit depth per each color element) and video format (4:4:4, 4:2:2 or 4:2:0)  </a:t>
            </a: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46229"/>
              </p:ext>
            </p:extLst>
          </p:nvPr>
        </p:nvGraphicFramePr>
        <p:xfrm>
          <a:off x="2362200" y="3581400"/>
          <a:ext cx="4114799" cy="2057400"/>
        </p:xfrm>
        <a:graphic>
          <a:graphicData uri="http://schemas.openxmlformats.org/drawingml/2006/table">
            <a:tbl>
              <a:tblPr/>
              <a:tblGrid>
                <a:gridCol w="2071589"/>
                <a:gridCol w="681070"/>
                <a:gridCol w="681070"/>
                <a:gridCol w="681070"/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Color depth per each element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Bits per pixel for 4:4:4 format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Bits per pixel for 4:2:2 format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Bits per pixel for 4:2:0 format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43000" y="5791200"/>
            <a:ext cx="66294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Traditionally commercial video uses 4:2:0 format, but now 4:4:4 and 4:2:2 video formats are mandated by video interface standards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Data Rate of Uncompressed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295400"/>
            <a:ext cx="22860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Data rate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14662"/>
              </p:ext>
            </p:extLst>
          </p:nvPr>
        </p:nvGraphicFramePr>
        <p:xfrm>
          <a:off x="2438400" y="1676400"/>
          <a:ext cx="4097343" cy="4267200"/>
        </p:xfrm>
        <a:graphic>
          <a:graphicData uri="http://schemas.openxmlformats.org/drawingml/2006/table">
            <a:tbl>
              <a:tblPr/>
              <a:tblGrid>
                <a:gridCol w="835537"/>
                <a:gridCol w="440722"/>
                <a:gridCol w="440722"/>
                <a:gridCol w="681743"/>
                <a:gridCol w="716174"/>
                <a:gridCol w="982445"/>
              </a:tblGrid>
              <a:tr h="49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 name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Width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Height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Bits per pixel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frame rate (Hz)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 data rate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78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1080p or Full HD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5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8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UHD 4K video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5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8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UHD 8K video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6096000"/>
            <a:ext cx="5181600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Note: Huawei’s contribution 11-13-0527r2 has a similar table on 4k and 8k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3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223F9-62A7-4C2B-8817-F20AEA3D5F3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30727" y="1658145"/>
            <a:ext cx="8203673" cy="3904455"/>
          </a:xfrm>
        </p:spPr>
        <p:txBody>
          <a:bodyPr>
            <a:noAutofit/>
          </a:bodyPr>
          <a:lstStyle/>
          <a:p>
            <a:r>
              <a:rPr lang="en-US" dirty="0" smtClean="0"/>
              <a:t>Data rate of compressed video depends on the compression ratio</a:t>
            </a:r>
          </a:p>
          <a:p>
            <a:r>
              <a:rPr lang="en-US" dirty="0" smtClean="0"/>
              <a:t>Two major video application areas</a:t>
            </a:r>
          </a:p>
          <a:p>
            <a:pPr lvl="1"/>
            <a:r>
              <a:rPr lang="en-US" dirty="0" smtClean="0"/>
              <a:t>Pre-stored video such as TV broadcasting and Blue-ray movies</a:t>
            </a:r>
          </a:p>
          <a:p>
            <a:pPr lvl="2"/>
            <a:r>
              <a:rPr lang="en-US" sz="1600" dirty="0" smtClean="0"/>
              <a:t>High compression ratio: can go up to several hundreds (MPEG, H.264 and now HEVC)</a:t>
            </a:r>
          </a:p>
          <a:p>
            <a:pPr lvl="2"/>
            <a:r>
              <a:rPr lang="en-US" sz="1600" dirty="0" smtClean="0"/>
              <a:t>Long latency: Both intra-frame and inter-frame video processing, also multi-frame reference schemes</a:t>
            </a:r>
            <a:endParaRPr lang="en-US" sz="1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Real-time video such as 60GHz display extension </a:t>
            </a:r>
          </a:p>
          <a:p>
            <a:pPr lvl="2"/>
            <a:r>
              <a:rPr lang="en-US" sz="1600" dirty="0" smtClean="0"/>
              <a:t>Low compression ratio: usually at the order of 10</a:t>
            </a:r>
          </a:p>
          <a:p>
            <a:pPr lvl="2"/>
            <a:r>
              <a:rPr lang="en-US" sz="1600" dirty="0" smtClean="0"/>
              <a:t>Low-latency: Mainly intra-frame video processing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788640"/>
            <a:ext cx="7772400" cy="582960"/>
          </a:xfrm>
        </p:spPr>
        <p:txBody>
          <a:bodyPr/>
          <a:lstStyle/>
          <a:p>
            <a:r>
              <a:rPr lang="en-US" dirty="0" smtClean="0"/>
              <a:t>Data Rate of Compressed Video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43943" y="6475413"/>
            <a:ext cx="2848537" cy="184666"/>
          </a:xfrm>
        </p:spPr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5867400"/>
            <a:ext cx="800100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Note: currently a lot of Internet video applications like </a:t>
            </a:r>
            <a:r>
              <a:rPr lang="en-US" sz="1600" i="1" dirty="0" err="1" smtClean="0"/>
              <a:t>youtube</a:t>
            </a:r>
            <a:r>
              <a:rPr lang="en-US" sz="1600" i="1" dirty="0" smtClean="0"/>
              <a:t> usually use videos with low resolution and low rate  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04982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573</Words>
  <Application>Microsoft Office PowerPoint</Application>
  <PresentationFormat>On-screen Show (4:3)</PresentationFormat>
  <Paragraphs>197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Video Data Rate for HEW</vt:lpstr>
      <vt:lpstr>Motivation</vt:lpstr>
      <vt:lpstr>Data Rate of Uncompressed Video</vt:lpstr>
      <vt:lpstr>Data Rate of Uncompressed Video</vt:lpstr>
      <vt:lpstr>Data Rate of Compressed Video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2013-01-15T08:29:35Z</dcterms:created>
  <dcterms:modified xsi:type="dcterms:W3CDTF">2013-07-18T08:35:10Z</dcterms:modified>
</cp:coreProperties>
</file>