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7" r:id="rId3"/>
    <p:sldId id="305" r:id="rId4"/>
    <p:sldId id="320" r:id="rId5"/>
    <p:sldId id="321" r:id="rId6"/>
    <p:sldId id="297" r:id="rId7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8" autoAdjust="0"/>
  </p:normalViewPr>
  <p:slideViewPr>
    <p:cSldViewPr>
      <p:cViewPr>
        <p:scale>
          <a:sx n="94" d="100"/>
          <a:sy n="94" d="100"/>
        </p:scale>
        <p:origin x="-129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598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4171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930122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81500" y="8985250"/>
            <a:ext cx="153888" cy="184666"/>
          </a:xfrm>
        </p:spPr>
        <p:txBody>
          <a:bodyPr/>
          <a:lstStyle/>
          <a:p>
            <a:pPr>
              <a:defRPr/>
            </a:pPr>
            <a:fld id="{B8075DCA-29E5-4171-B6C3-065036487B9A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91093" y="6475413"/>
            <a:ext cx="21528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9565" y="6475413"/>
            <a:ext cx="211436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91093" y="6475413"/>
            <a:ext cx="21528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29565" y="6475413"/>
            <a:ext cx="211436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July 2013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29565" y="6475413"/>
            <a:ext cx="21143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802.11-13/0865r2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9565" y="6475413"/>
            <a:ext cx="2114360" cy="184666"/>
          </a:xfrm>
        </p:spPr>
        <p:txBody>
          <a:bodyPr/>
          <a:lstStyle/>
          <a:p>
            <a:r>
              <a:rPr lang="en-CA" dirty="0"/>
              <a:t>Huai-Rong Shao, et al. (</a:t>
            </a:r>
            <a:r>
              <a:rPr lang="en-CA" dirty="0" smtClean="0"/>
              <a:t>Samsung)</a:t>
            </a:r>
            <a:endParaRPr lang="en-C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Video Data Rate for HEW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36960" y="16333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2013-07-18</a:t>
            </a:r>
            <a:endParaRPr lang="en-CA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36960" y="20143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589380"/>
              </p:ext>
            </p:extLst>
          </p:nvPr>
        </p:nvGraphicFramePr>
        <p:xfrm>
          <a:off x="636960" y="2514600"/>
          <a:ext cx="8202240" cy="3959442"/>
        </p:xfrm>
        <a:graphic>
          <a:graphicData uri="http://schemas.openxmlformats.org/drawingml/2006/table">
            <a:tbl>
              <a:tblPr/>
              <a:tblGrid>
                <a:gridCol w="2024604"/>
                <a:gridCol w="1038258"/>
                <a:gridCol w="1597764"/>
                <a:gridCol w="738317"/>
                <a:gridCol w="2803297"/>
              </a:tblGrid>
              <a:tr h="2951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effectLst/>
                          <a:latin typeface="Times New Roman"/>
                        </a:rPr>
                        <a:t>Name</a:t>
                      </a:r>
                      <a:endParaRPr lang="en-US" sz="900" b="1" kern="0">
                        <a:effectLst/>
                        <a:latin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2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Huai-Rong Shao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Samsung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Times New Roman"/>
                        </a:rPr>
                        <a:t>75 West Plumeria Dr., San Jose, CA 95134, USA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hr.shao@samsung.com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9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Chiu Ngo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Samsung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Times New Roman"/>
                        </a:rPr>
                        <a:t>75 West Plumeria Dr., San Jose, CA 95134, USA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chiu.ngo@samsung.com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1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/>
                          <a:ea typeface="Times New Roman"/>
                        </a:rPr>
                        <a:t>Sehee Han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Samsung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Times New Roman"/>
                        </a:rPr>
                        <a:t>416, Maetan-3 Dong, Yeongtong-gu,</a:t>
                      </a:r>
                      <a:r>
                        <a:rPr lang="en-US" sz="900">
                          <a:effectLst/>
                          <a:latin typeface="Times New Roman"/>
                          <a:ea typeface="Times New Roman"/>
                        </a:rPr>
                        <a:t> Suwon-city, Gyeonggi-do, South Korea</a:t>
                      </a: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sehee7.han@samsung.com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1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/>
                          <a:ea typeface="Times New Roman"/>
                        </a:rPr>
                        <a:t>SangHyun Chang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Samsung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Times New Roman"/>
                        </a:rPr>
                        <a:t>416, Maetan-3 Dong, Yeongtong-gu,</a:t>
                      </a:r>
                      <a:r>
                        <a:rPr lang="en-US" sz="900">
                          <a:effectLst/>
                          <a:latin typeface="Times New Roman"/>
                          <a:ea typeface="Times New Roman"/>
                        </a:rPr>
                        <a:t> Suwon-city, Gyeonggi-do, South Korea</a:t>
                      </a: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s29.chang@samsung.com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1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/>
                          <a:ea typeface="Times New Roman"/>
                        </a:rPr>
                        <a:t>Hyunjeong Kang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Samsung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Times New Roman"/>
                        </a:rPr>
                        <a:t>416, Maetan-3 Dong, Yeongtong-gu,</a:t>
                      </a:r>
                      <a:r>
                        <a:rPr lang="en-US" sz="900">
                          <a:effectLst/>
                          <a:latin typeface="Times New Roman"/>
                          <a:ea typeface="Times New Roman"/>
                        </a:rPr>
                        <a:t> Suwon-city, Gyeonggi-do, South Korea</a:t>
                      </a: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hyunjeong.kang@samsung.com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6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/>
                          <a:ea typeface="Times New Roman"/>
                        </a:rPr>
                        <a:t>David Xun Yang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Huawei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Times New Roman"/>
                        </a:rPr>
                        <a:t>F1-17, Bantian, Longgang District, Shenzhen 518129, P.R.China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david.yangxun@huawei.com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/>
                          <a:ea typeface="Times New Roman"/>
                        </a:rPr>
                        <a:t>Chaochun Wang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MediaTek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Times New Roman"/>
                        </a:rPr>
                        <a:t>2860 </a:t>
                      </a:r>
                      <a:r>
                        <a:rPr lang="en-US" sz="1000" i="0">
                          <a:effectLst/>
                          <a:latin typeface="Arial"/>
                          <a:ea typeface="Times New Roman"/>
                        </a:rPr>
                        <a:t>Junction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</a:rPr>
                        <a:t> Ave, </a:t>
                      </a:r>
                      <a:r>
                        <a:rPr lang="en-US" sz="1000" i="0">
                          <a:effectLst/>
                          <a:latin typeface="Arial"/>
                          <a:ea typeface="Times New Roman"/>
                        </a:rPr>
                        <a:t>San Jose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</a:rPr>
                        <a:t>, </a:t>
                      </a:r>
                      <a:r>
                        <a:rPr lang="en-US" sz="1000" i="0">
                          <a:effectLst/>
                          <a:latin typeface="Arial"/>
                          <a:ea typeface="Times New Roman"/>
                        </a:rPr>
                        <a:t>CA</a:t>
                      </a:r>
                      <a:r>
                        <a:rPr lang="en-US" sz="1000">
                          <a:effectLst/>
                          <a:latin typeface="Arial"/>
                          <a:ea typeface="Times New Roman"/>
                        </a:rPr>
                        <a:t> 95134, USA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Chaochun.wang@mediatek.com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31" marR="59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presentation explains </a:t>
            </a:r>
          </a:p>
          <a:p>
            <a:pPr lvl="1"/>
            <a:r>
              <a:rPr lang="en-US" dirty="0" smtClean="0"/>
              <a:t>How to calculate the data rate of uncompressed video</a:t>
            </a:r>
          </a:p>
          <a:p>
            <a:pPr lvl="1"/>
            <a:r>
              <a:rPr lang="en-US" dirty="0" smtClean="0"/>
              <a:t>How to estimate the data rate of compressed video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9565" y="6475413"/>
            <a:ext cx="2114360" cy="184666"/>
          </a:xfrm>
        </p:spPr>
        <p:txBody>
          <a:bodyPr/>
          <a:lstStyle/>
          <a:p>
            <a:r>
              <a:rPr lang="en-CA" dirty="0" smtClean="0"/>
              <a:t>Huai-Rong Shao, et 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424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Data Rate of Uncompressed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2133600"/>
          </a:xfrm>
        </p:spPr>
        <p:txBody>
          <a:bodyPr/>
          <a:lstStyle/>
          <a:p>
            <a:r>
              <a:rPr lang="en-US" sz="2000" dirty="0" smtClean="0"/>
              <a:t>(Uncompressed video data rate) =</a:t>
            </a:r>
          </a:p>
          <a:p>
            <a:pPr marL="0" indent="0">
              <a:buNone/>
            </a:pPr>
            <a:r>
              <a:rPr lang="en-US" sz="2000" dirty="0" smtClean="0"/>
              <a:t>	(Video frame Width)*</a:t>
            </a:r>
            <a:r>
              <a:rPr lang="en-US" sz="2000" dirty="0"/>
              <a:t>(Video frame </a:t>
            </a:r>
            <a:r>
              <a:rPr lang="en-US" sz="2000" dirty="0" smtClean="0"/>
              <a:t>Height)*(Bits per pixel)*(Video frames per second)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(Bits per pixel) depends on the (Bit depth per each color element) and video format (4:4:4, 4:2:2 or 4:2:0)  </a:t>
            </a:r>
            <a:endParaRPr lang="en-US" sz="2000" dirty="0"/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Huai-Rong Shao, et 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3</a:t>
            </a:fld>
            <a:endParaRPr lang="en-CA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646229"/>
              </p:ext>
            </p:extLst>
          </p:nvPr>
        </p:nvGraphicFramePr>
        <p:xfrm>
          <a:off x="2362200" y="3581400"/>
          <a:ext cx="4114799" cy="2057400"/>
        </p:xfrm>
        <a:graphic>
          <a:graphicData uri="http://schemas.openxmlformats.org/drawingml/2006/table">
            <a:tbl>
              <a:tblPr/>
              <a:tblGrid>
                <a:gridCol w="2071589"/>
                <a:gridCol w="681070"/>
                <a:gridCol w="681070"/>
                <a:gridCol w="681070"/>
              </a:tblGrid>
              <a:tr h="914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Color depth per each element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Bits per pixel for 4:4:4 format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Bits per pixel for 4:2:2 format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Bits per pixel for 4:2:0 format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143000" y="5791200"/>
            <a:ext cx="66294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Note: Traditionally commercial video uses 4:2:0 format, but now 4:4:4 and 4:2:2 video formats are mandated by video interface standards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99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 smtClean="0"/>
              <a:t>Data Rate of Uncompressed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295400"/>
            <a:ext cx="2286000" cy="4572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Data rate examples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Huai-Rong Shao, et 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514662"/>
              </p:ext>
            </p:extLst>
          </p:nvPr>
        </p:nvGraphicFramePr>
        <p:xfrm>
          <a:off x="2438400" y="1676400"/>
          <a:ext cx="4097343" cy="4267200"/>
        </p:xfrm>
        <a:graphic>
          <a:graphicData uri="http://schemas.openxmlformats.org/drawingml/2006/table">
            <a:tbl>
              <a:tblPr/>
              <a:tblGrid>
                <a:gridCol w="835537"/>
                <a:gridCol w="440722"/>
                <a:gridCol w="440722"/>
                <a:gridCol w="681743"/>
                <a:gridCol w="716174"/>
                <a:gridCol w="982445"/>
              </a:tblGrid>
              <a:tr h="4914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Video name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Width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Height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Bits per pixel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frame rate (Hz)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Video data rate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Gbps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3780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1080p or Full HD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1920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1080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15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780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UHD 4K video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3840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2160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15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780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UHD 8K video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7680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4320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</a:t>
                      </a:r>
                    </a:p>
                  </a:txBody>
                  <a:tcPr marL="6890" marR="6890" marT="6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81200" y="6096000"/>
            <a:ext cx="5181600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Note: Huawei’s contribution 11-13-0527r2 has a similar table on 4k and 8k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83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223F9-62A7-4C2B-8817-F20AEA3D5F33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330727" y="1658145"/>
            <a:ext cx="8203673" cy="3904455"/>
          </a:xfrm>
        </p:spPr>
        <p:txBody>
          <a:bodyPr>
            <a:noAutofit/>
          </a:bodyPr>
          <a:lstStyle/>
          <a:p>
            <a:r>
              <a:rPr lang="en-US" dirty="0" smtClean="0"/>
              <a:t>Data rate of compressed video depends on the compression ratio</a:t>
            </a:r>
          </a:p>
          <a:p>
            <a:r>
              <a:rPr lang="en-US" dirty="0" smtClean="0"/>
              <a:t>Two major video application areas</a:t>
            </a:r>
          </a:p>
          <a:p>
            <a:pPr lvl="1"/>
            <a:r>
              <a:rPr lang="en-US" dirty="0" smtClean="0"/>
              <a:t>Pre-stored video such as TV broadcasting and Blue-ray movies</a:t>
            </a:r>
          </a:p>
          <a:p>
            <a:pPr lvl="2"/>
            <a:r>
              <a:rPr lang="en-US" sz="1600" dirty="0" smtClean="0"/>
              <a:t>High compression ratio: can go up to several hundreds (MPEG, H.264 and now HEVC)</a:t>
            </a:r>
          </a:p>
          <a:p>
            <a:pPr lvl="2"/>
            <a:r>
              <a:rPr lang="en-US" sz="1600" dirty="0" smtClean="0"/>
              <a:t>Long latency: Both intra-frame and inter-frame video processing, also multi-frame reference schemes</a:t>
            </a:r>
            <a:endParaRPr lang="en-US" sz="1000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Real-time video such as 60GHz display extension </a:t>
            </a:r>
          </a:p>
          <a:p>
            <a:pPr lvl="2"/>
            <a:r>
              <a:rPr lang="en-US" sz="1600" dirty="0" smtClean="0"/>
              <a:t>Low compression ratio: usually at the order of 10</a:t>
            </a:r>
          </a:p>
          <a:p>
            <a:pPr lvl="2"/>
            <a:r>
              <a:rPr lang="en-US" sz="1600" dirty="0" smtClean="0"/>
              <a:t>Low-latency: Mainly intra-frame video processing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788640"/>
            <a:ext cx="7772400" cy="582960"/>
          </a:xfrm>
        </p:spPr>
        <p:txBody>
          <a:bodyPr/>
          <a:lstStyle/>
          <a:p>
            <a:r>
              <a:rPr lang="en-US" dirty="0" smtClean="0"/>
              <a:t>Data Rate of Compressed Video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43943" y="6475413"/>
            <a:ext cx="2848537" cy="184666"/>
          </a:xfrm>
        </p:spPr>
        <p:txBody>
          <a:bodyPr/>
          <a:lstStyle/>
          <a:p>
            <a:r>
              <a:rPr lang="en-CA" dirty="0" smtClean="0"/>
              <a:t>Huai-Rong Shao, et.al. (Samsung Electronics)</a:t>
            </a:r>
            <a:endParaRPr lang="en-CA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5867400"/>
            <a:ext cx="8001000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Note: currently a lot of Internet video applications like </a:t>
            </a:r>
            <a:r>
              <a:rPr lang="en-US" sz="1600" i="1" dirty="0" err="1" smtClean="0"/>
              <a:t>youtube</a:t>
            </a:r>
            <a:r>
              <a:rPr lang="en-US" sz="1600" i="1" dirty="0" smtClean="0"/>
              <a:t> usually use videos with low resolution and low rate  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04982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2730624"/>
            <a:ext cx="4246240" cy="1003176"/>
          </a:xfrm>
        </p:spPr>
        <p:txBody>
          <a:bodyPr/>
          <a:lstStyle/>
          <a:p>
            <a:pPr marL="0" indent="0">
              <a:buNone/>
            </a:pPr>
            <a:r>
              <a:rPr lang="en-US" sz="6600" b="0" i="1" dirty="0" smtClean="0"/>
              <a:t>Thank you!</a:t>
            </a:r>
            <a:endParaRPr lang="en-US" sz="6600" b="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540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573</Words>
  <Application>Microsoft Office PowerPoint</Application>
  <PresentationFormat>On-screen Show (4:3)</PresentationFormat>
  <Paragraphs>197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802-11-Submission</vt:lpstr>
      <vt:lpstr>Video Data Rate for HEW</vt:lpstr>
      <vt:lpstr>Motivation</vt:lpstr>
      <vt:lpstr>Data Rate of Uncompressed Video</vt:lpstr>
      <vt:lpstr>Data Rate of Uncompressed Video</vt:lpstr>
      <vt:lpstr>Data Rate of Compressed Video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2013-01-15T08:29:35Z</dcterms:created>
  <dcterms:modified xsi:type="dcterms:W3CDTF">2013-07-18T08:35:10Z</dcterms:modified>
</cp:coreProperties>
</file>