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9" r:id="rId2"/>
    <p:sldId id="277" r:id="rId3"/>
    <p:sldId id="305" r:id="rId4"/>
    <p:sldId id="320" r:id="rId5"/>
    <p:sldId id="321" r:id="rId6"/>
    <p:sldId id="297" r:id="rId7"/>
  </p:sldIdLst>
  <p:sldSz cx="9144000" cy="6858000" type="screen4x3"/>
  <p:notesSz cx="6934200" cy="9280525"/>
  <p:defaultTextStyle>
    <a:defPPr>
      <a:defRPr lang="en-CA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28" autoAdjust="0"/>
  </p:normalViewPr>
  <p:slideViewPr>
    <p:cSldViewPr>
      <p:cViewPr>
        <p:scale>
          <a:sx n="94" d="100"/>
          <a:sy n="94" d="100"/>
        </p:scale>
        <p:origin x="-1290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598" y="-84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CA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CA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CA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CA"/>
              <a:t>Page </a:t>
            </a:r>
            <a:fld id="{AB7C97AC-AEAF-4E2E-8E67-E6E35D24FC2E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CA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241719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CA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CA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CA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CA"/>
              <a:t>Page </a:t>
            </a:r>
            <a:fld id="{D7BBE521-9050-4CCC-AD4E-E8F28ADB7B94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CA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5930122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CA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CA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CA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CA"/>
              <a:t>Page </a:t>
            </a:r>
            <a:fld id="{3B0B417B-7E77-4527-A78A-722D3B0A809E}" type="slidenum">
              <a:rPr lang="en-CA"/>
              <a:pPr/>
              <a:t>1</a:t>
            </a:fld>
            <a:endParaRPr lang="en-CA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CA" smtClean="0"/>
              <a:t>doc.: IEEE 802.11-yy/xxxxr0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CA" smtClean="0"/>
              <a:t>Month Year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CA" smtClean="0"/>
              <a:t>John Doe, Some Company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smtClean="0"/>
              <a:t>Page </a:t>
            </a:r>
            <a:fld id="{D7BBE521-9050-4CCC-AD4E-E8F28ADB7B94}" type="slidenum">
              <a:rPr lang="en-CA" smtClean="0"/>
              <a:pPr/>
              <a:t>2</a:t>
            </a:fld>
            <a:endParaRPr lang="en-C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CA" smtClean="0"/>
              <a:t>doc.: IEEE 802.11-yy/xxxxr0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CA" smtClean="0"/>
              <a:t>Month Year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CA" smtClean="0"/>
              <a:t>John Doe, Some Company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smtClean="0"/>
              <a:t>Page </a:t>
            </a:r>
            <a:fld id="{D7BBE521-9050-4CCC-AD4E-E8F28ADB7B94}" type="slidenum">
              <a:rPr lang="en-CA" smtClean="0"/>
              <a:pPr/>
              <a:t>3</a:t>
            </a:fld>
            <a:endParaRPr lang="en-CA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CA" smtClean="0"/>
              <a:t>doc.: IEEE 802.11-yy/xxxxr0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CA" smtClean="0"/>
              <a:t>Month Year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CA" smtClean="0"/>
              <a:t>John Doe, Some Company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smtClean="0"/>
              <a:t>Page </a:t>
            </a:r>
            <a:fld id="{D7BBE521-9050-4CCC-AD4E-E8F28ADB7B94}" type="slidenum">
              <a:rPr lang="en-CA" smtClean="0"/>
              <a:pPr/>
              <a:t>4</a:t>
            </a:fld>
            <a:endParaRPr lang="en-CA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581500" y="8985250"/>
            <a:ext cx="153888" cy="184666"/>
          </a:xfrm>
        </p:spPr>
        <p:txBody>
          <a:bodyPr/>
          <a:lstStyle/>
          <a:p>
            <a:pPr>
              <a:defRPr/>
            </a:pPr>
            <a:fld id="{B8075DCA-29E5-4171-B6C3-065036487B9A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CA" smtClean="0"/>
              <a:t>doc.: IEEE 802.11-yy/xxxxr0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CA" smtClean="0"/>
              <a:t>Month Year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CA" smtClean="0"/>
              <a:t>John Doe, Some Company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smtClean="0"/>
              <a:t>Page </a:t>
            </a:r>
            <a:fld id="{D7BBE521-9050-4CCC-AD4E-E8F28ADB7B94}" type="slidenum">
              <a:rPr lang="en-CA" smtClean="0"/>
              <a:pPr/>
              <a:t>6</a:t>
            </a:fld>
            <a:endParaRPr lang="en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2013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91093" y="6475413"/>
            <a:ext cx="2152832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CA" dirty="0" smtClean="0"/>
              <a:t>Huai-Rong Shao, et.al. (Samsung)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950E1B80-1137-4CD8-B711-9BD30C9C028B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2013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dirty="0" smtClean="0"/>
              <a:t>Huai-Rong Shao, et.al. (Samsung)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A6C6C1AD-AC61-4C0F-9776-CB69EC346EA3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2013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dirty="0" smtClean="0"/>
              <a:t>Huai-Rong Shao, et.al. (Samsung)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137C3055-0FD7-48D3-B938-4E7B5FDBD745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2013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29565" y="6475413"/>
            <a:ext cx="211436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CA" dirty="0" smtClean="0"/>
              <a:t>Huai-Rong Shao, et.al. (Samsung)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02FDE5AF-557C-4D9E-9BE3-8A50977121B0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2013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91093" y="6475413"/>
            <a:ext cx="2152832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CA" dirty="0" smtClean="0"/>
              <a:t>Huai-Rong Shao, et.al. (Samsung)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10790EDF-FA07-41D0-B3E5-924908572160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2013</a:t>
            </a:r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429565" y="6475413"/>
            <a:ext cx="211436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CA" dirty="0" smtClean="0"/>
              <a:t>Huai-Rong Shao, et.al. (Samsung)</a:t>
            </a:r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B9FF250A-B65A-444E-9C06-3DCAD7C68C63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2013</a:t>
            </a:r>
            <a:endParaRPr lang="en-C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Osama Aboul-Magd (Huawei Technologies)</a:t>
            </a:r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A0539E92-7ADD-4BA4-97A1-231ED78958E5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2013</a:t>
            </a:r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dirty="0" smtClean="0"/>
              <a:t>Huai-Rong Shao, et.al. (Samsung)</a:t>
            </a: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D17D1661-6B3F-4764-B842-0D10F53BE4C4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2013</a:t>
            </a:r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dirty="0" smtClean="0"/>
              <a:t>Huai-Rong Shao, et.al. (Samsung)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86207338-6D17-4C33-B1C7-C4329894A8A0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2013</a:t>
            </a:r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dirty="0" smtClean="0"/>
              <a:t>Huai-Rong Shao, et.al. (Samsung)</a:t>
            </a:r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5C1B3BE6-3529-46B9-A25A-C5F787C14109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2013</a:t>
            </a:r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dirty="0" smtClean="0"/>
              <a:t>Huai-Rong Shao, et.al. (Samsung)</a:t>
            </a:r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CB58CADE-F4C1-4118-B10B-4EA3909AB3BF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CA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smtClean="0"/>
              <a:t>July 2013</a:t>
            </a:r>
            <a:endParaRPr lang="en-CA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29565" y="6475413"/>
            <a:ext cx="211436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CA" dirty="0" smtClean="0"/>
              <a:t>Huai-Rong Shao, et.al. (Samsung)</a:t>
            </a:r>
            <a:endParaRPr lang="en-CA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CA"/>
              <a:t>Slide </a:t>
            </a:r>
            <a:fld id="{D6883C6F-FA36-47F5-88FE-969F9408B6F7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CA" sz="1800" b="1" dirty="0"/>
              <a:t>doc.: IEEE </a:t>
            </a:r>
            <a:r>
              <a:rPr lang="en-CA" sz="1800" b="1" dirty="0" smtClean="0"/>
              <a:t>802.11-13/0865r0</a:t>
            </a:r>
            <a:endParaRPr lang="en-CA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CA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 smtClean="0"/>
              <a:t>July 2013</a:t>
            </a:r>
            <a:endParaRPr lang="en-CA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29565" y="6475413"/>
            <a:ext cx="2114360" cy="184666"/>
          </a:xfrm>
        </p:spPr>
        <p:txBody>
          <a:bodyPr/>
          <a:lstStyle/>
          <a:p>
            <a:r>
              <a:rPr lang="en-CA" dirty="0"/>
              <a:t>Huai-Rong Shao, et al. (</a:t>
            </a:r>
            <a:r>
              <a:rPr lang="en-CA" dirty="0" smtClean="0"/>
              <a:t>Samsung)</a:t>
            </a:r>
            <a:endParaRPr lang="en-C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48A76A33-492B-4794-AA09-478639124AC1}" type="slidenum">
              <a:rPr lang="en-CA"/>
              <a:pPr/>
              <a:t>1</a:t>
            </a:fld>
            <a:endParaRPr lang="en-CA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CA" dirty="0" smtClean="0"/>
              <a:t>Video Data Rate for HEW</a:t>
            </a:r>
            <a:endParaRPr lang="en-CA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16640" y="1803544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CA" sz="2000" dirty="0"/>
              <a:t>Date:</a:t>
            </a:r>
            <a:r>
              <a:rPr lang="en-CA" sz="2000" b="0" dirty="0"/>
              <a:t> </a:t>
            </a:r>
            <a:r>
              <a:rPr lang="en-CA" sz="2000" b="0" dirty="0" smtClean="0"/>
              <a:t>2013-07-16</a:t>
            </a:r>
            <a:endParaRPr lang="en-CA" sz="2000" b="0" dirty="0"/>
          </a:p>
        </p:txBody>
      </p:sp>
      <p:graphicFrame>
        <p:nvGraphicFramePr>
          <p:cNvPr id="3073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2936776"/>
              </p:ext>
            </p:extLst>
          </p:nvPr>
        </p:nvGraphicFramePr>
        <p:xfrm>
          <a:off x="274638" y="3149600"/>
          <a:ext cx="8656637" cy="2651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5" name="Document" r:id="rId4" imgW="9408961" imgH="2888826" progId="Word.Document.8">
                  <p:embed/>
                </p:oleObj>
              </mc:Choice>
              <mc:Fallback>
                <p:oleObj name="Document" r:id="rId4" imgW="9408961" imgH="2888826" progId="Word.Document.8">
                  <p:embed/>
                  <p:pic>
                    <p:nvPicPr>
                      <p:cNvPr id="0" name="Picture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638" y="3149600"/>
                        <a:ext cx="8656637" cy="2651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611560" y="2585864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CA" sz="2000" b="1" dirty="0"/>
              <a:t>Authors:</a:t>
            </a:r>
            <a:endParaRPr lang="en-CA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presentation explains </a:t>
            </a:r>
          </a:p>
          <a:p>
            <a:pPr lvl="1"/>
            <a:r>
              <a:rPr lang="en-US" dirty="0" smtClean="0"/>
              <a:t>How to calculate the data rate of uncompressed video</a:t>
            </a:r>
          </a:p>
          <a:p>
            <a:pPr lvl="1"/>
            <a:r>
              <a:rPr lang="en-US" dirty="0" smtClean="0"/>
              <a:t>How to estimate the data rate of compressed video</a:t>
            </a:r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 smtClean="0"/>
              <a:t>July 2013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29565" y="6475413"/>
            <a:ext cx="2114360" cy="184666"/>
          </a:xfrm>
        </p:spPr>
        <p:txBody>
          <a:bodyPr/>
          <a:lstStyle/>
          <a:p>
            <a:r>
              <a:rPr lang="en-CA" dirty="0" smtClean="0"/>
              <a:t>Huai-Rong Shao, et al. (Samsung)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34248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 smtClean="0"/>
              <a:t>Data Rate of Uncompressed Video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382000" cy="2133600"/>
          </a:xfrm>
        </p:spPr>
        <p:txBody>
          <a:bodyPr/>
          <a:lstStyle/>
          <a:p>
            <a:r>
              <a:rPr lang="en-US" sz="2000" dirty="0" smtClean="0"/>
              <a:t>(Uncompressed video data rate) =</a:t>
            </a:r>
          </a:p>
          <a:p>
            <a:pPr marL="0" indent="0">
              <a:buNone/>
            </a:pPr>
            <a:r>
              <a:rPr lang="en-US" sz="2000" dirty="0" smtClean="0"/>
              <a:t>	(Video frame Width)*</a:t>
            </a:r>
            <a:r>
              <a:rPr lang="en-US" sz="2000" dirty="0"/>
              <a:t>(Video frame </a:t>
            </a:r>
            <a:r>
              <a:rPr lang="en-US" sz="2000" dirty="0" smtClean="0"/>
              <a:t>Height)*(Bits per pixel)*(Video frames per second)</a:t>
            </a:r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2000" dirty="0" smtClean="0"/>
              <a:t>(Bits per pixel) depends on the (Bit depth per each color element) and video format (4:4:4, 4:2:2 or 4:2:0)  </a:t>
            </a:r>
            <a:endParaRPr lang="en-US" sz="2000" dirty="0"/>
          </a:p>
          <a:p>
            <a:pPr marL="0" indent="0">
              <a:buNone/>
            </a:pPr>
            <a:endParaRPr lang="en-US" sz="18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 smtClean="0"/>
              <a:t>July 2013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dirty="0" smtClean="0"/>
              <a:t>Huai-Rong Shao, et al. (Samsung)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3</a:t>
            </a:fld>
            <a:endParaRPr lang="en-CA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5646229"/>
              </p:ext>
            </p:extLst>
          </p:nvPr>
        </p:nvGraphicFramePr>
        <p:xfrm>
          <a:off x="2362200" y="3581400"/>
          <a:ext cx="4114799" cy="2057400"/>
        </p:xfrm>
        <a:graphic>
          <a:graphicData uri="http://schemas.openxmlformats.org/drawingml/2006/table">
            <a:tbl>
              <a:tblPr/>
              <a:tblGrid>
                <a:gridCol w="2071589"/>
                <a:gridCol w="681070"/>
                <a:gridCol w="681070"/>
                <a:gridCol w="681070"/>
              </a:tblGrid>
              <a:tr h="9144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6100"/>
                          </a:solidFill>
                          <a:effectLst/>
                          <a:latin typeface="Calibri"/>
                        </a:rPr>
                        <a:t>Color depth per each element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6100"/>
                          </a:solidFill>
                          <a:effectLst/>
                          <a:latin typeface="Calibri"/>
                        </a:rPr>
                        <a:t>Bits per pixel for 4:4:4 format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6100"/>
                          </a:solidFill>
                          <a:effectLst/>
                          <a:latin typeface="Calibri"/>
                        </a:rPr>
                        <a:t>Bits per pixel for 4:2:2 format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6100"/>
                          </a:solidFill>
                          <a:effectLst/>
                          <a:latin typeface="Calibri"/>
                        </a:rPr>
                        <a:t>Bits per pixel for 4:2:0 format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1143000" y="5791200"/>
            <a:ext cx="6629400" cy="46166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Note: Traditionally commercial video uses 4:2:0 format, but now 4:4:4 and 4:2:2 video formats are mandated by video interface standards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5997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85800"/>
          </a:xfrm>
        </p:spPr>
        <p:txBody>
          <a:bodyPr/>
          <a:lstStyle/>
          <a:p>
            <a:r>
              <a:rPr lang="en-US" dirty="0" smtClean="0"/>
              <a:t>Data Rate of Uncompressed Video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2800" y="1295400"/>
            <a:ext cx="2286000" cy="457200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 smtClean="0"/>
              <a:t>Data rate examples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 smtClean="0"/>
              <a:t>July 2013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dirty="0" smtClean="0"/>
              <a:t>Huai-Rong Shao, et al. (Samsung)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4</a:t>
            </a:fld>
            <a:endParaRPr lang="en-CA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2514662"/>
              </p:ext>
            </p:extLst>
          </p:nvPr>
        </p:nvGraphicFramePr>
        <p:xfrm>
          <a:off x="2438400" y="1676400"/>
          <a:ext cx="4097343" cy="4267200"/>
        </p:xfrm>
        <a:graphic>
          <a:graphicData uri="http://schemas.openxmlformats.org/drawingml/2006/table">
            <a:tbl>
              <a:tblPr/>
              <a:tblGrid>
                <a:gridCol w="835537"/>
                <a:gridCol w="440722"/>
                <a:gridCol w="440722"/>
                <a:gridCol w="681743"/>
                <a:gridCol w="716174"/>
                <a:gridCol w="982445"/>
              </a:tblGrid>
              <a:tr h="4914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Video name</a:t>
                      </a:r>
                    </a:p>
                  </a:txBody>
                  <a:tcPr marL="6890" marR="6890" marT="6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Width</a:t>
                      </a:r>
                    </a:p>
                  </a:txBody>
                  <a:tcPr marL="6890" marR="6890" marT="6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Height</a:t>
                      </a:r>
                    </a:p>
                  </a:txBody>
                  <a:tcPr marL="6890" marR="6890" marT="6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Bits per pixel</a:t>
                      </a:r>
                    </a:p>
                  </a:txBody>
                  <a:tcPr marL="6890" marR="6890" marT="6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frame rate (Hz)</a:t>
                      </a:r>
                    </a:p>
                  </a:txBody>
                  <a:tcPr marL="6890" marR="6890" marT="6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Video data rate (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Gbps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)</a:t>
                      </a:r>
                    </a:p>
                  </a:txBody>
                  <a:tcPr marL="6890" marR="6890" marT="6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137803"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1080p or Full HD</a:t>
                      </a:r>
                    </a:p>
                  </a:txBody>
                  <a:tcPr marL="6890" marR="6890" marT="6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1920</a:t>
                      </a:r>
                    </a:p>
                  </a:txBody>
                  <a:tcPr marL="6890" marR="6890" marT="6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1080</a:t>
                      </a:r>
                    </a:p>
                  </a:txBody>
                  <a:tcPr marL="6890" marR="6890" marT="6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6890" marR="6890" marT="6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</a:t>
                      </a:r>
                    </a:p>
                  </a:txBody>
                  <a:tcPr marL="6890" marR="6890" marT="6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</a:t>
                      </a:r>
                    </a:p>
                  </a:txBody>
                  <a:tcPr marL="6890" marR="6890" marT="6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80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6890" marR="6890" marT="6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6890" marR="6890" marT="6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80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</a:t>
                      </a:r>
                    </a:p>
                  </a:txBody>
                  <a:tcPr marL="6890" marR="6890" marT="6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4.5</a:t>
                      </a:r>
                    </a:p>
                  </a:txBody>
                  <a:tcPr marL="6890" marR="6890" marT="6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80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</a:t>
                      </a:r>
                    </a:p>
                  </a:txBody>
                  <a:tcPr marL="6890" marR="6890" marT="6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6890" marR="6890" marT="6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80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6890" marR="6890" marT="6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120</a:t>
                      </a:r>
                    </a:p>
                  </a:txBody>
                  <a:tcPr marL="6890" marR="6890" marT="6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6890" marR="6890" marT="6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80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6890" marR="6890" marT="6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6890" marR="6890" marT="6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80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</a:t>
                      </a:r>
                    </a:p>
                  </a:txBody>
                  <a:tcPr marL="6890" marR="6890" marT="6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6890" marR="6890" marT="6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80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</a:t>
                      </a:r>
                    </a:p>
                  </a:txBody>
                  <a:tcPr marL="6890" marR="6890" marT="6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6890" marR="6890" marT="6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157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890" marR="6890" marT="6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37803"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UHD 4K video</a:t>
                      </a:r>
                    </a:p>
                  </a:txBody>
                  <a:tcPr marL="6890" marR="6890" marT="6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3840</a:t>
                      </a:r>
                    </a:p>
                  </a:txBody>
                  <a:tcPr marL="6890" marR="6890" marT="6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2160</a:t>
                      </a:r>
                    </a:p>
                  </a:txBody>
                  <a:tcPr marL="6890" marR="6890" marT="6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6890" marR="6890" marT="6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</a:t>
                      </a:r>
                    </a:p>
                  </a:txBody>
                  <a:tcPr marL="6890" marR="6890" marT="6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6890" marR="6890" marT="6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80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6890" marR="6890" marT="6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6890" marR="6890" marT="6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80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</a:t>
                      </a:r>
                    </a:p>
                  </a:txBody>
                  <a:tcPr marL="6890" marR="6890" marT="6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6890" marR="6890" marT="6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80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</a:t>
                      </a:r>
                    </a:p>
                  </a:txBody>
                  <a:tcPr marL="6890" marR="6890" marT="6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6890" marR="6890" marT="6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80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6890" marR="6890" marT="6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120</a:t>
                      </a:r>
                    </a:p>
                  </a:txBody>
                  <a:tcPr marL="6890" marR="6890" marT="6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6890" marR="6890" marT="6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80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6890" marR="6890" marT="6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6890" marR="6890" marT="6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80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</a:t>
                      </a:r>
                    </a:p>
                  </a:txBody>
                  <a:tcPr marL="6890" marR="6890" marT="6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</a:t>
                      </a:r>
                    </a:p>
                  </a:txBody>
                  <a:tcPr marL="6890" marR="6890" marT="6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80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</a:t>
                      </a:r>
                    </a:p>
                  </a:txBody>
                  <a:tcPr marL="6890" marR="6890" marT="6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</a:t>
                      </a:r>
                    </a:p>
                  </a:txBody>
                  <a:tcPr marL="6890" marR="6890" marT="6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157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890" marR="6890" marT="6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37803"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UHD 8K video</a:t>
                      </a:r>
                    </a:p>
                  </a:txBody>
                  <a:tcPr marL="6890" marR="6890" marT="6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7680</a:t>
                      </a:r>
                    </a:p>
                  </a:txBody>
                  <a:tcPr marL="6890" marR="6890" marT="6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4320</a:t>
                      </a:r>
                    </a:p>
                  </a:txBody>
                  <a:tcPr marL="6890" marR="6890" marT="6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6890" marR="6890" marT="6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</a:t>
                      </a:r>
                    </a:p>
                  </a:txBody>
                  <a:tcPr marL="6890" marR="6890" marT="6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6890" marR="6890" marT="6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80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6890" marR="6890" marT="6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</a:t>
                      </a:r>
                    </a:p>
                  </a:txBody>
                  <a:tcPr marL="6890" marR="6890" marT="6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80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</a:t>
                      </a:r>
                    </a:p>
                  </a:txBody>
                  <a:tcPr marL="6890" marR="6890" marT="6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</a:t>
                      </a:r>
                    </a:p>
                  </a:txBody>
                  <a:tcPr marL="6890" marR="6890" marT="6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80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</a:t>
                      </a:r>
                    </a:p>
                  </a:txBody>
                  <a:tcPr marL="6890" marR="6890" marT="6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</a:t>
                      </a:r>
                    </a:p>
                  </a:txBody>
                  <a:tcPr marL="6890" marR="6890" marT="6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80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6890" marR="6890" marT="6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120</a:t>
                      </a:r>
                    </a:p>
                  </a:txBody>
                  <a:tcPr marL="6890" marR="6890" marT="6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</a:t>
                      </a:r>
                    </a:p>
                  </a:txBody>
                  <a:tcPr marL="6890" marR="6890" marT="6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80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6890" marR="6890" marT="6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</a:t>
                      </a:r>
                    </a:p>
                  </a:txBody>
                  <a:tcPr marL="6890" marR="6890" marT="6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80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</a:t>
                      </a:r>
                    </a:p>
                  </a:txBody>
                  <a:tcPr marL="6890" marR="6890" marT="6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144</a:t>
                      </a:r>
                    </a:p>
                  </a:txBody>
                  <a:tcPr marL="6890" marR="6890" marT="6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80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</a:t>
                      </a:r>
                    </a:p>
                  </a:txBody>
                  <a:tcPr marL="6890" marR="6890" marT="6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192</a:t>
                      </a:r>
                    </a:p>
                  </a:txBody>
                  <a:tcPr marL="6890" marR="6890" marT="6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981200" y="6096000"/>
            <a:ext cx="5181600" cy="276999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Note: Huawei’s contribution 11-13-0527r2 has a similar table on 4k and 8k video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4834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3223F9-62A7-4C2B-8817-F20AEA3D5F33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11" name="Content Placeholder 2"/>
          <p:cNvSpPr>
            <a:spLocks noGrp="1"/>
          </p:cNvSpPr>
          <p:nvPr>
            <p:ph sz="half" idx="1"/>
          </p:nvPr>
        </p:nvSpPr>
        <p:spPr>
          <a:xfrm>
            <a:off x="330727" y="1658145"/>
            <a:ext cx="8203673" cy="4361655"/>
          </a:xfrm>
        </p:spPr>
        <p:txBody>
          <a:bodyPr>
            <a:noAutofit/>
          </a:bodyPr>
          <a:lstStyle/>
          <a:p>
            <a:r>
              <a:rPr lang="en-US" dirty="0" smtClean="0"/>
              <a:t>Data rate of compressed video depends on the compression ratio</a:t>
            </a:r>
          </a:p>
          <a:p>
            <a:r>
              <a:rPr lang="en-US" dirty="0" smtClean="0"/>
              <a:t>Two major video application areas</a:t>
            </a:r>
          </a:p>
          <a:p>
            <a:pPr lvl="1"/>
            <a:r>
              <a:rPr lang="en-US" dirty="0" smtClean="0"/>
              <a:t>Pre-stored video such as TV broadcasting and Blue-ray movies</a:t>
            </a:r>
          </a:p>
          <a:p>
            <a:pPr lvl="2"/>
            <a:r>
              <a:rPr lang="en-US" sz="1600" dirty="0" smtClean="0"/>
              <a:t>High compression ratio: can go up to several hundreds (MPEG, H.264 and now HEVC)</a:t>
            </a:r>
          </a:p>
          <a:p>
            <a:pPr lvl="2"/>
            <a:r>
              <a:rPr lang="en-US" sz="1600" dirty="0" smtClean="0"/>
              <a:t>Long latency: Both intra-frame and inter-frame video processing, also multi-frame reference schemes</a:t>
            </a:r>
            <a:endParaRPr lang="en-US" sz="1000" dirty="0" smtClean="0">
              <a:solidFill>
                <a:srgbClr val="C00000"/>
              </a:solidFill>
            </a:endParaRPr>
          </a:p>
          <a:p>
            <a:pPr lvl="1"/>
            <a:r>
              <a:rPr lang="en-US" dirty="0" smtClean="0"/>
              <a:t>Real-time video such as 60GHz display extension </a:t>
            </a:r>
          </a:p>
          <a:p>
            <a:pPr lvl="2"/>
            <a:r>
              <a:rPr lang="en-US" sz="1600" dirty="0" smtClean="0"/>
              <a:t>Low compression ratio: usually at the order of 10</a:t>
            </a:r>
          </a:p>
          <a:p>
            <a:pPr lvl="2"/>
            <a:r>
              <a:rPr lang="en-US" sz="1600" dirty="0" smtClean="0"/>
              <a:t>Low-latency: Mainly intra-frame video processing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3568" y="788640"/>
            <a:ext cx="7772400" cy="582960"/>
          </a:xfrm>
        </p:spPr>
        <p:txBody>
          <a:bodyPr/>
          <a:lstStyle/>
          <a:p>
            <a:r>
              <a:rPr lang="en-US" dirty="0" smtClean="0"/>
              <a:t>Data Rate of Compressed Video</a:t>
            </a:r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43943" y="6475413"/>
            <a:ext cx="2848537" cy="184666"/>
          </a:xfrm>
        </p:spPr>
        <p:txBody>
          <a:bodyPr/>
          <a:lstStyle/>
          <a:p>
            <a:r>
              <a:rPr lang="en-CA" dirty="0" smtClean="0"/>
              <a:t>Huai-Rong Shao, et.al. (Samsung Electronics)</a:t>
            </a:r>
            <a:endParaRPr lang="en-CA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 smtClean="0"/>
              <a:t>July 2013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049825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27784" y="2730624"/>
            <a:ext cx="4246240" cy="1003176"/>
          </a:xfrm>
        </p:spPr>
        <p:txBody>
          <a:bodyPr/>
          <a:lstStyle/>
          <a:p>
            <a:pPr marL="0" indent="0">
              <a:buNone/>
            </a:pPr>
            <a:r>
              <a:rPr lang="en-US" sz="6600" b="0" i="1" dirty="0" smtClean="0"/>
              <a:t>Thank you!</a:t>
            </a:r>
            <a:endParaRPr lang="en-US" sz="6600" b="0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2013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dirty="0" smtClean="0"/>
              <a:t>Huai-Rong Shao, et.al. (Samsung)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75409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0</TotalTime>
  <Words>444</Words>
  <Application>Microsoft Office PowerPoint</Application>
  <PresentationFormat>On-screen Show (4:3)</PresentationFormat>
  <Paragraphs>156</Paragraphs>
  <Slides>6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802-11-Submission</vt:lpstr>
      <vt:lpstr>Microsoft Word 97 - 2003 Document</vt:lpstr>
      <vt:lpstr>Video Data Rate for HEW</vt:lpstr>
      <vt:lpstr>Motivation</vt:lpstr>
      <vt:lpstr>Data Rate of Uncompressed Video</vt:lpstr>
      <vt:lpstr>Data Rate of Uncompressed Video</vt:lpstr>
      <vt:lpstr>Data Rate of Compressed Video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2013-01-15T08:29:35Z</dcterms:created>
  <dcterms:modified xsi:type="dcterms:W3CDTF">2013-07-16T09:06:48Z</dcterms:modified>
</cp:coreProperties>
</file>