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7" r:id="rId3"/>
    <p:sldId id="305" r:id="rId4"/>
    <p:sldId id="320" r:id="rId5"/>
    <p:sldId id="321" r:id="rId6"/>
    <p:sldId id="297" r:id="rId7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>
        <p:scale>
          <a:sx n="94" d="100"/>
          <a:sy n="94" d="100"/>
        </p:scale>
        <p:origin x="-129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417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93012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pPr>
              <a:defRPr/>
            </a:pPr>
            <a:fld id="{B8075DCA-29E5-4171-B6C3-065036487B9A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1093" y="6475413"/>
            <a:ext cx="21528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2013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9565" y="6475413"/>
            <a:ext cx="21143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802.11-13/0865r0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dirty="0"/>
              <a:t>Huai-Rong Shao, et al. (</a:t>
            </a:r>
            <a:r>
              <a:rPr lang="en-CA" dirty="0" smtClean="0"/>
              <a:t>Samsung)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Video Data Rate for HEW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16640" y="180354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2013-07-16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36776"/>
              </p:ext>
            </p:extLst>
          </p:nvPr>
        </p:nvGraphicFramePr>
        <p:xfrm>
          <a:off x="274638" y="3149600"/>
          <a:ext cx="8656637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5" name="Document" r:id="rId4" imgW="9408961" imgH="2888826" progId="Word.Document.8">
                  <p:embed/>
                </p:oleObj>
              </mc:Choice>
              <mc:Fallback>
                <p:oleObj name="Document" r:id="rId4" imgW="9408961" imgH="2888826" progId="Word.Document.8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3149600"/>
                        <a:ext cx="8656637" cy="2651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585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explains </a:t>
            </a:r>
          </a:p>
          <a:p>
            <a:pPr lvl="1"/>
            <a:r>
              <a:rPr lang="en-US" dirty="0" smtClean="0"/>
              <a:t>How to calculate the data rate of uncompressed video</a:t>
            </a:r>
          </a:p>
          <a:p>
            <a:pPr lvl="1"/>
            <a:r>
              <a:rPr lang="en-US" dirty="0" smtClean="0"/>
              <a:t>How to estimate the data rate of compressed video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9565" y="6475413"/>
            <a:ext cx="2114360" cy="184666"/>
          </a:xfrm>
        </p:spPr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2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Data Rate of Uncompressed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2133600"/>
          </a:xfrm>
        </p:spPr>
        <p:txBody>
          <a:bodyPr/>
          <a:lstStyle/>
          <a:p>
            <a:r>
              <a:rPr lang="en-US" sz="2000" dirty="0" smtClean="0"/>
              <a:t>(Uncompressed video data rate) =</a:t>
            </a:r>
          </a:p>
          <a:p>
            <a:pPr marL="0" indent="0">
              <a:buNone/>
            </a:pPr>
            <a:r>
              <a:rPr lang="en-US" sz="2000" dirty="0" smtClean="0"/>
              <a:t>	(Video frame Width)*</a:t>
            </a:r>
            <a:r>
              <a:rPr lang="en-US" sz="2000" dirty="0"/>
              <a:t>(Video frame </a:t>
            </a:r>
            <a:r>
              <a:rPr lang="en-US" sz="2000" dirty="0" smtClean="0"/>
              <a:t>Height)*(Bits per pixel)*(Video frames per second)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(Bits per pixel) depends on the (Bit depth per each color element) and video format (4:4:4, 4:2:2 or 4:2:0)  </a:t>
            </a:r>
            <a:endParaRPr lang="en-US" sz="20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46229"/>
              </p:ext>
            </p:extLst>
          </p:nvPr>
        </p:nvGraphicFramePr>
        <p:xfrm>
          <a:off x="2362200" y="3581400"/>
          <a:ext cx="4114799" cy="2057400"/>
        </p:xfrm>
        <a:graphic>
          <a:graphicData uri="http://schemas.openxmlformats.org/drawingml/2006/table">
            <a:tbl>
              <a:tblPr/>
              <a:tblGrid>
                <a:gridCol w="2071589"/>
                <a:gridCol w="681070"/>
                <a:gridCol w="681070"/>
                <a:gridCol w="681070"/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Color depth per each element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Bits per pixel for 4:4:4 format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Bits per pixel for 4:2:2 format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Bits per pixel for 4:2:0 format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143000" y="5791200"/>
            <a:ext cx="662940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Note: Traditionally commercial video uses 4:2:0 format, but now 4:4:4 and 4:2:2 video formats are mandated by video interface standards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Data Rate of Uncompressed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295400"/>
            <a:ext cx="2286000" cy="4572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Data rate 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14662"/>
              </p:ext>
            </p:extLst>
          </p:nvPr>
        </p:nvGraphicFramePr>
        <p:xfrm>
          <a:off x="2438400" y="1676400"/>
          <a:ext cx="4097343" cy="4267200"/>
        </p:xfrm>
        <a:graphic>
          <a:graphicData uri="http://schemas.openxmlformats.org/drawingml/2006/table">
            <a:tbl>
              <a:tblPr/>
              <a:tblGrid>
                <a:gridCol w="835537"/>
                <a:gridCol w="440722"/>
                <a:gridCol w="440722"/>
                <a:gridCol w="681743"/>
                <a:gridCol w="716174"/>
                <a:gridCol w="982445"/>
              </a:tblGrid>
              <a:tr h="49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 name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Width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Height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Bits per pixel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frame rate (Hz)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Video data rate (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3780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1080p or Full HD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5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80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UHD 4K video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15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80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UHD 8K video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7680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6890" marR="6890" marT="68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6096000"/>
            <a:ext cx="5181600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Note: Huawei’s contribution 11-13-0527r2 has a similar table on 4k and 8k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3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223F9-62A7-4C2B-8817-F20AEA3D5F3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30727" y="1658145"/>
            <a:ext cx="8203673" cy="4361655"/>
          </a:xfrm>
        </p:spPr>
        <p:txBody>
          <a:bodyPr>
            <a:noAutofit/>
          </a:bodyPr>
          <a:lstStyle/>
          <a:p>
            <a:r>
              <a:rPr lang="en-US" dirty="0" smtClean="0"/>
              <a:t>Data rate of compressed video depends on the compression ratio</a:t>
            </a:r>
          </a:p>
          <a:p>
            <a:r>
              <a:rPr lang="en-US" dirty="0" smtClean="0"/>
              <a:t>Two major video application areas</a:t>
            </a:r>
          </a:p>
          <a:p>
            <a:pPr lvl="1"/>
            <a:r>
              <a:rPr lang="en-US" dirty="0" smtClean="0"/>
              <a:t>Pre-stored video such as TV broadcasting and Blue-ray movies</a:t>
            </a:r>
          </a:p>
          <a:p>
            <a:pPr lvl="2"/>
            <a:r>
              <a:rPr lang="en-US" sz="1600" dirty="0" smtClean="0"/>
              <a:t>High compression ratio: can go up to several hundreds (MPEG, H.264 and now HEVC)</a:t>
            </a:r>
          </a:p>
          <a:p>
            <a:pPr lvl="2"/>
            <a:r>
              <a:rPr lang="en-US" sz="1600" dirty="0" smtClean="0"/>
              <a:t>Long latency: Both intra-frame and inter-frame video processing, also multi-frame reference schemes</a:t>
            </a:r>
            <a:endParaRPr lang="en-US" sz="1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Real-time video such as 60GHz display extension </a:t>
            </a:r>
          </a:p>
          <a:p>
            <a:pPr lvl="2"/>
            <a:r>
              <a:rPr lang="en-US" sz="1600" dirty="0" smtClean="0"/>
              <a:t>Low compression ratio: usually at the order of 10</a:t>
            </a:r>
          </a:p>
          <a:p>
            <a:pPr lvl="2"/>
            <a:r>
              <a:rPr lang="en-US" sz="1600" dirty="0" smtClean="0"/>
              <a:t>Low-latency: Mainly intra-frame video processing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788640"/>
            <a:ext cx="7772400" cy="582960"/>
          </a:xfrm>
        </p:spPr>
        <p:txBody>
          <a:bodyPr/>
          <a:lstStyle/>
          <a:p>
            <a:r>
              <a:rPr lang="en-US" dirty="0" smtClean="0"/>
              <a:t>Data Rate of Compressed Video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43943" y="6475413"/>
            <a:ext cx="2848537" cy="184666"/>
          </a:xfrm>
        </p:spPr>
        <p:txBody>
          <a:bodyPr/>
          <a:lstStyle/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4982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730624"/>
            <a:ext cx="4246240" cy="1003176"/>
          </a:xfrm>
        </p:spPr>
        <p:txBody>
          <a:bodyPr/>
          <a:lstStyle/>
          <a:p>
            <a:pPr marL="0" indent="0">
              <a:buNone/>
            </a:pPr>
            <a:r>
              <a:rPr lang="en-US" sz="6600" b="0" i="1" dirty="0" smtClean="0"/>
              <a:t>Thank you!</a:t>
            </a:r>
            <a:endParaRPr lang="en-US" sz="66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et.al. (Samsung)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5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444</Words>
  <Application>Microsoft Office PowerPoint</Application>
  <PresentationFormat>On-screen Show (4:3)</PresentationFormat>
  <Paragraphs>156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Word 97 - 2003 Document</vt:lpstr>
      <vt:lpstr>Video Data Rate for HEW</vt:lpstr>
      <vt:lpstr>Motivation</vt:lpstr>
      <vt:lpstr>Data Rate of Uncompressed Video</vt:lpstr>
      <vt:lpstr>Data Rate of Uncompressed Video</vt:lpstr>
      <vt:lpstr>Data Rate of Compressed Video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2013-01-15T08:29:35Z</dcterms:created>
  <dcterms:modified xsi:type="dcterms:W3CDTF">2013-07-16T09:06:48Z</dcterms:modified>
</cp:coreProperties>
</file>