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commentAuthors.xml" ContentType="application/vnd.openxmlformats-officedocument.presentationml.commentAuthors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Default Extension="pdf" ContentType="application/pdf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9" r:id="rId2"/>
    <p:sldId id="257" r:id="rId3"/>
    <p:sldId id="434" r:id="rId4"/>
    <p:sldId id="435" r:id="rId5"/>
    <p:sldId id="438" r:id="rId6"/>
    <p:sldId id="437" r:id="rId7"/>
    <p:sldId id="439" r:id="rId8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8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8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8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8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84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-84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-84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-84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-84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mAuthor id="0" name="真野 浩" initials="真野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21992" autoAdjust="0"/>
    <p:restoredTop sz="86482" autoAdjust="0"/>
  </p:normalViewPr>
  <p:slideViewPr>
    <p:cSldViewPr showGuides="1">
      <p:cViewPr>
        <p:scale>
          <a:sx n="100" d="100"/>
          <a:sy n="100" d="100"/>
        </p:scale>
        <p:origin x="-1568" y="-8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944"/>
    </p:cViewPr>
  </p:outlin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 showGuides="1">
      <p:cViewPr varScale="1">
        <p:scale>
          <a:sx n="116" d="100"/>
          <a:sy n="116" d="100"/>
        </p:scale>
        <p:origin x="-3232" y="-112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commentAuthors" Target="commentAuthors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54475" y="174625"/>
            <a:ext cx="2184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74304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745038" y="8982075"/>
            <a:ext cx="1573212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 altLang="ja-JP"/>
              <a:t>Page </a:t>
            </a:r>
            <a:fld id="{1E0BDAB5-0E9A-0944-83A9-C1762299F6AC}" type="slidenum">
              <a:rPr lang="en-US" altLang="ja-JP"/>
              <a:pPr>
                <a:defRPr/>
              </a:pPr>
              <a:t>‹Nr.›</a:t>
            </a:fld>
            <a:endParaRPr lang="en-US" altLang="ja-JP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pitchFamily="18" charset="0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>
                <a:latin typeface="Times New Roman" pitchFamily="18" charset="0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1293923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latin typeface="Times New Roman" pitchFamily="18" charset="0"/>
              </a:defRPr>
            </a:lvl5pPr>
          </a:lstStyle>
          <a:p>
            <a:pPr lvl="4"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 altLang="ja-JP"/>
              <a:t>Page </a:t>
            </a:r>
            <a:fld id="{658DDA19-48F8-D54F-B94A-B5244F20A2C8}" type="slidenum">
              <a:rPr lang="en-US" altLang="ja-JP"/>
              <a:pPr>
                <a:defRPr/>
              </a:pPr>
              <a:t>‹Nr.›</a:t>
            </a:fld>
            <a:endParaRPr lang="en-US" altLang="ja-JP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>
                <a:latin typeface="Times New Roman" pitchFamily="18" charset="0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pitchFamily="18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6509965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endParaRPr lang="en-US" altLang="ja-JP">
              <a:latin typeface="Times New Roman" pitchFamily="-84" charset="0"/>
              <a:cs typeface="ＭＳ Ｐゴシック" pitchFamily="-84" charset="-128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endParaRPr lang="en-US" altLang="ja-JP">
              <a:latin typeface="Times New Roman" pitchFamily="-84" charset="0"/>
              <a:cs typeface="ＭＳ Ｐゴシック" pitchFamily="-84" charset="-128"/>
            </a:endParaRP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endParaRPr lang="en-US" altLang="ja-JP">
              <a:latin typeface="Times New Roman" pitchFamily="-84" charset="0"/>
              <a:cs typeface="ＭＳ Ｐゴシック" pitchFamily="-84" charset="-128"/>
            </a:endParaRP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ja-JP">
                <a:latin typeface="Times New Roman" pitchFamily="-84" charset="0"/>
                <a:cs typeface="ＭＳ Ｐゴシック" pitchFamily="-84" charset="-128"/>
              </a:rPr>
              <a:t>Page </a:t>
            </a:r>
            <a:fld id="{EEA713CC-9B1F-7247-BAAA-33C260C63A7B}" type="slidenum">
              <a:rPr lang="en-US" altLang="ja-JP">
                <a:latin typeface="Times New Roman" pitchFamily="-84" charset="0"/>
                <a:cs typeface="ＭＳ Ｐゴシック" pitchFamily="-84" charset="-128"/>
              </a:rPr>
              <a:pPr/>
              <a:t>1</a:t>
            </a:fld>
            <a:endParaRPr lang="en-US" altLang="ja-JP">
              <a:latin typeface="Times New Roman" pitchFamily="-84" charset="0"/>
              <a:cs typeface="ＭＳ Ｐゴシック" pitchFamily="-84" charset="-128"/>
            </a:endParaRPr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0" lang="ja-JP" altLang="en-US">
              <a:latin typeface="Times New Roman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endParaRPr lang="en-US" altLang="ja-JP">
              <a:latin typeface="Times New Roman" pitchFamily="-84" charset="0"/>
              <a:cs typeface="ＭＳ Ｐゴシック" pitchFamily="-84" charset="-128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endParaRPr lang="en-US" altLang="ja-JP">
              <a:latin typeface="Times New Roman" pitchFamily="-84" charset="0"/>
              <a:cs typeface="ＭＳ Ｐゴシック" pitchFamily="-84" charset="-128"/>
            </a:endParaRP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endParaRPr lang="en-US" altLang="ja-JP">
              <a:latin typeface="Times New Roman" pitchFamily="-84" charset="0"/>
              <a:cs typeface="ＭＳ Ｐゴシック" pitchFamily="-84" charset="-128"/>
            </a:endParaRP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ja-JP">
                <a:latin typeface="Times New Roman" pitchFamily="-84" charset="0"/>
                <a:cs typeface="ＭＳ Ｐゴシック" pitchFamily="-84" charset="-128"/>
              </a:rPr>
              <a:t>Page </a:t>
            </a:r>
            <a:fld id="{15D7D818-1B16-6C40-A628-DF82F11E84A6}" type="slidenum">
              <a:rPr lang="en-US" altLang="ja-JP">
                <a:latin typeface="Times New Roman" pitchFamily="-84" charset="0"/>
                <a:cs typeface="ＭＳ Ｐゴシック" pitchFamily="-84" charset="-128"/>
              </a:rPr>
              <a:pPr/>
              <a:t>2</a:t>
            </a:fld>
            <a:endParaRPr lang="en-US" altLang="ja-JP">
              <a:latin typeface="Times New Roman" pitchFamily="-84" charset="0"/>
              <a:cs typeface="ＭＳ Ｐゴシック" pitchFamily="-84" charset="-128"/>
            </a:endParaRPr>
          </a:p>
        </p:txBody>
      </p:sp>
      <p:sp>
        <p:nvSpPr>
          <p:cNvPr id="184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kumimoji="0" lang="ja-JP" altLang="en-US">
              <a:latin typeface="Times New Roman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ja-JP" smtClean="0"/>
              <a:t>July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ja-JP" smtClean="0"/>
              <a:t>Marc Emmelmann (FOKUS)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A37B09A0-BB64-D944-91DA-E0878867DF64}" type="slidenum">
              <a:rPr lang="en-US" altLang="ja-JP"/>
              <a:pPr>
                <a:defRPr/>
              </a:pPr>
              <a:t>‹Nr.›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ja-JP" smtClean="0"/>
              <a:t>July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ja-JP" smtClean="0"/>
              <a:t>Marc Emmelmann (FOKUS)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E6B96CA3-E382-3442-AFFD-A7E4C21871F7}" type="slidenum">
              <a:rPr lang="en-US" altLang="ja-JP"/>
              <a:pPr>
                <a:defRPr/>
              </a:pPr>
              <a:t>‹Nr.›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ja-JP" smtClean="0"/>
              <a:t>July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ja-JP" smtClean="0"/>
              <a:t>Marc Emmelmann (FOKUS)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AAEDB6D0-FFAE-0B45-B840-AFAB375B010A}" type="slidenum">
              <a:rPr lang="en-US" altLang="ja-JP"/>
              <a:pPr>
                <a:defRPr/>
              </a:pPr>
              <a:t>‹Nr.›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ja-JP" smtClean="0"/>
              <a:t>July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ja-JP" smtClean="0"/>
              <a:t>Marc Emmelmann (FOKUS)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E275D85B-EEFE-A142-B02B-B9A3C4542434}" type="slidenum">
              <a:rPr lang="en-US" altLang="ja-JP"/>
              <a:pPr>
                <a:defRPr/>
              </a:pPr>
              <a:t>‹Nr.›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ja-JP" smtClean="0"/>
              <a:t>July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ja-JP" smtClean="0"/>
              <a:t>Marc Emmelmann (FOKUS)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3060BA80-4FDB-C140-AD27-D6552766E67E}" type="slidenum">
              <a:rPr lang="en-US" altLang="ja-JP"/>
              <a:pPr>
                <a:defRPr/>
              </a:pPr>
              <a:t>‹Nr.›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ja-JP" smtClean="0"/>
              <a:t>July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ja-JP" smtClean="0"/>
              <a:t>Marc Emmelmann (FOKUS)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D101B002-A266-024B-B22F-DC19655FC800}" type="slidenum">
              <a:rPr lang="en-US" altLang="ja-JP"/>
              <a:pPr>
                <a:defRPr/>
              </a:pPr>
              <a:t>‹Nr.›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ja-JP" smtClean="0"/>
              <a:t>July 2013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ja-JP" smtClean="0"/>
              <a:t>Marc Emmelmann (FOKUS)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70ADC790-B12E-AA44-AF08-80525594A063}" type="slidenum">
              <a:rPr lang="en-US" altLang="ja-JP"/>
              <a:pPr>
                <a:defRPr/>
              </a:pPr>
              <a:t>‹Nr.›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ja-JP" smtClean="0"/>
              <a:t>July 2013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ja-JP" smtClean="0"/>
              <a:t>Marc Emmelmann (FOKUS)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947AE1E1-1499-D74A-95A4-7F4FAB76A92F}" type="slidenum">
              <a:rPr lang="en-US" altLang="ja-JP"/>
              <a:pPr>
                <a:defRPr/>
              </a:pPr>
              <a:t>‹Nr.›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ja-JP" smtClean="0"/>
              <a:t>July 2013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ja-JP" smtClean="0"/>
              <a:t>Marc Emmelmann (FOKUS)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4C7CEA63-2B76-A643-8598-A4403A39BBE7}" type="slidenum">
              <a:rPr lang="en-US" altLang="ja-JP"/>
              <a:pPr>
                <a:defRPr/>
              </a:pPr>
              <a:t>‹Nr.›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ja-JP" smtClean="0"/>
              <a:t>July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ja-JP" smtClean="0"/>
              <a:t>Marc Emmelmann (FOKUS)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7E0BA808-DB25-844A-A2EE-229D6A5C1DE9}" type="slidenum">
              <a:rPr lang="en-US" altLang="ja-JP"/>
              <a:pPr>
                <a:defRPr/>
              </a:pPr>
              <a:t>‹Nr.›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ja-JP" smtClean="0"/>
              <a:t>July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ja-JP" smtClean="0"/>
              <a:t>Marc Emmelmann (FOKUS)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19255177-E4EC-BE4C-B516-B975FB15DBA0}" type="slidenum">
              <a:rPr lang="en-US" altLang="ja-JP"/>
              <a:pPr>
                <a:defRPr/>
              </a:pPr>
              <a:t>‹Nr.›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dirty="0"/>
              <a:t>Click to edit Master text styles</a:t>
            </a:r>
          </a:p>
          <a:p>
            <a:pPr lvl="1"/>
            <a:r>
              <a:rPr lang="en-US" altLang="ja-JP" dirty="0"/>
              <a:t>Second level</a:t>
            </a:r>
          </a:p>
          <a:p>
            <a:pPr lvl="2"/>
            <a:r>
              <a:rPr lang="en-US" altLang="ja-JP" dirty="0"/>
              <a:t>Third level</a:t>
            </a:r>
          </a:p>
          <a:p>
            <a:pPr lvl="3"/>
            <a:r>
              <a:rPr lang="en-US" altLang="ja-JP" dirty="0"/>
              <a:t>Fourth level</a:t>
            </a:r>
          </a:p>
          <a:p>
            <a:pPr lvl="4"/>
            <a:r>
              <a:rPr lang="en-US" altLang="ja-JP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07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de-DE" altLang="ja-JP" smtClean="0"/>
              <a:t>July 2013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48887" y="6475413"/>
            <a:ext cx="179503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de-DE" altLang="ja-JP" smtClean="0"/>
              <a:t>Marc Emmelmann (FOKUS)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 altLang="ja-JP"/>
              <a:t>Slide </a:t>
            </a:r>
            <a:fld id="{B504787E-AE3C-CC4D-B314-7185A8D42722}" type="slidenum">
              <a:rPr lang="en-US" altLang="ja-JP"/>
              <a:pPr>
                <a:defRPr/>
              </a:pPr>
              <a:t>‹Nr.›</a:t>
            </a:fld>
            <a:endParaRPr lang="en-US" altLang="ja-JP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5611378" y="332601"/>
            <a:ext cx="283412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lvl="4" algn="r">
              <a:defRPr/>
            </a:pPr>
            <a:r>
              <a:rPr lang="en-US" altLang="ja-JP" sz="1800" b="1" dirty="0"/>
              <a:t>doc.: IEEE </a:t>
            </a:r>
            <a:r>
              <a:rPr lang="en-US" altLang="ja-JP" sz="1800" b="1" dirty="0" smtClean="0"/>
              <a:t>802.11-13-</a:t>
            </a:r>
            <a:r>
              <a:rPr lang="en-US" altLang="ja-JP" sz="1800" b="1" dirty="0" smtClean="0"/>
              <a:t>0856r0</a:t>
            </a:r>
            <a:endParaRPr lang="en-US" altLang="ja-JP" sz="1800" b="1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pitchFamily="18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9139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 smtClean="0">
                <a:latin typeface="Times New Roman" pitchFamily="18" charset="0"/>
              </a:rPr>
              <a:t>Agenda</a:t>
            </a:r>
            <a:endParaRPr lang="en-US" dirty="0">
              <a:latin typeface="Times New Roman" pitchFamily="18" charset="0"/>
            </a:endParaRP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pitchFamily="18" charset="0"/>
            </a:endParaRPr>
          </a:p>
        </p:txBody>
      </p:sp>
      <p:sp>
        <p:nvSpPr>
          <p:cNvPr id="11" name="テキスト ボックス 10"/>
          <p:cNvSpPr txBox="1"/>
          <p:nvPr userDrawn="1"/>
        </p:nvSpPr>
        <p:spPr>
          <a:xfrm>
            <a:off x="-1808163" y="1539875"/>
            <a:ext cx="184150" cy="276225"/>
          </a:xfrm>
          <a:prstGeom prst="rect">
            <a:avLst/>
          </a:prstGeom>
          <a:noFill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endParaRPr kumimoji="1" lang="ja-JP" altLang="en-US">
              <a:latin typeface="Times New Roman" charset="0"/>
              <a:ea typeface="ＭＳ Ｐゴシック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mentor.ieee.org/802.11/dcn/13/11-13-0752-00-00ai-tgai-d0-5-resolution-for-comments-assigned-to-dan-h.xlsx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df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df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076" cy="276999"/>
          </a:xfrm>
          <a:noFill/>
        </p:spPr>
        <p:txBody>
          <a:bodyPr/>
          <a:lstStyle/>
          <a:p>
            <a:r>
              <a:rPr lang="de-DE" altLang="ja-JP" smtClean="0">
                <a:latin typeface="Times New Roman" pitchFamily="-84" charset="0"/>
              </a:rPr>
              <a:t>July 2013</a:t>
            </a:r>
            <a:endParaRPr lang="en-US" altLang="ja-JP" dirty="0" smtClean="0">
              <a:latin typeface="Times New Roman" pitchFamily="-84" charset="0"/>
            </a:endParaRPr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DE" altLang="ja-JP" smtClean="0">
                <a:latin typeface="Times New Roman" pitchFamily="-84" charset="0"/>
              </a:rPr>
              <a:t>Marc Emmelmann (FOKUS)</a:t>
            </a:r>
            <a:endParaRPr lang="en-US" altLang="ja-JP" smtClean="0">
              <a:latin typeface="Times New Roman" pitchFamily="-84" charset="0"/>
            </a:endParaRP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>
                <a:latin typeface="Times New Roman" pitchFamily="-84" charset="0"/>
              </a:rPr>
              <a:t>Slide </a:t>
            </a:r>
            <a:fld id="{54262BD9-4907-E34E-8190-C8561625922C}" type="slidenum">
              <a:rPr lang="en-US" altLang="ja-JP">
                <a:latin typeface="Times New Roman" pitchFamily="-84" charset="0"/>
              </a:rPr>
              <a:pPr/>
              <a:t>1</a:t>
            </a:fld>
            <a:endParaRPr lang="en-US" altLang="ja-JP">
              <a:latin typeface="Times New Roman" pitchFamily="-84" charset="0"/>
            </a:endParaRPr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8077200" cy="1295400"/>
          </a:xfrm>
          <a:noFill/>
        </p:spPr>
        <p:txBody>
          <a:bodyPr/>
          <a:lstStyle/>
          <a:p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Report on the </a:t>
            </a:r>
            <a:r>
              <a:rPr lang="en-US" altLang="ja-JP" dirty="0" err="1" smtClean="0">
                <a:ea typeface="ＭＳ Ｐゴシック" pitchFamily="-84" charset="-128"/>
                <a:cs typeface="ＭＳ Ｐゴシック" pitchFamily="-84" charset="-128"/>
              </a:rPr>
              <a:t>TGai</a:t>
            </a: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 Berlin </a:t>
            </a:r>
            <a:r>
              <a:rPr lang="en-US" altLang="ja-JP" dirty="0" err="1" smtClean="0">
                <a:ea typeface="ＭＳ Ｐゴシック" pitchFamily="-84" charset="-128"/>
                <a:cs typeface="ＭＳ Ｐゴシック" pitchFamily="-84" charset="-128"/>
              </a:rPr>
              <a:t>AdHoc</a:t>
            </a: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 in July 2013</a:t>
            </a:r>
            <a:endParaRPr lang="en-US" altLang="ja-JP" dirty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5146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altLang="ja-JP" sz="2000" dirty="0">
                <a:ea typeface="ＭＳ Ｐゴシック" pitchFamily="-84" charset="-128"/>
                <a:cs typeface="ＭＳ Ｐゴシック" pitchFamily="-84" charset="-128"/>
              </a:rPr>
              <a:t>Date:</a:t>
            </a:r>
            <a:r>
              <a:rPr lang="en-US" altLang="ja-JP" sz="2000" b="0" dirty="0">
                <a:ea typeface="ＭＳ Ｐゴシック" pitchFamily="-84" charset="-128"/>
                <a:cs typeface="ＭＳ Ｐゴシック" pitchFamily="-84" charset="-128"/>
              </a:rPr>
              <a:t> </a:t>
            </a:r>
            <a:r>
              <a:rPr lang="en-US" altLang="ja-JP" sz="2000" b="0" dirty="0" smtClean="0">
                <a:ea typeface="ＭＳ Ｐゴシック" pitchFamily="-84" charset="-128"/>
                <a:cs typeface="ＭＳ Ｐゴシック" pitchFamily="-84" charset="-128"/>
              </a:rPr>
              <a:t>2013-07</a:t>
            </a:r>
            <a:r>
              <a:rPr lang="en-US" altLang="ja-JP" sz="2000" b="0" dirty="0" smtClean="0">
                <a:ea typeface="ＭＳ Ｐゴシック" pitchFamily="-84" charset="-128"/>
                <a:cs typeface="ＭＳ Ｐゴシック" pitchFamily="-84" charset="-128"/>
              </a:rPr>
              <a:t>-</a:t>
            </a:r>
            <a:r>
              <a:rPr lang="en-US" altLang="ja-JP" sz="2000" b="0" dirty="0" smtClean="0">
                <a:ea typeface="ＭＳ Ｐゴシック" pitchFamily="-84" charset="-128"/>
                <a:cs typeface="ＭＳ Ｐゴシック" pitchFamily="-84" charset="-128"/>
              </a:rPr>
              <a:t>15</a:t>
            </a:r>
            <a:endParaRPr lang="en-US" altLang="ja-JP" sz="2000" b="0" dirty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15367" name="Rectangle 12"/>
          <p:cNvSpPr>
            <a:spLocks noChangeArrowheads="1"/>
          </p:cNvSpPr>
          <p:nvPr/>
        </p:nvSpPr>
        <p:spPr bwMode="auto">
          <a:xfrm>
            <a:off x="533400" y="2667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altLang="ja-JP" sz="2000" b="1"/>
              <a:t>Authors:</a:t>
            </a:r>
            <a:endParaRPr lang="en-US" altLang="ja-JP" sz="2000"/>
          </a:p>
        </p:txBody>
      </p:sp>
      <p:graphicFrame>
        <p:nvGraphicFramePr>
          <p:cNvPr id="9" name="Group 80"/>
          <p:cNvGraphicFramePr>
            <a:graphicFrameLocks noGrp="1"/>
          </p:cNvGraphicFramePr>
          <p:nvPr/>
        </p:nvGraphicFramePr>
        <p:xfrm>
          <a:off x="388938" y="3429000"/>
          <a:ext cx="8366125" cy="955676"/>
        </p:xfrm>
        <a:graphic>
          <a:graphicData uri="http://schemas.openxmlformats.org/drawingml/2006/table">
            <a:tbl>
              <a:tblPr/>
              <a:tblGrid>
                <a:gridCol w="1230312"/>
                <a:gridCol w="2092325"/>
                <a:gridCol w="2189163"/>
                <a:gridCol w="1303337"/>
                <a:gridCol w="1550988"/>
              </a:tblGrid>
              <a:tr h="32861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Name</a:t>
                      </a:r>
                      <a:endParaRPr kumimoji="1" lang="ja-JP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ＭＳ 明朝" pitchFamily="-84" charset="-128"/>
                        <a:cs typeface="ＭＳ 明朝" pitchFamily="-84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Company</a:t>
                      </a:r>
                      <a:endParaRPr kumimoji="1" lang="ja-JP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ＭＳ 明朝" pitchFamily="-84" charset="-128"/>
                        <a:cs typeface="ＭＳ 明朝" pitchFamily="-84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Address</a:t>
                      </a:r>
                      <a:endParaRPr kumimoji="1" lang="ja-JP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ＭＳ 明朝" pitchFamily="-84" charset="-128"/>
                        <a:cs typeface="ＭＳ 明朝" pitchFamily="-84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Phone</a:t>
                      </a:r>
                      <a:endParaRPr kumimoji="1" lang="ja-JP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ＭＳ 明朝" pitchFamily="-84" charset="-128"/>
                        <a:cs typeface="ＭＳ 明朝" pitchFamily="-84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email</a:t>
                      </a:r>
                      <a:endParaRPr kumimoji="1" lang="ja-JP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ＭＳ 明朝" pitchFamily="-84" charset="-128"/>
                        <a:cs typeface="ＭＳ 明朝" pitchFamily="-84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70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Marc Emmelmann</a:t>
                      </a:r>
                      <a:endParaRPr kumimoji="1" lang="ja-JP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ＭＳ 明朝" pitchFamily="-84" charset="-128"/>
                        <a:cs typeface="ＭＳ 明朝" pitchFamily="-84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Fraunhofer </a:t>
                      </a:r>
                      <a:r>
                        <a:rPr kumimoji="1" lang="en-US" altLang="ja-JP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Fokus</a:t>
                      </a:r>
                      <a:endParaRPr kumimoji="1" lang="ja-JP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ＭＳ 明朝" pitchFamily="-84" charset="-128"/>
                        <a:cs typeface="ＭＳ 明朝" pitchFamily="-84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ＭＳ 明朝" pitchFamily="-84" charset="-128"/>
                        <a:cs typeface="ＭＳ 明朝" pitchFamily="-84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+49 30 3463 7268</a:t>
                      </a:r>
                      <a:endParaRPr kumimoji="1" lang="ja-JP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ＭＳ 明朝" pitchFamily="-84" charset="-128"/>
                        <a:cs typeface="ＭＳ 明朝" pitchFamily="-84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emmelmann@ieee.org</a:t>
                      </a:r>
                      <a:endParaRPr kumimoji="1" lang="ja-JP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ＭＳ 明朝" pitchFamily="-84" charset="-128"/>
                        <a:cs typeface="ＭＳ 明朝" pitchFamily="-84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076" cy="276999"/>
          </a:xfrm>
          <a:noFill/>
        </p:spPr>
        <p:txBody>
          <a:bodyPr/>
          <a:lstStyle/>
          <a:p>
            <a:r>
              <a:rPr lang="de-DE" altLang="ja-JP" smtClean="0">
                <a:latin typeface="Times New Roman" pitchFamily="-84" charset="0"/>
              </a:rPr>
              <a:t>July 2013</a:t>
            </a:r>
            <a:endParaRPr lang="en-US" altLang="ja-JP" dirty="0" smtClean="0">
              <a:latin typeface="Times New Roman" pitchFamily="-84" charset="0"/>
            </a:endParaRPr>
          </a:p>
        </p:txBody>
      </p:sp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DE" altLang="ja-JP" smtClean="0">
                <a:latin typeface="Times New Roman" pitchFamily="-84" charset="0"/>
              </a:rPr>
              <a:t>Marc Emmelmann (FOKUS)</a:t>
            </a:r>
            <a:endParaRPr lang="en-US" altLang="ja-JP" smtClean="0">
              <a:latin typeface="Times New Roman" pitchFamily="-84" charset="0"/>
            </a:endParaRPr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>
                <a:latin typeface="Times New Roman" pitchFamily="-84" charset="0"/>
              </a:rPr>
              <a:t>Slide </a:t>
            </a:r>
            <a:fld id="{2F5A7B3D-1827-CB4F-B70B-BC122C1560E6}" type="slidenum">
              <a:rPr lang="en-US" altLang="ja-JP">
                <a:latin typeface="Times New Roman" pitchFamily="-84" charset="0"/>
              </a:rPr>
              <a:pPr/>
              <a:t>2</a:t>
            </a:fld>
            <a:endParaRPr lang="en-US" altLang="ja-JP">
              <a:latin typeface="Times New Roman" pitchFamily="-84" charset="0"/>
            </a:endParaRPr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ja-JP" sz="4000" smtClean="0">
                <a:ea typeface="ＭＳ Ｐゴシック" pitchFamily="-84" charset="-128"/>
                <a:cs typeface="ＭＳ Ｐゴシック" pitchFamily="-84" charset="-128"/>
              </a:rPr>
              <a:t>Abstract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848600" cy="10668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Summary of the </a:t>
            </a:r>
            <a:r>
              <a:rPr lang="en-US" altLang="ja-JP" dirty="0" err="1" smtClean="0">
                <a:ea typeface="ＭＳ Ｐゴシック" pitchFamily="-84" charset="-128"/>
                <a:cs typeface="ＭＳ Ｐゴシック" pitchFamily="-84" charset="-128"/>
              </a:rPr>
              <a:t>TGai</a:t>
            </a: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 Berlin </a:t>
            </a:r>
            <a:r>
              <a:rPr lang="en-US" altLang="ja-JP" dirty="0" err="1" smtClean="0">
                <a:ea typeface="ＭＳ Ｐゴシック" pitchFamily="-84" charset="-128"/>
                <a:cs typeface="ＭＳ Ｐゴシック" pitchFamily="-84" charset="-128"/>
              </a:rPr>
              <a:t>AdHoc</a:t>
            </a: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 in July 2013</a:t>
            </a:r>
            <a:endParaRPr lang="en-US" altLang="ja-JP" dirty="0" smtClean="0">
              <a:ea typeface="ＭＳ Ｐゴシック" pitchFamily="-84" charset="-128"/>
              <a:cs typeface="ＭＳ Ｐゴシック" pitchFamily="-8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July 2013</a:t>
            </a:r>
            <a:endParaRPr lang="en-US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Marc Emmelmann (FOKUS)</a:t>
            </a:r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4C7CEA63-2B76-A643-8598-A4403A39BBE7}" type="slidenum">
              <a:rPr lang="en-US" altLang="ja-JP" smtClean="0"/>
              <a:pPr>
                <a:defRPr/>
              </a:pPr>
              <a:t>3</a:t>
            </a:fld>
            <a:endParaRPr lang="en-US" altLang="ja-JP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304800" y="685800"/>
            <a:ext cx="8458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ＭＳ Ｐゴシック" pitchFamily="-84" charset="-128"/>
                <a:cs typeface="ＭＳ Ｐゴシック" pitchFamily="-84" charset="-128"/>
              </a:rPr>
              <a:t>Berlin </a:t>
            </a:r>
            <a:r>
              <a:rPr kumimoji="0" lang="en-US" altLang="ja-JP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ＭＳ Ｐゴシック" pitchFamily="-84" charset="-128"/>
                <a:cs typeface="ＭＳ Ｐゴシック" pitchFamily="-84" charset="-128"/>
              </a:rPr>
              <a:t>AdHoc</a:t>
            </a:r>
            <a:r>
              <a:rPr kumimoji="0" lang="en-US" altLang="ja-JP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ＭＳ Ｐゴシック" pitchFamily="-84" charset="-128"/>
                <a:cs typeface="ＭＳ Ｐゴシック" pitchFamily="-84" charset="-128"/>
              </a:rPr>
              <a:t> Agenda</a:t>
            </a:r>
            <a:r>
              <a:rPr kumimoji="0" lang="en-US" altLang="ja-JP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ＭＳ Ｐゴシック" pitchFamily="-84" charset="-128"/>
                <a:cs typeface="ＭＳ Ｐゴシック" pitchFamily="-84" charset="-128"/>
              </a:rPr>
              <a:t/>
            </a:r>
            <a:br>
              <a:rPr kumimoji="0" lang="en-US" altLang="ja-JP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ＭＳ Ｐゴシック" pitchFamily="-84" charset="-128"/>
                <a:cs typeface="ＭＳ Ｐゴシック" pitchFamily="-84" charset="-128"/>
              </a:rPr>
            </a:br>
            <a:endParaRPr kumimoji="0" lang="en-US" altLang="ja-JP" sz="32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228600" y="1752600"/>
            <a:ext cx="86106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 fontScale="85000" lnSpcReduction="20000"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ja-JP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-84" charset="-128"/>
                <a:cs typeface="ＭＳ Ｐゴシック" pitchFamily="-84" charset="-128"/>
              </a:rPr>
              <a:t>Wednesday:  9.00h – 17.30h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</a:pPr>
            <a:r>
              <a:rPr kumimoji="0" lang="en-US" altLang="ja-JP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-84" charset="-128"/>
                <a:cs typeface="ＭＳ Ｐゴシック" pitchFamily="-84" charset="-128"/>
              </a:rPr>
              <a:t>TGai</a:t>
            </a:r>
            <a:r>
              <a:rPr kumimoji="0" lang="en-US" altLang="ja-JP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-84" charset="-128"/>
                <a:cs typeface="ＭＳ Ｐゴシック" pitchFamily="-84" charset="-128"/>
              </a:rPr>
              <a:t> Ad-Hoc MEETING CALLED TO ORDER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</a:pPr>
            <a:r>
              <a:rPr kumimoji="0" lang="en-US" altLang="ja-JP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-84" charset="-128"/>
                <a:cs typeface="ＭＳ Ｐゴシック" pitchFamily="-84" charset="-128"/>
              </a:rPr>
              <a:t>CALL FOR ESSENTIAL PATENTS AND POLICIES &amp; PROCEDURES REMINDER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</a:pPr>
            <a:r>
              <a:rPr kumimoji="0" lang="en-US" altLang="ja-JP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-84" charset="-128"/>
                <a:cs typeface="ＭＳ Ｐゴシック" pitchFamily="-84" charset="-128"/>
              </a:rPr>
              <a:t>Modify and/or Approve Agenda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</a:pPr>
            <a:r>
              <a:rPr kumimoji="0" lang="en-US" altLang="ja-JP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-84" charset="-128"/>
                <a:cs typeface="ＭＳ Ｐゴシック" pitchFamily="-84" charset="-128"/>
              </a:rPr>
              <a:t>Discussion </a:t>
            </a:r>
            <a:r>
              <a:rPr lang="en-US" altLang="ja-JP" sz="2400" b="1" kern="0" dirty="0" smtClean="0">
                <a:latin typeface="+mn-lt"/>
                <a:ea typeface="ＭＳ Ｐゴシック" pitchFamily="-84" charset="-128"/>
                <a:cs typeface="ＭＳ Ｐゴシック" pitchFamily="-84" charset="-128"/>
              </a:rPr>
              <a:t>&amp; Straw Polls on comment resolutions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</a:pPr>
            <a:r>
              <a:rPr kumimoji="0" lang="en-US" altLang="ja-JP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-84" charset="-128"/>
                <a:cs typeface="ＭＳ Ｐゴシック" pitchFamily="-84" charset="-128"/>
              </a:rPr>
              <a:t>Recess</a:t>
            </a:r>
            <a:r>
              <a:rPr kumimoji="0" lang="en-US" altLang="ja-JP" sz="24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-84" charset="-128"/>
                <a:cs typeface="ＭＳ Ｐゴシック" pitchFamily="-84" charset="-128"/>
              </a:rPr>
              <a:t> until Thursday</a:t>
            </a:r>
            <a:endParaRPr lang="en-US" altLang="ja-JP" sz="2400" b="1" kern="0" dirty="0" smtClean="0">
              <a:latin typeface="+mn-lt"/>
              <a:ea typeface="ＭＳ Ｐゴシック" pitchFamily="-84" charset="-128"/>
              <a:cs typeface="ＭＳ Ｐゴシック" pitchFamily="-84" charset="-128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kumimoji="0" lang="en-US" altLang="ja-JP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-84" charset="-128"/>
                <a:cs typeface="ＭＳ Ｐゴシック" pitchFamily="-84" charset="-128"/>
              </a:rPr>
              <a:t>Thursday:</a:t>
            </a:r>
            <a:r>
              <a:rPr kumimoji="0" lang="en-US" altLang="ja-JP" sz="24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-84" charset="-128"/>
                <a:cs typeface="ＭＳ Ｐゴシック" pitchFamily="-84" charset="-128"/>
              </a:rPr>
              <a:t>  9.00h – 17.30h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</a:pPr>
            <a:r>
              <a:rPr lang="en-US" altLang="ja-JP" sz="2400" b="1" kern="0" baseline="0" dirty="0" smtClean="0">
                <a:latin typeface="+mn-lt"/>
                <a:ea typeface="ＭＳ Ｐゴシック" pitchFamily="-84" charset="-128"/>
                <a:cs typeface="ＭＳ Ｐゴシック" pitchFamily="-84" charset="-128"/>
              </a:rPr>
              <a:t>Call</a:t>
            </a:r>
            <a:r>
              <a:rPr lang="en-US" altLang="ja-JP" sz="2400" b="1" kern="0" dirty="0" smtClean="0">
                <a:latin typeface="+mn-lt"/>
                <a:ea typeface="ＭＳ Ｐゴシック" pitchFamily="-84" charset="-128"/>
                <a:cs typeface="ＭＳ Ｐゴシック" pitchFamily="-84" charset="-128"/>
              </a:rPr>
              <a:t> meeting to order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</a:pPr>
            <a:r>
              <a:rPr kumimoji="0" lang="en-US" altLang="ja-JP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-84" charset="-128"/>
                <a:cs typeface="ＭＳ Ｐゴシック" pitchFamily="-84" charset="-128"/>
              </a:rPr>
              <a:t>Continue</a:t>
            </a:r>
            <a:r>
              <a:rPr kumimoji="0" lang="en-US" altLang="ja-JP" sz="24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-84" charset="-128"/>
                <a:cs typeface="ＭＳ Ｐゴシック" pitchFamily="-84" charset="-128"/>
              </a:rPr>
              <a:t> discussion &amp; straw polls on comment resolutions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</a:pPr>
            <a:r>
              <a:rPr lang="en-US" altLang="ja-JP" sz="2400" b="1" kern="0" baseline="0" dirty="0" smtClean="0">
                <a:latin typeface="+mn-lt"/>
                <a:ea typeface="ＭＳ Ｐゴシック" pitchFamily="-84" charset="-128"/>
                <a:cs typeface="ＭＳ Ｐゴシック" pitchFamily="-84" charset="-128"/>
              </a:rPr>
              <a:t>Recess</a:t>
            </a:r>
            <a:r>
              <a:rPr lang="en-US" altLang="ja-JP" sz="2400" b="1" kern="0" dirty="0" smtClean="0">
                <a:latin typeface="+mn-lt"/>
                <a:ea typeface="ＭＳ Ｐゴシック" pitchFamily="-84" charset="-128"/>
                <a:cs typeface="ＭＳ Ｐゴシック" pitchFamily="-84" charset="-128"/>
              </a:rPr>
              <a:t> until Friday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altLang="ja-JP" sz="2400" b="1" kern="0" dirty="0" smtClean="0">
                <a:ea typeface="ＭＳ Ｐゴシック" pitchFamily="-84" charset="-128"/>
                <a:cs typeface="ＭＳ Ｐゴシック" pitchFamily="-84" charset="-128"/>
              </a:rPr>
              <a:t>Friday:  9.00h – 17.30h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</a:pPr>
            <a:r>
              <a:rPr lang="en-US" altLang="ja-JP" sz="2400" b="1" kern="0" dirty="0" smtClean="0">
                <a:ea typeface="ＭＳ Ｐゴシック" pitchFamily="-84" charset="-128"/>
                <a:cs typeface="ＭＳ Ｐゴシック" pitchFamily="-84" charset="-128"/>
              </a:rPr>
              <a:t>Call meeting to order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</a:pPr>
            <a:r>
              <a:rPr lang="en-US" altLang="ja-JP" sz="2400" b="1" kern="0" dirty="0" smtClean="0">
                <a:ea typeface="ＭＳ Ｐゴシック" pitchFamily="-84" charset="-128"/>
                <a:cs typeface="ＭＳ Ｐゴシック" pitchFamily="-84" charset="-128"/>
              </a:rPr>
              <a:t>Continue discussion &amp; straw polls on comment resolutions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</a:pPr>
            <a:r>
              <a:rPr lang="en-US" altLang="ja-JP" sz="2400" b="1" kern="0" dirty="0" smtClean="0">
                <a:ea typeface="ＭＳ Ｐゴシック" pitchFamily="-84" charset="-128"/>
                <a:cs typeface="ＭＳ Ｐゴシック" pitchFamily="-84" charset="-128"/>
              </a:rPr>
              <a:t>Adjourn</a:t>
            </a:r>
            <a:endParaRPr lang="en-US" altLang="ja-JP" sz="2400" b="1" kern="0" dirty="0" smtClean="0">
              <a:ea typeface="ＭＳ Ｐゴシック" charset="-128"/>
              <a:cs typeface="ＭＳ Ｐゴシック" charset="-128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kumimoji="0" lang="en-US" altLang="ja-JP" sz="2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charset="-128"/>
              <a:cs typeface="ＭＳ Ｐゴシック" charset="-128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ja-JP" altLang="en-US" sz="2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charset="-128"/>
              <a:cs typeface="ＭＳ Ｐゴシック" charset="-128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endParaRPr kumimoji="1" lang="en-US" altLang="ja-JP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-84" charset="-128"/>
              <a:cs typeface="ＭＳ Ｐゴシック" pitchFamily="-84" charset="-128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endParaRPr kumimoji="1" lang="en-US" altLang="ja-JP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-84" charset="-128"/>
              <a:cs typeface="ＭＳ Ｐゴシック" pitchFamily="-8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dirty="0" smtClean="0"/>
              <a:t>Submission List</a:t>
            </a:r>
            <a:endParaRPr lang="en-US" dirty="0"/>
          </a:p>
        </p:txBody>
      </p:sp>
      <p:sp>
        <p:nvSpPr>
          <p:cNvPr id="9" name="Inhaltsplatzhalter 8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114800"/>
          </a:xfrm>
        </p:spPr>
        <p:txBody>
          <a:bodyPr/>
          <a:lstStyle/>
          <a:p>
            <a:r>
              <a:rPr lang="en-US" sz="1600" b="0" dirty="0" smtClean="0"/>
              <a:t>11-13-0733 (Lin </a:t>
            </a:r>
            <a:r>
              <a:rPr lang="en-US" sz="1600" b="0" dirty="0" err="1" smtClean="0"/>
              <a:t>Cai</a:t>
            </a:r>
            <a:r>
              <a:rPr lang="en-US" sz="1600" b="0" dirty="0" smtClean="0"/>
              <a:t>)</a:t>
            </a:r>
          </a:p>
          <a:p>
            <a:r>
              <a:rPr lang="en-US" sz="1600" b="0" dirty="0" smtClean="0"/>
              <a:t>11-13-0732 (Lin </a:t>
            </a:r>
            <a:r>
              <a:rPr lang="en-US" sz="1600" b="0" dirty="0" err="1" smtClean="0"/>
              <a:t>Cai</a:t>
            </a:r>
            <a:r>
              <a:rPr lang="en-US" sz="1600" b="0" dirty="0" smtClean="0"/>
              <a:t>)</a:t>
            </a:r>
          </a:p>
          <a:p>
            <a:r>
              <a:rPr lang="en-US" sz="1600" b="0" dirty="0" smtClean="0"/>
              <a:t>11-13-725 (George </a:t>
            </a:r>
            <a:r>
              <a:rPr lang="en-US" sz="1600" b="0" dirty="0" err="1" smtClean="0"/>
              <a:t>Calcev</a:t>
            </a:r>
            <a:r>
              <a:rPr lang="en-US" sz="1600" b="0" dirty="0" smtClean="0"/>
              <a:t>)</a:t>
            </a:r>
          </a:p>
          <a:p>
            <a:r>
              <a:rPr lang="en-US" sz="1600" b="0" dirty="0" smtClean="0"/>
              <a:t>11-13-0714-00 (Hitoshi Morioka)  &amp; 11-13/735 </a:t>
            </a:r>
          </a:p>
          <a:p>
            <a:r>
              <a:rPr lang="en-US" sz="1600" b="0" dirty="0" smtClean="0"/>
              <a:t>11-13-0698-00 (Lei Wang)</a:t>
            </a:r>
          </a:p>
          <a:p>
            <a:r>
              <a:rPr lang="en-US" sz="1600" b="0" dirty="0" smtClean="0"/>
              <a:t>11-13-0699-00 (Lei Wang)</a:t>
            </a:r>
          </a:p>
          <a:p>
            <a:r>
              <a:rPr lang="en-US" sz="1600" b="0" dirty="0" smtClean="0"/>
              <a:t>11-13-721r0  (&amp; 13-573r2)  (</a:t>
            </a:r>
            <a:r>
              <a:rPr lang="en-US" sz="1600" b="0" dirty="0" err="1" smtClean="0"/>
              <a:t>Jarkko</a:t>
            </a:r>
            <a:r>
              <a:rPr lang="en-US" sz="1600" b="0" dirty="0" smtClean="0"/>
              <a:t> </a:t>
            </a:r>
            <a:r>
              <a:rPr lang="en-US" sz="1600" b="0" dirty="0" err="1" smtClean="0"/>
              <a:t>Kneckt</a:t>
            </a:r>
            <a:r>
              <a:rPr lang="en-US" sz="1600" b="0" dirty="0" smtClean="0"/>
              <a:t>)</a:t>
            </a:r>
          </a:p>
          <a:p>
            <a:r>
              <a:rPr lang="en-US" sz="1600" b="0" dirty="0" smtClean="0"/>
              <a:t>11-13-565r2 (&amp; 13-572r2)  (</a:t>
            </a:r>
            <a:r>
              <a:rPr lang="en-US" sz="1600" b="0" dirty="0" err="1" smtClean="0"/>
              <a:t>Jarkko</a:t>
            </a:r>
            <a:r>
              <a:rPr lang="en-US" sz="1600" b="0" dirty="0" smtClean="0"/>
              <a:t> </a:t>
            </a:r>
            <a:r>
              <a:rPr lang="en-US" sz="1600" b="0" dirty="0" err="1" smtClean="0"/>
              <a:t>Kneckt</a:t>
            </a:r>
            <a:r>
              <a:rPr lang="en-US" sz="1600" b="0" dirty="0" smtClean="0"/>
              <a:t>)</a:t>
            </a:r>
          </a:p>
          <a:p>
            <a:r>
              <a:rPr lang="en-US" sz="1600" b="0" dirty="0" smtClean="0"/>
              <a:t>11-13-718r0 (</a:t>
            </a:r>
            <a:r>
              <a:rPr lang="en-US" sz="1600" b="0" dirty="0" err="1" smtClean="0"/>
              <a:t>Jarkko</a:t>
            </a:r>
            <a:r>
              <a:rPr lang="en-US" sz="1600" b="0" dirty="0" smtClean="0"/>
              <a:t> </a:t>
            </a:r>
            <a:r>
              <a:rPr lang="en-US" sz="1600" b="0" dirty="0" err="1" smtClean="0"/>
              <a:t>Kneckt</a:t>
            </a:r>
            <a:r>
              <a:rPr lang="en-US" sz="1600" b="0" dirty="0" smtClean="0"/>
              <a:t>)</a:t>
            </a:r>
          </a:p>
          <a:p>
            <a:r>
              <a:rPr lang="en-US" sz="1600" b="0" dirty="0" smtClean="0"/>
              <a:t>11-13-708 (</a:t>
            </a:r>
            <a:r>
              <a:rPr lang="en-US" sz="1600" b="0" dirty="0" err="1" smtClean="0"/>
              <a:t>Jeong</a:t>
            </a:r>
            <a:r>
              <a:rPr lang="en-US" sz="1600" b="0" dirty="0" smtClean="0"/>
              <a:t> </a:t>
            </a:r>
            <a:r>
              <a:rPr lang="en-US" sz="1600" b="0" dirty="0" err="1" smtClean="0"/>
              <a:t>Ki</a:t>
            </a:r>
            <a:r>
              <a:rPr lang="en-US" sz="1600" b="0" dirty="0" smtClean="0"/>
              <a:t>) (&amp; 11-13/736)</a:t>
            </a:r>
          </a:p>
          <a:p>
            <a:r>
              <a:rPr lang="en-US" sz="1600" b="0" dirty="0" smtClean="0"/>
              <a:t>Mail from Dan Harkins (suggestion how to address security comments assigned to him) – Discussion lead by Chair</a:t>
            </a:r>
            <a:r>
              <a:rPr lang="de-DE" sz="1600" b="0" dirty="0" smtClean="0">
                <a:hlinkClick r:id="rId2"/>
              </a:rPr>
              <a:t>11-13-0752-00-00ai-tgai-d0-5-resolution-for-comments-assigned-to-dan-h.xlsx</a:t>
            </a:r>
            <a:endParaRPr lang="de-DE" sz="1600" b="0" dirty="0" smtClean="0"/>
          </a:p>
          <a:p>
            <a:r>
              <a:rPr lang="de-DE" sz="1600" b="0" dirty="0" smtClean="0"/>
              <a:t>11-13-742 (Rob Sun)</a:t>
            </a:r>
          </a:p>
          <a:p>
            <a:endParaRPr lang="de-DE" sz="1600" b="0" dirty="0" smtClean="0"/>
          </a:p>
          <a:p>
            <a:r>
              <a:rPr lang="de-DE" sz="1600" b="0" dirty="0" smtClean="0"/>
              <a:t>Note: </a:t>
            </a:r>
            <a:r>
              <a:rPr lang="de-DE" sz="1600" b="0" dirty="0" err="1" smtClean="0"/>
              <a:t>revisions</a:t>
            </a:r>
            <a:r>
              <a:rPr lang="de-DE" sz="1600" b="0" dirty="0" smtClean="0"/>
              <a:t> </a:t>
            </a:r>
            <a:r>
              <a:rPr lang="de-DE" sz="1600" b="0" dirty="0" err="1" smtClean="0"/>
              <a:t>were</a:t>
            </a:r>
            <a:r>
              <a:rPr lang="de-DE" sz="1600" b="0" dirty="0" smtClean="0"/>
              <a:t> </a:t>
            </a:r>
            <a:r>
              <a:rPr lang="de-DE" sz="1600" b="0" dirty="0" err="1" smtClean="0"/>
              <a:t>made</a:t>
            </a:r>
            <a:r>
              <a:rPr lang="de-DE" sz="1600" b="0" dirty="0" smtClean="0"/>
              <a:t> to </a:t>
            </a:r>
            <a:r>
              <a:rPr lang="de-DE" sz="1600" b="0" dirty="0" err="1" smtClean="0"/>
              <a:t>the</a:t>
            </a:r>
            <a:r>
              <a:rPr lang="de-DE" sz="1600" b="0" dirty="0" smtClean="0"/>
              <a:t> </a:t>
            </a:r>
            <a:r>
              <a:rPr lang="de-DE" sz="1600" b="0" dirty="0" err="1" smtClean="0"/>
              <a:t>submission</a:t>
            </a:r>
            <a:r>
              <a:rPr lang="de-DE" sz="1600" b="0" dirty="0" smtClean="0"/>
              <a:t> </a:t>
            </a:r>
            <a:r>
              <a:rPr lang="de-DE" sz="1600" b="0" dirty="0" err="1" smtClean="0"/>
              <a:t>based</a:t>
            </a:r>
            <a:r>
              <a:rPr lang="de-DE" sz="1600" b="0" dirty="0" smtClean="0"/>
              <a:t> on </a:t>
            </a:r>
            <a:r>
              <a:rPr lang="de-DE" sz="1600" b="0" dirty="0" err="1" smtClean="0"/>
              <a:t>the</a:t>
            </a:r>
            <a:r>
              <a:rPr lang="de-DE" sz="1600" b="0" dirty="0" smtClean="0"/>
              <a:t> </a:t>
            </a:r>
            <a:r>
              <a:rPr lang="de-DE" sz="1600" b="0" dirty="0" err="1" smtClean="0"/>
              <a:t>ad-hoc</a:t>
            </a:r>
            <a:r>
              <a:rPr lang="de-DE" sz="1600" b="0" dirty="0" smtClean="0"/>
              <a:t> </a:t>
            </a:r>
            <a:r>
              <a:rPr lang="de-DE" sz="1600" b="0" dirty="0" err="1" smtClean="0"/>
              <a:t>discussion</a:t>
            </a:r>
            <a:r>
              <a:rPr lang="de-DE" sz="1600" b="0" dirty="0" smtClean="0"/>
              <a:t> </a:t>
            </a:r>
            <a:r>
              <a:rPr lang="de-DE" sz="1600" b="0" dirty="0" err="1" smtClean="0"/>
              <a:t>before</a:t>
            </a:r>
            <a:r>
              <a:rPr lang="de-DE" sz="1600" b="0" dirty="0" smtClean="0"/>
              <a:t> </a:t>
            </a:r>
            <a:r>
              <a:rPr lang="de-DE" sz="1600" b="0" dirty="0" err="1" smtClean="0"/>
              <a:t>taking</a:t>
            </a:r>
            <a:r>
              <a:rPr lang="de-DE" sz="1600" b="0" dirty="0" smtClean="0"/>
              <a:t> </a:t>
            </a:r>
            <a:r>
              <a:rPr lang="de-DE" sz="1600" b="0" dirty="0" err="1" smtClean="0"/>
              <a:t>them</a:t>
            </a:r>
            <a:r>
              <a:rPr lang="de-DE" sz="1600" b="0" dirty="0" smtClean="0"/>
              <a:t> as a </a:t>
            </a:r>
            <a:r>
              <a:rPr lang="de-DE" sz="1600" b="0" dirty="0" err="1" smtClean="0"/>
              <a:t>baseline</a:t>
            </a:r>
            <a:r>
              <a:rPr lang="de-DE" sz="1600" b="0" dirty="0" smtClean="0"/>
              <a:t> </a:t>
            </a:r>
            <a:r>
              <a:rPr lang="de-DE" sz="1600" b="0" dirty="0" err="1" smtClean="0"/>
              <a:t>for</a:t>
            </a:r>
            <a:r>
              <a:rPr lang="de-DE" sz="1600" b="0" dirty="0" smtClean="0"/>
              <a:t> </a:t>
            </a:r>
            <a:r>
              <a:rPr lang="de-DE" sz="1600" b="0" dirty="0" err="1" smtClean="0"/>
              <a:t>comment</a:t>
            </a:r>
            <a:r>
              <a:rPr lang="de-DE" sz="1600" b="0" dirty="0" smtClean="0"/>
              <a:t> </a:t>
            </a:r>
            <a:r>
              <a:rPr lang="de-DE" sz="1600" b="0" dirty="0" err="1" smtClean="0"/>
              <a:t>resolution</a:t>
            </a:r>
            <a:r>
              <a:rPr lang="de-DE" sz="1600" b="0" dirty="0" smtClean="0"/>
              <a:t>.</a:t>
            </a:r>
            <a:endParaRPr lang="en-US" sz="1600" b="0" dirty="0" smtClean="0"/>
          </a:p>
          <a:p>
            <a:endParaRPr lang="en-US" sz="1600" b="0" dirty="0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July 2013</a:t>
            </a:r>
            <a:endParaRPr lang="en-US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Marc Emmelmann (FOKUS)</a:t>
            </a:r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4C7CEA63-2B76-A643-8598-A4403A39BBE7}" type="slidenum">
              <a:rPr lang="en-US" altLang="ja-JP" smtClean="0"/>
              <a:pPr>
                <a:defRPr/>
              </a:pPr>
              <a:t>4</a:t>
            </a:fld>
            <a:endParaRPr lang="en-US" altLang="ja-JP"/>
          </a:p>
        </p:txBody>
      </p:sp>
      <p:sp>
        <p:nvSpPr>
          <p:cNvPr id="7" name="Abgerundetes Rechteck 6"/>
          <p:cNvSpPr/>
          <p:nvPr/>
        </p:nvSpPr>
        <p:spPr bwMode="auto">
          <a:xfrm>
            <a:off x="5257800" y="1874520"/>
            <a:ext cx="3637280" cy="2087880"/>
          </a:xfrm>
          <a:prstGeom prst="round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r>
              <a:rPr lang="en-US" sz="1600" dirty="0" smtClean="0"/>
              <a:t>Note that updates of submitted documents were made during the ad-hoc.</a:t>
            </a:r>
          </a:p>
          <a:p>
            <a:endParaRPr lang="en-US" sz="1600" dirty="0" smtClean="0"/>
          </a:p>
          <a:p>
            <a:r>
              <a:rPr lang="en-US" sz="1600" dirty="0" smtClean="0"/>
              <a:t>Refer to 11-13/495r12 to see the final comment resolution as drafted during the </a:t>
            </a:r>
            <a:r>
              <a:rPr lang="en-US" sz="1600" dirty="0" err="1" smtClean="0"/>
              <a:t>adhoc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</a:t>
            </a:r>
            <a:r>
              <a:rPr lang="en-US" dirty="0" smtClean="0"/>
              <a:t>Poll at Berlin </a:t>
            </a:r>
            <a:r>
              <a:rPr lang="en-US" dirty="0" err="1" smtClean="0"/>
              <a:t>AdHoc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support approving the comment resolutions as contained in the “2013-07-AdHoc” Tab contained in 11-13/495r12 ?</a:t>
            </a:r>
          </a:p>
          <a:p>
            <a:pPr lvl="1"/>
            <a:r>
              <a:rPr lang="en-US" dirty="0" smtClean="0"/>
              <a:t>Yes:  10</a:t>
            </a:r>
          </a:p>
          <a:p>
            <a:pPr lvl="1"/>
            <a:r>
              <a:rPr lang="en-US" dirty="0" smtClean="0"/>
              <a:t>No: 0</a:t>
            </a:r>
          </a:p>
          <a:p>
            <a:pPr lvl="1"/>
            <a:r>
              <a:rPr lang="en-US" dirty="0" smtClean="0"/>
              <a:t>Abstain: 0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Note: The tab contains the resolution of 185 comments as agreed on during the </a:t>
            </a:r>
            <a:r>
              <a:rPr lang="en-US" dirty="0" err="1" smtClean="0"/>
              <a:t>AdHoc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July 2013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Marc Emmelmann (FOKUS)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5</a:t>
            </a:fld>
            <a:endParaRPr lang="en-US" altLang="ja-JP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1066800"/>
          </a:xfrm>
        </p:spPr>
        <p:txBody>
          <a:bodyPr/>
          <a:lstStyle/>
          <a:p>
            <a:r>
              <a:rPr lang="en-US" dirty="0" smtClean="0"/>
              <a:t>Open Items for Geneva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114800"/>
          </a:xfrm>
        </p:spPr>
        <p:txBody>
          <a:bodyPr/>
          <a:lstStyle/>
          <a:p>
            <a:r>
              <a:rPr lang="en-US" sz="1600" dirty="0" smtClean="0"/>
              <a:t>Run motion to approve</a:t>
            </a:r>
          </a:p>
          <a:p>
            <a:pPr lvl="1"/>
            <a:r>
              <a:rPr lang="en-US" sz="1200" dirty="0" smtClean="0"/>
              <a:t>Comment resolutions produced in Berlin</a:t>
            </a:r>
          </a:p>
          <a:p>
            <a:pPr lvl="1"/>
            <a:r>
              <a:rPr lang="en-US" sz="1200" dirty="0" smtClean="0"/>
              <a:t>Comment resolution produced during Geneva Monday AM1 </a:t>
            </a:r>
            <a:r>
              <a:rPr lang="en-US" sz="1200" dirty="0" err="1" smtClean="0"/>
              <a:t>AdHoc</a:t>
            </a:r>
            <a:r>
              <a:rPr lang="en-US" sz="1200" dirty="0" smtClean="0"/>
              <a:t> Slot</a:t>
            </a:r>
          </a:p>
          <a:p>
            <a:r>
              <a:rPr lang="en-US" sz="1600" dirty="0" smtClean="0">
                <a:solidFill>
                  <a:srgbClr val="FF0000"/>
                </a:solidFill>
              </a:rPr>
              <a:t>38 Unresolved</a:t>
            </a:r>
            <a:r>
              <a:rPr lang="en-US" sz="1600" dirty="0" smtClean="0">
                <a:solidFill>
                  <a:srgbClr val="FF0000"/>
                </a:solidFill>
              </a:rPr>
              <a:t> comments </a:t>
            </a:r>
            <a:r>
              <a:rPr lang="en-US" sz="1600" dirty="0" smtClean="0"/>
              <a:t>that need submissions and discussion (additional resolutions after the Berlin ad-hoc were drafted during the Monday AM1 </a:t>
            </a:r>
            <a:r>
              <a:rPr lang="en-US" sz="1600" dirty="0" err="1" smtClean="0"/>
              <a:t>adhoc</a:t>
            </a:r>
            <a:r>
              <a:rPr lang="en-US" sz="1600" dirty="0" smtClean="0"/>
              <a:t> slot in Geneva)</a:t>
            </a:r>
          </a:p>
          <a:p>
            <a:r>
              <a:rPr lang="en-US" sz="1600" dirty="0" smtClean="0"/>
              <a:t>Close s</a:t>
            </a:r>
            <a:r>
              <a:rPr lang="en-US" sz="1600" dirty="0" smtClean="0"/>
              <a:t>ecurity related comments</a:t>
            </a:r>
          </a:p>
          <a:p>
            <a:pPr lvl="1"/>
            <a:r>
              <a:rPr lang="en-US" sz="1400" dirty="0" smtClean="0"/>
              <a:t>Discussion </a:t>
            </a:r>
            <a:r>
              <a:rPr lang="en-US" sz="1400" dirty="0" smtClean="0"/>
              <a:t>of CID 1334 (Dan H. &amp; Rene S.</a:t>
            </a:r>
            <a:r>
              <a:rPr lang="en-US" sz="1400" dirty="0" smtClean="0"/>
              <a:t>)</a:t>
            </a:r>
          </a:p>
          <a:p>
            <a:pPr lvl="1"/>
            <a:r>
              <a:rPr lang="en-US" sz="1400" dirty="0" smtClean="0"/>
              <a:t>Pending submissions from Dan</a:t>
            </a:r>
          </a:p>
          <a:p>
            <a:pPr lvl="1"/>
            <a:r>
              <a:rPr lang="en-US" sz="1400" dirty="0" smtClean="0"/>
              <a:t>Note: Rene will not attend the f2f meeting.</a:t>
            </a:r>
          </a:p>
          <a:p>
            <a:pPr lvl="1">
              <a:buNone/>
            </a:pPr>
            <a:r>
              <a:rPr lang="en-US" sz="1400" dirty="0" err="1" smtClean="0">
                <a:sym typeface="Wingdings"/>
              </a:rPr>
              <a:t></a:t>
            </a:r>
            <a:r>
              <a:rPr lang="en-US" sz="1400" dirty="0" smtClean="0">
                <a:sym typeface="Wingdings"/>
              </a:rPr>
              <a:t> Assigned all security related comments to „Security Task Force“ consisting of Dan, Rene, Rob Sun, George </a:t>
            </a:r>
            <a:r>
              <a:rPr lang="en-US" sz="1400" dirty="0" err="1" smtClean="0">
                <a:sym typeface="Wingdings"/>
              </a:rPr>
              <a:t>Cherian</a:t>
            </a:r>
            <a:endParaRPr lang="en-US" sz="1600" dirty="0" smtClean="0"/>
          </a:p>
          <a:p>
            <a:r>
              <a:rPr lang="en-US" sz="1600" dirty="0" smtClean="0"/>
              <a:t>Discussion of </a:t>
            </a:r>
            <a:r>
              <a:rPr lang="en-US" sz="1600" dirty="0" smtClean="0"/>
              <a:t>13/718r2 (Lei, George </a:t>
            </a:r>
            <a:r>
              <a:rPr lang="en-US" sz="1600" dirty="0" err="1" smtClean="0"/>
              <a:t>Cherian</a:t>
            </a:r>
            <a:r>
              <a:rPr lang="en-US" sz="1600" dirty="0" smtClean="0"/>
              <a:t>, </a:t>
            </a:r>
            <a:r>
              <a:rPr lang="en-US" sz="1600" dirty="0" err="1" smtClean="0"/>
              <a:t>Jarrko</a:t>
            </a:r>
            <a:r>
              <a:rPr lang="en-US" sz="1600" dirty="0" smtClean="0"/>
              <a:t>)</a:t>
            </a:r>
          </a:p>
          <a:p>
            <a:pPr lvl="1"/>
            <a:r>
              <a:rPr lang="en-US" sz="1400" dirty="0" smtClean="0"/>
              <a:t>A</a:t>
            </a:r>
            <a:r>
              <a:rPr lang="en-US" sz="1400" dirty="0" smtClean="0"/>
              <a:t>ddresses CIDs </a:t>
            </a:r>
            <a:r>
              <a:rPr lang="en-US" sz="1400" dirty="0" smtClean="0"/>
              <a:t>1220, 1142, 1447, 1446</a:t>
            </a:r>
          </a:p>
          <a:p>
            <a:r>
              <a:rPr lang="en-US" sz="1600" dirty="0" smtClean="0"/>
              <a:t>Discussion</a:t>
            </a:r>
            <a:r>
              <a:rPr lang="en-US" sz="1600" dirty="0" smtClean="0"/>
              <a:t> of CID 1079 (Editor and Chair)</a:t>
            </a:r>
          </a:p>
          <a:p>
            <a:r>
              <a:rPr lang="en-US" sz="1600" dirty="0" smtClean="0"/>
              <a:t>Draft wording for resolution for several open comments (George, George, </a:t>
            </a:r>
            <a:r>
              <a:rPr lang="en-US" sz="1600" dirty="0" err="1" smtClean="0"/>
              <a:t>Santosh</a:t>
            </a:r>
            <a:r>
              <a:rPr lang="en-US" sz="1600" dirty="0" smtClean="0"/>
              <a:t>)</a:t>
            </a:r>
          </a:p>
          <a:p>
            <a:endParaRPr lang="en-US" sz="1600" dirty="0" smtClean="0"/>
          </a:p>
          <a:p>
            <a:r>
              <a:rPr lang="en-US" sz="1600" dirty="0" smtClean="0"/>
              <a:t>Please See E-Mail sent to </a:t>
            </a:r>
            <a:r>
              <a:rPr lang="en-US" sz="1600" dirty="0" err="1" smtClean="0"/>
              <a:t>TGai</a:t>
            </a:r>
            <a:r>
              <a:rPr lang="en-US" sz="1600" dirty="0" smtClean="0"/>
              <a:t> Reflector as copied to next slide</a:t>
            </a:r>
            <a:endParaRPr lang="en-US" sz="2000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July 2013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Marc Emmelmann (FOKUS)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6</a:t>
            </a:fld>
            <a:endParaRPr lang="en-US" altLang="ja-JP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CID Assignment (per Mail sent to </a:t>
            </a:r>
            <a:r>
              <a:rPr lang="en-US" dirty="0" err="1" smtClean="0"/>
              <a:t>TGai</a:t>
            </a:r>
            <a:r>
              <a:rPr lang="en-US" dirty="0" smtClean="0"/>
              <a:t> Reflector 2013-07-15)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July 2013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ja-JP" smtClean="0"/>
              <a:t>Marc Emmelmann (FOKUS)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7</a:t>
            </a:fld>
            <a:endParaRPr lang="en-US" altLang="ja-JP"/>
          </a:p>
        </p:txBody>
      </p:sp>
      <p:pic>
        <p:nvPicPr>
          <p:cNvPr id="7" name="Bild 6" descr="Outstanding CIDs -- Assignment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304800" y="1676401"/>
            <a:ext cx="3505200" cy="4536388"/>
          </a:xfrm>
          <a:prstGeom prst="rect">
            <a:avLst/>
          </a:prstGeom>
        </p:spPr>
      </p:pic>
      <p:pic>
        <p:nvPicPr>
          <p:cNvPr id="9" name="Bild 8" descr="Outstanding CIDs -- Assignment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4"/>
              <a:stretch>
                <a:fillRect/>
              </a:stretch>
            </p:blipFill>
          </mc:Choice>
          <mc:Fallback>
            <p:blipFill>
              <a:blip r:embed="rId5"/>
              <a:stretch>
                <a:fillRect/>
              </a:stretch>
            </p:blipFill>
          </mc:Fallback>
        </mc:AlternateContent>
        <p:spPr>
          <a:xfrm>
            <a:off x="228600" y="5257800"/>
            <a:ext cx="4415897" cy="5715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802-11-Submission 4">
      <a:dk1>
        <a:srgbClr val="000000"/>
      </a:dk1>
      <a:lt1>
        <a:srgbClr val="FFFFFF"/>
      </a:lt1>
      <a:dk2>
        <a:srgbClr val="000000"/>
      </a:dk2>
      <a:lt2>
        <a:srgbClr val="393939"/>
      </a:lt2>
      <a:accent1>
        <a:srgbClr val="CBCBCB"/>
      </a:accent1>
      <a:accent2>
        <a:srgbClr val="868686"/>
      </a:accent2>
      <a:accent3>
        <a:srgbClr val="FFFFFF"/>
      </a:accent3>
      <a:accent4>
        <a:srgbClr val="000000"/>
      </a:accent4>
      <a:accent5>
        <a:srgbClr val="E2E2E2"/>
      </a:accent5>
      <a:accent6>
        <a:srgbClr val="797979"/>
      </a:accent6>
      <a:hlink>
        <a:srgbClr val="4D4D4D"/>
      </a:hlink>
      <a:folHlink>
        <a:srgbClr val="EAEAEA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0</TotalTime>
  <Words>668</Words>
  <Application>Microsoft Macintosh PowerPoint</Application>
  <PresentationFormat>Bildschirmpräsentation (4:3)</PresentationFormat>
  <Paragraphs>97</Paragraphs>
  <Slides>7</Slides>
  <Notes>2</Notes>
  <HiddenSlides>0</HiddenSlides>
  <MMClips>0</MMClips>
  <ScaleCrop>false</ScaleCrop>
  <HeadingPairs>
    <vt:vector size="4" baseType="variant">
      <vt:variant>
        <vt:lpstr>Entwurfsvorlage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8" baseType="lpstr">
      <vt:lpstr>802-11-Submission</vt:lpstr>
      <vt:lpstr>Report on the TGai Berlin AdHoc in July 2013</vt:lpstr>
      <vt:lpstr>Abstract</vt:lpstr>
      <vt:lpstr>Folie 3</vt:lpstr>
      <vt:lpstr>Submission List</vt:lpstr>
      <vt:lpstr>Straw Poll at Berlin AdHoc</vt:lpstr>
      <vt:lpstr>Open Items for Geneva</vt:lpstr>
      <vt:lpstr>CID Assignment (per Mail sent to TGai Reflector 2013-07-15)</vt:lpstr>
    </vt:vector>
  </TitlesOfParts>
  <Manager/>
  <Company>FOKUS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TGai Agenda Berlin Ad-Hoc July 2013</dc:title>
  <dc:subject/>
  <dc:creator>Marc Emmelmann</dc:creator>
  <cp:keywords/>
  <dc:description/>
  <cp:lastModifiedBy>Marc Emmelmann</cp:lastModifiedBy>
  <cp:revision>499</cp:revision>
  <cp:lastPrinted>1998-02-10T13:28:06Z</cp:lastPrinted>
  <dcterms:created xsi:type="dcterms:W3CDTF">2013-07-15T06:25:38Z</dcterms:created>
  <dcterms:modified xsi:type="dcterms:W3CDTF">2013-07-15T13:08:11Z</dcterms:modified>
  <cp:category/>
</cp:coreProperties>
</file>