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57" r:id="rId3"/>
    <p:sldId id="434" r:id="rId4"/>
    <p:sldId id="435" r:id="rId5"/>
    <p:sldId id="438" r:id="rId6"/>
    <p:sldId id="437" r:id="rId7"/>
    <p:sldId id="439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真野 浩" initials="真野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1992" autoAdjust="0"/>
    <p:restoredTop sz="86482" autoAdjust="0"/>
  </p:normalViewPr>
  <p:slideViewPr>
    <p:cSldViewPr showGuides="1">
      <p:cViewPr>
        <p:scale>
          <a:sx n="100" d="100"/>
          <a:sy n="100" d="100"/>
        </p:scale>
        <p:origin x="-1568" y="-8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944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howGuides="1">
      <p:cViewPr varScale="1">
        <p:scale>
          <a:sx n="116" d="100"/>
          <a:sy n="116" d="100"/>
        </p:scale>
        <p:origin x="-3232" y="-11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54475" y="174625"/>
            <a:ext cx="2184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430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45038" y="8982075"/>
            <a:ext cx="15732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1E0BDAB5-0E9A-0944-83A9-C1762299F6AC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2939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658DDA19-48F8-D54F-B94A-B5244F20A2C8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50996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EEA713CC-9B1F-7247-BAAA-33C260C63A7B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1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15D7D818-1B16-6C40-A628-DF82F11E84A6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2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(FOKUS)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37B09A0-BB64-D944-91DA-E0878867DF64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(FOKUS)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6B96CA3-E382-3442-AFFD-A7E4C21871F7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(FOKUS)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AEDB6D0-FFAE-0B45-B840-AFAB375B010A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(FOKUS)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275D85B-EEFE-A142-B02B-B9A3C4542434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(FOKUS)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3060BA80-4FDB-C140-AD27-D6552766E67E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(FOKUS)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101B002-A266-024B-B22F-DC19655FC800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(FOKUS)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0ADC790-B12E-AA44-AF08-80525594A063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(FOKUS)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47AE1E1-1499-D74A-95A4-7F4FAB76A92F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(FOKUS)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4C7CEA63-2B76-A643-8598-A4403A39BBE7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(FOKUS)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0BA808-DB25-844A-A2EE-229D6A5C1DE9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(FOKUS)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9255177-E4EC-BE4C-B516-B975FB15DBA0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0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altLang="ja-JP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48887" y="6475413"/>
            <a:ext cx="17950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altLang="ja-JP" smtClean="0"/>
              <a:t>Marc Emmelmann (FOKUS)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04787E-AE3C-CC4D-B314-7185A8D42722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11378" y="332601"/>
            <a:ext cx="28341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IEEE </a:t>
            </a:r>
            <a:r>
              <a:rPr lang="en-US" altLang="ja-JP" sz="1800" b="1" dirty="0" smtClean="0"/>
              <a:t>802.11-13-</a:t>
            </a:r>
            <a:r>
              <a:rPr lang="en-US" altLang="ja-JP" sz="1800" b="1" dirty="0" smtClean="0"/>
              <a:t>0856r0</a:t>
            </a:r>
            <a:endParaRPr lang="en-US" altLang="ja-JP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913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</a:rPr>
              <a:t>Agenda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kumimoji="1" lang="ja-JP" altLang="en-US">
              <a:latin typeface="Times New Roman" charset="0"/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3/11-13-0752-00-00ai-tgai-d0-5-resolution-for-comments-assigned-to-dan-h.xls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df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d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</a:rPr>
              <a:t>July 2013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</a:rPr>
              <a:t>Marc Emmelmann (FOKUS)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54262BD9-4907-E34E-8190-C8561625922C}" type="slidenum">
              <a:rPr lang="en-US" altLang="ja-JP">
                <a:latin typeface="Times New Roman" pitchFamily="-84" charset="0"/>
              </a:rPr>
              <a:pPr/>
              <a:t>1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77200" cy="1295400"/>
          </a:xfrm>
          <a:noFill/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Report on the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Berlin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AdHoc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in July 2013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2013-07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-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15</a:t>
            </a:r>
            <a:endParaRPr lang="en-US" altLang="ja-JP" sz="2000" b="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388938" y="3429000"/>
          <a:ext cx="8366125" cy="955676"/>
        </p:xfrm>
        <a:graphic>
          <a:graphicData uri="http://schemas.openxmlformats.org/drawingml/2006/table">
            <a:tbl>
              <a:tblPr/>
              <a:tblGrid>
                <a:gridCol w="1230312"/>
                <a:gridCol w="2092325"/>
                <a:gridCol w="2189163"/>
                <a:gridCol w="1303337"/>
                <a:gridCol w="1550988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Address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Marc Emmelmann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Fraunhofer </a:t>
                      </a: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Fokus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+49 30 3463 7268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emmelmann@ieee.org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</a:rPr>
              <a:t>July 2013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</a:rPr>
              <a:t>Marc Emmelmann (FOKUS)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2F5A7B3D-1827-CB4F-B70B-BC122C1560E6}" type="slidenum">
              <a:rPr lang="en-US" altLang="ja-JP">
                <a:latin typeface="Times New Roman" pitchFamily="-84" charset="0"/>
              </a:rPr>
              <a:pPr/>
              <a:t>2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ja-JP" sz="4000" smtClean="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848600" cy="1066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Summary of the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Berlin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AdHoc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in July 2013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July 2013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Marc Emmelmann (FOKUS)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4C7CEA63-2B76-A643-8598-A4403A39BBE7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685800"/>
            <a:ext cx="845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pitchFamily="-84" charset="-128"/>
                <a:cs typeface="ＭＳ Ｐゴシック" pitchFamily="-84" charset="-128"/>
              </a:rPr>
              <a:t>Berlin </a:t>
            </a:r>
            <a:r>
              <a:rPr kumimoji="0" lang="en-US" altLang="ja-JP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pitchFamily="-84" charset="-128"/>
                <a:cs typeface="ＭＳ Ｐゴシック" pitchFamily="-84" charset="-128"/>
              </a:rPr>
              <a:t>AdHoc</a:t>
            </a:r>
            <a:r>
              <a:rPr kumimoji="0" lang="en-US" altLang="ja-JP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pitchFamily="-84" charset="-128"/>
                <a:cs typeface="ＭＳ Ｐゴシック" pitchFamily="-84" charset="-128"/>
              </a:rPr>
              <a:t> Agenda</a:t>
            </a:r>
            <a:r>
              <a:rPr kumimoji="0" lang="en-US" altLang="ja-JP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kumimoji="0" lang="en-US" altLang="ja-JP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pitchFamily="-84" charset="-128"/>
                <a:cs typeface="ＭＳ Ｐゴシック" pitchFamily="-84" charset="-128"/>
              </a:rPr>
            </a:br>
            <a:endParaRPr kumimoji="0" lang="en-US" altLang="ja-JP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28600" y="17526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84" charset="-128"/>
                <a:cs typeface="ＭＳ Ｐゴシック" pitchFamily="-84" charset="-128"/>
              </a:rPr>
              <a:t>Wednesday:  9.00h – 17.30h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kumimoji="0" lang="en-US" altLang="ja-JP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84" charset="-128"/>
                <a:cs typeface="ＭＳ Ｐゴシック" pitchFamily="-84" charset="-128"/>
              </a:rPr>
              <a:t> Ad-Hoc MEETING CALLED TO ORDER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84" charset="-128"/>
                <a:cs typeface="ＭＳ Ｐゴシック" pitchFamily="-84" charset="-128"/>
              </a:rPr>
              <a:t>CALL FOR ESSENTIAL PATENTS AND POLICIES &amp; PROCEDURES REMINDER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84" charset="-128"/>
                <a:cs typeface="ＭＳ Ｐゴシック" pitchFamily="-84" charset="-128"/>
              </a:rPr>
              <a:t>Modify and/or Approve Agenda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84" charset="-128"/>
                <a:cs typeface="ＭＳ Ｐゴシック" pitchFamily="-84" charset="-128"/>
              </a:rPr>
              <a:t>Discussion </a:t>
            </a:r>
            <a:r>
              <a:rPr lang="en-US" altLang="ja-JP" sz="2400" b="1" kern="0" dirty="0" smtClean="0">
                <a:latin typeface="+mn-lt"/>
                <a:ea typeface="ＭＳ Ｐゴシック" pitchFamily="-84" charset="-128"/>
                <a:cs typeface="ＭＳ Ｐゴシック" pitchFamily="-84" charset="-128"/>
              </a:rPr>
              <a:t>&amp; Straw Polls on comment resolutions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84" charset="-128"/>
                <a:cs typeface="ＭＳ Ｐゴシック" pitchFamily="-84" charset="-128"/>
              </a:rPr>
              <a:t>Recess</a:t>
            </a:r>
            <a:r>
              <a:rPr kumimoji="0" lang="en-US" altLang="ja-JP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84" charset="-128"/>
                <a:cs typeface="ＭＳ Ｐゴシック" pitchFamily="-84" charset="-128"/>
              </a:rPr>
              <a:t> until Thursday</a:t>
            </a:r>
            <a:endParaRPr lang="en-US" altLang="ja-JP" sz="2400" b="1" kern="0" dirty="0" smtClean="0">
              <a:latin typeface="+mn-lt"/>
              <a:ea typeface="ＭＳ Ｐゴシック" pitchFamily="-84" charset="-128"/>
              <a:cs typeface="ＭＳ Ｐゴシック" pitchFamily="-8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84" charset="-128"/>
                <a:cs typeface="ＭＳ Ｐゴシック" pitchFamily="-84" charset="-128"/>
              </a:rPr>
              <a:t>Thursday:</a:t>
            </a:r>
            <a:r>
              <a:rPr kumimoji="0" lang="en-US" altLang="ja-JP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84" charset="-128"/>
                <a:cs typeface="ＭＳ Ｐゴシック" pitchFamily="-84" charset="-128"/>
              </a:rPr>
              <a:t>  9.00h – 17.30h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altLang="ja-JP" sz="2400" b="1" kern="0" baseline="0" dirty="0" smtClean="0">
                <a:latin typeface="+mn-lt"/>
                <a:ea typeface="ＭＳ Ｐゴシック" pitchFamily="-84" charset="-128"/>
                <a:cs typeface="ＭＳ Ｐゴシック" pitchFamily="-84" charset="-128"/>
              </a:rPr>
              <a:t>Call</a:t>
            </a:r>
            <a:r>
              <a:rPr lang="en-US" altLang="ja-JP" sz="2400" b="1" kern="0" dirty="0" smtClean="0">
                <a:latin typeface="+mn-lt"/>
                <a:ea typeface="ＭＳ Ｐゴシック" pitchFamily="-84" charset="-128"/>
                <a:cs typeface="ＭＳ Ｐゴシック" pitchFamily="-84" charset="-128"/>
              </a:rPr>
              <a:t> meeting to order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84" charset="-128"/>
                <a:cs typeface="ＭＳ Ｐゴシック" pitchFamily="-84" charset="-128"/>
              </a:rPr>
              <a:t>Continue</a:t>
            </a:r>
            <a:r>
              <a:rPr kumimoji="0" lang="en-US" altLang="ja-JP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84" charset="-128"/>
                <a:cs typeface="ＭＳ Ｐゴシック" pitchFamily="-84" charset="-128"/>
              </a:rPr>
              <a:t> discussion &amp; straw polls on comment resolutions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altLang="ja-JP" sz="2400" b="1" kern="0" baseline="0" dirty="0" smtClean="0">
                <a:latin typeface="+mn-lt"/>
                <a:ea typeface="ＭＳ Ｐゴシック" pitchFamily="-84" charset="-128"/>
                <a:cs typeface="ＭＳ Ｐゴシック" pitchFamily="-84" charset="-128"/>
              </a:rPr>
              <a:t>Recess</a:t>
            </a:r>
            <a:r>
              <a:rPr lang="en-US" altLang="ja-JP" sz="2400" b="1" kern="0" dirty="0" smtClean="0">
                <a:latin typeface="+mn-lt"/>
                <a:ea typeface="ＭＳ Ｐゴシック" pitchFamily="-84" charset="-128"/>
                <a:cs typeface="ＭＳ Ｐゴシック" pitchFamily="-84" charset="-128"/>
              </a:rPr>
              <a:t> until Friday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ja-JP" sz="2400" b="1" kern="0" dirty="0" smtClean="0">
                <a:ea typeface="ＭＳ Ｐゴシック" pitchFamily="-84" charset="-128"/>
                <a:cs typeface="ＭＳ Ｐゴシック" pitchFamily="-84" charset="-128"/>
              </a:rPr>
              <a:t>Friday:  9.00h – 17.30h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altLang="ja-JP" sz="2400" b="1" kern="0" dirty="0" smtClean="0">
                <a:ea typeface="ＭＳ Ｐゴシック" pitchFamily="-84" charset="-128"/>
                <a:cs typeface="ＭＳ Ｐゴシック" pitchFamily="-84" charset="-128"/>
              </a:rPr>
              <a:t>Call meeting to order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altLang="ja-JP" sz="2400" b="1" kern="0" dirty="0" smtClean="0">
                <a:ea typeface="ＭＳ Ｐゴシック" pitchFamily="-84" charset="-128"/>
                <a:cs typeface="ＭＳ Ｐゴシック" pitchFamily="-84" charset="-128"/>
              </a:rPr>
              <a:t>Continue discussion &amp; straw polls on comment resolutions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altLang="ja-JP" sz="2400" b="1" kern="0" dirty="0" smtClean="0">
                <a:ea typeface="ＭＳ Ｐゴシック" pitchFamily="-84" charset="-128"/>
                <a:cs typeface="ＭＳ Ｐゴシック" pitchFamily="-84" charset="-128"/>
              </a:rPr>
              <a:t>Adjourn</a:t>
            </a:r>
            <a:endParaRPr lang="en-US" altLang="ja-JP" sz="2400" b="1" kern="0" dirty="0" smtClean="0">
              <a:ea typeface="ＭＳ Ｐゴシック" charset="-128"/>
              <a:cs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ja-JP" alt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1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84" charset="-128"/>
              <a:cs typeface="ＭＳ Ｐゴシック" pitchFamily="-8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1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Submission List</a:t>
            </a:r>
            <a:endParaRPr lang="en-US" dirty="0"/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sz="1600" b="0" dirty="0" smtClean="0"/>
              <a:t>11-13-0733 (Lin </a:t>
            </a:r>
            <a:r>
              <a:rPr lang="en-US" sz="1600" b="0" dirty="0" err="1" smtClean="0"/>
              <a:t>Cai</a:t>
            </a:r>
            <a:r>
              <a:rPr lang="en-US" sz="1600" b="0" dirty="0" smtClean="0"/>
              <a:t>)</a:t>
            </a:r>
          </a:p>
          <a:p>
            <a:r>
              <a:rPr lang="en-US" sz="1600" b="0" dirty="0" smtClean="0"/>
              <a:t>11-13-0732 (Lin </a:t>
            </a:r>
            <a:r>
              <a:rPr lang="en-US" sz="1600" b="0" dirty="0" err="1" smtClean="0"/>
              <a:t>Cai</a:t>
            </a:r>
            <a:r>
              <a:rPr lang="en-US" sz="1600" b="0" dirty="0" smtClean="0"/>
              <a:t>)</a:t>
            </a:r>
          </a:p>
          <a:p>
            <a:r>
              <a:rPr lang="en-US" sz="1600" b="0" dirty="0" smtClean="0"/>
              <a:t>11-13-725 (George </a:t>
            </a:r>
            <a:r>
              <a:rPr lang="en-US" sz="1600" b="0" dirty="0" err="1" smtClean="0"/>
              <a:t>Calcev</a:t>
            </a:r>
            <a:r>
              <a:rPr lang="en-US" sz="1600" b="0" dirty="0" smtClean="0"/>
              <a:t>)</a:t>
            </a:r>
          </a:p>
          <a:p>
            <a:r>
              <a:rPr lang="en-US" sz="1600" b="0" dirty="0" smtClean="0"/>
              <a:t>11-13-0714-00 (Hitoshi Morioka)  &amp; 11-13/735 </a:t>
            </a:r>
          </a:p>
          <a:p>
            <a:r>
              <a:rPr lang="en-US" sz="1600" b="0" dirty="0" smtClean="0"/>
              <a:t>11-13-0698-00 (Lei Wang)</a:t>
            </a:r>
          </a:p>
          <a:p>
            <a:r>
              <a:rPr lang="en-US" sz="1600" b="0" dirty="0" smtClean="0"/>
              <a:t>11-13-0699-00 (Lei Wang)</a:t>
            </a:r>
          </a:p>
          <a:p>
            <a:r>
              <a:rPr lang="en-US" sz="1600" b="0" dirty="0" smtClean="0"/>
              <a:t>11-13-721r0  (&amp; 13-573r2)  (</a:t>
            </a:r>
            <a:r>
              <a:rPr lang="en-US" sz="1600" b="0" dirty="0" err="1" smtClean="0"/>
              <a:t>Jarkko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Kneckt</a:t>
            </a:r>
            <a:r>
              <a:rPr lang="en-US" sz="1600" b="0" dirty="0" smtClean="0"/>
              <a:t>)</a:t>
            </a:r>
          </a:p>
          <a:p>
            <a:r>
              <a:rPr lang="en-US" sz="1600" b="0" dirty="0" smtClean="0"/>
              <a:t>11-13-565r2 (&amp; 13-572r2)  (</a:t>
            </a:r>
            <a:r>
              <a:rPr lang="en-US" sz="1600" b="0" dirty="0" err="1" smtClean="0"/>
              <a:t>Jarkko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Kneckt</a:t>
            </a:r>
            <a:r>
              <a:rPr lang="en-US" sz="1600" b="0" dirty="0" smtClean="0"/>
              <a:t>)</a:t>
            </a:r>
          </a:p>
          <a:p>
            <a:r>
              <a:rPr lang="en-US" sz="1600" b="0" dirty="0" smtClean="0"/>
              <a:t>11-13-718r0 (</a:t>
            </a:r>
            <a:r>
              <a:rPr lang="en-US" sz="1600" b="0" dirty="0" err="1" smtClean="0"/>
              <a:t>Jarkko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Kneckt</a:t>
            </a:r>
            <a:r>
              <a:rPr lang="en-US" sz="1600" b="0" dirty="0" smtClean="0"/>
              <a:t>)</a:t>
            </a:r>
          </a:p>
          <a:p>
            <a:r>
              <a:rPr lang="en-US" sz="1600" b="0" dirty="0" smtClean="0"/>
              <a:t>11-13-708 (</a:t>
            </a:r>
            <a:r>
              <a:rPr lang="en-US" sz="1600" b="0" dirty="0" err="1" smtClean="0"/>
              <a:t>Jeong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Ki</a:t>
            </a:r>
            <a:r>
              <a:rPr lang="en-US" sz="1600" b="0" dirty="0" smtClean="0"/>
              <a:t>) (&amp; 11-13/736)</a:t>
            </a:r>
          </a:p>
          <a:p>
            <a:r>
              <a:rPr lang="en-US" sz="1600" b="0" dirty="0" smtClean="0"/>
              <a:t>Mail from Dan Harkins (suggestion how to address security comments assigned to him) – Discussion lead by Chair</a:t>
            </a:r>
            <a:r>
              <a:rPr lang="de-DE" sz="1600" b="0" dirty="0" smtClean="0">
                <a:hlinkClick r:id="rId2"/>
              </a:rPr>
              <a:t>11-13-0752-00-00ai-tgai-d0-5-resolution-for-comments-assigned-to-dan-h.xlsx</a:t>
            </a:r>
            <a:endParaRPr lang="de-DE" sz="1600" b="0" dirty="0" smtClean="0"/>
          </a:p>
          <a:p>
            <a:r>
              <a:rPr lang="de-DE" sz="1600" b="0" dirty="0" smtClean="0"/>
              <a:t>11-13-742 (Rob Sun)</a:t>
            </a:r>
          </a:p>
          <a:p>
            <a:endParaRPr lang="de-DE" sz="1600" b="0" dirty="0" smtClean="0"/>
          </a:p>
          <a:p>
            <a:r>
              <a:rPr lang="de-DE" sz="1600" b="0" dirty="0" smtClean="0"/>
              <a:t>Note: </a:t>
            </a:r>
            <a:r>
              <a:rPr lang="de-DE" sz="1600" b="0" dirty="0" err="1" smtClean="0"/>
              <a:t>revisions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were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made</a:t>
            </a:r>
            <a:r>
              <a:rPr lang="de-DE" sz="1600" b="0" dirty="0" smtClean="0"/>
              <a:t> to </a:t>
            </a:r>
            <a:r>
              <a:rPr lang="de-DE" sz="1600" b="0" dirty="0" err="1" smtClean="0"/>
              <a:t>the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submission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based</a:t>
            </a:r>
            <a:r>
              <a:rPr lang="de-DE" sz="1600" b="0" dirty="0" smtClean="0"/>
              <a:t> on </a:t>
            </a:r>
            <a:r>
              <a:rPr lang="de-DE" sz="1600" b="0" dirty="0" err="1" smtClean="0"/>
              <a:t>the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ad-hoc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discussion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before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taking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them</a:t>
            </a:r>
            <a:r>
              <a:rPr lang="de-DE" sz="1600" b="0" dirty="0" smtClean="0"/>
              <a:t> as a </a:t>
            </a:r>
            <a:r>
              <a:rPr lang="de-DE" sz="1600" b="0" dirty="0" err="1" smtClean="0"/>
              <a:t>baseline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for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comment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resolution</a:t>
            </a:r>
            <a:r>
              <a:rPr lang="de-DE" sz="1600" b="0" dirty="0" smtClean="0"/>
              <a:t>.</a:t>
            </a:r>
            <a:endParaRPr lang="en-US" sz="1600" b="0" dirty="0" smtClean="0"/>
          </a:p>
          <a:p>
            <a:endParaRPr lang="en-US" sz="1600" b="0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July 2013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Marc Emmelmann (FOKUS)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4C7CEA63-2B76-A643-8598-A4403A39BBE7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7" name="Abgerundetes Rechteck 6"/>
          <p:cNvSpPr/>
          <p:nvPr/>
        </p:nvSpPr>
        <p:spPr bwMode="auto">
          <a:xfrm>
            <a:off x="5257800" y="1874520"/>
            <a:ext cx="3637280" cy="208788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r>
              <a:rPr lang="en-US" sz="1600" dirty="0" smtClean="0"/>
              <a:t>Note that updates of submitted documents were made during the ad-hoc.</a:t>
            </a:r>
          </a:p>
          <a:p>
            <a:endParaRPr lang="en-US" sz="1600" dirty="0" smtClean="0"/>
          </a:p>
          <a:p>
            <a:r>
              <a:rPr lang="en-US" sz="1600" dirty="0" smtClean="0"/>
              <a:t>Refer to 11-13/495r12 to see the final comment resolution as drafted during the </a:t>
            </a:r>
            <a:r>
              <a:rPr lang="en-US" sz="1600" dirty="0" err="1" smtClean="0"/>
              <a:t>adhoc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at Berlin </a:t>
            </a:r>
            <a:r>
              <a:rPr lang="en-US" dirty="0" err="1" smtClean="0"/>
              <a:t>AdHoc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approving the comment resolutions as contained in the “2013-07-AdHoc” Tab contained in 11-13/495r12 ?</a:t>
            </a:r>
          </a:p>
          <a:p>
            <a:pPr lvl="1"/>
            <a:r>
              <a:rPr lang="en-US" dirty="0" smtClean="0"/>
              <a:t>Yes:  10</a:t>
            </a:r>
          </a:p>
          <a:p>
            <a:pPr lvl="1"/>
            <a:r>
              <a:rPr lang="en-US" dirty="0" smtClean="0"/>
              <a:t>No: 0</a:t>
            </a:r>
          </a:p>
          <a:p>
            <a:pPr lvl="1"/>
            <a:r>
              <a:rPr lang="en-US" dirty="0" smtClean="0"/>
              <a:t>Abstain: 0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Note: The tab contains the resolution of 185 comments as agreed on during the </a:t>
            </a:r>
            <a:r>
              <a:rPr lang="en-US" dirty="0" err="1" smtClean="0"/>
              <a:t>AdHoc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July 2013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Marc Emmelmann (FOKUS)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Open Items for Geneva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sz="1600" dirty="0" smtClean="0"/>
              <a:t>Run motion to approve</a:t>
            </a:r>
          </a:p>
          <a:p>
            <a:pPr lvl="1"/>
            <a:r>
              <a:rPr lang="en-US" sz="1200" dirty="0" smtClean="0"/>
              <a:t>Comment resolutions produced in Berlin</a:t>
            </a:r>
          </a:p>
          <a:p>
            <a:pPr lvl="1"/>
            <a:r>
              <a:rPr lang="en-US" sz="1200" dirty="0" smtClean="0"/>
              <a:t>Comment resolution produced during Geneva Monday AM1 </a:t>
            </a:r>
            <a:r>
              <a:rPr lang="en-US" sz="1200" dirty="0" err="1" smtClean="0"/>
              <a:t>AdHoc</a:t>
            </a:r>
            <a:r>
              <a:rPr lang="en-US" sz="1200" dirty="0" smtClean="0"/>
              <a:t> Slot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38 Unresolved</a:t>
            </a:r>
            <a:r>
              <a:rPr lang="en-US" sz="1600" dirty="0" smtClean="0">
                <a:solidFill>
                  <a:srgbClr val="FF0000"/>
                </a:solidFill>
              </a:rPr>
              <a:t> comments </a:t>
            </a:r>
            <a:r>
              <a:rPr lang="en-US" sz="1600" dirty="0" smtClean="0"/>
              <a:t>that need submissions and discussion (additional resolutions after the Berlin ad-hoc were drafted during the Monday AM1 </a:t>
            </a:r>
            <a:r>
              <a:rPr lang="en-US" sz="1600" dirty="0" err="1" smtClean="0"/>
              <a:t>adhoc</a:t>
            </a:r>
            <a:r>
              <a:rPr lang="en-US" sz="1600" dirty="0" smtClean="0"/>
              <a:t> slot in Geneva)</a:t>
            </a:r>
          </a:p>
          <a:p>
            <a:r>
              <a:rPr lang="en-US" sz="1600" dirty="0" smtClean="0"/>
              <a:t>Close s</a:t>
            </a:r>
            <a:r>
              <a:rPr lang="en-US" sz="1600" dirty="0" smtClean="0"/>
              <a:t>ecurity related comments</a:t>
            </a:r>
          </a:p>
          <a:p>
            <a:pPr lvl="1"/>
            <a:r>
              <a:rPr lang="en-US" sz="1400" dirty="0" smtClean="0"/>
              <a:t>Discussion </a:t>
            </a:r>
            <a:r>
              <a:rPr lang="en-US" sz="1400" dirty="0" smtClean="0"/>
              <a:t>of CID 1334 (Dan H. &amp; Rene S.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/>
              <a:t>Pending submissions from Dan</a:t>
            </a:r>
          </a:p>
          <a:p>
            <a:pPr lvl="1"/>
            <a:r>
              <a:rPr lang="en-US" sz="1400" dirty="0" smtClean="0"/>
              <a:t>Note: Rene will not attend the f2f meeting.</a:t>
            </a:r>
          </a:p>
          <a:p>
            <a:pPr lvl="1">
              <a:buNone/>
            </a:pPr>
            <a:r>
              <a:rPr lang="en-US" sz="1400" dirty="0" err="1" smtClean="0">
                <a:sym typeface="Wingdings"/>
              </a:rPr>
              <a:t></a:t>
            </a:r>
            <a:r>
              <a:rPr lang="en-US" sz="1400" dirty="0" smtClean="0">
                <a:sym typeface="Wingdings"/>
              </a:rPr>
              <a:t> Assigned all security related comments to „Security Task Force“ consisting of Dan, Rene, Rob Sun, George </a:t>
            </a:r>
            <a:r>
              <a:rPr lang="en-US" sz="1400" dirty="0" err="1" smtClean="0">
                <a:sym typeface="Wingdings"/>
              </a:rPr>
              <a:t>Cherian</a:t>
            </a:r>
            <a:endParaRPr lang="en-US" sz="1600" dirty="0" smtClean="0"/>
          </a:p>
          <a:p>
            <a:r>
              <a:rPr lang="en-US" sz="1600" dirty="0" smtClean="0"/>
              <a:t>Discussion of </a:t>
            </a:r>
            <a:r>
              <a:rPr lang="en-US" sz="1600" dirty="0" smtClean="0"/>
              <a:t>13/718r2 (Lei, George </a:t>
            </a:r>
            <a:r>
              <a:rPr lang="en-US" sz="1600" dirty="0" err="1" smtClean="0"/>
              <a:t>Cherian</a:t>
            </a:r>
            <a:r>
              <a:rPr lang="en-US" sz="1600" dirty="0" smtClean="0"/>
              <a:t>, </a:t>
            </a:r>
            <a:r>
              <a:rPr lang="en-US" sz="1600" dirty="0" err="1" smtClean="0"/>
              <a:t>Jarrko</a:t>
            </a:r>
            <a:r>
              <a:rPr lang="en-US" sz="1600" dirty="0" smtClean="0"/>
              <a:t>)</a:t>
            </a:r>
          </a:p>
          <a:p>
            <a:pPr lvl="1"/>
            <a:r>
              <a:rPr lang="en-US" sz="1400" dirty="0" smtClean="0"/>
              <a:t>A</a:t>
            </a:r>
            <a:r>
              <a:rPr lang="en-US" sz="1400" dirty="0" smtClean="0"/>
              <a:t>ddresses CIDs </a:t>
            </a:r>
            <a:r>
              <a:rPr lang="en-US" sz="1400" dirty="0" smtClean="0"/>
              <a:t>1220, 1142, 1447, 1446</a:t>
            </a:r>
          </a:p>
          <a:p>
            <a:r>
              <a:rPr lang="en-US" sz="1600" dirty="0" smtClean="0"/>
              <a:t>Discussion</a:t>
            </a:r>
            <a:r>
              <a:rPr lang="en-US" sz="1600" dirty="0" smtClean="0"/>
              <a:t> of CID 1079 (Editor and Chair)</a:t>
            </a:r>
          </a:p>
          <a:p>
            <a:r>
              <a:rPr lang="en-US" sz="1600" dirty="0" smtClean="0"/>
              <a:t>Draft wording for resolution for several open comments (George, George, </a:t>
            </a:r>
            <a:r>
              <a:rPr lang="en-US" sz="1600" dirty="0" err="1" smtClean="0"/>
              <a:t>Santosh</a:t>
            </a:r>
            <a:r>
              <a:rPr lang="en-US" sz="1600" dirty="0" smtClean="0"/>
              <a:t>)</a:t>
            </a:r>
          </a:p>
          <a:p>
            <a:endParaRPr lang="en-US" sz="1600" dirty="0" smtClean="0"/>
          </a:p>
          <a:p>
            <a:r>
              <a:rPr lang="en-US" sz="1600" dirty="0" smtClean="0"/>
              <a:t>Please See E-Mail sent to </a:t>
            </a:r>
            <a:r>
              <a:rPr lang="en-US" sz="1600" dirty="0" err="1" smtClean="0"/>
              <a:t>TGai</a:t>
            </a:r>
            <a:r>
              <a:rPr lang="en-US" sz="1600" dirty="0" smtClean="0"/>
              <a:t> Reflector as copied to next slide</a:t>
            </a:r>
            <a:endParaRPr lang="en-US" sz="20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July 2013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Marc Emmelmann (FOKUS)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 Assignment (per Mail sent to </a:t>
            </a:r>
            <a:r>
              <a:rPr lang="en-US" dirty="0" err="1" smtClean="0"/>
              <a:t>TGai</a:t>
            </a:r>
            <a:r>
              <a:rPr lang="en-US" dirty="0" smtClean="0"/>
              <a:t> Reflector 2013-07-15)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July 2013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Marc Emmelmann (FOKUS)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  <p:pic>
        <p:nvPicPr>
          <p:cNvPr id="7" name="Bild 6" descr="Outstanding CIDs -- Assignment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04800" y="1676401"/>
            <a:ext cx="3505200" cy="4536388"/>
          </a:xfrm>
          <a:prstGeom prst="rect">
            <a:avLst/>
          </a:prstGeom>
        </p:spPr>
      </p:pic>
      <p:pic>
        <p:nvPicPr>
          <p:cNvPr id="9" name="Bild 8" descr="Outstanding CIDs -- Assignment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228600" y="5257800"/>
            <a:ext cx="4415897" cy="5715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4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668</Words>
  <Application>Microsoft Macintosh PowerPoint</Application>
  <PresentationFormat>Bildschirmpräsentation (4:3)</PresentationFormat>
  <Paragraphs>97</Paragraphs>
  <Slides>7</Slides>
  <Notes>2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802-11-Submission</vt:lpstr>
      <vt:lpstr>Report on the TGai Berlin AdHoc in July 2013</vt:lpstr>
      <vt:lpstr>Abstract</vt:lpstr>
      <vt:lpstr>Folie 3</vt:lpstr>
      <vt:lpstr>Submission List</vt:lpstr>
      <vt:lpstr>Straw Poll at Berlin AdHoc</vt:lpstr>
      <vt:lpstr>Open Items for Geneva</vt:lpstr>
      <vt:lpstr>CID Assignment (per Mail sent to TGai Reflector 2013-07-15)</vt:lpstr>
    </vt:vector>
  </TitlesOfParts>
  <Manager/>
  <Company>FOKUS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 Agenda Berlin Ad-Hoc July 2013</dc:title>
  <dc:subject/>
  <dc:creator>Marc Emmelmann</dc:creator>
  <cp:keywords/>
  <dc:description/>
  <cp:lastModifiedBy>Marc Emmelmann</cp:lastModifiedBy>
  <cp:revision>499</cp:revision>
  <cp:lastPrinted>1998-02-10T13:28:06Z</cp:lastPrinted>
  <dcterms:created xsi:type="dcterms:W3CDTF">2013-07-15T06:25:38Z</dcterms:created>
  <dcterms:modified xsi:type="dcterms:W3CDTF">2013-07-15T13:08:11Z</dcterms:modified>
  <cp:category/>
</cp:coreProperties>
</file>