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5" r:id="rId3"/>
    <p:sldId id="295" r:id="rId4"/>
    <p:sldId id="328" r:id="rId5"/>
    <p:sldId id="329" r:id="rId6"/>
    <p:sldId id="319" r:id="rId7"/>
    <p:sldId id="320" r:id="rId8"/>
    <p:sldId id="322" r:id="rId9"/>
    <p:sldId id="321" r:id="rId10"/>
    <p:sldId id="323" r:id="rId11"/>
    <p:sldId id="324" r:id="rId12"/>
    <p:sldId id="331" r:id="rId13"/>
    <p:sldId id="325" r:id="rId14"/>
    <p:sldId id="327" r:id="rId15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5" autoAdjust="0"/>
    <p:restoredTop sz="91207" autoAdjust="0"/>
  </p:normalViewPr>
  <p:slideViewPr>
    <p:cSldViewPr snapToGrid="0">
      <p:cViewPr>
        <p:scale>
          <a:sx n="100" d="100"/>
          <a:sy n="100" d="100"/>
        </p:scale>
        <p:origin x="-45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310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Throughput at SNR</a:t>
            </a:r>
            <a:r>
              <a:rPr lang="en-US" baseline="0"/>
              <a:t> 3dB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Baseline</c:v>
          </c:tx>
          <c:invertIfNegative val="0"/>
          <c:cat>
            <c:strRef>
              <c:f>'CWmin=32'!$D$11:$D$13</c:f>
              <c:strCache>
                <c:ptCount val="3"/>
                <c:pt idx="0">
                  <c:v>B</c:v>
                </c:pt>
                <c:pt idx="1">
                  <c:v>D</c:v>
                </c:pt>
                <c:pt idx="2">
                  <c:v>F</c:v>
                </c:pt>
              </c:strCache>
            </c:strRef>
          </c:cat>
          <c:val>
            <c:numRef>
              <c:f>'CWmin=32'!$E$11:$E$13</c:f>
              <c:numCache>
                <c:formatCode>General</c:formatCode>
                <c:ptCount val="3"/>
                <c:pt idx="0">
                  <c:v>5.1494</c:v>
                </c:pt>
                <c:pt idx="1">
                  <c:v>6.0486000000000004</c:v>
                </c:pt>
                <c:pt idx="2">
                  <c:v>6.6405000000000003</c:v>
                </c:pt>
              </c:numCache>
            </c:numRef>
          </c:val>
        </c:ser>
        <c:ser>
          <c:idx val="1"/>
          <c:order val="1"/>
          <c:tx>
            <c:v>HARQ</c:v>
          </c:tx>
          <c:invertIfNegative val="0"/>
          <c:val>
            <c:numRef>
              <c:f>'CWmin=32'!$E$27:$E$29</c:f>
              <c:numCache>
                <c:formatCode>General</c:formatCode>
                <c:ptCount val="3"/>
                <c:pt idx="0">
                  <c:v>7.4823000000000004</c:v>
                </c:pt>
                <c:pt idx="1">
                  <c:v>8.2464999999999993</c:v>
                </c:pt>
                <c:pt idx="2">
                  <c:v>8.3855000000000004</c:v>
                </c:pt>
              </c:numCache>
            </c:numRef>
          </c:val>
        </c:ser>
        <c:ser>
          <c:idx val="2"/>
          <c:order val="2"/>
          <c:tx>
            <c:v>Basline - short CP</c:v>
          </c:tx>
          <c:invertIfNegative val="0"/>
          <c:val>
            <c:numRef>
              <c:f>'CWmin=32'!$E$48:$E$50</c:f>
              <c:numCache>
                <c:formatCode>General</c:formatCode>
                <c:ptCount val="3"/>
                <c:pt idx="0">
                  <c:v>5.5522999999999998</c:v>
                </c:pt>
                <c:pt idx="1">
                  <c:v>6.6863999999999999</c:v>
                </c:pt>
                <c:pt idx="2">
                  <c:v>6.5317999999999996</c:v>
                </c:pt>
              </c:numCache>
            </c:numRef>
          </c:val>
        </c:ser>
        <c:ser>
          <c:idx val="3"/>
          <c:order val="3"/>
          <c:tx>
            <c:v>HARQ -  short CP</c:v>
          </c:tx>
          <c:invertIfNegative val="0"/>
          <c:val>
            <c:numRef>
              <c:f>'CWmin=32'!$E$64:$E$66</c:f>
              <c:numCache>
                <c:formatCode>General</c:formatCode>
                <c:ptCount val="3"/>
                <c:pt idx="0">
                  <c:v>8.0282999999999998</c:v>
                </c:pt>
                <c:pt idx="1">
                  <c:v>9.1407000000000007</c:v>
                </c:pt>
                <c:pt idx="2">
                  <c:v>8.8489000000000004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36704"/>
        <c:axId val="118938624"/>
      </c:barChart>
      <c:catAx>
        <c:axId val="118936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type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18938624"/>
        <c:crosses val="autoZero"/>
        <c:auto val="1"/>
        <c:lblAlgn val="ctr"/>
        <c:lblOffset val="100"/>
        <c:noMultiLvlLbl val="0"/>
      </c:catAx>
      <c:valAx>
        <c:axId val="1189386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Mbps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8936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Throughput at SNR</a:t>
            </a:r>
            <a:r>
              <a:rPr lang="en-US" baseline="0"/>
              <a:t> 6dB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Baseline</c:v>
          </c:tx>
          <c:invertIfNegative val="0"/>
          <c:cat>
            <c:strRef>
              <c:f>'CWmin=32'!$D$11:$D$13</c:f>
              <c:strCache>
                <c:ptCount val="3"/>
                <c:pt idx="0">
                  <c:v>B</c:v>
                </c:pt>
                <c:pt idx="1">
                  <c:v>D</c:v>
                </c:pt>
                <c:pt idx="2">
                  <c:v>F</c:v>
                </c:pt>
              </c:strCache>
            </c:strRef>
          </c:cat>
          <c:val>
            <c:numRef>
              <c:f>'CWmin=32'!$F$11:$F$13</c:f>
              <c:numCache>
                <c:formatCode>General</c:formatCode>
                <c:ptCount val="3"/>
                <c:pt idx="0">
                  <c:v>11.040699999999999</c:v>
                </c:pt>
                <c:pt idx="1">
                  <c:v>11.869199999999999</c:v>
                </c:pt>
                <c:pt idx="2">
                  <c:v>12.248200000000001</c:v>
                </c:pt>
              </c:numCache>
            </c:numRef>
          </c:val>
        </c:ser>
        <c:ser>
          <c:idx val="1"/>
          <c:order val="1"/>
          <c:tx>
            <c:v>HARQ</c:v>
          </c:tx>
          <c:invertIfNegative val="0"/>
          <c:val>
            <c:numRef>
              <c:f>'CWmin=32'!$F$27:$F$29</c:f>
              <c:numCache>
                <c:formatCode>General</c:formatCode>
                <c:ptCount val="3"/>
                <c:pt idx="0">
                  <c:v>11.8369</c:v>
                </c:pt>
                <c:pt idx="1">
                  <c:v>12.411300000000001</c:v>
                </c:pt>
                <c:pt idx="2">
                  <c:v>12.7597</c:v>
                </c:pt>
              </c:numCache>
            </c:numRef>
          </c:val>
        </c:ser>
        <c:ser>
          <c:idx val="2"/>
          <c:order val="2"/>
          <c:tx>
            <c:v>Baseline - Short CP</c:v>
          </c:tx>
          <c:invertIfNegative val="0"/>
          <c:val>
            <c:numRef>
              <c:f>'CWmin=32'!$F$48:$F$50</c:f>
              <c:numCache>
                <c:formatCode>General</c:formatCode>
                <c:ptCount val="3"/>
                <c:pt idx="0">
                  <c:v>11.9984</c:v>
                </c:pt>
                <c:pt idx="1">
                  <c:v>13.011900000000001</c:v>
                </c:pt>
                <c:pt idx="2">
                  <c:v>12.8384</c:v>
                </c:pt>
              </c:numCache>
            </c:numRef>
          </c:val>
        </c:ser>
        <c:ser>
          <c:idx val="3"/>
          <c:order val="3"/>
          <c:tx>
            <c:v>HARQ - Short CP</c:v>
          </c:tx>
          <c:invertIfNegative val="0"/>
          <c:val>
            <c:numRef>
              <c:f>'CWmin=32'!$F$64:$F$66</c:f>
              <c:numCache>
                <c:formatCode>General</c:formatCode>
                <c:ptCount val="3"/>
                <c:pt idx="0">
                  <c:v>12.924899999999999</c:v>
                </c:pt>
                <c:pt idx="1">
                  <c:v>13.590999999999999</c:v>
                </c:pt>
                <c:pt idx="2">
                  <c:v>13.4269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74720"/>
        <c:axId val="118985088"/>
      </c:barChart>
      <c:catAx>
        <c:axId val="118974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type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18985088"/>
        <c:crosses val="autoZero"/>
        <c:auto val="1"/>
        <c:lblAlgn val="ctr"/>
        <c:lblOffset val="100"/>
        <c:noMultiLvlLbl val="0"/>
      </c:catAx>
      <c:valAx>
        <c:axId val="118985088"/>
        <c:scaling>
          <c:orientation val="minMax"/>
          <c:min val="1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Mbps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8974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Relative Gain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'CWmin=32'!$K$26</c:f>
              <c:strCache>
                <c:ptCount val="1"/>
                <c:pt idx="0">
                  <c:v>3 dB</c:v>
                </c:pt>
              </c:strCache>
            </c:strRef>
          </c:tx>
          <c:cat>
            <c:strRef>
              <c:f>'CWmin=32'!$J$27:$J$29</c:f>
              <c:strCache>
                <c:ptCount val="3"/>
                <c:pt idx="0">
                  <c:v>B</c:v>
                </c:pt>
                <c:pt idx="1">
                  <c:v>D</c:v>
                </c:pt>
                <c:pt idx="2">
                  <c:v>F</c:v>
                </c:pt>
              </c:strCache>
            </c:strRef>
          </c:cat>
          <c:val>
            <c:numRef>
              <c:f>'CWmin=32'!$K$27:$K$29</c:f>
              <c:numCache>
                <c:formatCode>0.00%</c:formatCode>
                <c:ptCount val="3"/>
                <c:pt idx="0">
                  <c:v>0.45304307297937629</c:v>
                </c:pt>
                <c:pt idx="1">
                  <c:v>0.36337334259167386</c:v>
                </c:pt>
                <c:pt idx="2">
                  <c:v>0.26278141706196823</c:v>
                </c:pt>
              </c:numCache>
            </c:numRef>
          </c:val>
          <c:smooth val="0"/>
        </c:ser>
        <c:ser>
          <c:idx val="2"/>
          <c:order val="1"/>
          <c:tx>
            <c:v>3 dB - Short CP</c:v>
          </c:tx>
          <c:val>
            <c:numRef>
              <c:f>'CWmin=32'!$K$64:$K$66</c:f>
              <c:numCache>
                <c:formatCode>0.00%</c:formatCode>
                <c:ptCount val="3"/>
                <c:pt idx="0">
                  <c:v>0.44594132161446609</c:v>
                </c:pt>
                <c:pt idx="1">
                  <c:v>0.3670585068198135</c:v>
                </c:pt>
                <c:pt idx="2">
                  <c:v>0.35474141890443689</c:v>
                </c:pt>
              </c:numCache>
            </c:numRef>
          </c:val>
          <c:smooth val="0"/>
        </c:ser>
        <c:ser>
          <c:idx val="1"/>
          <c:order val="2"/>
          <c:tx>
            <c:v>6 dB</c:v>
          </c:tx>
          <c:val>
            <c:numRef>
              <c:f>'CWmin=32'!$L$27:$L$29</c:f>
              <c:numCache>
                <c:formatCode>0.00%</c:formatCode>
                <c:ptCount val="3"/>
                <c:pt idx="0">
                  <c:v>7.2114992708795705E-2</c:v>
                </c:pt>
                <c:pt idx="1">
                  <c:v>4.5672833889394519E-2</c:v>
                </c:pt>
                <c:pt idx="2">
                  <c:v>4.1761238386048546E-2</c:v>
                </c:pt>
              </c:numCache>
            </c:numRef>
          </c:val>
          <c:smooth val="0"/>
        </c:ser>
        <c:ser>
          <c:idx val="3"/>
          <c:order val="3"/>
          <c:tx>
            <c:v>6 dB - short CP</c:v>
          </c:tx>
          <c:val>
            <c:numRef>
              <c:f>'CWmin=32'!$L$64:$L$66</c:f>
              <c:numCache>
                <c:formatCode>0.00%</c:formatCode>
                <c:ptCount val="3"/>
                <c:pt idx="0">
                  <c:v>7.7218629150553317E-2</c:v>
                </c:pt>
                <c:pt idx="1">
                  <c:v>4.4505414274625427E-2</c:v>
                </c:pt>
                <c:pt idx="2">
                  <c:v>4.583904536390826E-2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98528"/>
        <c:axId val="119363072"/>
      </c:lineChart>
      <c:catAx>
        <c:axId val="118998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type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19363072"/>
        <c:crosses val="autoZero"/>
        <c:auto val="1"/>
        <c:lblAlgn val="ctr"/>
        <c:lblOffset val="100"/>
        <c:noMultiLvlLbl val="0"/>
      </c:catAx>
      <c:valAx>
        <c:axId val="1193630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 Gain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118998528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757906" y="6475413"/>
            <a:ext cx="278601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50" y="0"/>
            <a:ext cx="287338" cy="460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95288" y="952243"/>
            <a:ext cx="8569200" cy="5429085"/>
          </a:xfrm>
          <a:prstGeom prst="rect">
            <a:avLst/>
          </a:prstGeom>
        </p:spPr>
        <p:txBody>
          <a:bodyPr/>
          <a:lstStyle>
            <a:lvl1pPr marL="179388" indent="-179388">
              <a:buClr>
                <a:srgbClr val="1C75BC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363538" indent="-187325"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2pPr>
            <a:lvl3pPr marL="534988" indent="-163513">
              <a:defRPr sz="120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3pPr>
            <a:lvl4pPr marL="717550" indent="-139700"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4pPr>
            <a:lvl5pPr marL="892175" indent="-146050" defTabSz="808038">
              <a:tabLst/>
              <a:defRPr sz="105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4109" y="116632"/>
            <a:ext cx="8748464" cy="57040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00939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9431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906" y="6475413"/>
            <a:ext cx="278601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717" y="332601"/>
            <a:ext cx="33727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11-13/0852-00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Juho Pirskanen, </a:t>
            </a:r>
            <a:r>
              <a:rPr lang="en-US" dirty="0"/>
              <a:t>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/>
              <a:t>Potential approach to improve WLAN BSS edge performance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028781"/>
              </p:ext>
            </p:extLst>
          </p:nvPr>
        </p:nvGraphicFramePr>
        <p:xfrm>
          <a:off x="914400" y="2733675"/>
          <a:ext cx="74676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name="Document" r:id="rId4" imgW="9634690" imgH="2531617" progId="Word.Document.8">
                  <p:embed/>
                </p:oleObj>
              </mc:Choice>
              <mc:Fallback>
                <p:oleObj name="Document" r:id="rId4" imgW="9634690" imgH="2531617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33675"/>
                        <a:ext cx="746760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br>
              <a:rPr lang="en-US" dirty="0" smtClean="0"/>
            </a:br>
            <a:r>
              <a:rPr lang="en-US" sz="1600" dirty="0" smtClean="0"/>
              <a:t> Single link, single packet of 2048bytes, CW = 32, No collisions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4779638"/>
              </p:ext>
            </p:extLst>
          </p:nvPr>
        </p:nvGraphicFramePr>
        <p:xfrm>
          <a:off x="295422" y="1981199"/>
          <a:ext cx="4346916" cy="4335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40587069"/>
              </p:ext>
            </p:extLst>
          </p:nvPr>
        </p:nvGraphicFramePr>
        <p:xfrm>
          <a:off x="4648200" y="1981200"/>
          <a:ext cx="4326988" cy="4349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63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Gain</a:t>
            </a:r>
            <a:br>
              <a:rPr lang="en-US" dirty="0" smtClean="0"/>
            </a:br>
            <a:r>
              <a:rPr lang="en-US" sz="1600" dirty="0"/>
              <a:t>Single link, single packet of 2048bytes, CW = </a:t>
            </a:r>
            <a:r>
              <a:rPr lang="en-US" sz="1600" dirty="0" smtClean="0"/>
              <a:t>32, no collisions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Significant gain at 3dB area.</a:t>
            </a:r>
          </a:p>
          <a:p>
            <a:pPr lvl="1"/>
            <a:r>
              <a:rPr lang="en-US" dirty="0" smtClean="0"/>
              <a:t>Higher gain for short CP in difficult channel.</a:t>
            </a:r>
          </a:p>
          <a:p>
            <a:r>
              <a:rPr lang="en-US" dirty="0" smtClean="0"/>
              <a:t>At 6dB area link adaptation works better and reduces the gain around 5%</a:t>
            </a:r>
          </a:p>
          <a:p>
            <a:pPr lvl="1"/>
            <a:r>
              <a:rPr lang="en-US" dirty="0" smtClean="0"/>
              <a:t>Only 10% of packets being re-transmitted</a:t>
            </a:r>
          </a:p>
          <a:p>
            <a:r>
              <a:rPr lang="en-US" dirty="0" smtClean="0"/>
              <a:t>Our simulations show high gain when larger </a:t>
            </a:r>
            <a:r>
              <a:rPr lang="en-US" dirty="0" smtClean="0"/>
              <a:t>CW values </a:t>
            </a:r>
            <a:r>
              <a:rPr lang="en-US" dirty="0" smtClean="0"/>
              <a:t>are used</a:t>
            </a:r>
            <a:endParaRPr lang="en-US" dirty="0" smtClean="0"/>
          </a:p>
          <a:p>
            <a:pPr lvl="1"/>
            <a:r>
              <a:rPr lang="en-US" dirty="0" smtClean="0"/>
              <a:t>Penalty of contention becomes larger.</a:t>
            </a:r>
          </a:p>
          <a:p>
            <a:r>
              <a:rPr lang="en-US" dirty="0" smtClean="0"/>
              <a:t>In real system the channel would be many times reserved at re-transmission </a:t>
            </a:r>
          </a:p>
          <a:p>
            <a:pPr lvl="1"/>
            <a:r>
              <a:rPr lang="en-US" dirty="0" smtClean="0"/>
              <a:t>Baseline throughput would be lower.</a:t>
            </a:r>
          </a:p>
          <a:p>
            <a:pPr lvl="1"/>
            <a:r>
              <a:rPr lang="en-US" dirty="0" smtClean="0"/>
              <a:t>Higher relative HARQ.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44E50E-0FEC-428F-A65E-6BAA3355F8E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406482"/>
              </p:ext>
            </p:extLst>
          </p:nvPr>
        </p:nvGraphicFramePr>
        <p:xfrm>
          <a:off x="126609" y="1981199"/>
          <a:ext cx="4369191" cy="418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62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Hybrid ARQ can provide significant gains in throughput in low SNR conditions resulting improved </a:t>
            </a:r>
            <a:r>
              <a:rPr lang="en-US" dirty="0"/>
              <a:t>BSS edge data rates:  </a:t>
            </a:r>
          </a:p>
          <a:p>
            <a:pPr lvl="1"/>
            <a:r>
              <a:rPr lang="en-US" dirty="0"/>
              <a:t>PHY header detection will become limiting factor.</a:t>
            </a:r>
          </a:p>
          <a:p>
            <a:pPr lvl="1"/>
            <a:r>
              <a:rPr lang="en-US" dirty="0"/>
              <a:t>Decoding error due to low SNR is not penalized</a:t>
            </a:r>
          </a:p>
          <a:p>
            <a:r>
              <a:rPr lang="en-US" dirty="0" smtClean="0"/>
              <a:t>Reduced </a:t>
            </a:r>
            <a:r>
              <a:rPr lang="en-US" dirty="0"/>
              <a:t>latency:</a:t>
            </a:r>
          </a:p>
          <a:p>
            <a:pPr lvl="1"/>
            <a:r>
              <a:rPr lang="en-US" dirty="0"/>
              <a:t>Higher average data </a:t>
            </a:r>
            <a:r>
              <a:rPr lang="en-US" dirty="0" smtClean="0"/>
              <a:t>rate seen by higher protocol layers</a:t>
            </a:r>
            <a:endParaRPr lang="en-US" dirty="0"/>
          </a:p>
          <a:p>
            <a:pPr lvl="1"/>
            <a:r>
              <a:rPr lang="en-US" dirty="0"/>
              <a:t>Fast retransmission </a:t>
            </a:r>
            <a:r>
              <a:rPr lang="en-US" dirty="0" smtClean="0"/>
              <a:t>without </a:t>
            </a:r>
            <a:r>
              <a:rPr lang="en-US" dirty="0"/>
              <a:t>contention </a:t>
            </a:r>
          </a:p>
          <a:p>
            <a:r>
              <a:rPr lang="en-US" dirty="0" smtClean="0"/>
              <a:t>In higher SNR scenarios the throughput gain is less significant,</a:t>
            </a:r>
          </a:p>
          <a:p>
            <a:pPr lvl="1"/>
            <a:r>
              <a:rPr lang="en-US" dirty="0"/>
              <a:t>Improved robustness to time-varying </a:t>
            </a:r>
            <a:r>
              <a:rPr lang="en-US" dirty="0" smtClean="0"/>
              <a:t>interference</a:t>
            </a:r>
            <a:endParaRPr lang="en-US" dirty="0"/>
          </a:p>
          <a:p>
            <a:pPr lvl="1"/>
            <a:r>
              <a:rPr lang="en-US" dirty="0"/>
              <a:t>Fast recovery from link adaptation error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Wider utilization of short CP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Receiver may decide to decode re-transmission independently and not use combining.</a:t>
            </a:r>
            <a:endParaRPr lang="en-US" dirty="0"/>
          </a:p>
          <a:p>
            <a:r>
              <a:rPr lang="en-US" dirty="0" smtClean="0"/>
              <a:t>Next </a:t>
            </a:r>
            <a:r>
              <a:rPr lang="en-US" dirty="0" smtClean="0"/>
              <a:t>steps:	</a:t>
            </a:r>
          </a:p>
          <a:p>
            <a:pPr lvl="1"/>
            <a:r>
              <a:rPr lang="en-US" dirty="0" smtClean="0"/>
              <a:t>Verify system level gains in HEW simulation </a:t>
            </a:r>
            <a:r>
              <a:rPr lang="en-US" dirty="0" smtClean="0"/>
              <a:t>scenarios</a:t>
            </a:r>
          </a:p>
          <a:p>
            <a:pPr lvl="1"/>
            <a:r>
              <a:rPr lang="en-US" dirty="0" smtClean="0"/>
              <a:t>Consider as one technical option for future HEW work.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44E50E-0FEC-428F-A65E-6BAA3355F8E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9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Annex: Simulation parameters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44E50E-0FEC-428F-A65E-6BAA3355F8E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185854"/>
              </p:ext>
            </p:extLst>
          </p:nvPr>
        </p:nvGraphicFramePr>
        <p:xfrm>
          <a:off x="179512" y="1505242"/>
          <a:ext cx="8697202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791"/>
                <a:gridCol w="6772411"/>
              </a:tblGrid>
              <a:tr h="2633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Parameter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Model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B/D/F</a:t>
                      </a:r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Carrier Frequency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2.4GHz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bandwidth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 MHz</a:t>
                      </a:r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LMMSE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Equalization (SIMO)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MRC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Equalization (MIMO)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LMMSE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</a:t>
                      </a:r>
                      <a:r>
                        <a:rPr lang="en-US" sz="1200" baseline="0" dirty="0" smtClean="0"/>
                        <a:t> code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Convolutional code,</a:t>
                      </a:r>
                      <a:r>
                        <a:rPr lang="en-US" sz="1200" baseline="0" dirty="0" smtClean="0"/>
                        <a:t> number of codecs can vary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Tx</a:t>
                      </a:r>
                      <a:r>
                        <a:rPr lang="en-US" sz="1200" dirty="0" smtClean="0"/>
                        <a:t> modes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STBC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Phase</a:t>
                      </a:r>
                      <a:r>
                        <a:rPr lang="en-US" sz="1200" baseline="0" dirty="0" smtClean="0"/>
                        <a:t> noise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802.11n spec. [2]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</a:t>
                      </a:r>
                      <a:r>
                        <a:rPr lang="en-US" sz="1200" baseline="0" dirty="0" smtClean="0"/>
                        <a:t> offset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Estimated</a:t>
                      </a:r>
                      <a:r>
                        <a:rPr lang="en-US" sz="1200" baseline="0" dirty="0" smtClean="0"/>
                        <a:t> based on STF,LTF and VHT-LTF (integer number of samples)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Frequency offset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Estimated</a:t>
                      </a:r>
                      <a:r>
                        <a:rPr lang="en-US" sz="1200" baseline="0" dirty="0" smtClean="0"/>
                        <a:t> based on STF and pilot carriers (Uniform +- 20ppm)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amplifier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802.11n spec (Rapp, p=3)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IBO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dB (very close to 8 dB OBO)</a:t>
                      </a:r>
                      <a:endParaRPr lang="en-US" sz="1200" dirty="0"/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Mobile speed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km/h (environment “velocity” 0.089</a:t>
                      </a:r>
                      <a:r>
                        <a:rPr lang="en-US" sz="1200" baseline="0" dirty="0" smtClean="0"/>
                        <a:t> km/h)</a:t>
                      </a:r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Antenna 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ULA with distance between antennas is </a:t>
                      </a:r>
                      <a:r>
                        <a:rPr lang="el-G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lang="en-US" sz="1200" baseline="0" dirty="0" smtClean="0"/>
                        <a:t>/2</a:t>
                      </a:r>
                    </a:p>
                  </a:txBody>
                  <a:tcPr/>
                </a:tc>
              </a:tr>
              <a:tr h="39499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Assumes L-STF location known. Similar performance probably achievable with simple STF </a:t>
                      </a:r>
                      <a:r>
                        <a:rPr lang="en-US" sz="1200" baseline="0" dirty="0" err="1" smtClean="0"/>
                        <a:t>correlator</a:t>
                      </a:r>
                      <a:r>
                        <a:rPr lang="en-US" sz="1200" baseline="0" dirty="0" smtClean="0"/>
                        <a:t> for low SNR and power ramp detector for high SNR.</a:t>
                      </a:r>
                    </a:p>
                  </a:txBody>
                  <a:tcPr/>
                </a:tc>
              </a:tr>
              <a:tr h="252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Noise variance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Estimated based on null carriers (except DC) of non-VHT portion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404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Bandwidth 40MHz</a:t>
            </a:r>
          </a:p>
          <a:p>
            <a:r>
              <a:rPr lang="en-US" dirty="0"/>
              <a:t>AP/STA have 2 </a:t>
            </a:r>
            <a:r>
              <a:rPr lang="en-US" dirty="0" smtClean="0"/>
              <a:t>antenna's</a:t>
            </a:r>
            <a:endParaRPr lang="en-US" dirty="0"/>
          </a:p>
          <a:p>
            <a:r>
              <a:rPr lang="en-US" dirty="0"/>
              <a:t>SU-MIMO 1 stream (STBC)</a:t>
            </a:r>
          </a:p>
          <a:p>
            <a:r>
              <a:rPr lang="en-US" dirty="0"/>
              <a:t>For each SNR point 100 fast-fade-drops (FFD) generated, with  100 MSDU transmission per FFD</a:t>
            </a:r>
          </a:p>
          <a:p>
            <a:pPr lvl="1"/>
            <a:r>
              <a:rPr lang="en-US" dirty="0"/>
              <a:t>100 MSDUs correspond roughly to 1.6 Mb data burst</a:t>
            </a:r>
          </a:p>
          <a:p>
            <a:r>
              <a:rPr lang="en-US" dirty="0"/>
              <a:t>Simulation per FFD terminated if 100 MSDUs successfully transmitted OR 10 MSDU transmission failures per FFD detected</a:t>
            </a:r>
          </a:p>
          <a:p>
            <a:pPr lvl="1"/>
            <a:r>
              <a:rPr lang="en-US" dirty="0"/>
              <a:t>We have used maximum number of 7 retransmissions for AP ARQ OR less if 80ms time delay exceeded</a:t>
            </a:r>
          </a:p>
          <a:p>
            <a:r>
              <a:rPr lang="en-US" dirty="0"/>
              <a:t>MSDU size 2048 Bytes</a:t>
            </a:r>
          </a:p>
          <a:p>
            <a:r>
              <a:rPr lang="en-US" dirty="0"/>
              <a:t>Non-idealities as in IEEE reference comparison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Annex: Simulation </a:t>
            </a:r>
            <a:r>
              <a:rPr lang="en-US" dirty="0"/>
              <a:t>parameters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C228C2-48AD-4DF3-BC6A-E76A931B255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sz="2200" dirty="0" smtClean="0"/>
              <a:t>This presentation presents potential solution to improve BSS edge performance in low and medium SNR condition</a:t>
            </a:r>
          </a:p>
          <a:p>
            <a:pPr lvl="1"/>
            <a:r>
              <a:rPr lang="en-US" dirty="0" smtClean="0"/>
              <a:t>High level scheme </a:t>
            </a:r>
          </a:p>
          <a:p>
            <a:pPr lvl="1"/>
            <a:r>
              <a:rPr lang="en-US" dirty="0" smtClean="0"/>
              <a:t>Simulation results </a:t>
            </a:r>
          </a:p>
          <a:p>
            <a:pPr lvl="1"/>
            <a:r>
              <a:rPr lang="en-US" dirty="0" smtClean="0"/>
              <a:t>Discussion.</a:t>
            </a:r>
            <a:endParaRPr lang="en-US" dirty="0" smtClean="0"/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In previous presentations have discussed targets for HEW work </a:t>
            </a:r>
          </a:p>
          <a:p>
            <a:pPr lvl="1"/>
            <a:r>
              <a:rPr lang="en-US" sz="1800" dirty="0" smtClean="0"/>
              <a:t>Fairness </a:t>
            </a:r>
            <a:r>
              <a:rPr lang="en-US" sz="1800" dirty="0"/>
              <a:t>between BSS center and BSS edge </a:t>
            </a:r>
            <a:r>
              <a:rPr lang="en-US" sz="1800" dirty="0" smtClean="0"/>
              <a:t>users.</a:t>
            </a:r>
            <a:endParaRPr lang="en-US" sz="1800" dirty="0"/>
          </a:p>
          <a:p>
            <a:pPr lvl="1"/>
            <a:r>
              <a:rPr lang="en-US" sz="1800" dirty="0" smtClean="0"/>
              <a:t>Improved BSS edge performance.</a:t>
            </a:r>
          </a:p>
          <a:p>
            <a:r>
              <a:rPr lang="en-US" sz="2200" dirty="0" smtClean="0"/>
              <a:t>Additionally document 11-13-545-01  presented significant issues </a:t>
            </a:r>
            <a:r>
              <a:rPr lang="en-US" sz="2000" dirty="0" smtClean="0"/>
              <a:t>with current standard and implementations based on real network measurements:</a:t>
            </a:r>
            <a:endParaRPr lang="en-US" sz="2000" dirty="0"/>
          </a:p>
          <a:p>
            <a:pPr lvl="1"/>
            <a:r>
              <a:rPr lang="en-US" sz="1800" dirty="0" smtClean="0"/>
              <a:t>Link adaptation not able to follow channel conditions</a:t>
            </a:r>
          </a:p>
          <a:p>
            <a:pPr lvl="1"/>
            <a:r>
              <a:rPr lang="en-US" sz="1800" dirty="0" smtClean="0"/>
              <a:t>Extremely high number of re-transmissions</a:t>
            </a:r>
          </a:p>
          <a:p>
            <a:r>
              <a:rPr lang="en-US" sz="2200" dirty="0" smtClean="0"/>
              <a:t>Additionally to be able to increase density of the networks it is essential to be able to work effectively at low SNR regions. </a:t>
            </a:r>
          </a:p>
          <a:p>
            <a:pPr lvl="1"/>
            <a:r>
              <a:rPr lang="en-US" sz="1800" dirty="0" smtClean="0"/>
              <a:t>For frequency re-use one networks, operation at zero SNR level is needed.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Currently no separation in ARQ protocol between:</a:t>
            </a:r>
          </a:p>
          <a:p>
            <a:pPr lvl="1"/>
            <a:r>
              <a:rPr lang="en-US" dirty="0" smtClean="0"/>
              <a:t>CRC Decoding error due to too low SNR level to decode transmitted packet correctly. </a:t>
            </a:r>
          </a:p>
          <a:p>
            <a:pPr lvl="1"/>
            <a:r>
              <a:rPr lang="en-US" dirty="0" smtClean="0"/>
              <a:t>CRC decoding error due to collision. </a:t>
            </a:r>
          </a:p>
          <a:p>
            <a:pPr lvl="1">
              <a:buFont typeface="Symbol"/>
              <a:buChar char="Þ"/>
            </a:pPr>
            <a:r>
              <a:rPr lang="en-US" dirty="0" smtClean="0"/>
              <a:t>Assumes always that collision occurred and increases the </a:t>
            </a:r>
            <a:r>
              <a:rPr lang="en-US" dirty="0" err="1" smtClean="0"/>
              <a:t>backoff</a:t>
            </a:r>
            <a:r>
              <a:rPr lang="en-US" dirty="0" smtClean="0"/>
              <a:t>. </a:t>
            </a:r>
          </a:p>
          <a:p>
            <a:pPr lvl="1">
              <a:buFont typeface="Symbol"/>
              <a:buChar char="Þ"/>
            </a:pPr>
            <a:r>
              <a:rPr lang="en-US" dirty="0" smtClean="0"/>
              <a:t>TXOP can support fast packet retransmission with Block ACK, but different transmissions of same data packet are fully independent.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link is suffering from high system load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Collisions affect the achieved BLER and link adaptation drives down used MCS to </a:t>
            </a:r>
            <a:r>
              <a:rPr lang="en-US" dirty="0"/>
              <a:t>maintain BLER </a:t>
            </a:r>
            <a:r>
              <a:rPr lang="en-US" dirty="0" smtClean="0"/>
              <a:t>target.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Effect can be somewhat compensated but it will reduce link adaptation capability to follow channel dynamics.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ARQ protocol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8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Header Robustness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Detection of PHY header can be done at </a:t>
            </a:r>
            <a:r>
              <a:rPr lang="en-US" dirty="0" smtClean="0"/>
              <a:t> low SNR</a:t>
            </a:r>
          </a:p>
          <a:p>
            <a:pPr lvl="1"/>
            <a:r>
              <a:rPr lang="en-US" dirty="0" smtClean="0"/>
              <a:t>Several dB difference to small packet </a:t>
            </a:r>
          </a:p>
          <a:p>
            <a:pPr lvl="1"/>
            <a:r>
              <a:rPr lang="en-US" dirty="0" smtClean="0"/>
              <a:t>Longer packets would suffer even more.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997129"/>
            <a:ext cx="4909625" cy="368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15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7700" y="1814733"/>
            <a:ext cx="7772400" cy="402335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 get HARQ operating receivers need to know which packets</a:t>
            </a:r>
          </a:p>
          <a:p>
            <a:pPr lvl="1"/>
            <a:r>
              <a:rPr lang="en-US" dirty="0" smtClean="0"/>
              <a:t>Are indented for it</a:t>
            </a:r>
          </a:p>
          <a:p>
            <a:pPr lvl="1"/>
            <a:r>
              <a:rPr lang="en-US" dirty="0" smtClean="0"/>
              <a:t>Which packets should be combined together.</a:t>
            </a:r>
          </a:p>
          <a:p>
            <a:r>
              <a:rPr lang="en-US" dirty="0" smtClean="0"/>
              <a:t>Introducing necessary </a:t>
            </a:r>
            <a:r>
              <a:rPr lang="en-US" dirty="0"/>
              <a:t>address fields to a new </a:t>
            </a:r>
            <a:r>
              <a:rPr lang="en-US" dirty="0" smtClean="0"/>
              <a:t>HARQ header </a:t>
            </a:r>
            <a:r>
              <a:rPr lang="en-US" dirty="0"/>
              <a:t>part together with MCS indication and control field CRC </a:t>
            </a:r>
            <a:endParaRPr lang="en-US" dirty="0" smtClean="0"/>
          </a:p>
          <a:p>
            <a:pPr lvl="1"/>
            <a:r>
              <a:rPr lang="en-US" dirty="0" smtClean="0"/>
              <a:t>Other fields can be included depending on HARQ scheme. </a:t>
            </a:r>
          </a:p>
          <a:p>
            <a:r>
              <a:rPr lang="en-US" dirty="0" smtClean="0"/>
              <a:t>Transmitted as part of PHY-header with robust manner</a:t>
            </a:r>
            <a:endParaRPr lang="en-US" dirty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actually re-use existing PHY header SIG fields for Control </a:t>
            </a:r>
            <a:r>
              <a:rPr lang="en-US" dirty="0" smtClean="0"/>
              <a:t>header</a:t>
            </a:r>
            <a:endParaRPr lang="en-US" dirty="0"/>
          </a:p>
          <a:p>
            <a:r>
              <a:rPr lang="en-US" dirty="0"/>
              <a:t>Actual data part transmitted with higher MCS decided by the link adaptation protected with MAC packet </a:t>
            </a:r>
            <a:r>
              <a:rPr lang="en-US" dirty="0" smtClean="0"/>
              <a:t>FCS</a:t>
            </a:r>
          </a:p>
          <a:p>
            <a:pPr lvl="1"/>
            <a:r>
              <a:rPr lang="en-US" dirty="0" smtClean="0"/>
              <a:t>Control </a:t>
            </a:r>
            <a:r>
              <a:rPr lang="en-US" dirty="0"/>
              <a:t>header defines who is the transmitter and intended receiver and how to receive data </a:t>
            </a:r>
            <a:r>
              <a:rPr lang="en-US" dirty="0" smtClean="0"/>
              <a:t>part.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7700" y="698500"/>
            <a:ext cx="7772400" cy="1066800"/>
          </a:xfrm>
        </p:spPr>
        <p:txBody>
          <a:bodyPr/>
          <a:lstStyle/>
          <a:p>
            <a:r>
              <a:rPr lang="en-US" dirty="0" smtClean="0"/>
              <a:t>HARQ </a:t>
            </a:r>
            <a:r>
              <a:rPr lang="en-US" dirty="0"/>
              <a:t>to IEEE802.11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305754" y="5510508"/>
            <a:ext cx="6187076" cy="400112"/>
            <a:chOff x="431800" y="3348851"/>
            <a:chExt cx="6801678" cy="400114"/>
          </a:xfrm>
        </p:grpSpPr>
        <p:sp>
          <p:nvSpPr>
            <p:cNvPr id="16" name="TextBox 15"/>
            <p:cNvSpPr txBox="1"/>
            <p:nvPr/>
          </p:nvSpPr>
          <p:spPr>
            <a:xfrm>
              <a:off x="431800" y="3348852"/>
              <a:ext cx="1198748" cy="400112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+mn-cs"/>
                </a:rPr>
                <a:t>Legacy PHY header part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0547" y="3348852"/>
              <a:ext cx="960253" cy="400112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+mn-cs"/>
                </a:rPr>
                <a:t>HARQ 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+mn-cs"/>
                </a:rPr>
                <a:t>header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90800" y="3348851"/>
              <a:ext cx="570162" cy="400113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+mn-cs"/>
                </a:rPr>
                <a:t>CRC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98554" y="3348851"/>
              <a:ext cx="2231260" cy="400113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+mn-cs"/>
                </a:rPr>
                <a:t>MAC  SDU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29814" y="3348853"/>
              <a:ext cx="503664" cy="400112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marR="0" lvl="0" indent="0" algn="ctr" defTabSz="914400" fontAlgn="auto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40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defRPr>
              </a:lvl1pPr>
            </a:lstStyle>
            <a:p>
              <a:r>
                <a:rPr lang="en-US" sz="1000" dirty="0"/>
                <a:t>FCS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60962" y="3348852"/>
              <a:ext cx="1337592" cy="400112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+mn-cs"/>
                </a:rPr>
                <a:t>MAC  header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269666" y="6013157"/>
            <a:ext cx="1627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packet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1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Intended Receiver of the packet</a:t>
            </a:r>
            <a:endParaRPr lang="en-US" dirty="0"/>
          </a:p>
          <a:p>
            <a:pPr lvl="1"/>
            <a:r>
              <a:rPr lang="en-US" dirty="0"/>
              <a:t>Send </a:t>
            </a:r>
            <a:r>
              <a:rPr lang="en-US" dirty="0" smtClean="0"/>
              <a:t>ACK frame when </a:t>
            </a:r>
            <a:r>
              <a:rPr lang="en-US" dirty="0"/>
              <a:t>both control part CRC and data part FCS decoded correctly</a:t>
            </a:r>
          </a:p>
          <a:p>
            <a:pPr lvl="2"/>
            <a:r>
              <a:rPr lang="en-US" dirty="0" smtClean="0"/>
              <a:t>ACK </a:t>
            </a:r>
            <a:r>
              <a:rPr lang="en-US" dirty="0"/>
              <a:t>can re-use current ACK frame </a:t>
            </a:r>
          </a:p>
          <a:p>
            <a:pPr lvl="1"/>
            <a:r>
              <a:rPr lang="en-US" dirty="0"/>
              <a:t>Send </a:t>
            </a:r>
            <a:r>
              <a:rPr lang="en-US" dirty="0" smtClean="0"/>
              <a:t>NACK frame when </a:t>
            </a:r>
            <a:r>
              <a:rPr lang="en-US" dirty="0"/>
              <a:t>control part CRC received correctly  but data part CRC fails  </a:t>
            </a:r>
          </a:p>
          <a:p>
            <a:pPr lvl="2"/>
            <a:r>
              <a:rPr lang="en-US" dirty="0" smtClean="0"/>
              <a:t>NACK </a:t>
            </a:r>
            <a:r>
              <a:rPr lang="en-US" dirty="0"/>
              <a:t>frame can re-use current ACK frame with minor modifications</a:t>
            </a:r>
          </a:p>
          <a:p>
            <a:pPr lvl="2"/>
            <a:r>
              <a:rPr lang="en-US" dirty="0"/>
              <a:t>Transmitter retransmits the packet without collision avoidance – Looks like packet segmentation procedure for other STAs</a:t>
            </a:r>
          </a:p>
          <a:p>
            <a:pPr lvl="1"/>
            <a:r>
              <a:rPr lang="en-US" dirty="0"/>
              <a:t>Send nothing when control part CRC fails – fall backs to normal ARQ operation with collision avoidance</a:t>
            </a:r>
          </a:p>
          <a:p>
            <a:pPr lvl="2"/>
            <a:r>
              <a:rPr lang="en-US" dirty="0"/>
              <a:t>No increase of residual HARQ BLER due to control part failures</a:t>
            </a:r>
          </a:p>
          <a:p>
            <a:pPr lvl="1"/>
            <a:r>
              <a:rPr lang="en-US" dirty="0" smtClean="0"/>
              <a:t>Combine </a:t>
            </a:r>
            <a:r>
              <a:rPr lang="en-US" dirty="0"/>
              <a:t>soft bits </a:t>
            </a:r>
            <a:r>
              <a:rPr lang="en-US" dirty="0" smtClean="0"/>
              <a:t>of different transmissions before </a:t>
            </a:r>
            <a:r>
              <a:rPr lang="en-US" dirty="0"/>
              <a:t>decoding</a:t>
            </a:r>
          </a:p>
          <a:p>
            <a:r>
              <a:rPr lang="en-US" dirty="0" smtClean="0"/>
              <a:t>Other receivers can filter the packet from PHY header.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 Receiver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9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receiving NACK Frame </a:t>
            </a:r>
          </a:p>
          <a:p>
            <a:pPr lvl="1"/>
            <a:r>
              <a:rPr lang="en-US" dirty="0" smtClean="0"/>
              <a:t>Retransmission after SIFS, as NACK can keep channel reserved.</a:t>
            </a:r>
          </a:p>
          <a:p>
            <a:pPr lvl="1"/>
            <a:r>
              <a:rPr lang="en-US" dirty="0"/>
              <a:t>Reduced latency with fast re-transmission.</a:t>
            </a:r>
          </a:p>
          <a:p>
            <a:pPr lvl="1"/>
            <a:r>
              <a:rPr lang="en-US" dirty="0" smtClean="0"/>
              <a:t>Reduced buffering in receiver.</a:t>
            </a:r>
          </a:p>
          <a:p>
            <a:r>
              <a:rPr lang="en-US" dirty="0" smtClean="0"/>
              <a:t>Coding </a:t>
            </a:r>
            <a:r>
              <a:rPr lang="en-US" dirty="0" smtClean="0"/>
              <a:t>chain between transmissions and re-transmission can be very similar</a:t>
            </a:r>
          </a:p>
          <a:p>
            <a:pPr lvl="1"/>
            <a:r>
              <a:rPr lang="en-US" dirty="0"/>
              <a:t>Sifting data in frequency </a:t>
            </a:r>
            <a:r>
              <a:rPr lang="en-US" dirty="0" smtClean="0"/>
              <a:t>domain is </a:t>
            </a:r>
            <a:r>
              <a:rPr lang="en-US" dirty="0"/>
              <a:t>a simple way to provide frequency </a:t>
            </a:r>
            <a:r>
              <a:rPr lang="en-US" dirty="0" smtClean="0"/>
              <a:t>diversity.</a:t>
            </a:r>
          </a:p>
          <a:p>
            <a:pPr lvl="1"/>
            <a:r>
              <a:rPr lang="en-US" dirty="0" smtClean="0"/>
              <a:t>Used in following simulation results. </a:t>
            </a:r>
            <a:endParaRPr lang="en-US" dirty="0"/>
          </a:p>
          <a:p>
            <a:r>
              <a:rPr lang="en-US" dirty="0" smtClean="0"/>
              <a:t>Different options could be considered </a:t>
            </a:r>
          </a:p>
          <a:p>
            <a:pPr lvl="1"/>
            <a:r>
              <a:rPr lang="en-US" dirty="0" smtClean="0"/>
              <a:t>Data part could be kept self-decodable.</a:t>
            </a:r>
          </a:p>
          <a:p>
            <a:pPr lvl="1"/>
            <a:r>
              <a:rPr lang="en-US" dirty="0" smtClean="0"/>
              <a:t>Different parity bits could be transmitted to provide extra coding gain.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 Re-transmission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8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Previous slides presented HARQ operation in case of single frame, </a:t>
            </a:r>
          </a:p>
          <a:p>
            <a:pPr lvl="1"/>
            <a:r>
              <a:rPr lang="en-US" dirty="0" smtClean="0"/>
              <a:t>Utilized by all unicast management, control and individual data frames. </a:t>
            </a:r>
          </a:p>
          <a:p>
            <a:r>
              <a:rPr lang="en-US" dirty="0" smtClean="0"/>
              <a:t>In case of TXOP</a:t>
            </a:r>
          </a:p>
          <a:p>
            <a:pPr lvl="1"/>
            <a:r>
              <a:rPr lang="en-US" dirty="0" smtClean="0"/>
              <a:t>Multiple data frames would be transmitted before Block ACK. </a:t>
            </a:r>
          </a:p>
          <a:p>
            <a:pPr lvl="1"/>
            <a:r>
              <a:rPr lang="en-US" dirty="0" smtClean="0"/>
              <a:t>Block </a:t>
            </a:r>
            <a:r>
              <a:rPr lang="en-US" dirty="0" err="1"/>
              <a:t>A</a:t>
            </a:r>
            <a:r>
              <a:rPr lang="en-US" dirty="0" err="1" smtClean="0"/>
              <a:t>ck</a:t>
            </a:r>
            <a:r>
              <a:rPr lang="en-US" dirty="0" smtClean="0"/>
              <a:t> frame has capability indicate missing frames which could be re-transmitted in HARQ manner.</a:t>
            </a:r>
          </a:p>
          <a:p>
            <a:pPr lvl="1"/>
            <a:r>
              <a:rPr lang="en-US" dirty="0" smtClean="0"/>
              <a:t>Additionally block </a:t>
            </a:r>
            <a:r>
              <a:rPr lang="en-US" dirty="0" err="1" smtClean="0"/>
              <a:t>ack</a:t>
            </a:r>
            <a:r>
              <a:rPr lang="en-US" dirty="0" smtClean="0"/>
              <a:t> request, Block </a:t>
            </a:r>
            <a:r>
              <a:rPr lang="en-US" dirty="0" err="1" smtClean="0"/>
              <a:t>ack</a:t>
            </a:r>
            <a:r>
              <a:rPr lang="en-US" dirty="0" smtClean="0"/>
              <a:t> could benefit from HARQ re-transmissions introducing extra robustness to TXOP.</a:t>
            </a:r>
          </a:p>
          <a:p>
            <a:pPr lvl="1"/>
            <a:r>
              <a:rPr lang="en-US" dirty="0" smtClean="0"/>
              <a:t>Re-transmission can happen inside same TXOP, next TXOP or existing TXOP could be extended.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TXOP with HARQ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3194"/>
      </p:ext>
    </p:extLst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1259</Words>
  <Application>Microsoft Office PowerPoint</Application>
  <PresentationFormat>On-screen Show (4:3)</PresentationFormat>
  <Paragraphs>210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place presentation subject title text here]</vt:lpstr>
      <vt:lpstr>Document</vt:lpstr>
      <vt:lpstr>Potential approach to improve WLAN BSS edge performance</vt:lpstr>
      <vt:lpstr>Abstract</vt:lpstr>
      <vt:lpstr>Motivation</vt:lpstr>
      <vt:lpstr>Current ARQ protocol</vt:lpstr>
      <vt:lpstr>PHY Header Robustness</vt:lpstr>
      <vt:lpstr>HARQ to IEEE802.11</vt:lpstr>
      <vt:lpstr>HARQ Receiver Operation</vt:lpstr>
      <vt:lpstr>HARQ Re-transmission</vt:lpstr>
      <vt:lpstr>TXOP with HARQ</vt:lpstr>
      <vt:lpstr>Simulation Results  Single link, single packet of 2048bytes, CW = 32, No collisions</vt:lpstr>
      <vt:lpstr>Average Gain Single link, single packet of 2048bytes, CW = 32, no collisions</vt:lpstr>
      <vt:lpstr>Conclusion</vt:lpstr>
      <vt:lpstr>Annex: Simulation parameters</vt:lpstr>
      <vt:lpstr>Annex: Simulation parameters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2013-07-16T08:25:37Z</dcterms:modified>
</cp:coreProperties>
</file>