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7" r:id="rId3"/>
    <p:sldId id="305" r:id="rId4"/>
    <p:sldId id="318" r:id="rId5"/>
    <p:sldId id="319" r:id="rId6"/>
    <p:sldId id="313" r:id="rId7"/>
    <p:sldId id="314" r:id="rId8"/>
    <p:sldId id="315" r:id="rId9"/>
    <p:sldId id="316" r:id="rId10"/>
    <p:sldId id="296" r:id="rId11"/>
    <p:sldId id="317" r:id="rId12"/>
    <p:sldId id="297" r:id="rId13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728" autoAdjust="0"/>
  </p:normalViewPr>
  <p:slideViewPr>
    <p:cSldViewPr>
      <p:cViewPr>
        <p:scale>
          <a:sx n="94" d="100"/>
          <a:sy n="94" d="100"/>
        </p:scale>
        <p:origin x="-12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17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2013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565" y="6475413"/>
            <a:ext cx="21143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802.11-13/0850r0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520-01-0hew-hew-scenarios-and-evaluation-metrics.pptx" TargetMode="External"/><Relationship Id="rId13" Type="http://schemas.openxmlformats.org/officeDocument/2006/relationships/hyperlink" Target="https://mentor.ieee.org/802.11/dcn/13/11-13-0538-02-0hew-dense-apartment-building-use-case-for-hew.ppt" TargetMode="External"/><Relationship Id="rId18" Type="http://schemas.openxmlformats.org/officeDocument/2006/relationships/hyperlink" Target="https://mentor.ieee.org/802.11/dcn/13/11-13-0626-01-0wng-a-mechanism-to-provide-qos-in-ieee-802-11e-mac.pptx" TargetMode="External"/><Relationship Id="rId3" Type="http://schemas.openxmlformats.org/officeDocument/2006/relationships/hyperlink" Target="https://mentor.ieee.org/802.11/dcn/13/11-13-0113-00-0wng-applications-and-requirements-for-next-generation-wlan.pptx" TargetMode="External"/><Relationship Id="rId7" Type="http://schemas.openxmlformats.org/officeDocument/2006/relationships/hyperlink" Target="https://mentor.ieee.org/802.11/dcn/13/11-13-0505-00-0hew-mac-efficiecy-analysis-for-hew-sg.pptx" TargetMode="External"/><Relationship Id="rId12" Type="http://schemas.openxmlformats.org/officeDocument/2006/relationships/hyperlink" Target="https://mentor.ieee.org/802.11/dcn/13/11-13-0534-01-0hew-direction-and-use-cases-for-hew.pptx" TargetMode="External"/><Relationship Id="rId17" Type="http://schemas.openxmlformats.org/officeDocument/2006/relationships/hyperlink" Target="https://mentor.ieee.org/802.11/dcn/13/11-13-0567-00-0hew-proposed-hew-usage-models.pptx" TargetMode="External"/><Relationship Id="rId2" Type="http://schemas.openxmlformats.org/officeDocument/2006/relationships/notesSlide" Target="../notesSlides/notesSlide11.xml"/><Relationship Id="rId16" Type="http://schemas.openxmlformats.org/officeDocument/2006/relationships/hyperlink" Target="https://mentor.ieee.org/802.11/dcn/13/11-13-0555-02-0hew-considerations-on-functional-requirements-for-hew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0503-00-0hew-discussion-on-basic-technical-aspects-for-hew.pptx" TargetMode="External"/><Relationship Id="rId11" Type="http://schemas.openxmlformats.org/officeDocument/2006/relationships/hyperlink" Target="https://mentor.ieee.org/802.11/dcn/13/11-13-0527-02-0hew-usage-models-for-next-generation-wlan.pptx" TargetMode="External"/><Relationship Id="rId5" Type="http://schemas.openxmlformats.org/officeDocument/2006/relationships/hyperlink" Target="https://mentor.ieee.org/802.11/dcn/13/11-13-0486-01-0hew-hew-metrics-targets.pptx" TargetMode="External"/><Relationship Id="rId15" Type="http://schemas.openxmlformats.org/officeDocument/2006/relationships/hyperlink" Target="https://mentor.ieee.org/802.11/dcn/13/11-13-0549-00-0hew-a-perspective-on-what-any-high-efficiency-wireless-tg-should-and-should-not-do.pptx" TargetMode="External"/><Relationship Id="rId10" Type="http://schemas.openxmlformats.org/officeDocument/2006/relationships/hyperlink" Target="https://mentor.ieee.org/802.11/dcn/13/11-13-0524-02-0hew-discussions-on-functional-requirements.pptx" TargetMode="External"/><Relationship Id="rId19" Type="http://schemas.openxmlformats.org/officeDocument/2006/relationships/hyperlink" Target="https://mentor.ieee.org/802.11/dcn/13/11-13-0657-02-0hew-hew-sg-usage-models-and-requirements-liaison-with-wfa.ppt" TargetMode="External"/><Relationship Id="rId4" Type="http://schemas.openxmlformats.org/officeDocument/2006/relationships/hyperlink" Target="https://mentor.ieee.org/802.11/dcn/13/11-13-0313-00-0wng-usage-models-for-next-generation-wi-fi.pptx" TargetMode="External"/><Relationship Id="rId9" Type="http://schemas.openxmlformats.org/officeDocument/2006/relationships/hyperlink" Target="https://mentor.ieee.org/802.11/dcn/13/11-13-0523-02-0hew-understanding-current-situation-of-public-wifi-usage.pptx" TargetMode="External"/><Relationship Id="rId14" Type="http://schemas.openxmlformats.org/officeDocument/2006/relationships/hyperlink" Target="https://mentor.ieee.org/802.11/dcn/13/11-13-0545-01-0hew-wlan-qoe-end-user-perspective-opportunities-to-improve.ppt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/>
              <a:t>Huai-Rong Shao, et al. (</a:t>
            </a:r>
            <a:r>
              <a:rPr lang="en-CA" dirty="0" smtClean="0"/>
              <a:t>Samsung)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Quantitative </a:t>
            </a:r>
            <a:r>
              <a:rPr lang="en-CA" dirty="0" err="1" smtClean="0"/>
              <a:t>QoE</a:t>
            </a:r>
            <a:r>
              <a:rPr lang="en-CA" dirty="0" smtClean="0"/>
              <a:t> Requirements for HEW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6640" y="180354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2013-07-15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35078"/>
              </p:ext>
            </p:extLst>
          </p:nvPr>
        </p:nvGraphicFramePr>
        <p:xfrm>
          <a:off x="508000" y="3149600"/>
          <a:ext cx="912336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2" name="Document" r:id="rId4" imgW="9971127" imgH="2662512" progId="Word.Document.8">
                  <p:embed/>
                </p:oleObj>
              </mc:Choice>
              <mc:Fallback>
                <p:oleObj name="Document" r:id="rId4" imgW="9971127" imgH="2662512" progId="Word.Document.8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149600"/>
                        <a:ext cx="9123363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585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3232" cy="4876800"/>
          </a:xfrm>
        </p:spPr>
        <p:txBody>
          <a:bodyPr/>
          <a:lstStyle/>
          <a:p>
            <a:pPr lvl="0"/>
            <a:r>
              <a:rPr lang="en-US" sz="2000" dirty="0" smtClean="0"/>
              <a:t>Some minimum </a:t>
            </a:r>
            <a:r>
              <a:rPr lang="en-US" sz="2000" dirty="0" err="1" smtClean="0"/>
              <a:t>QoE</a:t>
            </a:r>
            <a:r>
              <a:rPr lang="en-US" sz="2000" dirty="0" smtClean="0"/>
              <a:t> performance need to be supported by HEW</a:t>
            </a:r>
          </a:p>
          <a:p>
            <a:pPr lvl="0"/>
            <a:r>
              <a:rPr lang="en-US" sz="2000" dirty="0" smtClean="0"/>
              <a:t>It is important to define </a:t>
            </a:r>
            <a:r>
              <a:rPr lang="en-US" sz="2000" dirty="0" err="1" smtClean="0"/>
              <a:t>QoE</a:t>
            </a:r>
            <a:r>
              <a:rPr lang="en-US" sz="2000" dirty="0" smtClean="0"/>
              <a:t> requirements in a quantitative way</a:t>
            </a:r>
          </a:p>
          <a:p>
            <a:pPr lvl="1"/>
            <a:r>
              <a:rPr lang="en-US" sz="1800" dirty="0" smtClean="0"/>
              <a:t>With clear </a:t>
            </a:r>
            <a:r>
              <a:rPr lang="en-US" sz="1800" dirty="0" err="1" smtClean="0"/>
              <a:t>QoE</a:t>
            </a:r>
            <a:r>
              <a:rPr lang="en-US" sz="1800" dirty="0" smtClean="0"/>
              <a:t> metrics, the evaluation of the HEW technologies can be done fairly.</a:t>
            </a:r>
          </a:p>
          <a:p>
            <a:pPr lvl="0"/>
            <a:r>
              <a:rPr lang="en-US" sz="2000" dirty="0" smtClean="0"/>
              <a:t>Some example </a:t>
            </a:r>
            <a:r>
              <a:rPr lang="en-US" sz="2000" dirty="0" err="1" smtClean="0"/>
              <a:t>QoE</a:t>
            </a:r>
            <a:r>
              <a:rPr lang="en-US" sz="2000" dirty="0" smtClean="0"/>
              <a:t> parameters are discussed</a:t>
            </a:r>
          </a:p>
          <a:p>
            <a:pPr lvl="1"/>
            <a:r>
              <a:rPr lang="en-US" sz="1800" dirty="0"/>
              <a:t>Minimum average data rate for each traffic </a:t>
            </a:r>
            <a:r>
              <a:rPr lang="en-US" sz="1800" dirty="0" smtClean="0"/>
              <a:t>type</a:t>
            </a:r>
          </a:p>
          <a:p>
            <a:pPr lvl="1"/>
            <a:r>
              <a:rPr lang="en-US" sz="1800" dirty="0" smtClean="0"/>
              <a:t>Maximum </a:t>
            </a:r>
            <a:r>
              <a:rPr lang="en-US" sz="1800" dirty="0"/>
              <a:t>connection setup  delay</a:t>
            </a:r>
          </a:p>
          <a:p>
            <a:pPr lvl="1"/>
            <a:r>
              <a:rPr lang="en-US" sz="1800" dirty="0"/>
              <a:t>Maximum packet transmission delay</a:t>
            </a:r>
          </a:p>
          <a:p>
            <a:pPr lvl="1"/>
            <a:r>
              <a:rPr lang="en-US" sz="1800" dirty="0"/>
              <a:t>Maximum information unit transmission delay, etc.</a:t>
            </a:r>
          </a:p>
          <a:p>
            <a:pPr lvl="0"/>
            <a:r>
              <a:rPr lang="en-US" sz="2000" dirty="0" smtClean="0"/>
              <a:t>Further discussions and comments are welcome on this topic</a:t>
            </a:r>
          </a:p>
          <a:p>
            <a:pPr lvl="1"/>
            <a:r>
              <a:rPr lang="en-US" sz="1600" dirty="0" smtClean="0"/>
              <a:t>e.g., how to map the application requirements to MAC/PHY parameters </a:t>
            </a:r>
            <a:endParaRPr lang="en-CA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8037" y="6475413"/>
            <a:ext cx="2075888" cy="184666"/>
          </a:xfrm>
        </p:spPr>
        <p:txBody>
          <a:bodyPr/>
          <a:lstStyle/>
          <a:p>
            <a:r>
              <a:rPr lang="en-CA" dirty="0" smtClean="0"/>
              <a:t>Huai-Rong Shao, et.al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457200"/>
          </a:xfrm>
        </p:spPr>
        <p:txBody>
          <a:bodyPr/>
          <a:lstStyle/>
          <a:p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4958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b="0" dirty="0" smtClean="0">
                <a:hlinkClick r:id="rId3"/>
              </a:rPr>
              <a:t>https://mentor.ieee.org/802.11/dcn/13/11-13-0113-00-0wng-applications-and-requirements-for-next-generation-wlan.pptx</a:t>
            </a:r>
            <a:endParaRPr lang="en-US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4"/>
              </a:rPr>
              <a:t>https://mentor.ieee.org/802.11/dcn/13/11-13-0313-00-0wng-usage-models-for-next-generation-wi-fi.pptx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5"/>
              </a:rPr>
              <a:t>https://mentor.ieee.org/802.11/dcn/13/11-13-0486-01-0hew-hew-metrics-targets.pptx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6"/>
              </a:rPr>
              <a:t>https://mentor.ieee.org/802.11/dcn/13/11-13-0503-00-0hew-discussion-on-basic-technical-aspects-for-hew.pptx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7"/>
              </a:rPr>
              <a:t>https://mentor.ieee.org/802.11/dcn/13/11-13-0505-00-0hew-mac-efficiecy-analysis-for-hew-sg.pptx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8"/>
              </a:rPr>
              <a:t>https://mentor.ieee.org/802.11/dcn/13/11-13-0520-01-0hew-hew-scenarios-and-evaluation-metrics.pptx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9"/>
              </a:rPr>
              <a:t>https://mentor.ieee.org/802.11/dcn/13/11-13-0523-02-0hew-understanding-current-situation-of-public-wifi-usage.pptx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0"/>
              </a:rPr>
              <a:t>https://mentor.ieee.org/802.11/dcn/13/11-13-0524-02-0hew-discussions-on-functional-requirements.pptx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1"/>
              </a:rPr>
              <a:t>https://mentor.ieee.org/802.11/dcn/13/11-13-0527-02-0hew-usage-models-for-next-generation-wlan.pptx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2"/>
              </a:rPr>
              <a:t>https://mentor.ieee.org/802.11/dcn/13/11-13-0534-01-0hew-direction-and-use-cases-for-hew.pptx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3"/>
              </a:rPr>
              <a:t>https://mentor.ieee.org/802.11/dcn/13/11-13-0538-02-0hew-dense-apartment-building-use-case-for-hew.ppt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4"/>
              </a:rPr>
              <a:t>https://mentor.ieee.org/802.11/dcn/13/11-13-0545-01-0hew-wlan-qoe-end-user-perspective-opportunities-to-improve.ppt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5"/>
              </a:rPr>
              <a:t>https://mentor.ieee.org/802.11/dcn/13/11-13-0549-00-0hew-a-perspective-on-what-any-high-efficiency-wireless-tg-should-and-should-not-do.pptx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6"/>
              </a:rPr>
              <a:t>https://mentor.ieee.org/802.11/dcn/13/11-13-0555-02-0hew-considerations-on-functional-requirements-for-hew.ppt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>
                <a:hlinkClick r:id="rId17"/>
              </a:rPr>
              <a:t>https://</a:t>
            </a:r>
            <a:r>
              <a:rPr lang="en-CA" sz="1200" b="0" dirty="0" smtClean="0">
                <a:hlinkClick r:id="rId17"/>
              </a:rPr>
              <a:t>mentor.ieee.org/802.11/dcn/13/11-13-0567-00-0hew-proposed-hew-usage-models.pptx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>
                <a:hlinkClick r:id="rId18"/>
              </a:rPr>
              <a:t>https://</a:t>
            </a:r>
            <a:r>
              <a:rPr lang="en-CA" sz="1200" b="0" dirty="0" smtClean="0">
                <a:hlinkClick r:id="rId18"/>
              </a:rPr>
              <a:t>mentor.ieee.org/802.11/dcn/13/11-13-0626-01-0wng-a-mechanism-to-provide-qos-in-ieee-802-11e-mac.pptx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r>
              <a:rPr lang="en-CA" sz="1200" b="0" dirty="0">
                <a:hlinkClick r:id="rId17"/>
              </a:rPr>
              <a:t>https://</a:t>
            </a:r>
            <a:r>
              <a:rPr lang="en-CA" sz="1200" b="0" dirty="0" smtClean="0">
                <a:hlinkClick r:id="rId17"/>
              </a:rPr>
              <a:t>mentor.ieee.org/802.11/dcn/13/11-13-0632-00-0hew-ultra-high-density-wlan.pptx</a:t>
            </a:r>
          </a:p>
          <a:p>
            <a:pPr lvl="0">
              <a:buFont typeface="+mj-lt"/>
              <a:buAutoNum type="arabicPeriod"/>
            </a:pPr>
            <a:r>
              <a:rPr lang="en-CA" sz="1200" b="0" dirty="0" smtClean="0">
                <a:hlinkClick r:id="rId19"/>
              </a:rPr>
              <a:t>https://mentor.ieee.org/802.11/dcn/13/11-13-0657-02-0hew-hew-sg-usage-models-and-requirements-liaison-with-wfa.ppt</a:t>
            </a:r>
            <a:endParaRPr lang="en-CA" sz="1200" b="0" dirty="0" smtClean="0"/>
          </a:p>
          <a:p>
            <a:pPr lvl="0">
              <a:buFont typeface="+mj-lt"/>
              <a:buAutoNum type="arabicPeriod"/>
            </a:pPr>
            <a:endParaRPr lang="en-CA" sz="12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8037" y="6475413"/>
            <a:ext cx="2075888" cy="184666"/>
          </a:xfrm>
        </p:spPr>
        <p:txBody>
          <a:bodyPr/>
          <a:lstStyle/>
          <a:p>
            <a:r>
              <a:rPr lang="en-CA" dirty="0" smtClean="0"/>
              <a:t>Huai-Rong Shao, et.al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276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802.11 HEW meeting, Some members discussed the requirements for HEW [1-18]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this presentation, we share our views on </a:t>
            </a:r>
            <a:r>
              <a:rPr lang="en-US" dirty="0" err="1" smtClean="0"/>
              <a:t>QoE</a:t>
            </a:r>
            <a:r>
              <a:rPr lang="en-US" dirty="0" smtClean="0"/>
              <a:t> requirements for HEW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2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QoE</a:t>
            </a:r>
            <a:r>
              <a:rPr lang="en-US" dirty="0" smtClean="0"/>
              <a:t> is One of the Key Requirements for HEW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5334000" cy="4343400"/>
          </a:xfrm>
        </p:spPr>
        <p:txBody>
          <a:bodyPr/>
          <a:lstStyle/>
          <a:p>
            <a:r>
              <a:rPr lang="en-US" sz="2000" dirty="0" smtClean="0"/>
              <a:t>Whether HEW successful or not eventually decided by </a:t>
            </a:r>
            <a:r>
              <a:rPr lang="en-US" sz="2000" dirty="0" err="1" smtClean="0"/>
              <a:t>QoE</a:t>
            </a:r>
            <a:r>
              <a:rPr lang="en-US" sz="2000" dirty="0" smtClean="0"/>
              <a:t> satisfaction from users </a:t>
            </a:r>
          </a:p>
          <a:p>
            <a:r>
              <a:rPr lang="en-US" sz="2000" dirty="0" smtClean="0"/>
              <a:t>Compared </a:t>
            </a:r>
            <a:r>
              <a:rPr lang="en-US" sz="2000" dirty="0"/>
              <a:t>to </a:t>
            </a:r>
            <a:r>
              <a:rPr lang="en-US" sz="2000" dirty="0" smtClean="0"/>
              <a:t>cellular, the main concern from customers for Wi-Fi in high density area </a:t>
            </a:r>
            <a:r>
              <a:rPr lang="en-US" sz="2000" b="0" i="1" dirty="0" smtClean="0"/>
              <a:t>[1,4,7,11,12, 14, etc.]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dirty="0" smtClean="0"/>
              <a:t>No </a:t>
            </a:r>
            <a:r>
              <a:rPr lang="en-US" sz="1800" dirty="0" err="1" smtClean="0"/>
              <a:t>QoE</a:t>
            </a:r>
            <a:r>
              <a:rPr lang="en-US" sz="1800" dirty="0" smtClean="0"/>
              <a:t> can be maintained</a:t>
            </a:r>
          </a:p>
          <a:p>
            <a:r>
              <a:rPr lang="en-US" sz="2000" dirty="0" smtClean="0"/>
              <a:t>With mobile video  becoming the major traffic type, </a:t>
            </a:r>
            <a:r>
              <a:rPr lang="en-US" sz="2000" dirty="0" err="1" smtClean="0"/>
              <a:t>QoE</a:t>
            </a:r>
            <a:r>
              <a:rPr lang="en-US" sz="2000" dirty="0" smtClean="0"/>
              <a:t> provision is very important for HEW in consideration</a:t>
            </a:r>
          </a:p>
          <a:p>
            <a:pPr lvl="1"/>
            <a:r>
              <a:rPr lang="en-US" sz="1800" dirty="0" smtClean="0"/>
              <a:t>Mobile video &gt;50</a:t>
            </a:r>
            <a:r>
              <a:rPr lang="en-US" sz="1800" dirty="0"/>
              <a:t>% for the first time in </a:t>
            </a:r>
            <a:r>
              <a:rPr lang="en-US" sz="1800" dirty="0" smtClean="0"/>
              <a:t>2011 among various traffic types</a:t>
            </a:r>
            <a:endParaRPr lang="en-US" sz="1800" dirty="0"/>
          </a:p>
          <a:p>
            <a:pPr lvl="1"/>
            <a:r>
              <a:rPr lang="en-US" sz="1800" dirty="0"/>
              <a:t>Forecasted &gt;70% by </a:t>
            </a:r>
            <a:r>
              <a:rPr lang="en-US" sz="1800" dirty="0" smtClean="0"/>
              <a:t>2016</a:t>
            </a:r>
          </a:p>
          <a:p>
            <a:pPr lvl="1"/>
            <a:r>
              <a:rPr lang="en-US" sz="1800" dirty="0" smtClean="0"/>
              <a:t>More uplink video traffic will be generated</a:t>
            </a:r>
            <a:endParaRPr lang="en-US" sz="1800" dirty="0" smtClean="0"/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pic>
        <p:nvPicPr>
          <p:cNvPr id="7" name="wp3000007" descr="http://www.cisco.com/en/US/solutions/collateral/ns341/ns525/ns537/ns705/ns827/images/white_paper_c11-520862-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286000"/>
            <a:ext cx="3020144" cy="28026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791200" y="5181600"/>
            <a:ext cx="302014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b="1" i="1" dirty="0" smtClean="0"/>
              <a:t>The </a:t>
            </a:r>
            <a:r>
              <a:rPr lang="en-US" b="1" i="1" dirty="0"/>
              <a:t>Cisco® Visual Networking Index (VNI) Global Mobile Data Traffic Forecast Update</a:t>
            </a:r>
          </a:p>
        </p:txBody>
      </p:sp>
    </p:spTree>
    <p:extLst>
      <p:ext uri="{BB962C8B-B14F-4D97-AF65-F5344CB8AC3E}">
        <p14:creationId xmlns:p14="http://schemas.microsoft.com/office/powerpoint/2010/main" val="32559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of Evaluating </a:t>
            </a:r>
            <a:r>
              <a:rPr lang="en-US" dirty="0" err="1" smtClean="0"/>
              <a:t>QoE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QoE</a:t>
            </a:r>
            <a:r>
              <a:rPr lang="en-US" dirty="0"/>
              <a:t> is very subjective due to user’s perceptive </a:t>
            </a:r>
            <a:r>
              <a:rPr lang="en-US" dirty="0" smtClean="0"/>
              <a:t>feelings</a:t>
            </a:r>
          </a:p>
          <a:p>
            <a:pPr lvl="1"/>
            <a:r>
              <a:rPr lang="en-US" dirty="0" smtClean="0"/>
              <a:t>Literatures </a:t>
            </a:r>
            <a:r>
              <a:rPr lang="en-US" dirty="0"/>
              <a:t>didn’t </a:t>
            </a:r>
            <a:r>
              <a:rPr lang="en-US" dirty="0" smtClean="0"/>
              <a:t>give measurable parameters clearly  </a:t>
            </a:r>
          </a:p>
          <a:p>
            <a:r>
              <a:rPr lang="en-US" dirty="0" smtClean="0"/>
              <a:t>In HEW, we need to define basic quantitative </a:t>
            </a:r>
            <a:r>
              <a:rPr lang="en-US" dirty="0" err="1" smtClean="0"/>
              <a:t>QoE</a:t>
            </a:r>
            <a:r>
              <a:rPr lang="en-US" dirty="0" smtClean="0"/>
              <a:t> parameters</a:t>
            </a:r>
          </a:p>
          <a:p>
            <a:pPr lvl="1"/>
            <a:r>
              <a:rPr lang="en-US" dirty="0" smtClean="0"/>
              <a:t>[4,5,11] recommended several parameters such as </a:t>
            </a:r>
          </a:p>
          <a:p>
            <a:pPr lvl="2" fontAlgn="ctr"/>
            <a:r>
              <a:rPr lang="en-GB" sz="1600" dirty="0" smtClean="0"/>
              <a:t>Minimum </a:t>
            </a:r>
            <a:r>
              <a:rPr lang="en-GB" sz="1600" dirty="0"/>
              <a:t>required average (or CDF) throughput per STA</a:t>
            </a:r>
          </a:p>
          <a:p>
            <a:pPr lvl="2" fontAlgn="ctr"/>
            <a:r>
              <a:rPr lang="en-GB" sz="1600" dirty="0"/>
              <a:t>Maximum medium access delay</a:t>
            </a:r>
          </a:p>
          <a:p>
            <a:pPr lvl="2" fontAlgn="ctr"/>
            <a:r>
              <a:rPr lang="en-GB" sz="1600" dirty="0"/>
              <a:t>Average area throughput</a:t>
            </a:r>
          </a:p>
          <a:p>
            <a:pPr lvl="1"/>
            <a:r>
              <a:rPr lang="en-US" dirty="0" smtClean="0"/>
              <a:t>[9] lists </a:t>
            </a:r>
            <a:r>
              <a:rPr lang="en-US" dirty="0" err="1" smtClean="0"/>
              <a:t>QoS</a:t>
            </a:r>
            <a:r>
              <a:rPr lang="en-US" dirty="0" smtClean="0"/>
              <a:t> parameters for various applications</a:t>
            </a:r>
          </a:p>
          <a:p>
            <a:pPr lvl="2"/>
            <a:r>
              <a:rPr lang="en-US" sz="1600" dirty="0" smtClean="0"/>
              <a:t>Rate, Packet error rate, delay, jitter, etc.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189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Consideration for </a:t>
            </a:r>
            <a:r>
              <a:rPr lang="en-US" dirty="0" err="1" smtClean="0"/>
              <a:t>QoE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419600"/>
          </a:xfrm>
        </p:spPr>
        <p:txBody>
          <a:bodyPr/>
          <a:lstStyle/>
          <a:p>
            <a:r>
              <a:rPr lang="en-US" sz="2000" dirty="0" smtClean="0"/>
              <a:t>Strict </a:t>
            </a:r>
            <a:r>
              <a:rPr lang="en-US" sz="2000" dirty="0" err="1" smtClean="0"/>
              <a:t>QoS</a:t>
            </a:r>
            <a:r>
              <a:rPr lang="en-US" sz="2000" dirty="0" smtClean="0"/>
              <a:t> guarantee for any user and any application may not be realistic for Wi-Fi </a:t>
            </a:r>
          </a:p>
          <a:p>
            <a:pPr lvl="1"/>
            <a:r>
              <a:rPr lang="en-US" sz="1800" dirty="0" smtClean="0"/>
              <a:t>e.g. difficult to guarantee &lt;20ms delay for any video packet</a:t>
            </a:r>
          </a:p>
          <a:p>
            <a:r>
              <a:rPr lang="en-US" sz="2000" dirty="0" smtClean="0"/>
              <a:t>However, some basic </a:t>
            </a:r>
            <a:r>
              <a:rPr lang="en-US" sz="2000" dirty="0" err="1" smtClean="0"/>
              <a:t>QoE</a:t>
            </a:r>
            <a:r>
              <a:rPr lang="en-US" sz="2000" dirty="0" smtClean="0"/>
              <a:t> requirement needs to be satisfied particularly for AV applications</a:t>
            </a:r>
          </a:p>
          <a:p>
            <a:pPr lvl="1"/>
            <a:r>
              <a:rPr lang="en-US" sz="1800" dirty="0" smtClean="0"/>
              <a:t>e.g., a user will be disappointed if the screen freezes for several seconds  during watch a </a:t>
            </a:r>
            <a:r>
              <a:rPr lang="en-US" sz="1800" dirty="0" err="1" smtClean="0"/>
              <a:t>youtube</a:t>
            </a:r>
            <a:r>
              <a:rPr lang="en-US" sz="1800" dirty="0" smtClean="0"/>
              <a:t> video clip </a:t>
            </a:r>
          </a:p>
          <a:p>
            <a:r>
              <a:rPr lang="en-US" sz="2000" dirty="0" smtClean="0"/>
              <a:t>Some quantitative </a:t>
            </a:r>
            <a:r>
              <a:rPr lang="en-US" sz="2000" dirty="0" err="1" smtClean="0"/>
              <a:t>QoE</a:t>
            </a:r>
            <a:r>
              <a:rPr lang="en-US" sz="2000" dirty="0" smtClean="0"/>
              <a:t> parameters need to be defined</a:t>
            </a:r>
          </a:p>
          <a:p>
            <a:pPr lvl="2"/>
            <a:r>
              <a:rPr lang="en-US" sz="1600" dirty="0" smtClean="0"/>
              <a:t>Minimum average data rate for each traffic type requested by a user</a:t>
            </a:r>
          </a:p>
          <a:p>
            <a:pPr lvl="2"/>
            <a:r>
              <a:rPr lang="en-US" sz="1600" dirty="0" smtClean="0"/>
              <a:t>Maximum connection setup  delay</a:t>
            </a:r>
          </a:p>
          <a:p>
            <a:pPr lvl="2"/>
            <a:r>
              <a:rPr lang="en-US" sz="1600" dirty="0" smtClean="0"/>
              <a:t>Maximum packet transmission delay</a:t>
            </a:r>
          </a:p>
          <a:p>
            <a:pPr lvl="2"/>
            <a:r>
              <a:rPr lang="en-US" sz="1600" dirty="0" smtClean="0"/>
              <a:t>Maximum information unit transmission delay,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38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/>
              <a:t>Minimum </a:t>
            </a:r>
            <a:r>
              <a:rPr lang="en-US" sz="2800" dirty="0" smtClean="0"/>
              <a:t>average data </a:t>
            </a:r>
            <a:r>
              <a:rPr lang="en-US" sz="2800" dirty="0"/>
              <a:t>rate for each </a:t>
            </a:r>
            <a:r>
              <a:rPr lang="en-US" sz="2800" dirty="0" smtClean="0"/>
              <a:t>traffic type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sz="2000" dirty="0" smtClean="0"/>
              <a:t>Need to have a minimum average data provision from Wi-Fi for smooth AV playback </a:t>
            </a:r>
          </a:p>
          <a:p>
            <a:pPr lvl="1"/>
            <a:r>
              <a:rPr lang="en-US" sz="1800" dirty="0" smtClean="0"/>
              <a:t>This parameter can be easily set with popular AV compression standards such as H.264</a:t>
            </a:r>
          </a:p>
          <a:p>
            <a:pPr lvl="2"/>
            <a:r>
              <a:rPr lang="en-US" sz="1600" dirty="0" smtClean="0"/>
              <a:t>Video itself can be adaptive in some range too</a:t>
            </a:r>
          </a:p>
          <a:p>
            <a:pPr lvl="1"/>
            <a:r>
              <a:rPr lang="en-US" sz="1800" dirty="0"/>
              <a:t>One exception is truly lossless compression,  but it is rarely used for </a:t>
            </a:r>
            <a:r>
              <a:rPr lang="en-US" sz="1800" dirty="0" smtClean="0"/>
              <a:t>HEW</a:t>
            </a:r>
          </a:p>
          <a:p>
            <a:r>
              <a:rPr lang="en-US" sz="2000" dirty="0" smtClean="0"/>
              <a:t>For other traffic types such as web browsing or e-mail, will be difficult to define</a:t>
            </a:r>
          </a:p>
          <a:p>
            <a:pPr lvl="1"/>
            <a:r>
              <a:rPr lang="en-US" sz="1800" dirty="0" smtClean="0"/>
              <a:t>However, these applications are more delay tolerant</a:t>
            </a:r>
          </a:p>
          <a:p>
            <a:pPr lvl="1"/>
            <a:r>
              <a:rPr lang="en-US" sz="1800" dirty="0" smtClean="0"/>
              <a:t>From [9], 20kbps is the minimum data rate requirements for all traffic types</a:t>
            </a:r>
          </a:p>
          <a:p>
            <a:pPr lvl="1"/>
            <a:r>
              <a:rPr lang="en-US" sz="1800" dirty="0" smtClean="0"/>
              <a:t>If user/application cannot decide minimum data rate, use 20kbps may not be a bad idea</a:t>
            </a:r>
          </a:p>
          <a:p>
            <a:pPr lvl="2"/>
            <a:r>
              <a:rPr lang="en-US" sz="1600" dirty="0" smtClean="0"/>
              <a:t>Current Wi-Fi seems difficult to guarantee this rate in some worst cases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9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lvl="2"/>
            <a:r>
              <a:rPr lang="en-US" dirty="0"/>
              <a:t>Maximum connection setup  delay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dirty="0" smtClean="0"/>
              <a:t>Definition of Connection setup delay: </a:t>
            </a:r>
          </a:p>
          <a:p>
            <a:pPr lvl="1"/>
            <a:r>
              <a:rPr lang="en-US" dirty="0" smtClean="0"/>
              <a:t>The duration between a user or application requests to use Wi-Fi for transmission and the first real data packet starts to be transmitted</a:t>
            </a:r>
          </a:p>
          <a:p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Delay caused by Association, authentication and etc. should be included if  haven’t been done</a:t>
            </a:r>
          </a:p>
          <a:p>
            <a:pPr lvl="1"/>
            <a:r>
              <a:rPr lang="en-US" dirty="0" smtClean="0"/>
              <a:t>Channel access delay requested by service discovery and other control messages also need to be included</a:t>
            </a:r>
          </a:p>
          <a:p>
            <a:r>
              <a:rPr lang="en-US" dirty="0" smtClean="0"/>
              <a:t>Remarks</a:t>
            </a:r>
          </a:p>
          <a:p>
            <a:pPr lvl="1"/>
            <a:r>
              <a:rPr lang="en-US" dirty="0" smtClean="0"/>
              <a:t>Most likely a user will lose patience if this procedure takes longer than 20 seconds</a:t>
            </a:r>
          </a:p>
          <a:p>
            <a:pPr lvl="1"/>
            <a:r>
              <a:rPr lang="en-US" dirty="0"/>
              <a:t>802.11ai </a:t>
            </a:r>
            <a:r>
              <a:rPr lang="en-US" dirty="0" smtClean="0"/>
              <a:t>helps </a:t>
            </a:r>
            <a:r>
              <a:rPr lang="en-US" dirty="0"/>
              <a:t>to solve this </a:t>
            </a:r>
            <a:r>
              <a:rPr lang="en-US" dirty="0" smtClean="0"/>
              <a:t>issue partially </a:t>
            </a:r>
            <a:endParaRPr lang="en-US" dirty="0"/>
          </a:p>
          <a:p>
            <a:pPr lvl="2"/>
            <a:r>
              <a:rPr lang="en-US" dirty="0" smtClean="0"/>
              <a:t>But delay caused by some application/traffic specific control messages may still not be resolved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dirty="0" smtClean="0"/>
              <a:t>Maximum </a:t>
            </a:r>
            <a:r>
              <a:rPr lang="en-US" dirty="0"/>
              <a:t>packet transmission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This parameter also depends on traffic types</a:t>
            </a:r>
          </a:p>
          <a:p>
            <a:r>
              <a:rPr lang="en-US" dirty="0" smtClean="0"/>
              <a:t>From [9] the maximum delay requirement is 400ms for all traffic types</a:t>
            </a:r>
            <a:endParaRPr lang="en-US" dirty="0"/>
          </a:p>
          <a:p>
            <a:pPr lvl="1"/>
            <a:r>
              <a:rPr lang="en-US" dirty="0" smtClean="0"/>
              <a:t>This value may be too big for some traffic types such as video gaming</a:t>
            </a:r>
          </a:p>
          <a:p>
            <a:pPr lvl="1"/>
            <a:r>
              <a:rPr lang="en-US" dirty="0" smtClean="0"/>
              <a:t>However, current Wi-Fi cannot guarantee this number as observed in some high-density Wi-Fi environment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72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sz="2800" dirty="0" smtClean="0"/>
              <a:t>Maximum information unit </a:t>
            </a:r>
            <a:r>
              <a:rPr lang="en-US" sz="2800" dirty="0"/>
              <a:t>transmission </a:t>
            </a:r>
            <a:r>
              <a:rPr lang="en-US" sz="2800" dirty="0" smtClean="0"/>
              <a:t>delay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4419600" cy="4648200"/>
          </a:xfrm>
        </p:spPr>
        <p:txBody>
          <a:bodyPr/>
          <a:lstStyle/>
          <a:p>
            <a:r>
              <a:rPr lang="en-US" sz="2000" dirty="0" smtClean="0"/>
              <a:t>This parameter also depends on applications</a:t>
            </a:r>
          </a:p>
          <a:p>
            <a:pPr lvl="1"/>
            <a:r>
              <a:rPr lang="en-US" sz="1800" dirty="0" smtClean="0"/>
              <a:t>An information unit is a data unit meaningful for end-users</a:t>
            </a:r>
            <a:endParaRPr lang="en-US" sz="1800" dirty="0" smtClean="0"/>
          </a:p>
          <a:p>
            <a:pPr lvl="1"/>
            <a:r>
              <a:rPr lang="en-US" sz="1800" dirty="0" smtClean="0"/>
              <a:t>e.g., An </a:t>
            </a:r>
            <a:r>
              <a:rPr lang="en-US" sz="1800" dirty="0" smtClean="0"/>
              <a:t>information unit can be a web page for web browsing, a video frame for video streaming, etc.</a:t>
            </a:r>
          </a:p>
          <a:p>
            <a:r>
              <a:rPr lang="en-US" sz="2000" dirty="0" smtClean="0"/>
              <a:t>Value of this parameter </a:t>
            </a:r>
          </a:p>
          <a:p>
            <a:pPr lvl="1"/>
            <a:r>
              <a:rPr lang="en-US" sz="1800" dirty="0" smtClean="0"/>
              <a:t>Seems 10 seconds is most users’ upper limit of tolerance</a:t>
            </a:r>
          </a:p>
          <a:p>
            <a:pPr lvl="2"/>
            <a:r>
              <a:rPr lang="en-US" sz="1600" dirty="0" smtClean="0"/>
              <a:t>Video streaming may be Ok with this value due to pre-buffering</a:t>
            </a:r>
          </a:p>
          <a:p>
            <a:pPr lvl="1"/>
            <a:r>
              <a:rPr lang="en-US" sz="1800" dirty="0" smtClean="0"/>
              <a:t>Interactive real-time video has more strict requirement like 100ms </a:t>
            </a:r>
          </a:p>
          <a:p>
            <a:pPr marL="457200" lvl="1" indent="0">
              <a:buNone/>
            </a:pPr>
            <a:r>
              <a:rPr lang="en-US" sz="18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8" name="Rectangle 7"/>
          <p:cNvSpPr/>
          <p:nvPr/>
        </p:nvSpPr>
        <p:spPr bwMode="auto">
          <a:xfrm>
            <a:off x="5410200" y="1981200"/>
            <a:ext cx="3273829" cy="3276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20360" y="1993166"/>
            <a:ext cx="11430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   Packet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1993166"/>
            <a:ext cx="11430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   Packet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14211" y="1993166"/>
            <a:ext cx="96981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   Packet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5280" y="2348766"/>
            <a:ext cx="11430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   Packet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3039070"/>
            <a:ext cx="4140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60540" y="3225800"/>
            <a:ext cx="4140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61434" y="3430230"/>
            <a:ext cx="606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32834" y="1981200"/>
            <a:ext cx="606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1981200"/>
            <a:ext cx="606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6970267" y="1981200"/>
            <a:ext cx="551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1000" dirty="0"/>
          </a:p>
        </p:txBody>
      </p:sp>
      <p:cxnSp>
        <p:nvCxnSpPr>
          <p:cNvPr id="25" name="Straight Arrow Connector 24"/>
          <p:cNvCxnSpPr>
            <a:endCxn id="8" idx="2"/>
          </p:cNvCxnSpPr>
          <p:nvPr/>
        </p:nvCxnSpPr>
        <p:spPr bwMode="auto">
          <a:xfrm flipV="1">
            <a:off x="7047114" y="5257800"/>
            <a:ext cx="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172200" y="5603506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One Information Unit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57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1164</Words>
  <Application>Microsoft Office PowerPoint</Application>
  <PresentationFormat>On-screen Show (4:3)</PresentationFormat>
  <Paragraphs>198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Quantitative QoE Requirements for HEW</vt:lpstr>
      <vt:lpstr>Motivation</vt:lpstr>
      <vt:lpstr>QoE is One of the Key Requirements for HEW</vt:lpstr>
      <vt:lpstr>Challenge of Evaluating QoE</vt:lpstr>
      <vt:lpstr>Our Consideration for QoE</vt:lpstr>
      <vt:lpstr>Minimum average data rate for each traffic type</vt:lpstr>
      <vt:lpstr>Maximum connection setup  delay</vt:lpstr>
      <vt:lpstr>Maximum packet transmission delay</vt:lpstr>
      <vt:lpstr>Maximum information unit transmission delay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2013-01-15T08:29:35Z</dcterms:created>
  <dcterms:modified xsi:type="dcterms:W3CDTF">2013-07-15T12:47:01Z</dcterms:modified>
</cp:coreProperties>
</file>