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2" r:id="rId5"/>
    <p:sldId id="273" r:id="rId6"/>
    <p:sldId id="278" r:id="rId7"/>
    <p:sldId id="279" r:id="rId8"/>
    <p:sldId id="275" r:id="rId9"/>
    <p:sldId id="276" r:id="rId10"/>
    <p:sldId id="27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4660" autoAdjust="0"/>
  </p:normalViewPr>
  <p:slideViewPr>
    <p:cSldViewPr>
      <p:cViewPr>
        <p:scale>
          <a:sx n="70" d="100"/>
          <a:sy n="70" d="100"/>
        </p:scale>
        <p:origin x="-444" y="-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4837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802.11-13/0849r1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2013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New Technique:</a:t>
            </a:r>
            <a:br>
              <a:rPr lang="en-US" dirty="0" smtClean="0"/>
            </a:br>
            <a:r>
              <a:rPr lang="en-US" dirty="0" smtClean="0"/>
              <a:t> Enabling Real World Improvement </a:t>
            </a:r>
            <a:br>
              <a:rPr lang="en-US" dirty="0" smtClean="0"/>
            </a:br>
            <a:r>
              <a:rPr lang="en-US" dirty="0" smtClean="0"/>
              <a:t>By Exposing Internal MAC State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1253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95400"/>
                <a:gridCol w="2286000"/>
                <a:gridCol w="2667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Knobs that May Be Controlled </a:t>
            </a:r>
            <a:r>
              <a:rPr lang="en-US" smtClean="0"/>
              <a:t>More Optimally / </a:t>
            </a:r>
            <a:r>
              <a:rPr lang="en-US" dirty="0" smtClean="0"/>
              <a:t>More Dynamically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Existing</a:t>
            </a:r>
          </a:p>
          <a:p>
            <a:pPr lvl="2"/>
            <a:r>
              <a:rPr lang="en-US" dirty="0" smtClean="0"/>
              <a:t>Channel assignment</a:t>
            </a:r>
          </a:p>
          <a:p>
            <a:pPr lvl="2"/>
            <a:r>
              <a:rPr lang="en-US" dirty="0" smtClean="0"/>
              <a:t>Bandwidth assignment</a:t>
            </a:r>
          </a:p>
          <a:p>
            <a:pPr lvl="2"/>
            <a:r>
              <a:rPr lang="en-US" dirty="0" smtClean="0"/>
              <a:t>Transmit power</a:t>
            </a:r>
          </a:p>
          <a:p>
            <a:pPr lvl="2"/>
            <a:r>
              <a:rPr lang="en-US" dirty="0" smtClean="0"/>
              <a:t>EDCA parameters</a:t>
            </a:r>
          </a:p>
          <a:p>
            <a:pPr lvl="1"/>
            <a:r>
              <a:rPr lang="en-US" dirty="0" smtClean="0"/>
              <a:t>Interesting</a:t>
            </a:r>
          </a:p>
          <a:p>
            <a:pPr lvl="2"/>
            <a:r>
              <a:rPr lang="en-US" dirty="0" smtClean="0"/>
              <a:t>CCA levels (new; but there would be enough information to do this robustly)</a:t>
            </a:r>
          </a:p>
          <a:p>
            <a:pPr lvl="2"/>
            <a:r>
              <a:rPr lang="en-US" dirty="0" smtClean="0"/>
              <a:t>Minimum MCSs for Beacon / Probe Request/Response frames</a:t>
            </a:r>
          </a:p>
          <a:p>
            <a:pPr lvl="1"/>
            <a:r>
              <a:rPr lang="en-US" smtClean="0"/>
              <a:t>Out </a:t>
            </a:r>
            <a:r>
              <a:rPr lang="en-US" dirty="0" smtClean="0"/>
              <a:t>of band</a:t>
            </a:r>
          </a:p>
          <a:p>
            <a:pPr lvl="2"/>
            <a:r>
              <a:rPr lang="en-US" dirty="0" smtClean="0"/>
              <a:t>Information provided to vendor of badly behaved clients; for driver update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220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HEW Has an Important Focus on Real World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support starting a new study group called “high efficiency WLAN” to enhance 802.11 PHY and MAC in 2.4 and 5GHz with a focus on: </a:t>
            </a:r>
          </a:p>
          <a:p>
            <a:pPr lvl="2"/>
            <a:r>
              <a:rPr lang="en-US" dirty="0" smtClean="0"/>
              <a:t>Improving spectrum efficiency and area throughput</a:t>
            </a:r>
          </a:p>
          <a:p>
            <a:pPr lvl="2"/>
            <a:r>
              <a:rPr lang="en-US" b="1" dirty="0" smtClean="0"/>
              <a:t>Improving real world performance </a:t>
            </a:r>
            <a:r>
              <a:rPr lang="en-US" dirty="0" smtClean="0"/>
              <a:t>in indoor and outdoor deployments</a:t>
            </a:r>
          </a:p>
          <a:p>
            <a:pPr lvl="2"/>
            <a:r>
              <a:rPr lang="en-US" dirty="0" smtClean="0"/>
              <a:t>in the presence of interfering sources, dense heterogeneous networks</a:t>
            </a:r>
          </a:p>
          <a:p>
            <a:pPr lvl="2"/>
            <a:r>
              <a:rPr lang="en-US" dirty="0" smtClean="0"/>
              <a:t>in moderate to heavy user loaded APs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28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4114800"/>
            <a:ext cx="7315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Real World Performance is Hard to Measure; Poor Performance is Hard to Root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An AP/client/[sniffer] can measure </a:t>
            </a:r>
          </a:p>
          <a:p>
            <a:pPr lvl="2"/>
            <a:r>
              <a:rPr lang="en-US" dirty="0" smtClean="0"/>
              <a:t>Medium utilization</a:t>
            </a:r>
          </a:p>
          <a:p>
            <a:pPr lvl="2"/>
            <a:r>
              <a:rPr lang="en-US" dirty="0" smtClean="0"/>
              <a:t>Retry rate of its transmitted packets</a:t>
            </a:r>
          </a:p>
          <a:p>
            <a:pPr lvl="2"/>
            <a:r>
              <a:rPr lang="en-US" dirty="0" smtClean="0"/>
              <a:t>Rate of retry bit being set</a:t>
            </a:r>
          </a:p>
          <a:p>
            <a:pPr lvl="2"/>
            <a:r>
              <a:rPr lang="en-US" dirty="0" smtClean="0"/>
              <a:t>Its throughput</a:t>
            </a:r>
          </a:p>
          <a:p>
            <a:pPr lvl="2"/>
            <a:r>
              <a:rPr lang="en-US" dirty="0" smtClean="0"/>
              <a:t>But oftentimes not understand </a:t>
            </a:r>
          </a:p>
          <a:p>
            <a:pPr lvl="3"/>
            <a:r>
              <a:rPr lang="en-US" dirty="0" smtClean="0"/>
              <a:t>Which STAs are contributing to high medium utilization (get PLCP headers but not MAC addresses) </a:t>
            </a:r>
          </a:p>
          <a:p>
            <a:pPr lvl="3"/>
            <a:r>
              <a:rPr lang="en-US" dirty="0" smtClean="0"/>
              <a:t>Why are retries happening (poor SNR/rate selection, contention with which STAs at what times, hidden node collisions with which STAs at what times and what RSSIs, non-Wi-Fi interference,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Why throughput is poor (retries, exposed node problem, </a:t>
            </a:r>
            <a:r>
              <a:rPr lang="en-US" dirty="0"/>
              <a:t>non-Wi-Fi interference,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And then the right mitigation technique is hard to determine</a:t>
            </a:r>
          </a:p>
          <a:p>
            <a:pPr lvl="1"/>
            <a:r>
              <a:rPr lang="en-US" dirty="0" smtClean="0"/>
              <a:t>Existing Layer 1 solutions help to detect non-Wi-Fi-interference and the existence of collisions but many Layer 2 questions remain unanswered </a:t>
            </a:r>
          </a:p>
        </p:txBody>
      </p:sp>
    </p:spTree>
    <p:extLst>
      <p:ext uri="{BB962C8B-B14F-4D97-AF65-F5344CB8AC3E}">
        <p14:creationId xmlns:p14="http://schemas.microsoft.com/office/powerpoint/2010/main" val="299892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4343400"/>
            <a:ext cx="7315200" cy="762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Technique: Exposing Internal MAC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Infrastructure can reconstruct “all” wireless activity if each STA reports:</a:t>
            </a:r>
          </a:p>
          <a:p>
            <a:pPr lvl="2"/>
            <a:r>
              <a:rPr lang="en-US" dirty="0" smtClean="0"/>
              <a:t>Transmit:</a:t>
            </a:r>
          </a:p>
          <a:p>
            <a:pPr lvl="3"/>
            <a:r>
              <a:rPr lang="en-US" dirty="0" smtClean="0"/>
              <a:t>When each STA transmitted, for how long and with what bandwidth</a:t>
            </a:r>
          </a:p>
          <a:p>
            <a:pPr lvl="3"/>
            <a:r>
              <a:rPr lang="en-US" dirty="0" smtClean="0"/>
              <a:t>Successful or not</a:t>
            </a:r>
          </a:p>
          <a:p>
            <a:pPr lvl="3"/>
            <a:r>
              <a:rPr lang="en-US" dirty="0" smtClean="0"/>
              <a:t>CW </a:t>
            </a:r>
            <a:r>
              <a:rPr lang="en-US" dirty="0"/>
              <a:t>and </a:t>
            </a:r>
            <a:r>
              <a:rPr lang="en-US" dirty="0" err="1"/>
              <a:t>backoff</a:t>
            </a:r>
            <a:r>
              <a:rPr lang="en-US" dirty="0"/>
              <a:t> </a:t>
            </a:r>
            <a:r>
              <a:rPr lang="en-US" dirty="0" smtClean="0"/>
              <a:t>values</a:t>
            </a:r>
          </a:p>
          <a:p>
            <a:pPr lvl="3"/>
            <a:r>
              <a:rPr lang="en-US" dirty="0"/>
              <a:t>Buffer </a:t>
            </a:r>
            <a:r>
              <a:rPr lang="en-US" dirty="0" smtClean="0"/>
              <a:t>depths</a:t>
            </a:r>
          </a:p>
          <a:p>
            <a:pPr lvl="2"/>
            <a:r>
              <a:rPr lang="en-US" dirty="0" smtClean="0"/>
              <a:t>Receive:</a:t>
            </a:r>
          </a:p>
          <a:p>
            <a:pPr lvl="3"/>
            <a:r>
              <a:rPr lang="en-US" dirty="0" smtClean="0"/>
              <a:t>When each STA saw CCA busy &amp; at what level</a:t>
            </a:r>
          </a:p>
          <a:p>
            <a:pPr lvl="3"/>
            <a:r>
              <a:rPr lang="en-US" dirty="0" smtClean="0"/>
              <a:t>When each STA detected a PLCP header and for what duration</a:t>
            </a:r>
          </a:p>
          <a:p>
            <a:pPr lvl="3"/>
            <a:r>
              <a:rPr lang="en-US" dirty="0" smtClean="0"/>
              <a:t>And the TA if available</a:t>
            </a:r>
          </a:p>
          <a:p>
            <a:pPr lvl="1"/>
            <a:r>
              <a:rPr lang="en-US" dirty="0" smtClean="0"/>
              <a:t>Observation: at 500 Mbps, we can fit 250 bytes into 4 us</a:t>
            </a:r>
          </a:p>
          <a:p>
            <a:pPr lvl="2"/>
            <a:r>
              <a:rPr lang="en-US" dirty="0" smtClean="0"/>
              <a:t>A STA can transmit a lot of MAC state with minimal new OTA overhead</a:t>
            </a:r>
          </a:p>
          <a:p>
            <a:pPr lvl="2"/>
            <a:r>
              <a:rPr lang="en-US" dirty="0" smtClean="0"/>
              <a:t>STA can send a HW-assisted final MDPU, in an A-MDPU, containing recent MAC state </a:t>
            </a:r>
          </a:p>
        </p:txBody>
      </p:sp>
    </p:spTree>
    <p:extLst>
      <p:ext uri="{BB962C8B-B14F-4D97-AF65-F5344CB8AC3E}">
        <p14:creationId xmlns:p14="http://schemas.microsoft.com/office/powerpoint/2010/main" val="215719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Exposed MAC State can enable a Virtuous Circle of Optimization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657600" y="1371600"/>
            <a:ext cx="1828800" cy="1219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STAs expose their state 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6477000" y="2803478"/>
            <a:ext cx="1828800" cy="123512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Infrastructure aggregates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state and constructs complete wireless view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657600" y="4343400"/>
            <a:ext cx="1828800" cy="123512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Infrastructure </a:t>
            </a:r>
            <a:r>
              <a:rPr lang="en-US" sz="1600" dirty="0" smtClean="0">
                <a:latin typeface="+mj-lt"/>
              </a:rPr>
              <a:t>performs “what-if analysis”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838200" y="2776183"/>
            <a:ext cx="1828800" cy="123512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Infrastructure adapts its and STAs’ </a:t>
            </a:r>
            <a:r>
              <a:rPr lang="en-US" sz="1600" dirty="0" smtClean="0">
                <a:latin typeface="+mj-lt"/>
              </a:rPr>
              <a:t>MAC/PHY behavior to maximize UE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Bent Arrow 10"/>
          <p:cNvSpPr/>
          <p:nvPr/>
        </p:nvSpPr>
        <p:spPr bwMode="auto">
          <a:xfrm>
            <a:off x="1752600" y="1752600"/>
            <a:ext cx="1905000" cy="1023583"/>
          </a:xfrm>
          <a:prstGeom prst="bentArrow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Bent Arrow 11"/>
          <p:cNvSpPr/>
          <p:nvPr/>
        </p:nvSpPr>
        <p:spPr bwMode="auto">
          <a:xfrm rot="5400000">
            <a:off x="6076949" y="1260428"/>
            <a:ext cx="952500" cy="2133601"/>
          </a:xfrm>
          <a:prstGeom prst="bentArrow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Bent Arrow 12"/>
          <p:cNvSpPr/>
          <p:nvPr/>
        </p:nvSpPr>
        <p:spPr bwMode="auto">
          <a:xfrm rot="10800000">
            <a:off x="5486399" y="4038598"/>
            <a:ext cx="2057401" cy="1143002"/>
          </a:xfrm>
          <a:prstGeom prst="bentArrow">
            <a:avLst>
              <a:gd name="adj1" fmla="val 25000"/>
              <a:gd name="adj2" fmla="val 22761"/>
              <a:gd name="adj3" fmla="val 25000"/>
              <a:gd name="adj4" fmla="val 43750"/>
            </a:avLst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Bent Arrow 13"/>
          <p:cNvSpPr/>
          <p:nvPr/>
        </p:nvSpPr>
        <p:spPr bwMode="auto">
          <a:xfrm rot="16200000">
            <a:off x="2078725" y="3526527"/>
            <a:ext cx="1100351" cy="2057398"/>
          </a:xfrm>
          <a:prstGeom prst="bentArrow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85800" y="5715000"/>
            <a:ext cx="8458200" cy="601639"/>
          </a:xfrm>
        </p:spPr>
        <p:txBody>
          <a:bodyPr/>
          <a:lstStyle/>
          <a:p>
            <a:pPr lvl="1"/>
            <a:r>
              <a:rPr lang="en-US" dirty="0" smtClean="0"/>
              <a:t>Network tuning can lead to 2-10x improvements in dense networks (13/545r1)</a:t>
            </a:r>
          </a:p>
          <a:p>
            <a:pPr lvl="1"/>
            <a:r>
              <a:rPr lang="en-US" dirty="0" smtClean="0"/>
              <a:t>Robust, </a:t>
            </a:r>
            <a:r>
              <a:rPr lang="en-US" i="1" dirty="0" smtClean="0"/>
              <a:t>automated </a:t>
            </a:r>
            <a:r>
              <a:rPr lang="en-US" dirty="0" smtClean="0"/>
              <a:t>tuning is the holy grail</a:t>
            </a:r>
          </a:p>
        </p:txBody>
      </p:sp>
    </p:spTree>
    <p:extLst>
      <p:ext uri="{BB962C8B-B14F-4D97-AF65-F5344CB8AC3E}">
        <p14:creationId xmlns:p14="http://schemas.microsoft.com/office/powerpoint/2010/main" val="18392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state is reported intermittently for the recent history, with redundancy for lost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sz="2000" dirty="0"/>
              <a:t>MAC state </a:t>
            </a:r>
            <a:r>
              <a:rPr lang="en-US" sz="2000" dirty="0" smtClean="0"/>
              <a:t>is reported for a window of the recent past</a:t>
            </a:r>
          </a:p>
          <a:p>
            <a:pPr lvl="2"/>
            <a:r>
              <a:rPr lang="en-US" dirty="0"/>
              <a:t>No transmission </a:t>
            </a:r>
            <a:r>
              <a:rPr lang="en-US" dirty="0" smtClean="0"/>
              <a:t>is associated </a:t>
            </a:r>
            <a:r>
              <a:rPr lang="en-US" dirty="0"/>
              <a:t>with reception events</a:t>
            </a:r>
          </a:p>
          <a:p>
            <a:pPr lvl="2"/>
            <a:r>
              <a:rPr lang="en-US" dirty="0" smtClean="0"/>
              <a:t>Control </a:t>
            </a:r>
            <a:r>
              <a:rPr lang="en-US" dirty="0"/>
              <a:t>frames / 11a/b/g transmissions can’t carry </a:t>
            </a:r>
            <a:r>
              <a:rPr lang="en-US" dirty="0" smtClean="0"/>
              <a:t>MAC state in a final MDPU</a:t>
            </a:r>
          </a:p>
          <a:p>
            <a:pPr lvl="1"/>
            <a:r>
              <a:rPr lang="en-US" sz="2000" dirty="0" smtClean="0"/>
              <a:t>MAC state may </a:t>
            </a:r>
            <a:r>
              <a:rPr lang="en-US" sz="2000" dirty="0"/>
              <a:t>be repeated across a few </a:t>
            </a:r>
            <a:r>
              <a:rPr lang="en-US" sz="2000" dirty="0" smtClean="0"/>
              <a:t>A-MDPUs</a:t>
            </a:r>
          </a:p>
          <a:p>
            <a:pPr lvl="2"/>
            <a:r>
              <a:rPr lang="en-US" dirty="0" smtClean="0"/>
              <a:t>Since any </a:t>
            </a:r>
            <a:r>
              <a:rPr lang="en-US" dirty="0"/>
              <a:t>transmission can fail to be received </a:t>
            </a:r>
            <a:endParaRPr lang="en-US" dirty="0" smtClean="0"/>
          </a:p>
          <a:p>
            <a:pPr lvl="1"/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5334000" y="5486400"/>
            <a:ext cx="11430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781800" y="5486400"/>
            <a:ext cx="5334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RX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81200" y="5486400"/>
            <a:ext cx="1066800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Only PLCP received OK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429000" y="5486400"/>
            <a:ext cx="6096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RTS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1000" y="5486400"/>
            <a:ext cx="5334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RX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191000" y="5486400"/>
            <a:ext cx="533400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CCA only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066800" y="5486400"/>
            <a:ext cx="4572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BA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77000" y="5486400"/>
            <a:ext cx="1524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04314" y="4495800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 state, reporting recent </a:t>
            </a:r>
            <a:br>
              <a:rPr lang="en-US" dirty="0" smtClean="0"/>
            </a:br>
            <a:r>
              <a:rPr lang="en-US" dirty="0" smtClean="0"/>
              <a:t>transmissions,  (A)MPDU receptions, </a:t>
            </a:r>
            <a:br>
              <a:rPr lang="en-US" dirty="0" smtClean="0"/>
            </a:br>
            <a:r>
              <a:rPr lang="en-US" dirty="0" smtClean="0"/>
              <a:t>PPDU receptions,  CCA events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7467600" y="5486400"/>
            <a:ext cx="9906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Data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8458200" y="5486400"/>
            <a:ext cx="152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Left-Right Arrow 14"/>
          <p:cNvSpPr/>
          <p:nvPr/>
        </p:nvSpPr>
        <p:spPr bwMode="auto">
          <a:xfrm>
            <a:off x="304800" y="4941332"/>
            <a:ext cx="4800600" cy="316468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2514600" y="4191000"/>
            <a:ext cx="4800600" cy="316468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5105400" y="5099566"/>
            <a:ext cx="1524000" cy="382577"/>
          </a:xfrm>
          <a:custGeom>
            <a:avLst/>
            <a:gdLst>
              <a:gd name="connsiteX0" fmla="*/ 0 w 1065312"/>
              <a:gd name="connsiteY0" fmla="*/ 0 h 452943"/>
              <a:gd name="connsiteX1" fmla="*/ 859809 w 1065312"/>
              <a:gd name="connsiteY1" fmla="*/ 163774 h 452943"/>
              <a:gd name="connsiteX2" fmla="*/ 1050878 w 1065312"/>
              <a:gd name="connsiteY2" fmla="*/ 423081 h 452943"/>
              <a:gd name="connsiteX3" fmla="*/ 1037230 w 1065312"/>
              <a:gd name="connsiteY3" fmla="*/ 436729 h 45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5312" h="452943">
                <a:moveTo>
                  <a:pt x="0" y="0"/>
                </a:moveTo>
                <a:cubicBezTo>
                  <a:pt x="342331" y="46630"/>
                  <a:pt x="684663" y="93261"/>
                  <a:pt x="859809" y="163774"/>
                </a:cubicBezTo>
                <a:cubicBezTo>
                  <a:pt x="1034955" y="234288"/>
                  <a:pt x="1021308" y="377589"/>
                  <a:pt x="1050878" y="423081"/>
                </a:cubicBezTo>
                <a:cubicBezTo>
                  <a:pt x="1080448" y="468574"/>
                  <a:pt x="1058839" y="452651"/>
                  <a:pt x="1037230" y="436729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7315200" y="4349234"/>
            <a:ext cx="1219200" cy="1137166"/>
          </a:xfrm>
          <a:custGeom>
            <a:avLst/>
            <a:gdLst>
              <a:gd name="connsiteX0" fmla="*/ 0 w 1065312"/>
              <a:gd name="connsiteY0" fmla="*/ 0 h 452943"/>
              <a:gd name="connsiteX1" fmla="*/ 859809 w 1065312"/>
              <a:gd name="connsiteY1" fmla="*/ 163774 h 452943"/>
              <a:gd name="connsiteX2" fmla="*/ 1050878 w 1065312"/>
              <a:gd name="connsiteY2" fmla="*/ 423081 h 452943"/>
              <a:gd name="connsiteX3" fmla="*/ 1037230 w 1065312"/>
              <a:gd name="connsiteY3" fmla="*/ 436729 h 45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5312" h="452943">
                <a:moveTo>
                  <a:pt x="0" y="0"/>
                </a:moveTo>
                <a:cubicBezTo>
                  <a:pt x="342331" y="46630"/>
                  <a:pt x="684663" y="93261"/>
                  <a:pt x="859809" y="163774"/>
                </a:cubicBezTo>
                <a:cubicBezTo>
                  <a:pt x="1034955" y="234288"/>
                  <a:pt x="1021308" y="377589"/>
                  <a:pt x="1050878" y="423081"/>
                </a:cubicBezTo>
                <a:cubicBezTo>
                  <a:pt x="1080448" y="468574"/>
                  <a:pt x="1058839" y="452651"/>
                  <a:pt x="1037230" y="436729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1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sz="2000" dirty="0"/>
              <a:t>More R&amp;D is required to make this </a:t>
            </a:r>
            <a:r>
              <a:rPr lang="en-US" sz="2000" dirty="0" smtClean="0"/>
              <a:t>proposal ready </a:t>
            </a:r>
            <a:r>
              <a:rPr lang="en-US" sz="2000" dirty="0"/>
              <a:t>for standardization</a:t>
            </a:r>
            <a:endParaRPr lang="en-US" sz="2000" dirty="0" smtClean="0"/>
          </a:p>
          <a:p>
            <a:pPr lvl="2"/>
            <a:r>
              <a:rPr lang="en-US" sz="1800" dirty="0"/>
              <a:t>What are the right </a:t>
            </a:r>
            <a:r>
              <a:rPr lang="en-US" sz="1800" dirty="0" smtClean="0"/>
              <a:t>contents?</a:t>
            </a:r>
          </a:p>
          <a:p>
            <a:pPr lvl="2"/>
            <a:r>
              <a:rPr lang="en-US" sz="1800" dirty="0" smtClean="0"/>
              <a:t>What </a:t>
            </a:r>
            <a:r>
              <a:rPr lang="en-US" sz="1800" dirty="0"/>
              <a:t>is the right </a:t>
            </a:r>
            <a:r>
              <a:rPr lang="en-US" sz="1800" dirty="0" smtClean="0"/>
              <a:t>encoding?</a:t>
            </a:r>
          </a:p>
          <a:p>
            <a:pPr lvl="2"/>
            <a:r>
              <a:rPr lang="en-US" sz="1800" dirty="0"/>
              <a:t>How much repetition is enough / too much?</a:t>
            </a:r>
          </a:p>
          <a:p>
            <a:pPr lvl="2"/>
            <a:r>
              <a:rPr lang="en-US" sz="1800" dirty="0" smtClean="0"/>
              <a:t>Do we have the right control knobs; are new knobs required?</a:t>
            </a:r>
          </a:p>
          <a:p>
            <a:pPr lvl="2"/>
            <a:r>
              <a:rPr lang="en-US" sz="1800" dirty="0" smtClean="0"/>
              <a:t>Can </a:t>
            </a:r>
            <a:r>
              <a:rPr lang="en-US" sz="1800" dirty="0"/>
              <a:t>we quantify the  kinds of </a:t>
            </a:r>
            <a:r>
              <a:rPr lang="en-US" sz="1800" dirty="0" smtClean="0"/>
              <a:t>automated gains that are possible?</a:t>
            </a:r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1509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Contents within 250 octet Budget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10000" cy="4114800"/>
          </a:xfrm>
        </p:spPr>
        <p:txBody>
          <a:bodyPr/>
          <a:lstStyle/>
          <a:p>
            <a:pPr lvl="1"/>
            <a:r>
              <a:rPr lang="en-US" dirty="0" smtClean="0"/>
              <a:t>4 most recent transmissions:</a:t>
            </a:r>
          </a:p>
          <a:p>
            <a:pPr lvl="2"/>
            <a:r>
              <a:rPr lang="en-US" dirty="0" smtClean="0"/>
              <a:t>Primary channel (1 octet) [for off-</a:t>
            </a:r>
            <a:r>
              <a:rPr lang="en-US" dirty="0" err="1" smtClean="0"/>
              <a:t>ch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Lower TSF of start time </a:t>
            </a:r>
            <a:r>
              <a:rPr lang="en-US" dirty="0" smtClean="0"/>
              <a:t>(3 </a:t>
            </a:r>
            <a:r>
              <a:rPr lang="en-US" dirty="0" smtClean="0"/>
              <a:t>octets)</a:t>
            </a:r>
          </a:p>
          <a:p>
            <a:pPr lvl="2"/>
            <a:r>
              <a:rPr lang="en-US" dirty="0" smtClean="0"/>
              <a:t>PHY format (~4 bits)</a:t>
            </a:r>
          </a:p>
          <a:p>
            <a:pPr lvl="2"/>
            <a:r>
              <a:rPr lang="en-US" dirty="0" smtClean="0"/>
              <a:t>PLCP header contents sans tail and FCS (17 + 34 bits)</a:t>
            </a:r>
          </a:p>
          <a:p>
            <a:pPr lvl="2"/>
            <a:r>
              <a:rPr lang="en-US" dirty="0" smtClean="0"/>
              <a:t>Total transmit power (6 bits)</a:t>
            </a:r>
          </a:p>
          <a:p>
            <a:pPr lvl="2"/>
            <a:r>
              <a:rPr lang="en-US" dirty="0" smtClean="0"/>
              <a:t>RA (6 octets)</a:t>
            </a:r>
          </a:p>
          <a:p>
            <a:pPr lvl="2"/>
            <a:r>
              <a:rPr lang="en-US" dirty="0" smtClean="0"/>
              <a:t>(Max) Retry </a:t>
            </a:r>
            <a:r>
              <a:rPr lang="en-US" dirty="0" smtClean="0"/>
              <a:t>number (4 bits)</a:t>
            </a:r>
          </a:p>
          <a:p>
            <a:pPr lvl="2"/>
            <a:r>
              <a:rPr lang="en-US" dirty="0" smtClean="0"/>
              <a:t>Success </a:t>
            </a:r>
            <a:r>
              <a:rPr lang="en-US" dirty="0" smtClean="0"/>
              <a:t>(6 bits, for AMPDU)</a:t>
            </a:r>
            <a:endParaRPr lang="en-US" dirty="0" smtClean="0"/>
          </a:p>
          <a:p>
            <a:pPr lvl="2"/>
            <a:r>
              <a:rPr lang="en-US" dirty="0" smtClean="0"/>
              <a:t>AC </a:t>
            </a:r>
            <a:r>
              <a:rPr lang="en-US" dirty="0" smtClean="0"/>
              <a:t>(2 </a:t>
            </a:r>
            <a:r>
              <a:rPr lang="en-US" dirty="0" smtClean="0"/>
              <a:t>bits)</a:t>
            </a:r>
          </a:p>
          <a:p>
            <a:pPr lvl="2"/>
            <a:r>
              <a:rPr lang="en-US" dirty="0" smtClean="0"/>
              <a:t>ECW (4 bits) and random </a:t>
            </a:r>
            <a:r>
              <a:rPr lang="en-US" dirty="0" err="1" smtClean="0"/>
              <a:t>backoff</a:t>
            </a:r>
            <a:r>
              <a:rPr lang="en-US" dirty="0" smtClean="0"/>
              <a:t> (10 bits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Frozen slots during </a:t>
            </a:r>
            <a:r>
              <a:rPr lang="en-US" dirty="0" err="1" smtClean="0"/>
              <a:t>backoff</a:t>
            </a:r>
            <a:r>
              <a:rPr lang="en-US" dirty="0" smtClean="0"/>
              <a:t> (10 bits)</a:t>
            </a:r>
            <a:endParaRPr lang="en-US" dirty="0" smtClean="0"/>
          </a:p>
          <a:p>
            <a:pPr lvl="2"/>
            <a:r>
              <a:rPr lang="en-US" dirty="0" smtClean="0"/>
              <a:t>Log8(</a:t>
            </a:r>
            <a:r>
              <a:rPr lang="en-US" dirty="0" err="1" smtClean="0"/>
              <a:t>BufferedOctets</a:t>
            </a:r>
            <a:r>
              <a:rPr lang="en-US" dirty="0" smtClean="0"/>
              <a:t>/16) (8 bits)</a:t>
            </a:r>
          </a:p>
          <a:p>
            <a:pPr lvl="2"/>
            <a:r>
              <a:rPr lang="en-US" dirty="0" smtClean="0"/>
              <a:t>…24 </a:t>
            </a:r>
            <a:r>
              <a:rPr lang="en-US" dirty="0" smtClean="0"/>
              <a:t>octets </a:t>
            </a:r>
            <a:r>
              <a:rPr lang="en-US" dirty="0" smtClean="0"/>
              <a:t>+ 1 reserved per </a:t>
            </a:r>
            <a:r>
              <a:rPr lang="en-US" dirty="0" smtClean="0"/>
              <a:t>transmission; say </a:t>
            </a:r>
            <a:r>
              <a:rPr lang="en-US" dirty="0" smtClean="0"/>
              <a:t>100 </a:t>
            </a:r>
            <a:r>
              <a:rPr lang="en-US" dirty="0" smtClean="0"/>
              <a:t>octets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00600" y="1447800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800" kern="0" dirty="0" smtClean="0"/>
              <a:t>4 most recent good-PLCP receptions:</a:t>
            </a:r>
          </a:p>
          <a:p>
            <a:pPr lvl="2"/>
            <a:r>
              <a:rPr lang="en-US" dirty="0"/>
              <a:t>Primary channel (1 octet) [for off-</a:t>
            </a:r>
            <a:r>
              <a:rPr lang="en-US" dirty="0" err="1"/>
              <a:t>ch</a:t>
            </a:r>
            <a:r>
              <a:rPr lang="en-US" dirty="0" smtClean="0"/>
              <a:t>]</a:t>
            </a:r>
            <a:endParaRPr lang="en-US" kern="0" dirty="0" smtClean="0"/>
          </a:p>
          <a:p>
            <a:pPr lvl="2"/>
            <a:r>
              <a:rPr lang="en-US" dirty="0"/>
              <a:t>Lower TSF of start time </a:t>
            </a:r>
            <a:r>
              <a:rPr lang="en-US" dirty="0" smtClean="0"/>
              <a:t>(3 </a:t>
            </a:r>
            <a:r>
              <a:rPr lang="en-US" dirty="0"/>
              <a:t>octets</a:t>
            </a:r>
            <a:r>
              <a:rPr lang="en-US" dirty="0" smtClean="0"/>
              <a:t>)</a:t>
            </a:r>
            <a:endParaRPr lang="en-US" kern="0" dirty="0" smtClean="0"/>
          </a:p>
          <a:p>
            <a:pPr lvl="2"/>
            <a:r>
              <a:rPr lang="en-US" kern="0" dirty="0" smtClean="0"/>
              <a:t>PHY format (~4 bits)</a:t>
            </a:r>
          </a:p>
          <a:p>
            <a:pPr lvl="2"/>
            <a:r>
              <a:rPr lang="en-US" kern="0" dirty="0" smtClean="0"/>
              <a:t>PLCP header contents sans tail and FCS (17 + 34 bits)</a:t>
            </a:r>
          </a:p>
          <a:p>
            <a:pPr lvl="2"/>
            <a:r>
              <a:rPr lang="en-US" kern="0" dirty="0" smtClean="0"/>
              <a:t>RSSI (6-8 bits)</a:t>
            </a:r>
          </a:p>
          <a:p>
            <a:pPr lvl="2"/>
            <a:r>
              <a:rPr lang="en-US" kern="0" dirty="0" smtClean="0"/>
              <a:t>Good FCS (1 bit)</a:t>
            </a:r>
          </a:p>
          <a:p>
            <a:pPr lvl="2"/>
            <a:r>
              <a:rPr lang="en-US" kern="0" dirty="0" smtClean="0"/>
              <a:t>TA (if available) (6 octets)</a:t>
            </a:r>
          </a:p>
          <a:p>
            <a:pPr lvl="2"/>
            <a:r>
              <a:rPr lang="en-US" kern="0" dirty="0" smtClean="0"/>
              <a:t>Retry bit </a:t>
            </a:r>
            <a:r>
              <a:rPr lang="en-US" kern="0" dirty="0"/>
              <a:t>(if available) </a:t>
            </a:r>
            <a:r>
              <a:rPr lang="en-US" kern="0" dirty="0" smtClean="0"/>
              <a:t>(1 bit)</a:t>
            </a:r>
          </a:p>
          <a:p>
            <a:pPr lvl="2"/>
            <a:r>
              <a:rPr lang="en-US" kern="0" dirty="0" smtClean="0"/>
              <a:t>…</a:t>
            </a:r>
            <a:r>
              <a:rPr lang="en-US" kern="0" dirty="0" smtClean="0"/>
              <a:t>17 </a:t>
            </a:r>
            <a:r>
              <a:rPr lang="en-US" kern="0" dirty="0" smtClean="0"/>
              <a:t>octets </a:t>
            </a:r>
            <a:r>
              <a:rPr lang="en-US" kern="0" dirty="0" smtClean="0"/>
              <a:t>+ 1 reserved per transmission; </a:t>
            </a:r>
            <a:r>
              <a:rPr lang="en-US" kern="0" dirty="0" smtClean="0"/>
              <a:t>say </a:t>
            </a:r>
            <a:r>
              <a:rPr lang="en-US" kern="0" dirty="0" smtClean="0"/>
              <a:t>72 </a:t>
            </a:r>
            <a:r>
              <a:rPr lang="en-US" kern="0" dirty="0" smtClean="0"/>
              <a:t>octets</a:t>
            </a:r>
          </a:p>
          <a:p>
            <a:pPr lvl="1"/>
            <a:endParaRPr lang="en-US" sz="1800" kern="0" dirty="0" smtClean="0"/>
          </a:p>
          <a:p>
            <a:pPr lvl="2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944156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Contents within 250 octet Budget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10000" cy="4114800"/>
          </a:xfrm>
        </p:spPr>
        <p:txBody>
          <a:bodyPr/>
          <a:lstStyle/>
          <a:p>
            <a:pPr lvl="1"/>
            <a:r>
              <a:rPr lang="en-US" dirty="0"/>
              <a:t>8</a:t>
            </a:r>
            <a:r>
              <a:rPr lang="en-US" dirty="0" smtClean="0"/>
              <a:t> most recent non-or bad-PLCP CCA Events:</a:t>
            </a:r>
          </a:p>
          <a:p>
            <a:pPr lvl="2"/>
            <a:r>
              <a:rPr lang="en-US" dirty="0" smtClean="0"/>
              <a:t>Primary channel (1 octet) [for off-</a:t>
            </a:r>
            <a:r>
              <a:rPr lang="en-US" dirty="0" err="1" smtClean="0"/>
              <a:t>ch</a:t>
            </a:r>
            <a:r>
              <a:rPr lang="en-US" dirty="0" smtClean="0"/>
              <a:t>]</a:t>
            </a:r>
          </a:p>
          <a:p>
            <a:pPr lvl="2"/>
            <a:r>
              <a:rPr lang="en-US" dirty="0"/>
              <a:t>Lower TSF of start time (4 octets)</a:t>
            </a:r>
          </a:p>
          <a:p>
            <a:pPr lvl="2"/>
            <a:r>
              <a:rPr lang="en-US" dirty="0" smtClean="0"/>
              <a:t>Duration (2 octets)</a:t>
            </a:r>
          </a:p>
          <a:p>
            <a:pPr lvl="2"/>
            <a:r>
              <a:rPr lang="en-US" dirty="0" smtClean="0"/>
              <a:t>RSSI (1 octet)</a:t>
            </a:r>
          </a:p>
          <a:p>
            <a:pPr lvl="2"/>
            <a:r>
              <a:rPr lang="en-US" dirty="0" smtClean="0"/>
              <a:t>…8 octets per event + 1 reserved; say 72 octets</a:t>
            </a:r>
          </a:p>
          <a:p>
            <a:pPr lvl="2"/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53000" y="1447800"/>
            <a:ext cx="38100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800" b="1" u="sng" kern="0" dirty="0" smtClean="0"/>
              <a:t>Summary</a:t>
            </a:r>
          </a:p>
          <a:p>
            <a:pPr lvl="1"/>
            <a:r>
              <a:rPr lang="en-US" sz="1800" kern="0" dirty="0" smtClean="0"/>
              <a:t>100+72+72 </a:t>
            </a:r>
            <a:r>
              <a:rPr lang="en-US" sz="1800" kern="0" dirty="0"/>
              <a:t>= </a:t>
            </a:r>
            <a:r>
              <a:rPr lang="en-US" sz="1800" kern="0" dirty="0" smtClean="0"/>
              <a:t>244 </a:t>
            </a:r>
            <a:r>
              <a:rPr lang="en-US" sz="1800" kern="0" dirty="0"/>
              <a:t>octets in </a:t>
            </a:r>
            <a:r>
              <a:rPr lang="en-US" sz="1800" kern="0" dirty="0" smtClean="0"/>
              <a:t>all (plus </a:t>
            </a:r>
            <a:r>
              <a:rPr lang="en-US" sz="1800" kern="0" dirty="0"/>
              <a:t>overheads </a:t>
            </a:r>
            <a:r>
              <a:rPr lang="en-US" sz="1800" kern="0" dirty="0" smtClean="0"/>
              <a:t> from A-MDPU </a:t>
            </a:r>
            <a:r>
              <a:rPr lang="en-US" sz="1800" kern="0" dirty="0" err="1" smtClean="0"/>
              <a:t>subframe</a:t>
            </a:r>
            <a:r>
              <a:rPr lang="en-US" sz="1800" kern="0" dirty="0" smtClean="0"/>
              <a:t> and MAC header/footer)</a:t>
            </a:r>
            <a:endParaRPr lang="en-US" sz="1800" kern="0" dirty="0"/>
          </a:p>
          <a:p>
            <a:pPr lvl="1"/>
            <a:r>
              <a:rPr lang="en-US" sz="1800" kern="0" dirty="0"/>
              <a:t>More </a:t>
            </a:r>
            <a:r>
              <a:rPr lang="en-US" sz="1800" kern="0" dirty="0" smtClean="0"/>
              <a:t>or fewer events can be transmitted according to the PHY rate, while keeping the overhead of MAC state reporting at well below the PLCP overhead </a:t>
            </a:r>
          </a:p>
          <a:p>
            <a:pPr lvl="1"/>
            <a:r>
              <a:rPr lang="en-US" sz="1800" kern="0" dirty="0" smtClean="0"/>
              <a:t>MAC state reporting can be enabled/disabled </a:t>
            </a:r>
          </a:p>
        </p:txBody>
      </p:sp>
    </p:spTree>
    <p:extLst>
      <p:ext uri="{BB962C8B-B14F-4D97-AF65-F5344CB8AC3E}">
        <p14:creationId xmlns:p14="http://schemas.microsoft.com/office/powerpoint/2010/main" val="13794147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935</Words>
  <Application>Microsoft Office PowerPoint</Application>
  <PresentationFormat>On-screen Show (4:3)</PresentationFormat>
  <Paragraphs>122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New Technique:  Enabling Real World Improvement  By Exposing Internal MAC State</vt:lpstr>
      <vt:lpstr>HEW Has an Important Focus on Real World Performance</vt:lpstr>
      <vt:lpstr>Problem: Real World Performance is Hard to Measure; Poor Performance is Hard to Root Cause</vt:lpstr>
      <vt:lpstr>New Technique: Exposing Internal MAC State</vt:lpstr>
      <vt:lpstr>Exposed MAC State can enable a Virtuous Circle of Optimization</vt:lpstr>
      <vt:lpstr>MAC state is reported intermittently for the recent history, with redundancy for lost frames</vt:lpstr>
      <vt:lpstr>Status</vt:lpstr>
      <vt:lpstr>Sample Contents within 250 octet Budget (1/2)</vt:lpstr>
      <vt:lpstr>Sample Contents within 250 octet Budget (2/2)</vt:lpstr>
      <vt:lpstr>Knobs that May Be Controlled More Optimally / More Dynamically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Real World Improvement By Exposing Internal MAC State</dc:title>
  <dc:creator/>
  <cp:lastModifiedBy/>
  <cp:revision>1</cp:revision>
  <dcterms:created xsi:type="dcterms:W3CDTF">2011-09-19T06:02:14Z</dcterms:created>
  <dcterms:modified xsi:type="dcterms:W3CDTF">2013-07-18T07:12:38Z</dcterms:modified>
</cp:coreProperties>
</file>