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haansoftdoc"/>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363" r:id="rId3"/>
    <p:sldId id="364" r:id="rId4"/>
    <p:sldId id="365" r:id="rId5"/>
    <p:sldId id="281" r:id="rId6"/>
    <p:sldId id="282" r:id="rId7"/>
    <p:sldId id="330" r:id="rId8"/>
    <p:sldId id="367" r:id="rId9"/>
    <p:sldId id="369" r:id="rId10"/>
    <p:sldId id="287" r:id="rId11"/>
    <p:sldId id="335" r:id="rId12"/>
    <p:sldId id="366" r:id="rId13"/>
    <p:sldId id="368" r:id="rId14"/>
    <p:sldId id="362" r:id="rId15"/>
    <p:sldId id="270" r:id="rId16"/>
    <p:sldId id="361" r:id="rId17"/>
    <p:sldId id="336" r:id="rId18"/>
    <p:sldId id="337" r:id="rId19"/>
    <p:sldId id="338" r:id="rId20"/>
    <p:sldId id="339" r:id="rId21"/>
    <p:sldId id="340" r:id="rId22"/>
    <p:sldId id="355" r:id="rId23"/>
    <p:sldId id="356" r:id="rId24"/>
    <p:sldId id="357"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71" autoAdjust="0"/>
    <p:restoredTop sz="84884" autoAdjust="0"/>
  </p:normalViewPr>
  <p:slideViewPr>
    <p:cSldViewPr>
      <p:cViewPr varScale="1">
        <p:scale>
          <a:sx n="61" d="100"/>
          <a:sy n="61" d="100"/>
        </p:scale>
        <p:origin x="-1734"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3" d="100"/>
          <a:sy n="63" d="100"/>
        </p:scale>
        <p:origin x="-2874"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416549373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35725977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22</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23</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24</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2</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5</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6</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10</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15</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Porat, Cheong, Yang</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July 2013</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July 2013</a:t>
            </a:r>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July 2013</a:t>
            </a:r>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July 2013</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Porat, Cheong, Yang</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July 2013</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July 2013</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July 2013</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July 2013</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July 2013</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July 2013</a:t>
            </a:r>
          </a:p>
        </p:txBody>
      </p:sp>
      <p:sp>
        <p:nvSpPr>
          <p:cNvPr id="3" name="Footer Placeholder 2"/>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July 2013</a:t>
            </a:r>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July 2013</a:t>
            </a:r>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7273000" y="6475413"/>
            <a:ext cx="12709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Porat</a:t>
            </a:r>
            <a:r>
              <a:rPr lang="ko-KR" altLang="en-US" dirty="0" smtClean="0"/>
              <a:t>, </a:t>
            </a:r>
            <a:r>
              <a:rPr lang="en-US" altLang="ko-KR" dirty="0" smtClean="0"/>
              <a:t>Cheong</a:t>
            </a:r>
            <a:r>
              <a:rPr lang="ko-KR" altLang="en-US" dirty="0" smtClean="0"/>
              <a:t>, </a:t>
            </a:r>
            <a:r>
              <a:rPr lang="en-US" altLang="ko-KR" dirty="0" smtClean="0"/>
              <a:t>Yang</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802.11-13/0842r4</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July 2013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11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32601"/>
            <a:ext cx="1143000" cy="276999"/>
          </a:xfrm>
        </p:spPr>
        <p:txBody>
          <a:bodyPr/>
          <a:lstStyle/>
          <a:p>
            <a:r>
              <a:rPr lang="en-US" altLang="ko-KR" dirty="0"/>
              <a:t>July 2013</a:t>
            </a:r>
          </a:p>
        </p:txBody>
      </p:sp>
      <p:sp>
        <p:nvSpPr>
          <p:cNvPr id="7" name="Footer Placeholder 4"/>
          <p:cNvSpPr>
            <a:spLocks noGrp="1"/>
          </p:cNvSpPr>
          <p:nvPr>
            <p:ph type="ftr" sz="quarter" idx="11"/>
          </p:nvPr>
        </p:nvSpPr>
        <p:spPr/>
        <p:txBody>
          <a:bodyPr/>
          <a:lstStyle/>
          <a:p>
            <a:r>
              <a:rPr lang="en-US" altLang="ko-KR" smtClean="0"/>
              <a:t>Porat, Cheong, Yang</a:t>
            </a:r>
            <a:endParaRPr lang="en-US" altLang="ko-KR" dirty="0"/>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smtClean="0">
                <a:ea typeface="굴림" pitchFamily="34" charset="-127"/>
              </a:rPr>
              <a:t>TGah PHY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2013-07-18</a:t>
            </a:r>
            <a:endParaRPr lang="en-US" altLang="ko-KR" sz="2000" b="0" dirty="0">
              <a:ea typeface="굴림" pitchFamily="34" charset="-127"/>
            </a:endParaRPr>
          </a:p>
        </p:txBody>
      </p:sp>
      <p:graphicFrame>
        <p:nvGraphicFramePr>
          <p:cNvPr id="30731" name="Object 11"/>
          <p:cNvGraphicFramePr>
            <a:graphicFrameLocks noChangeAspect="1"/>
          </p:cNvGraphicFramePr>
          <p:nvPr>
            <p:extLst>
              <p:ext uri="{D42A27DB-BD31-4B8C-83A1-F6EECF244321}">
                <p14:modId xmlns:p14="http://schemas.microsoft.com/office/powerpoint/2010/main" val="4157099970"/>
              </p:ext>
            </p:extLst>
          </p:nvPr>
        </p:nvGraphicFramePr>
        <p:xfrm>
          <a:off x="519113" y="2381250"/>
          <a:ext cx="7235825" cy="2981325"/>
        </p:xfrm>
        <a:graphic>
          <a:graphicData uri="http://schemas.openxmlformats.org/presentationml/2006/ole">
            <mc:AlternateContent xmlns:mc="http://schemas.openxmlformats.org/markup-compatibility/2006">
              <mc:Choice xmlns:v="urn:schemas-microsoft-com:vml" Requires="v">
                <p:oleObj spid="_x0000_s30792" name="Document" r:id="rId4" imgW="8484150" imgH="3499170" progId="Word.Document.8">
                  <p:embed/>
                </p:oleObj>
              </mc:Choice>
              <mc:Fallback>
                <p:oleObj name="Document" r:id="rId4" imgW="8484150" imgH="3499170" progId="Word.Document.8">
                  <p:embed/>
                  <p:pic>
                    <p:nvPicPr>
                      <p:cNvPr id="0" name="Picture 11"/>
                      <p:cNvPicPr>
                        <a:picLocks noChangeAspect="1" noChangeArrowheads="1"/>
                      </p:cNvPicPr>
                      <p:nvPr/>
                    </p:nvPicPr>
                    <p:blipFill>
                      <a:blip r:embed="rId5"/>
                      <a:srcRect/>
                      <a:stretch>
                        <a:fillRect/>
                      </a:stretch>
                    </p:blipFill>
                    <p:spPr bwMode="auto">
                      <a:xfrm>
                        <a:off x="519113" y="2381250"/>
                        <a:ext cx="7235825" cy="2981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10</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PHY ad-hoc Pre-Motions </a:t>
            </a:r>
            <a:r>
              <a:rPr lang="en-US" altLang="ko-KR" dirty="0">
                <a:ea typeface="굴림" pitchFamily="34" charset="-127"/>
              </a:rPr>
              <a:t>to be brought for vote in </a:t>
            </a:r>
            <a:r>
              <a:rPr lang="en-US" altLang="ko-KR" dirty="0" smtClean="0">
                <a:ea typeface="굴림" pitchFamily="34" charset="-127"/>
              </a:rPr>
              <a:t>TGah </a:t>
            </a:r>
            <a:r>
              <a:rPr lang="en-US" altLang="ko-KR" dirty="0">
                <a:ea typeface="굴림" pitchFamily="34" charset="-127"/>
              </a:rPr>
              <a:t>task group</a:t>
            </a:r>
          </a:p>
        </p:txBody>
      </p:sp>
      <p:sp>
        <p:nvSpPr>
          <p:cNvPr id="61443" name="Rectangle 3"/>
          <p:cNvSpPr>
            <a:spLocks noGrp="1" noChangeArrowheads="1"/>
          </p:cNvSpPr>
          <p:nvPr>
            <p:ph type="subTitle" idx="1"/>
          </p:nvPr>
        </p:nvSpPr>
        <p:spPr/>
        <p:txBody>
          <a:bodyPr/>
          <a:lstStyle/>
          <a:p>
            <a:r>
              <a:rPr lang="en-US" altLang="ko-KR" dirty="0">
                <a:ea typeface="굴림" pitchFamily="34" charset="-127"/>
              </a:rPr>
              <a:t>All </a:t>
            </a:r>
            <a:r>
              <a:rPr lang="en-US" altLang="ko-KR" dirty="0" smtClean="0">
                <a:ea typeface="굴림" pitchFamily="34" charset="-127"/>
              </a:rPr>
              <a:t>PHY ad-hoc pre-motions </a:t>
            </a:r>
            <a:r>
              <a:rPr lang="en-US" altLang="ko-KR" dirty="0">
                <a:ea typeface="굴림" pitchFamily="34" charset="-127"/>
              </a:rPr>
              <a:t>are contained in this section, with the most recent motions appearing first.</a:t>
            </a:r>
          </a:p>
        </p:txBody>
      </p:sp>
      <p:sp>
        <p:nvSpPr>
          <p:cNvPr id="7" name="Date Placeholder 3"/>
          <p:cNvSpPr>
            <a:spLocks noGrp="1"/>
          </p:cNvSpPr>
          <p:nvPr>
            <p:ph type="dt" sz="half" idx="2"/>
          </p:nvPr>
        </p:nvSpPr>
        <p:spPr>
          <a:xfrm>
            <a:off x="696912" y="332601"/>
            <a:ext cx="1208087" cy="276999"/>
          </a:xfrm>
        </p:spPr>
        <p:txBody>
          <a:bodyPr/>
          <a:lstStyle/>
          <a:p>
            <a:r>
              <a:rPr lang="en-US" altLang="ko-KR" dirty="0"/>
              <a:t>July 2013</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Pre-Motions</a:t>
            </a:r>
            <a:endParaRPr lang="en-US" dirty="0"/>
          </a:p>
        </p:txBody>
      </p:sp>
      <p:sp>
        <p:nvSpPr>
          <p:cNvPr id="3" name="Content Placeholder 2"/>
          <p:cNvSpPr>
            <a:spLocks noGrp="1"/>
          </p:cNvSpPr>
          <p:nvPr>
            <p:ph idx="1"/>
          </p:nvPr>
        </p:nvSpPr>
        <p:spPr/>
        <p:txBody>
          <a:bodyPr/>
          <a:lstStyle/>
          <a:p>
            <a:r>
              <a:rPr lang="en-US" altLang="ko-KR" sz="1800" dirty="0" smtClean="0"/>
              <a:t>13/0668r0, “Proposed </a:t>
            </a:r>
            <a:r>
              <a:rPr lang="en-US" altLang="ko-KR" sz="1800" dirty="0"/>
              <a:t>resolutions for P802.11ah D0.1 </a:t>
            </a:r>
            <a:r>
              <a:rPr lang="en-US" altLang="ko-KR" sz="1800" dirty="0" smtClean="0"/>
              <a:t>CC9”</a:t>
            </a:r>
          </a:p>
          <a:p>
            <a:pPr lvl="1"/>
            <a:r>
              <a:rPr lang="en-GB" altLang="ko-KR" sz="1600" dirty="0" smtClean="0"/>
              <a:t>CID 570 (CID 555, 576 deferred for off-line work with </a:t>
            </a:r>
            <a:r>
              <a:rPr lang="en-GB" altLang="ko-KR" sz="1600" dirty="0" err="1" smtClean="0"/>
              <a:t>Minyoung</a:t>
            </a:r>
            <a:r>
              <a:rPr lang="en-GB" altLang="ko-KR" sz="1600" dirty="0" smtClean="0"/>
              <a:t> Park) </a:t>
            </a:r>
            <a:endParaRPr lang="en-US" altLang="ko-KR" sz="1600" dirty="0" smtClean="0"/>
          </a:p>
          <a:p>
            <a:pPr lvl="1"/>
            <a:r>
              <a:rPr lang="en-US" altLang="ko-KR" sz="1600" dirty="0" smtClean="0">
                <a:solidFill>
                  <a:srgbClr val="00B050"/>
                </a:solidFill>
              </a:rPr>
              <a:t>Pre-Motion passes with no objection</a:t>
            </a:r>
          </a:p>
          <a:p>
            <a:r>
              <a:rPr lang="en-US" altLang="ko-KR" sz="1800" dirty="0" smtClean="0"/>
              <a:t>13/0715r1, </a:t>
            </a:r>
            <a:r>
              <a:rPr lang="en-US" altLang="ko-KR" sz="1800" dirty="0"/>
              <a:t>“d01 PHY comment resolutions” </a:t>
            </a:r>
          </a:p>
          <a:p>
            <a:pPr lvl="1"/>
            <a:r>
              <a:rPr lang="en-US" altLang="ko-KR" sz="1600" dirty="0" smtClean="0"/>
              <a:t>CID 281, 282, 548, 718, 719, 720, 136, 137, 138, 139, 140, 237, 724, 296, 297, 238, 726, 190, 300, 301, 211, 203, 204, 925, 727</a:t>
            </a:r>
          </a:p>
          <a:p>
            <a:pPr lvl="1"/>
            <a:r>
              <a:rPr lang="en-US" altLang="ko-KR" sz="1600" dirty="0" smtClean="0"/>
              <a:t>(FYI, CID 33 is deferred for awaiting commenter’s submission)</a:t>
            </a:r>
          </a:p>
          <a:p>
            <a:pPr lvl="1"/>
            <a:r>
              <a:rPr lang="en-US" altLang="ko-KR" sz="1600" dirty="0" smtClean="0">
                <a:solidFill>
                  <a:srgbClr val="00B050"/>
                </a:solidFill>
              </a:rPr>
              <a:t>Pre-Motion passes with no objection</a:t>
            </a:r>
            <a:endParaRPr lang="en-US" altLang="ko-KR" sz="1600" dirty="0">
              <a:solidFill>
                <a:srgbClr val="00B050"/>
              </a:solidFill>
            </a:endParaRPr>
          </a:p>
          <a:p>
            <a:r>
              <a:rPr lang="en-US" altLang="ko-KR" sz="1800" dirty="0" smtClean="0"/>
              <a:t>13/0766r1, </a:t>
            </a:r>
            <a:r>
              <a:rPr lang="en-US" altLang="ko-KR" sz="1800" dirty="0"/>
              <a:t>“Draft0.1 comment res. for 24.3.8”</a:t>
            </a:r>
          </a:p>
          <a:p>
            <a:pPr lvl="1"/>
            <a:r>
              <a:rPr lang="en-US" altLang="ko-KR" sz="1600" dirty="0" smtClean="0"/>
              <a:t>CID 270, 271, 272, 273, 298, 299, 145, 880</a:t>
            </a:r>
          </a:p>
          <a:p>
            <a:pPr lvl="1"/>
            <a:r>
              <a:rPr lang="en-US" altLang="ko-KR" sz="1600" dirty="0" smtClean="0"/>
              <a:t>(FYI, CID 872, 873 is deferred reflecting discussions)</a:t>
            </a:r>
          </a:p>
          <a:p>
            <a:pPr lvl="1"/>
            <a:r>
              <a:rPr lang="en-US" altLang="ko-KR" sz="1600" dirty="0" smtClean="0">
                <a:solidFill>
                  <a:srgbClr val="00B050"/>
                </a:solidFill>
              </a:rPr>
              <a:t>Pre-Motion passes with no objection</a:t>
            </a:r>
            <a:endParaRPr lang="en-US" altLang="ko-KR" sz="1600" dirty="0">
              <a:solidFill>
                <a:srgbClr val="00B050"/>
              </a:solidFill>
            </a:endParaRPr>
          </a:p>
          <a:p>
            <a:pPr lvl="1"/>
            <a:endParaRPr lang="en-US" sz="180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July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11</a:t>
            </a:fld>
            <a:endParaRPr lang="en-US" altLang="ko-K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Pre-Motions (2)</a:t>
            </a:r>
            <a:endParaRPr lang="ko-KR" altLang="en-US" dirty="0"/>
          </a:p>
        </p:txBody>
      </p:sp>
      <p:sp>
        <p:nvSpPr>
          <p:cNvPr id="3" name="내용 개체 틀 2"/>
          <p:cNvSpPr>
            <a:spLocks noGrp="1"/>
          </p:cNvSpPr>
          <p:nvPr>
            <p:ph idx="1"/>
          </p:nvPr>
        </p:nvSpPr>
        <p:spPr/>
        <p:txBody>
          <a:bodyPr/>
          <a:lstStyle/>
          <a:p>
            <a:r>
              <a:rPr lang="en-US" altLang="ko-KR" sz="1800" dirty="0" smtClean="0"/>
              <a:t>13/0767r1, </a:t>
            </a:r>
            <a:r>
              <a:rPr lang="en-US" altLang="ko-KR" sz="1800" dirty="0"/>
              <a:t>“Draft0.1 comment res. for 24.3.17”</a:t>
            </a:r>
          </a:p>
          <a:p>
            <a:pPr lvl="1"/>
            <a:r>
              <a:rPr lang="en-US" altLang="ko-KR" sz="1600" dirty="0" smtClean="0"/>
              <a:t>CID 270, 271, 272, 273, 298, 299, 145, 880</a:t>
            </a:r>
          </a:p>
          <a:p>
            <a:pPr lvl="1"/>
            <a:r>
              <a:rPr lang="en-US" altLang="ko-KR" sz="1600" dirty="0" smtClean="0"/>
              <a:t>(FYI, CID 566 is deferred reflecting discussions)</a:t>
            </a:r>
          </a:p>
          <a:p>
            <a:pPr lvl="1"/>
            <a:r>
              <a:rPr lang="en-US" altLang="ko-KR" sz="1600" dirty="0" smtClean="0">
                <a:solidFill>
                  <a:srgbClr val="00B050"/>
                </a:solidFill>
              </a:rPr>
              <a:t>Pre-Motion passes with no objection</a:t>
            </a:r>
            <a:endParaRPr lang="en-US" altLang="ko-KR" sz="1600" dirty="0">
              <a:solidFill>
                <a:srgbClr val="00B050"/>
              </a:solidFill>
            </a:endParaRPr>
          </a:p>
          <a:p>
            <a:r>
              <a:rPr lang="en-US" altLang="ko-KR" sz="1800" dirty="0" smtClean="0"/>
              <a:t>13/0826r1, </a:t>
            </a:r>
            <a:r>
              <a:rPr lang="en-US" altLang="ko-KR" sz="1800" dirty="0"/>
              <a:t>“CC9-PHY-comment-resolutions-24.4-CID549+871”</a:t>
            </a:r>
          </a:p>
          <a:p>
            <a:pPr lvl="1"/>
            <a:r>
              <a:rPr lang="en-US" altLang="ko-KR" sz="1600" dirty="0" smtClean="0"/>
              <a:t>CID 549, 871</a:t>
            </a:r>
          </a:p>
          <a:p>
            <a:pPr lvl="1"/>
            <a:r>
              <a:rPr lang="en-US" altLang="ko-KR" sz="1600" dirty="0" smtClean="0"/>
              <a:t>(FYI, CID 729 is deferred reflecting discussions)</a:t>
            </a:r>
          </a:p>
          <a:p>
            <a:pPr lvl="1"/>
            <a:r>
              <a:rPr lang="en-US" altLang="ko-KR" sz="1600" dirty="0" smtClean="0">
                <a:solidFill>
                  <a:srgbClr val="00B050"/>
                </a:solidFill>
              </a:rPr>
              <a:t>Pre-Motion passes with no objection</a:t>
            </a:r>
            <a:endParaRPr lang="ko-KR" altLang="en-US" dirty="0">
              <a:solidFill>
                <a:srgbClr val="00B050"/>
              </a:solidFill>
            </a:endParaRPr>
          </a:p>
        </p:txBody>
      </p:sp>
      <p:sp>
        <p:nvSpPr>
          <p:cNvPr id="4" name="바닥글 개체 틀 3"/>
          <p:cNvSpPr>
            <a:spLocks noGrp="1"/>
          </p:cNvSpPr>
          <p:nvPr>
            <p:ph type="ftr" sz="quarter" idx="11"/>
          </p:nvPr>
        </p:nvSpPr>
        <p:spPr/>
        <p:txBody>
          <a:bodyPr/>
          <a:lstStyle/>
          <a:p>
            <a:r>
              <a:rPr lang="en-US" altLang="ko-KR" smtClean="0"/>
              <a:t>Porat, Cheong, Yang</a:t>
            </a:r>
            <a:endParaRPr lang="en-US" altLang="ko-KR" dirty="0"/>
          </a:p>
        </p:txBody>
      </p:sp>
      <p:sp>
        <p:nvSpPr>
          <p:cNvPr id="5" name="슬라이드 번호 개체 틀 4"/>
          <p:cNvSpPr>
            <a:spLocks noGrp="1"/>
          </p:cNvSpPr>
          <p:nvPr>
            <p:ph type="sldNum" sz="quarter" idx="12"/>
          </p:nvPr>
        </p:nvSpPr>
        <p:spPr/>
        <p:txBody>
          <a:bodyPr/>
          <a:lstStyle/>
          <a:p>
            <a:r>
              <a:rPr lang="en-US" altLang="ko-KR" smtClean="0"/>
              <a:t>Slide </a:t>
            </a:r>
            <a:fld id="{3A0ECB10-EC6C-48EF-AC56-DD312EB9C17A}" type="slidenum">
              <a:rPr lang="en-US" altLang="ko-KR" smtClean="0"/>
              <a:pPr/>
              <a:t>12</a:t>
            </a:fld>
            <a:endParaRPr lang="en-US" altLang="ko-KR"/>
          </a:p>
        </p:txBody>
      </p:sp>
      <p:sp>
        <p:nvSpPr>
          <p:cNvPr id="6" name="날짜 개체 틀 5"/>
          <p:cNvSpPr>
            <a:spLocks noGrp="1"/>
          </p:cNvSpPr>
          <p:nvPr>
            <p:ph type="dt" sz="half" idx="2"/>
          </p:nvPr>
        </p:nvSpPr>
        <p:spPr/>
        <p:txBody>
          <a:bodyPr/>
          <a:lstStyle/>
          <a:p>
            <a:r>
              <a:rPr lang="en-US" altLang="ko-KR" smtClean="0"/>
              <a:t>July 2013</a:t>
            </a:r>
            <a:endParaRPr lang="en-US" altLang="ko-KR" dirty="0" smtClean="0"/>
          </a:p>
        </p:txBody>
      </p:sp>
    </p:spTree>
    <p:extLst>
      <p:ext uri="{BB962C8B-B14F-4D97-AF65-F5344CB8AC3E}">
        <p14:creationId xmlns:p14="http://schemas.microsoft.com/office/powerpoint/2010/main" val="27114202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Pre-Motions </a:t>
            </a:r>
            <a:r>
              <a:rPr lang="en-US" altLang="ko-KR" dirty="0" smtClean="0"/>
              <a:t>(3)</a:t>
            </a:r>
            <a:endParaRPr lang="ko-KR" altLang="en-US" dirty="0"/>
          </a:p>
        </p:txBody>
      </p:sp>
      <p:sp>
        <p:nvSpPr>
          <p:cNvPr id="3" name="내용 개체 틀 2"/>
          <p:cNvSpPr>
            <a:spLocks noGrp="1"/>
          </p:cNvSpPr>
          <p:nvPr>
            <p:ph idx="1"/>
          </p:nvPr>
        </p:nvSpPr>
        <p:spPr/>
        <p:txBody>
          <a:bodyPr/>
          <a:lstStyle/>
          <a:p>
            <a:r>
              <a:rPr lang="en-US" altLang="ko-KR" sz="1800" dirty="0"/>
              <a:t>13/0901r0, “d01 PHY comment 141”</a:t>
            </a:r>
          </a:p>
          <a:p>
            <a:pPr lvl="1"/>
            <a:r>
              <a:rPr lang="en-US" altLang="ko-KR" sz="1600" dirty="0" smtClean="0"/>
              <a:t>CID 141</a:t>
            </a:r>
          </a:p>
          <a:p>
            <a:pPr lvl="1"/>
            <a:r>
              <a:rPr lang="en-US" altLang="ko-KR" sz="1600" dirty="0" smtClean="0">
                <a:solidFill>
                  <a:srgbClr val="00B050"/>
                </a:solidFill>
              </a:rPr>
              <a:t>Pre-Motion </a:t>
            </a:r>
            <a:r>
              <a:rPr lang="en-US" altLang="ko-KR" sz="1600" dirty="0">
                <a:solidFill>
                  <a:srgbClr val="00B050"/>
                </a:solidFill>
              </a:rPr>
              <a:t>passes with no objection</a:t>
            </a:r>
          </a:p>
          <a:p>
            <a:r>
              <a:rPr lang="en-US" altLang="ko-KR" sz="1800" dirty="0" smtClean="0"/>
              <a:t>13/0766r2</a:t>
            </a:r>
            <a:r>
              <a:rPr lang="en-US" altLang="ko-KR" sz="1800" dirty="0"/>
              <a:t>, “Draft0.1 comment res. for 24.3.8”</a:t>
            </a:r>
          </a:p>
          <a:p>
            <a:pPr lvl="1"/>
            <a:r>
              <a:rPr lang="en-US" altLang="ko-KR" sz="1600" dirty="0" smtClean="0"/>
              <a:t>CID 872, 873</a:t>
            </a:r>
          </a:p>
          <a:p>
            <a:pPr lvl="1"/>
            <a:r>
              <a:rPr lang="en-US" altLang="ko-KR" sz="1600" dirty="0" smtClean="0">
                <a:solidFill>
                  <a:srgbClr val="00B050"/>
                </a:solidFill>
              </a:rPr>
              <a:t>Pre-Motion passes with no objection</a:t>
            </a:r>
            <a:endParaRPr lang="en-US" altLang="ko-KR" sz="1600" dirty="0">
              <a:solidFill>
                <a:srgbClr val="00B050"/>
              </a:solidFill>
            </a:endParaRPr>
          </a:p>
          <a:p>
            <a:r>
              <a:rPr lang="en-US" altLang="ko-KR" sz="1800" dirty="0" smtClean="0"/>
              <a:t>13/0905r2</a:t>
            </a:r>
            <a:r>
              <a:rPr lang="en-US" altLang="ko-KR" sz="1800" dirty="0"/>
              <a:t>, “draft0-1-comment-res-for-24.3.19 and 20”</a:t>
            </a:r>
          </a:p>
          <a:p>
            <a:pPr lvl="1"/>
            <a:r>
              <a:rPr lang="en-US" altLang="ko-KR" sz="1600" dirty="0" smtClean="0"/>
              <a:t>CID 732, 733, 734, 728, 735, 736, 737, 738, 739, 740, 741, 742, 743</a:t>
            </a:r>
          </a:p>
          <a:p>
            <a:pPr lvl="1"/>
            <a:r>
              <a:rPr lang="en-US" altLang="ko-KR" sz="1600" dirty="0" smtClean="0">
                <a:solidFill>
                  <a:srgbClr val="00B050"/>
                </a:solidFill>
              </a:rPr>
              <a:t>Pre-Motion passes with no objection</a:t>
            </a:r>
            <a:endParaRPr lang="ko-KR" altLang="en-US" dirty="0">
              <a:solidFill>
                <a:srgbClr val="00B050"/>
              </a:solidFill>
            </a:endParaRPr>
          </a:p>
          <a:p>
            <a:endParaRPr lang="ko-KR" altLang="en-US" dirty="0"/>
          </a:p>
        </p:txBody>
      </p:sp>
      <p:sp>
        <p:nvSpPr>
          <p:cNvPr id="4" name="바닥글 개체 틀 3"/>
          <p:cNvSpPr>
            <a:spLocks noGrp="1"/>
          </p:cNvSpPr>
          <p:nvPr>
            <p:ph type="ftr" sz="quarter" idx="11"/>
          </p:nvPr>
        </p:nvSpPr>
        <p:spPr/>
        <p:txBody>
          <a:bodyPr/>
          <a:lstStyle/>
          <a:p>
            <a:r>
              <a:rPr lang="en-US" altLang="ko-KR" smtClean="0"/>
              <a:t>Porat, Cheong, Yang</a:t>
            </a:r>
            <a:endParaRPr lang="en-US" altLang="ko-KR" dirty="0"/>
          </a:p>
        </p:txBody>
      </p:sp>
      <p:sp>
        <p:nvSpPr>
          <p:cNvPr id="5" name="슬라이드 번호 개체 틀 4"/>
          <p:cNvSpPr>
            <a:spLocks noGrp="1"/>
          </p:cNvSpPr>
          <p:nvPr>
            <p:ph type="sldNum" sz="quarter" idx="12"/>
          </p:nvPr>
        </p:nvSpPr>
        <p:spPr/>
        <p:txBody>
          <a:bodyPr/>
          <a:lstStyle/>
          <a:p>
            <a:r>
              <a:rPr lang="en-US" altLang="ko-KR" smtClean="0"/>
              <a:t>Slide </a:t>
            </a:r>
            <a:fld id="{3A0ECB10-EC6C-48EF-AC56-DD312EB9C17A}" type="slidenum">
              <a:rPr lang="en-US" altLang="ko-KR" smtClean="0"/>
              <a:pPr/>
              <a:t>13</a:t>
            </a:fld>
            <a:endParaRPr lang="en-US" altLang="ko-KR"/>
          </a:p>
        </p:txBody>
      </p:sp>
      <p:sp>
        <p:nvSpPr>
          <p:cNvPr id="6" name="날짜 개체 틀 5"/>
          <p:cNvSpPr>
            <a:spLocks noGrp="1"/>
          </p:cNvSpPr>
          <p:nvPr>
            <p:ph type="dt" sz="half" idx="2"/>
          </p:nvPr>
        </p:nvSpPr>
        <p:spPr/>
        <p:txBody>
          <a:bodyPr/>
          <a:lstStyle/>
          <a:p>
            <a:r>
              <a:rPr lang="en-US" altLang="ko-KR" smtClean="0"/>
              <a:t>July 2013</a:t>
            </a:r>
            <a:endParaRPr lang="en-US" altLang="ko-KR" dirty="0" smtClean="0"/>
          </a:p>
        </p:txBody>
      </p:sp>
    </p:spTree>
    <p:extLst>
      <p:ext uri="{BB962C8B-B14F-4D97-AF65-F5344CB8AC3E}">
        <p14:creationId xmlns:p14="http://schemas.microsoft.com/office/powerpoint/2010/main" val="4232186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Straw-Polls</a:t>
            </a:r>
            <a:endParaRPr lang="en-US" dirty="0"/>
          </a:p>
        </p:txBody>
      </p:sp>
      <p:sp>
        <p:nvSpPr>
          <p:cNvPr id="3" name="Content Placeholder 2"/>
          <p:cNvSpPr>
            <a:spLocks noGrp="1"/>
          </p:cNvSpPr>
          <p:nvPr>
            <p:ph idx="1"/>
          </p:nvPr>
        </p:nvSpPr>
        <p:spPr/>
        <p:txBody>
          <a:bodyPr/>
          <a:lstStyle/>
          <a:p>
            <a:r>
              <a:rPr lang="en-US" dirty="0" smtClean="0"/>
              <a:t>None during this week</a:t>
            </a:r>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July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14</a:t>
            </a:fld>
            <a:endParaRPr lang="en-US" altLang="ko-K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15</a:t>
            </a:fld>
            <a:endParaRPr lang="en-US" altLang="ko-KR"/>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 11-11-0239-02-00ah-proposed-selection-procedure.docx</a:t>
            </a:r>
          </a:p>
          <a:p>
            <a:pPr>
              <a:lnSpc>
                <a:spcPct val="80000"/>
              </a:lnSpc>
            </a:pPr>
            <a:r>
              <a:rPr lang="en-US" altLang="ko-KR" sz="1800" dirty="0" smtClean="0">
                <a:ea typeface="굴림" pitchFamily="34" charset="-127"/>
              </a:rPr>
              <a:t>[2] 11-11-1137-06-00ah-specification-framework-for-tgah.docx</a:t>
            </a:r>
          </a:p>
          <a:p>
            <a:pPr>
              <a:lnSpc>
                <a:spcPct val="80000"/>
              </a:lnSpc>
            </a:pPr>
            <a:r>
              <a:rPr lang="en-US" altLang="ko-KR" sz="1800" dirty="0" smtClean="0">
                <a:ea typeface="굴림" pitchFamily="34" charset="-127"/>
              </a:rPr>
              <a:t>[3] 11-11-0905-05-00ah-tgah-functional-requirements-and-evaluation-methodology.docx</a:t>
            </a:r>
          </a:p>
          <a:p>
            <a:pPr marL="342900" lvl="1" indent="-342900">
              <a:lnSpc>
                <a:spcPct val="80000"/>
              </a:lnSpc>
              <a:buFontTx/>
              <a:buChar char="•"/>
            </a:pPr>
            <a:r>
              <a:rPr lang="en-US" altLang="ko-KR" sz="1800" b="1" dirty="0" smtClean="0">
                <a:ea typeface="굴림" pitchFamily="34" charset="-127"/>
                <a:cs typeface="+mn-cs"/>
              </a:rPr>
              <a:t>[4] 12/0602 </a:t>
            </a:r>
            <a:r>
              <a:rPr lang="en-US" altLang="ko-KR" sz="1800" b="1" dirty="0" err="1" smtClean="0">
                <a:ea typeface="굴림" pitchFamily="34" charset="-127"/>
                <a:cs typeface="+mn-cs"/>
              </a:rPr>
              <a:t>TGah</a:t>
            </a:r>
            <a:r>
              <a:rPr lang="en-US" altLang="ko-KR" sz="1800" b="1" dirty="0" smtClean="0">
                <a:ea typeface="굴림" pitchFamily="34" charset="-127"/>
                <a:cs typeface="+mn-cs"/>
              </a:rPr>
              <a:t>-Spec-Development-Process (TBD)</a:t>
            </a:r>
          </a:p>
          <a:p>
            <a:pPr marL="342900" lvl="1" indent="-342900">
              <a:lnSpc>
                <a:spcPct val="80000"/>
              </a:lnSpc>
              <a:buFontTx/>
              <a:buChar char="•"/>
            </a:pPr>
            <a:r>
              <a:rPr lang="en-US" altLang="ko-KR" sz="1800" b="1" dirty="0" smtClean="0">
                <a:ea typeface="굴림" pitchFamily="34" charset="-127"/>
                <a:cs typeface="+mn-cs"/>
              </a:rPr>
              <a:t>[5] 11-10-0001-13-0wng-900mhz-par-and-5c.docx</a:t>
            </a:r>
          </a:p>
          <a:p>
            <a:pPr marL="342900" lvl="1" indent="-342900">
              <a:lnSpc>
                <a:spcPct val="80000"/>
              </a:lnSpc>
              <a:buFontTx/>
              <a:buChar char="•"/>
            </a:pPr>
            <a:r>
              <a:rPr lang="en-US" altLang="ko-KR" sz="1800" b="1" dirty="0" smtClean="0">
                <a:ea typeface="굴림" pitchFamily="34" charset="-127"/>
                <a:cs typeface="+mn-cs"/>
              </a:rPr>
              <a:t>[6] 11-12-0651-00-00ah-TGah-Sub-Groups.pptx</a:t>
            </a:r>
          </a:p>
          <a:p>
            <a:pPr marL="342900" lvl="1" indent="-342900">
              <a:lnSpc>
                <a:spcPct val="80000"/>
              </a:lnSpc>
              <a:buFontTx/>
              <a:buChar char="•"/>
            </a:pPr>
            <a:endParaRPr lang="en-US" altLang="ko-KR" sz="1800" b="1" dirty="0" smtClean="0">
              <a:ea typeface="굴림" pitchFamily="34" charset="-127"/>
              <a:cs typeface="+mn-cs"/>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July 2013</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 - Policies</a:t>
            </a:r>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July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16</a:t>
            </a:fld>
            <a:endParaRPr lang="en-US" altLang="ko-K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7" name="Date Placeholder 6"/>
          <p:cNvSpPr>
            <a:spLocks noGrp="1"/>
          </p:cNvSpPr>
          <p:nvPr>
            <p:ph type="dt" sz="half" idx="2"/>
          </p:nvPr>
        </p:nvSpPr>
        <p:spPr>
          <a:xfrm>
            <a:off x="696912" y="332601"/>
            <a:ext cx="1208087" cy="276999"/>
          </a:xfrm>
        </p:spPr>
        <p:txBody>
          <a:bodyPr/>
          <a:lstStyle/>
          <a:p>
            <a:r>
              <a:rPr lang="en-US" altLang="ko-KR" dirty="0"/>
              <a:t>July 2013</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8"/>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6" name="Date Placeholder 5"/>
          <p:cNvSpPr>
            <a:spLocks noGrp="1"/>
          </p:cNvSpPr>
          <p:nvPr>
            <p:ph type="dt" sz="half" idx="2"/>
          </p:nvPr>
        </p:nvSpPr>
        <p:spPr>
          <a:xfrm>
            <a:off x="696912" y="332601"/>
            <a:ext cx="1208087" cy="276999"/>
          </a:xfrm>
        </p:spPr>
        <p:txBody>
          <a:bodyPr/>
          <a:lstStyle/>
          <a:p>
            <a:r>
              <a:rPr lang="en-US" altLang="ko-KR" dirty="0"/>
              <a:t>July 2013</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2"/>
          </p:nvPr>
        </p:nvSpPr>
        <p:spPr>
          <a:xfrm>
            <a:off x="696912" y="332601"/>
            <a:ext cx="1208087" cy="276999"/>
          </a:xfrm>
        </p:spPr>
        <p:txBody>
          <a:bodyPr/>
          <a:lstStyle/>
          <a:p>
            <a:r>
              <a:rPr lang="en-US" altLang="ko-KR" dirty="0"/>
              <a:t>July 2013</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2</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ea typeface="굴림" pitchFamily="34" charset="-127"/>
              </a:rPr>
              <a:t>July 15</a:t>
            </a:r>
            <a:r>
              <a:rPr lang="en-US" altLang="ko-KR" sz="2800" b="1" baseline="30000" dirty="0" smtClean="0">
                <a:ea typeface="굴림" pitchFamily="34" charset="-127"/>
              </a:rPr>
              <a:t>th</a:t>
            </a:r>
            <a:r>
              <a:rPr lang="en-US" altLang="ko-KR" sz="2800" b="1" dirty="0" smtClean="0">
                <a:ea typeface="굴림" pitchFamily="34" charset="-127"/>
              </a:rPr>
              <a:t>-19</a:t>
            </a:r>
            <a:r>
              <a:rPr lang="en-US" altLang="ko-KR" sz="2800" b="1" baseline="30000" dirty="0" smtClean="0">
                <a:ea typeface="굴림" pitchFamily="34" charset="-127"/>
              </a:rPr>
              <a:t>th</a:t>
            </a:r>
            <a:r>
              <a:rPr lang="en-US" altLang="ko-KR" sz="2800" b="1" dirty="0" smtClean="0">
                <a:ea typeface="굴림" pitchFamily="34" charset="-127"/>
              </a:rPr>
              <a:t>, 2013 </a:t>
            </a:r>
            <a:r>
              <a:rPr lang="en-US" altLang="ko-KR" sz="2800" b="1" dirty="0">
                <a:ea typeface="굴림" pitchFamily="34" charset="-127"/>
              </a:rPr>
              <a:t>– </a:t>
            </a:r>
            <a:r>
              <a:rPr lang="en-US" altLang="ko-KR" sz="2800" b="1" dirty="0" smtClean="0">
                <a:ea typeface="굴림" pitchFamily="34" charset="-127"/>
              </a:rPr>
              <a:t>Geneva</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800" b="1" dirty="0" smtClean="0">
                <a:ea typeface="굴림" pitchFamily="34" charset="-127"/>
              </a:rPr>
              <a:t>PHY Ad-hoc sessions scheduled</a:t>
            </a:r>
          </a:p>
          <a:p>
            <a:pPr marL="800100" lvl="1" indent="-342900">
              <a:lnSpc>
                <a:spcPct val="80000"/>
              </a:lnSpc>
              <a:spcBef>
                <a:spcPct val="20000"/>
              </a:spcBef>
              <a:buFontTx/>
              <a:buChar char="•"/>
            </a:pPr>
            <a:r>
              <a:rPr lang="en-US" altLang="ko-KR" sz="1800" b="1" dirty="0" smtClean="0">
                <a:ea typeface="굴림" pitchFamily="34" charset="-127"/>
              </a:rPr>
              <a:t>Tuesday (July 16</a:t>
            </a:r>
            <a:r>
              <a:rPr lang="en-US" altLang="ko-KR" sz="1800" b="1" baseline="30000" dirty="0" smtClean="0">
                <a:ea typeface="굴림" pitchFamily="34" charset="-127"/>
              </a:rPr>
              <a:t>th</a:t>
            </a:r>
            <a:r>
              <a:rPr lang="en-US" altLang="ko-KR" sz="1800" b="1" dirty="0" smtClean="0">
                <a:ea typeface="굴림" pitchFamily="34" charset="-127"/>
              </a:rPr>
              <a:t>) PM#2 session @ CICG-Room 4</a:t>
            </a:r>
          </a:p>
          <a:p>
            <a:pPr marL="800100" lvl="1" indent="-342900">
              <a:lnSpc>
                <a:spcPct val="80000"/>
              </a:lnSpc>
              <a:spcBef>
                <a:spcPct val="20000"/>
              </a:spcBef>
              <a:buFontTx/>
              <a:buChar char="•"/>
            </a:pPr>
            <a:r>
              <a:rPr lang="en-US" altLang="ko-KR" sz="1800" b="1" dirty="0" smtClean="0">
                <a:ea typeface="굴림" pitchFamily="34" charset="-127"/>
              </a:rPr>
              <a:t>Thursday (July 18</a:t>
            </a:r>
            <a:r>
              <a:rPr lang="en-US" altLang="ko-KR" sz="1800" b="1" baseline="30000" dirty="0" smtClean="0">
                <a:ea typeface="굴림" pitchFamily="34" charset="-127"/>
              </a:rPr>
              <a:t>th</a:t>
            </a:r>
            <a:r>
              <a:rPr lang="en-US" altLang="ko-KR" sz="1800" b="1" dirty="0" smtClean="0">
                <a:ea typeface="굴림" pitchFamily="34" charset="-127"/>
              </a:rPr>
              <a:t>) AM#1 session @ CICG-Room 4</a:t>
            </a:r>
          </a:p>
          <a:p>
            <a:pPr marL="342900" indent="-342900">
              <a:lnSpc>
                <a:spcPct val="80000"/>
              </a:lnSpc>
              <a:spcBef>
                <a:spcPct val="20000"/>
              </a:spcBef>
              <a:buFontTx/>
              <a:buChar char="•"/>
            </a:pP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PHY Ad-hoc process</a:t>
            </a:r>
          </a:p>
          <a:p>
            <a:pPr marL="800100" lvl="1" indent="-342900">
              <a:lnSpc>
                <a:spcPct val="80000"/>
              </a:lnSpc>
              <a:spcBef>
                <a:spcPct val="20000"/>
              </a:spcBef>
              <a:buFontTx/>
              <a:buChar char="•"/>
            </a:pPr>
            <a:r>
              <a:rPr lang="en-US" altLang="ko-KR" sz="1800" b="1" dirty="0" smtClean="0">
                <a:ea typeface="굴림" pitchFamily="34" charset="-127"/>
              </a:rPr>
              <a:t>Designation of a secretary for the minutes </a:t>
            </a:r>
          </a:p>
          <a:p>
            <a:pPr marL="800100" lvl="1" indent="-342900">
              <a:lnSpc>
                <a:spcPct val="80000"/>
              </a:lnSpc>
              <a:spcBef>
                <a:spcPct val="20000"/>
              </a:spcBef>
              <a:buFontTx/>
              <a:buChar char="•"/>
            </a:pPr>
            <a:r>
              <a:rPr lang="en-US" altLang="ko-KR" sz="1800" b="1" dirty="0" smtClean="0">
                <a:ea typeface="굴림" pitchFamily="34" charset="-127"/>
              </a:rPr>
              <a:t>Reminder on Affiliation, IEEE Patent review and IP claims policies</a:t>
            </a:r>
            <a:endParaRPr lang="en-US" altLang="ko-KR" sz="1600" dirty="0">
              <a:ea typeface="굴림" pitchFamily="34" charset="-127"/>
            </a:endParaRPr>
          </a:p>
          <a:p>
            <a:pPr marL="800100" lvl="1" indent="-342900">
              <a:lnSpc>
                <a:spcPct val="80000"/>
              </a:lnSpc>
              <a:spcBef>
                <a:spcPct val="20000"/>
              </a:spcBef>
              <a:buFontTx/>
              <a:buChar char="•"/>
            </a:pPr>
            <a:r>
              <a:rPr lang="en-US" altLang="ko-KR" sz="1800" b="1" dirty="0" smtClean="0">
                <a:ea typeface="굴림" pitchFamily="34" charset="-127"/>
              </a:rPr>
              <a:t>Reminder to record attendance</a:t>
            </a:r>
            <a:endParaRPr lang="en-US" altLang="ko-KR" sz="1800" b="1" dirty="0">
              <a:ea typeface="굴림" pitchFamily="34" charset="-127"/>
            </a:endParaRPr>
          </a:p>
          <a:p>
            <a:pPr marL="1257300" lvl="2" indent="-342900">
              <a:lnSpc>
                <a:spcPct val="80000"/>
              </a:lnSpc>
              <a:spcBef>
                <a:spcPct val="20000"/>
              </a:spcBef>
              <a:buFontTx/>
              <a:buChar char="•"/>
            </a:pPr>
            <a:r>
              <a:rPr lang="en-US" altLang="ko-KR" sz="1800" b="1" dirty="0" smtClean="0">
                <a:ea typeface="굴림" pitchFamily="34" charset="-127"/>
              </a:rPr>
              <a:t>Review of operating rules for PHY ad hoc</a:t>
            </a:r>
          </a:p>
          <a:p>
            <a:pPr marL="1257300" lvl="2" indent="-342900">
              <a:lnSpc>
                <a:spcPct val="80000"/>
              </a:lnSpc>
              <a:spcBef>
                <a:spcPct val="20000"/>
              </a:spcBef>
              <a:buFontTx/>
              <a:buChar char="•"/>
            </a:pPr>
            <a:r>
              <a:rPr lang="en-US" altLang="ko-KR" sz="1800" b="1" dirty="0" smtClean="0">
                <a:ea typeface="굴림" pitchFamily="34" charset="-127"/>
              </a:rPr>
              <a:t>Call for submissions for comment resolution</a:t>
            </a:r>
          </a:p>
          <a:p>
            <a:pPr marL="1257300" lvl="2" indent="-342900">
              <a:lnSpc>
                <a:spcPct val="80000"/>
              </a:lnSpc>
              <a:spcBef>
                <a:spcPct val="20000"/>
              </a:spcBef>
              <a:buFontTx/>
              <a:buChar char="•"/>
            </a:pPr>
            <a:r>
              <a:rPr lang="en-US" altLang="ko-KR" sz="1800" b="1" dirty="0" smtClean="0">
                <a:ea typeface="굴림" pitchFamily="34" charset="-127"/>
              </a:rPr>
              <a:t>Call for submissions other than for comment resolution</a:t>
            </a:r>
          </a:p>
          <a:p>
            <a:pPr marL="1257300" lvl="2" indent="-342900">
              <a:lnSpc>
                <a:spcPct val="80000"/>
              </a:lnSpc>
              <a:spcBef>
                <a:spcPct val="20000"/>
              </a:spcBef>
              <a:buFontTx/>
              <a:buChar char="•"/>
            </a:pPr>
            <a:r>
              <a:rPr lang="en-US" altLang="ko-KR" sz="1800" b="1" dirty="0" smtClean="0">
                <a:ea typeface="굴림" pitchFamily="34" charset="-127"/>
              </a:rPr>
              <a:t>Address submissions for comment resolution</a:t>
            </a:r>
          </a:p>
          <a:p>
            <a:pPr marL="1257300" lvl="2" indent="-342900">
              <a:lnSpc>
                <a:spcPct val="80000"/>
              </a:lnSpc>
              <a:spcBef>
                <a:spcPct val="20000"/>
              </a:spcBef>
              <a:buFontTx/>
              <a:buChar char="•"/>
            </a:pPr>
            <a:r>
              <a:rPr lang="en-US" altLang="ko-KR" sz="1800" b="1" dirty="0" smtClean="0">
                <a:ea typeface="굴림" pitchFamily="34" charset="-127"/>
              </a:rPr>
              <a:t>Address submissions not for comment resolution</a:t>
            </a:r>
          </a:p>
          <a:p>
            <a:pPr marL="800100" lvl="1" indent="-342900">
              <a:lnSpc>
                <a:spcPct val="80000"/>
              </a:lnSpc>
              <a:spcBef>
                <a:spcPct val="20000"/>
              </a:spcBef>
              <a:buFontTx/>
              <a:buChar char="•"/>
            </a:pPr>
            <a:r>
              <a:rPr lang="en-US" altLang="ko-KR" sz="1800" b="1" dirty="0" smtClean="0">
                <a:ea typeface="굴림" pitchFamily="34" charset="-127"/>
              </a:rPr>
              <a:t>Adjourn</a:t>
            </a:r>
          </a:p>
          <a:p>
            <a:pPr marL="342900" indent="-342900">
              <a:lnSpc>
                <a:spcPct val="80000"/>
              </a:lnSpc>
              <a:spcBef>
                <a:spcPct val="20000"/>
              </a:spcBef>
              <a:buFontTx/>
              <a:buChar char="•"/>
            </a:pPr>
            <a:endParaRPr lang="en-US" altLang="ko-KR" sz="1800" b="1"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a:t>July 2013</a:t>
            </a:r>
          </a:p>
        </p:txBody>
      </p:sp>
    </p:spTree>
    <p:extLst>
      <p:ext uri="{BB962C8B-B14F-4D97-AF65-F5344CB8AC3E}">
        <p14:creationId xmlns:p14="http://schemas.microsoft.com/office/powerpoint/2010/main" val="17514364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 name="Date Placeholder 4"/>
          <p:cNvSpPr>
            <a:spLocks noGrp="1"/>
          </p:cNvSpPr>
          <p:nvPr>
            <p:ph type="dt" sz="half" idx="2"/>
          </p:nvPr>
        </p:nvSpPr>
        <p:spPr>
          <a:xfrm>
            <a:off x="696912" y="332601"/>
            <a:ext cx="1208087" cy="276999"/>
          </a:xfrm>
        </p:spPr>
        <p:txBody>
          <a:bodyPr/>
          <a:lstStyle/>
          <a:p>
            <a:r>
              <a:rPr lang="en-US" altLang="ko-KR" dirty="0"/>
              <a:t>July 2013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7" name="Footer Placeholder 6"/>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 name="Date Placeholder 5"/>
          <p:cNvSpPr>
            <a:spLocks noGrp="1"/>
          </p:cNvSpPr>
          <p:nvPr>
            <p:ph type="dt" sz="half" idx="2"/>
          </p:nvPr>
        </p:nvSpPr>
        <p:spPr>
          <a:xfrm>
            <a:off x="696912" y="332601"/>
            <a:ext cx="1208087" cy="276999"/>
          </a:xfrm>
        </p:spPr>
        <p:txBody>
          <a:bodyPr/>
          <a:lstStyle/>
          <a:p>
            <a:r>
              <a:rPr lang="en-US" altLang="ko-KR" dirty="0"/>
              <a:t>July 2013</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22</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July 2013</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23</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July 2013</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24</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July 2013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b="0" dirty="0" smtClean="0"/>
              <a:t>The following summary is derived from 11-12/239r2</a:t>
            </a:r>
            <a:endParaRPr lang="en-GB" sz="2000" b="0" u="sng" dirty="0" smtClean="0"/>
          </a:p>
          <a:p>
            <a:r>
              <a:rPr lang="en-GB" sz="2000" b="0" u="sng" dirty="0" smtClean="0"/>
              <a:t>Pre-Motion:</a:t>
            </a:r>
            <a:r>
              <a:rPr lang="en-GB" sz="2000" b="0" dirty="0" smtClean="0"/>
              <a:t> A pre-motion (doesn’t require voting rights) result of &gt;=75% is required within an Ad Hoc to approve the resolution of all or part of an issue and forward that resolved item to the </a:t>
            </a:r>
            <a:r>
              <a:rPr lang="en-GB" sz="2000" b="0" dirty="0" err="1" smtClean="0"/>
              <a:t>Taskgroup</a:t>
            </a:r>
            <a:r>
              <a:rPr lang="en-GB" sz="2000" b="0" dirty="0" smtClean="0"/>
              <a:t> where it becomes a motion that requires &gt;=75% approval to modify the specification framework or the draft specification.</a:t>
            </a:r>
          </a:p>
          <a:p>
            <a:pPr lvl="1"/>
            <a:r>
              <a:rPr lang="en-GB" sz="1600" dirty="0" smtClean="0"/>
              <a:t>Note: the term Pre-Motion was introduced by11ac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r>
              <a:rPr lang="en-GB" sz="2000" b="0" u="sng" dirty="0" smtClean="0"/>
              <a:t>Stalemate:</a:t>
            </a:r>
            <a:r>
              <a:rPr lang="en-GB" sz="2000" b="0" dirty="0" smtClean="0"/>
              <a:t> In the case a consensus can not be reached within an Ad Hoc group (a stalemate that prohibits further progress), the subject is moved to the </a:t>
            </a:r>
            <a:r>
              <a:rPr lang="en-GB" sz="2000" b="0" dirty="0" err="1" smtClean="0"/>
              <a:t>Taskgroup</a:t>
            </a:r>
            <a:r>
              <a:rPr lang="en-GB" sz="2000" b="0" dirty="0" smtClean="0"/>
              <a:t> if an Ad Hoc straw poll vote to move the subject to the </a:t>
            </a:r>
            <a:r>
              <a:rPr lang="en-GB" sz="2000" b="0" dirty="0" err="1" smtClean="0"/>
              <a:t>Taskgroup</a:t>
            </a:r>
            <a:r>
              <a:rPr lang="en-GB" sz="2000" b="0" dirty="0" smtClean="0"/>
              <a:t> achieves &gt;50% approval. </a:t>
            </a:r>
            <a:endParaRPr lang="en-US" sz="1800" b="0" dirty="0" smtClean="0"/>
          </a:p>
          <a:p>
            <a:endParaRPr lang="en-US" sz="2000" b="0"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July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a:t>
            </a:fld>
            <a:endParaRPr lang="en-US" altLang="ko-KR"/>
          </a:p>
        </p:txBody>
      </p:sp>
    </p:spTree>
    <p:extLst>
      <p:ext uri="{BB962C8B-B14F-4D97-AF65-F5344CB8AC3E}">
        <p14:creationId xmlns:p14="http://schemas.microsoft.com/office/powerpoint/2010/main" val="21820357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p:txBody>
          <a:bodyPr/>
          <a:lstStyle/>
          <a:p>
            <a:r>
              <a:rPr lang="en-GB" sz="2000" b="0" u="sng" dirty="0" smtClean="0"/>
              <a:t>Transfer to another ad hoc: </a:t>
            </a:r>
            <a:r>
              <a:rPr lang="en-GB" sz="2000" b="0" dirty="0" smtClean="0"/>
              <a:t>A motion passing with &gt;50% in the </a:t>
            </a:r>
            <a:r>
              <a:rPr lang="en-GB" sz="2000" b="0" dirty="0" err="1" smtClean="0"/>
              <a:t>Taskgroup</a:t>
            </a:r>
            <a:r>
              <a:rPr lang="en-GB" sz="2000" b="0" dirty="0" smtClean="0"/>
              <a:t> shall be sufficient to move an issue previously assigned to an Ad Hoc group to any Ad Hoc group. A straw poll vote of &gt;50% is required in an Ad Hoc group to refuse an issue from the </a:t>
            </a:r>
            <a:r>
              <a:rPr lang="en-GB" sz="2000" b="0" dirty="0" err="1" smtClean="0"/>
              <a:t>Taskgroup</a:t>
            </a:r>
            <a:r>
              <a:rPr lang="en-GB" sz="2000" b="0" dirty="0" smtClean="0"/>
              <a:t>.</a:t>
            </a:r>
            <a:endParaRPr lang="en-US" sz="2000" b="0" dirty="0" smtClean="0"/>
          </a:p>
          <a:p>
            <a:r>
              <a:rPr lang="en-GB" sz="2000" b="0" u="sng" dirty="0" smtClean="0"/>
              <a:t>Transfer to another ad hoc: </a:t>
            </a:r>
            <a:r>
              <a:rPr lang="en-GB" sz="20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2000" b="0" dirty="0" smtClean="0"/>
          </a:p>
          <a:p>
            <a:r>
              <a:rPr lang="en-GB" sz="2000" b="0" dirty="0" smtClean="0"/>
              <a:t>To be accepted into the Draft specification, proposals from Ad Hoc group require a motion that passes with &gt;=75% </a:t>
            </a:r>
            <a:r>
              <a:rPr lang="en-GB" sz="2000" b="0" dirty="0" err="1" smtClean="0"/>
              <a:t>Taskgroup</a:t>
            </a:r>
            <a:r>
              <a:rPr lang="en-GB" sz="2000" b="0" dirty="0" smtClean="0"/>
              <a:t> approval </a:t>
            </a:r>
            <a:endParaRPr lang="en-US" sz="2000" b="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July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a:t>
            </a:fld>
            <a:endParaRPr lang="en-US" altLang="ko-KR"/>
          </a:p>
        </p:txBody>
      </p:sp>
    </p:spTree>
    <p:extLst>
      <p:ext uri="{BB962C8B-B14F-4D97-AF65-F5344CB8AC3E}">
        <p14:creationId xmlns:p14="http://schemas.microsoft.com/office/powerpoint/2010/main" val="17107799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5</a:t>
            </a:fld>
            <a:endParaRPr lang="en-US" altLang="ko-KR"/>
          </a:p>
        </p:txBody>
      </p:sp>
      <p:sp>
        <p:nvSpPr>
          <p:cNvPr id="52226" name="Rectangle 2"/>
          <p:cNvSpPr>
            <a:spLocks noGrp="1" noChangeArrowheads="1"/>
          </p:cNvSpPr>
          <p:nvPr>
            <p:ph type="ctrTitle"/>
          </p:nvPr>
        </p:nvSpPr>
        <p:spPr/>
        <p:txBody>
          <a:bodyPr/>
          <a:lstStyle/>
          <a:p>
            <a:r>
              <a:rPr lang="en-US" altLang="ko-KR" dirty="0" smtClean="0">
                <a:ea typeface="굴림" pitchFamily="34" charset="-127"/>
              </a:rPr>
              <a:t>Submissions and notes</a:t>
            </a:r>
            <a:endParaRPr lang="en-US" altLang="ko-KR" dirty="0">
              <a:ea typeface="굴림" pitchFamily="34" charset="-127"/>
            </a:endParaRPr>
          </a:p>
        </p:txBody>
      </p:sp>
      <p:sp>
        <p:nvSpPr>
          <p:cNvPr id="52227" name="Rectangle 3"/>
          <p:cNvSpPr>
            <a:spLocks noGrp="1" noChangeArrowheads="1"/>
          </p:cNvSpPr>
          <p:nvPr>
            <p:ph type="subTitle" idx="1"/>
          </p:nvPr>
        </p:nvSpPr>
        <p:spPr/>
        <p:txBody>
          <a:bodyPr/>
          <a:lstStyle/>
          <a:p>
            <a:r>
              <a:rPr lang="en-US" altLang="ko-KR" dirty="0">
                <a:ea typeface="굴림" pitchFamily="34" charset="-127"/>
              </a:rPr>
              <a:t>Most recent </a:t>
            </a:r>
            <a:r>
              <a:rPr lang="en-US" altLang="ko-KR" dirty="0" smtClean="0">
                <a:ea typeface="굴림" pitchFamily="34" charset="-127"/>
              </a:rPr>
              <a:t>items </a:t>
            </a:r>
            <a:r>
              <a:rPr lang="en-US" altLang="ko-KR" dirty="0">
                <a:ea typeface="굴림" pitchFamily="34" charset="-127"/>
              </a:rPr>
              <a:t>are at the top of this </a:t>
            </a:r>
            <a:r>
              <a:rPr lang="en-US" altLang="ko-KR" dirty="0" smtClean="0">
                <a:ea typeface="굴림" pitchFamily="34" charset="-127"/>
              </a:rPr>
              <a:t>section.</a:t>
            </a:r>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July 2013</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6</a:t>
            </a:fld>
            <a:endParaRPr lang="en-US" altLang="ko-KR"/>
          </a:p>
        </p:txBody>
      </p:sp>
      <p:sp>
        <p:nvSpPr>
          <p:cNvPr id="53250" name="Rectangle 2"/>
          <p:cNvSpPr>
            <a:spLocks noGrp="1" noChangeArrowheads="1"/>
          </p:cNvSpPr>
          <p:nvPr>
            <p:ph type="title"/>
          </p:nvPr>
        </p:nvSpPr>
        <p:spPr/>
        <p:txBody>
          <a:bodyPr/>
          <a:lstStyle/>
          <a:p>
            <a:r>
              <a:rPr lang="en-US" altLang="ko-KR" dirty="0">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dirty="0">
                <a:ea typeface="굴림" pitchFamily="34" charset="-127"/>
              </a:rPr>
              <a:t>Text coloring:</a:t>
            </a:r>
          </a:p>
          <a:p>
            <a:pPr lvl="1"/>
            <a:r>
              <a:rPr lang="en-US" altLang="ko-KR" dirty="0">
                <a:ea typeface="굴림" pitchFamily="34" charset="-127"/>
              </a:rPr>
              <a:t>Black = pending agenda item</a:t>
            </a:r>
          </a:p>
          <a:p>
            <a:pPr lvl="1"/>
            <a:r>
              <a:rPr lang="en-US" altLang="ko-KR" dirty="0">
                <a:solidFill>
                  <a:srgbClr val="FF3300"/>
                </a:solidFill>
                <a:ea typeface="굴림" pitchFamily="34" charset="-127"/>
              </a:rPr>
              <a:t>Red</a:t>
            </a:r>
            <a:r>
              <a:rPr lang="en-US" altLang="ko-KR" dirty="0">
                <a:ea typeface="굴림" pitchFamily="34" charset="-127"/>
              </a:rPr>
              <a:t> = item partially addressed</a:t>
            </a:r>
          </a:p>
          <a:p>
            <a:pPr lvl="1"/>
            <a:r>
              <a:rPr lang="en-US" altLang="ko-KR" dirty="0">
                <a:solidFill>
                  <a:srgbClr val="00CC00"/>
                </a:solidFill>
                <a:ea typeface="굴림" pitchFamily="34" charset="-127"/>
              </a:rPr>
              <a:t>Green</a:t>
            </a:r>
            <a:r>
              <a:rPr lang="en-US" altLang="ko-KR" dirty="0">
                <a:ea typeface="굴림" pitchFamily="34" charset="-127"/>
              </a:rPr>
              <a:t> = item completed</a:t>
            </a:r>
          </a:p>
          <a:p>
            <a:pPr lvl="1"/>
            <a:r>
              <a:rPr lang="en-US" altLang="ko-KR" dirty="0">
                <a:solidFill>
                  <a:schemeClr val="bg2"/>
                </a:solidFill>
                <a:ea typeface="굴림" pitchFamily="34" charset="-127"/>
              </a:rPr>
              <a:t>Gray</a:t>
            </a:r>
            <a:r>
              <a:rPr lang="en-US" altLang="ko-KR" dirty="0">
                <a:ea typeface="굴림" pitchFamily="34" charset="-127"/>
              </a:rPr>
              <a:t> = item not addressed in the session indicated at the top of the </a:t>
            </a:r>
            <a:r>
              <a:rPr lang="en-US" altLang="ko-KR" dirty="0" smtClean="0">
                <a:ea typeface="굴림" pitchFamily="34" charset="-127"/>
              </a:rPr>
              <a:t>slide</a:t>
            </a:r>
          </a:p>
          <a:p>
            <a:pPr lvl="1"/>
            <a:endParaRPr lang="en-US" altLang="ko-KR" dirty="0">
              <a:ea typeface="굴림" pitchFamily="34" charset="-127"/>
            </a:endParaRPr>
          </a:p>
          <a:p>
            <a:r>
              <a:rPr lang="en-US" altLang="ko-KR" dirty="0" smtClean="0">
                <a:ea typeface="굴림" pitchFamily="34" charset="-127"/>
              </a:rPr>
              <a:t>Handling the database for comments resolution</a:t>
            </a:r>
          </a:p>
          <a:p>
            <a:pPr lvl="1"/>
            <a:r>
              <a:rPr lang="en-US" altLang="ko-KR" dirty="0" smtClean="0">
                <a:ea typeface="굴림" pitchFamily="34" charset="-127"/>
              </a:rPr>
              <a:t>Dave </a:t>
            </a:r>
            <a:r>
              <a:rPr lang="en-US" altLang="ko-KR" dirty="0" err="1" smtClean="0">
                <a:ea typeface="굴림" pitchFamily="34" charset="-127"/>
              </a:rPr>
              <a:t>Halasz</a:t>
            </a:r>
            <a:r>
              <a:rPr lang="en-US" altLang="ko-KR" dirty="0" smtClean="0">
                <a:ea typeface="굴림" pitchFamily="34" charset="-127"/>
              </a:rPr>
              <a:t> (Qualcomm) handles for PHY comments</a:t>
            </a:r>
          </a:p>
          <a:p>
            <a:pPr lvl="1"/>
            <a:r>
              <a:rPr lang="en-US" altLang="ko-KR" dirty="0" err="1" smtClean="0">
                <a:solidFill>
                  <a:schemeClr val="bg1">
                    <a:lumMod val="50000"/>
                  </a:schemeClr>
                </a:solidFill>
                <a:ea typeface="굴림" pitchFamily="34" charset="-127"/>
              </a:rPr>
              <a:t>Yongho</a:t>
            </a:r>
            <a:r>
              <a:rPr lang="en-US" altLang="ko-KR" dirty="0" smtClean="0">
                <a:solidFill>
                  <a:schemeClr val="bg1">
                    <a:lumMod val="50000"/>
                  </a:schemeClr>
                </a:solidFill>
                <a:ea typeface="굴림" pitchFamily="34" charset="-127"/>
              </a:rPr>
              <a:t> </a:t>
            </a:r>
            <a:r>
              <a:rPr lang="en-US" altLang="ko-KR" dirty="0" err="1" smtClean="0">
                <a:solidFill>
                  <a:schemeClr val="bg1">
                    <a:lumMod val="50000"/>
                  </a:schemeClr>
                </a:solidFill>
                <a:ea typeface="굴림" pitchFamily="34" charset="-127"/>
              </a:rPr>
              <a:t>Seok</a:t>
            </a:r>
            <a:r>
              <a:rPr lang="en-US" altLang="ko-KR" dirty="0" smtClean="0">
                <a:solidFill>
                  <a:schemeClr val="bg1">
                    <a:lumMod val="50000"/>
                  </a:schemeClr>
                </a:solidFill>
                <a:ea typeface="굴림" pitchFamily="34" charset="-127"/>
              </a:rPr>
              <a:t> (LGE) handles for MAC comments</a:t>
            </a:r>
          </a:p>
          <a:p>
            <a:pPr lvl="1"/>
            <a:r>
              <a:rPr lang="en-US" altLang="ko-KR" dirty="0" err="1" smtClean="0">
                <a:solidFill>
                  <a:schemeClr val="bg1">
                    <a:lumMod val="50000"/>
                  </a:schemeClr>
                </a:solidFill>
                <a:ea typeface="굴림" pitchFamily="34" charset="-127"/>
              </a:rPr>
              <a:t>Minyoung</a:t>
            </a:r>
            <a:r>
              <a:rPr lang="en-US" altLang="ko-KR" dirty="0" smtClean="0">
                <a:solidFill>
                  <a:schemeClr val="bg1">
                    <a:lumMod val="50000"/>
                  </a:schemeClr>
                </a:solidFill>
                <a:ea typeface="굴림" pitchFamily="34" charset="-127"/>
              </a:rPr>
              <a:t> (Intel) handles for overall comments</a:t>
            </a:r>
            <a:endParaRPr lang="en-US" altLang="ko-KR" dirty="0">
              <a:solidFill>
                <a:schemeClr val="bg1">
                  <a:lumMod val="50000"/>
                </a:schemeClr>
              </a:solidFill>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July 2013</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Submissions</a:t>
            </a:r>
            <a:endParaRPr lang="en-US" dirty="0"/>
          </a:p>
        </p:txBody>
      </p:sp>
      <p:sp>
        <p:nvSpPr>
          <p:cNvPr id="11" name="Content Placeholder 10"/>
          <p:cNvSpPr>
            <a:spLocks noGrp="1"/>
          </p:cNvSpPr>
          <p:nvPr>
            <p:ph idx="1"/>
          </p:nvPr>
        </p:nvSpPr>
        <p:spPr/>
        <p:txBody>
          <a:bodyPr/>
          <a:lstStyle/>
          <a:p>
            <a:r>
              <a:rPr lang="en-US" altLang="ko-KR" sz="1800" dirty="0">
                <a:solidFill>
                  <a:srgbClr val="00B050"/>
                </a:solidFill>
              </a:rPr>
              <a:t>13/0668r0, “Proposed resolutions for P802.11ah D0.1 CC9</a:t>
            </a:r>
            <a:r>
              <a:rPr lang="en-US" altLang="ko-KR" sz="1800" dirty="0" smtClean="0">
                <a:solidFill>
                  <a:srgbClr val="00B050"/>
                </a:solidFill>
              </a:rPr>
              <a:t>”</a:t>
            </a:r>
            <a:endParaRPr lang="en-US" altLang="ko-KR" sz="1800" dirty="0">
              <a:solidFill>
                <a:srgbClr val="00B050"/>
              </a:solidFill>
            </a:endParaRPr>
          </a:p>
          <a:p>
            <a:pPr lvl="1"/>
            <a:r>
              <a:rPr lang="en-US" altLang="ko-KR" sz="1600" dirty="0" smtClean="0">
                <a:solidFill>
                  <a:srgbClr val="00B050"/>
                </a:solidFill>
              </a:rPr>
              <a:t>Mitsuru Iwaoka (Yokogawa Industry)</a:t>
            </a:r>
          </a:p>
          <a:p>
            <a:pPr lvl="1"/>
            <a:r>
              <a:rPr lang="en-US" altLang="ko-KR" sz="1600" dirty="0" smtClean="0">
                <a:solidFill>
                  <a:srgbClr val="00B050"/>
                </a:solidFill>
              </a:rPr>
              <a:t>FYI, CID 555, 576 are deferred</a:t>
            </a:r>
            <a:endParaRPr lang="ko-KR" altLang="ko-KR" sz="1600" dirty="0">
              <a:solidFill>
                <a:srgbClr val="00B050"/>
              </a:solidFill>
            </a:endParaRPr>
          </a:p>
          <a:p>
            <a:r>
              <a:rPr lang="en-US" sz="1800" dirty="0" smtClean="0">
                <a:solidFill>
                  <a:srgbClr val="00B050"/>
                </a:solidFill>
              </a:rPr>
              <a:t>13/0715r1, “</a:t>
            </a:r>
            <a:r>
              <a:rPr lang="en-US" altLang="ko-KR" sz="1800" dirty="0">
                <a:solidFill>
                  <a:srgbClr val="00B050"/>
                </a:solidFill>
              </a:rPr>
              <a:t>d01 PHY comment </a:t>
            </a:r>
            <a:r>
              <a:rPr lang="en-US" altLang="ko-KR" sz="1800" dirty="0" smtClean="0">
                <a:solidFill>
                  <a:srgbClr val="00B050"/>
                </a:solidFill>
              </a:rPr>
              <a:t>resolutions” </a:t>
            </a:r>
          </a:p>
          <a:p>
            <a:pPr lvl="1"/>
            <a:r>
              <a:rPr lang="en-US" sz="1600" dirty="0" err="1" smtClean="0">
                <a:solidFill>
                  <a:srgbClr val="00B050"/>
                </a:solidFill>
              </a:rPr>
              <a:t>Hongyuan</a:t>
            </a:r>
            <a:r>
              <a:rPr lang="en-US" sz="1600" dirty="0" smtClean="0">
                <a:solidFill>
                  <a:srgbClr val="00B050"/>
                </a:solidFill>
              </a:rPr>
              <a:t> Zhang (Marvell)</a:t>
            </a:r>
          </a:p>
          <a:p>
            <a:pPr lvl="1"/>
            <a:r>
              <a:rPr lang="en-US" sz="1600" dirty="0" smtClean="0">
                <a:solidFill>
                  <a:srgbClr val="00B050"/>
                </a:solidFill>
              </a:rPr>
              <a:t>FYI, CID 33 is deferred for awaiting commenter’s submission</a:t>
            </a:r>
          </a:p>
          <a:p>
            <a:r>
              <a:rPr lang="en-US" altLang="ko-KR" sz="1800" dirty="0" smtClean="0">
                <a:solidFill>
                  <a:srgbClr val="00B050"/>
                </a:solidFill>
              </a:rPr>
              <a:t>13/0766r1, “Draft0.1 </a:t>
            </a:r>
            <a:r>
              <a:rPr lang="en-US" altLang="ko-KR" sz="1800" dirty="0">
                <a:solidFill>
                  <a:srgbClr val="00B050"/>
                </a:solidFill>
              </a:rPr>
              <a:t>comment res. for </a:t>
            </a:r>
            <a:r>
              <a:rPr lang="en-US" altLang="ko-KR" sz="1800" dirty="0" smtClean="0">
                <a:solidFill>
                  <a:srgbClr val="00B050"/>
                </a:solidFill>
              </a:rPr>
              <a:t>24.3.8”</a:t>
            </a:r>
          </a:p>
          <a:p>
            <a:pPr lvl="1"/>
            <a:r>
              <a:rPr lang="en-US" sz="1600" dirty="0" smtClean="0">
                <a:solidFill>
                  <a:srgbClr val="00B050"/>
                </a:solidFill>
              </a:rPr>
              <a:t>Eugene </a:t>
            </a:r>
            <a:r>
              <a:rPr lang="en-US" sz="1600" dirty="0" err="1" smtClean="0">
                <a:solidFill>
                  <a:srgbClr val="00B050"/>
                </a:solidFill>
              </a:rPr>
              <a:t>Baik</a:t>
            </a:r>
            <a:r>
              <a:rPr lang="en-US" sz="1600" dirty="0" smtClean="0">
                <a:solidFill>
                  <a:srgbClr val="00B050"/>
                </a:solidFill>
              </a:rPr>
              <a:t> (Qualcomm)</a:t>
            </a:r>
          </a:p>
          <a:p>
            <a:pPr lvl="1"/>
            <a:r>
              <a:rPr lang="en-US" sz="1600" dirty="0" smtClean="0">
                <a:solidFill>
                  <a:srgbClr val="00B050"/>
                </a:solidFill>
              </a:rPr>
              <a:t>FYI, CID 872, 873 are deferred reflecting discussions</a:t>
            </a:r>
          </a:p>
          <a:p>
            <a:r>
              <a:rPr lang="en-US" altLang="ko-KR" sz="1800" dirty="0" smtClean="0">
                <a:solidFill>
                  <a:srgbClr val="00B050"/>
                </a:solidFill>
              </a:rPr>
              <a:t>13/0767r1, “Draft0.1 </a:t>
            </a:r>
            <a:r>
              <a:rPr lang="en-US" altLang="ko-KR" sz="1800" dirty="0">
                <a:solidFill>
                  <a:srgbClr val="00B050"/>
                </a:solidFill>
              </a:rPr>
              <a:t>comment res. for </a:t>
            </a:r>
            <a:r>
              <a:rPr lang="en-US" altLang="ko-KR" sz="1800" dirty="0" smtClean="0">
                <a:solidFill>
                  <a:srgbClr val="00B050"/>
                </a:solidFill>
              </a:rPr>
              <a:t>24.3.17”</a:t>
            </a:r>
          </a:p>
          <a:p>
            <a:pPr lvl="1"/>
            <a:r>
              <a:rPr lang="en-US" sz="1600" dirty="0" smtClean="0">
                <a:solidFill>
                  <a:srgbClr val="00B050"/>
                </a:solidFill>
              </a:rPr>
              <a:t>Eugene </a:t>
            </a:r>
            <a:r>
              <a:rPr lang="en-US" sz="1600" dirty="0" err="1" smtClean="0">
                <a:solidFill>
                  <a:srgbClr val="00B050"/>
                </a:solidFill>
              </a:rPr>
              <a:t>Baik</a:t>
            </a:r>
            <a:r>
              <a:rPr lang="en-US" sz="1600" dirty="0" smtClean="0">
                <a:solidFill>
                  <a:srgbClr val="00B050"/>
                </a:solidFill>
              </a:rPr>
              <a:t> (Qualcomm)</a:t>
            </a:r>
          </a:p>
          <a:p>
            <a:pPr lvl="1"/>
            <a:r>
              <a:rPr lang="en-US" sz="1600" dirty="0" smtClean="0">
                <a:solidFill>
                  <a:srgbClr val="00B050"/>
                </a:solidFill>
              </a:rPr>
              <a:t>FYI, CID 566 is deferred reflecting discussions</a:t>
            </a:r>
          </a:p>
          <a:p>
            <a:endParaRPr lang="en-US" sz="2000" dirty="0"/>
          </a:p>
        </p:txBody>
      </p:sp>
      <p:sp>
        <p:nvSpPr>
          <p:cNvPr id="3" name="Footer Placeholder 2"/>
          <p:cNvSpPr>
            <a:spLocks noGrp="1"/>
          </p:cNvSpPr>
          <p:nvPr>
            <p:ph type="ftr" sz="quarter" idx="11"/>
          </p:nvPr>
        </p:nvSpPr>
        <p:spPr/>
        <p:txBody>
          <a:bodyPr/>
          <a:lstStyle/>
          <a:p>
            <a:r>
              <a:rPr lang="en-US" altLang="ko-KR" smtClean="0"/>
              <a:t>Porat, Cheong, Yang</a:t>
            </a:r>
            <a:endParaRPr lang="en-US" altLang="ko-KR"/>
          </a:p>
        </p:txBody>
      </p:sp>
      <p:sp>
        <p:nvSpPr>
          <p:cNvPr id="4" name="Slide Number Placeholder 3"/>
          <p:cNvSpPr>
            <a:spLocks noGrp="1"/>
          </p:cNvSpPr>
          <p:nvPr>
            <p:ph type="sldNum" sz="quarter" idx="12"/>
          </p:nvPr>
        </p:nvSpPr>
        <p:spPr/>
        <p:txBody>
          <a:bodyPr/>
          <a:lstStyle/>
          <a:p>
            <a:r>
              <a:rPr lang="en-US" altLang="ko-KR" smtClean="0"/>
              <a:t>Slide </a:t>
            </a:r>
            <a:fld id="{9DC46E67-0FD3-4878-8A8A-2382135597BA}" type="slidenum">
              <a:rPr lang="en-US" altLang="ko-KR" smtClean="0"/>
              <a:pPr/>
              <a:t>7</a:t>
            </a:fld>
            <a:endParaRPr lang="en-US" altLang="ko-KR"/>
          </a:p>
        </p:txBody>
      </p:sp>
      <p:sp>
        <p:nvSpPr>
          <p:cNvPr id="2" name="Date Placeholder 1"/>
          <p:cNvSpPr>
            <a:spLocks noGrp="1"/>
          </p:cNvSpPr>
          <p:nvPr>
            <p:ph type="dt" sz="half" idx="2"/>
          </p:nvPr>
        </p:nvSpPr>
        <p:spPr/>
        <p:txBody>
          <a:bodyPr/>
          <a:lstStyle/>
          <a:p>
            <a:r>
              <a:rPr lang="en-US" altLang="ko-KR" dirty="0"/>
              <a:t>July 2013</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Submissions (2)</a:t>
            </a:r>
            <a:endParaRPr lang="ko-KR" altLang="en-US" dirty="0"/>
          </a:p>
        </p:txBody>
      </p:sp>
      <p:sp>
        <p:nvSpPr>
          <p:cNvPr id="3" name="내용 개체 틀 2"/>
          <p:cNvSpPr>
            <a:spLocks noGrp="1"/>
          </p:cNvSpPr>
          <p:nvPr>
            <p:ph idx="1"/>
          </p:nvPr>
        </p:nvSpPr>
        <p:spPr/>
        <p:txBody>
          <a:bodyPr/>
          <a:lstStyle/>
          <a:p>
            <a:r>
              <a:rPr lang="en-US" altLang="ko-KR" sz="1800" dirty="0" smtClean="0">
                <a:solidFill>
                  <a:srgbClr val="00B050"/>
                </a:solidFill>
              </a:rPr>
              <a:t>13/0826r1, </a:t>
            </a:r>
            <a:r>
              <a:rPr lang="en-US" altLang="ko-KR" sz="1800" dirty="0">
                <a:solidFill>
                  <a:srgbClr val="00B050"/>
                </a:solidFill>
              </a:rPr>
              <a:t>“CC9-PHY-comment-resolutions-24.4-CID549+871”</a:t>
            </a:r>
          </a:p>
          <a:p>
            <a:pPr lvl="1"/>
            <a:r>
              <a:rPr lang="en-US" altLang="ko-KR" sz="1600" dirty="0">
                <a:solidFill>
                  <a:srgbClr val="00B050"/>
                </a:solidFill>
              </a:rPr>
              <a:t>Bo Sun (ZTE</a:t>
            </a:r>
            <a:r>
              <a:rPr lang="en-US" altLang="ko-KR" sz="1600" dirty="0" smtClean="0">
                <a:solidFill>
                  <a:srgbClr val="00B050"/>
                </a:solidFill>
              </a:rPr>
              <a:t>)</a:t>
            </a:r>
          </a:p>
          <a:p>
            <a:pPr lvl="1"/>
            <a:r>
              <a:rPr lang="en-US" altLang="ko-KR" sz="1600" dirty="0" smtClean="0">
                <a:solidFill>
                  <a:srgbClr val="00B050"/>
                </a:solidFill>
              </a:rPr>
              <a:t>FYI, CID 729 is deferred reflecting discussions</a:t>
            </a:r>
            <a:endParaRPr lang="en-US" altLang="ko-KR" sz="1600" dirty="0">
              <a:solidFill>
                <a:srgbClr val="00B050"/>
              </a:solidFill>
            </a:endParaRPr>
          </a:p>
          <a:p>
            <a:r>
              <a:rPr lang="en-US" altLang="ko-KR" sz="1800" dirty="0">
                <a:solidFill>
                  <a:schemeClr val="bg1">
                    <a:lumMod val="50000"/>
                  </a:schemeClr>
                </a:solidFill>
              </a:rPr>
              <a:t>13/0846r0, “CC9 Comment resolution for CIDs 203, 211, 622, 925”</a:t>
            </a:r>
          </a:p>
          <a:p>
            <a:pPr lvl="1"/>
            <a:r>
              <a:rPr lang="en-US" altLang="ko-KR" sz="1600" dirty="0">
                <a:solidFill>
                  <a:schemeClr val="bg1">
                    <a:lumMod val="50000"/>
                  </a:schemeClr>
                </a:solidFill>
              </a:rPr>
              <a:t>Ron </a:t>
            </a:r>
            <a:r>
              <a:rPr lang="en-US" altLang="ko-KR" sz="1600" dirty="0" err="1">
                <a:solidFill>
                  <a:schemeClr val="bg1">
                    <a:lumMod val="50000"/>
                  </a:schemeClr>
                </a:solidFill>
              </a:rPr>
              <a:t>Murias</a:t>
            </a:r>
            <a:r>
              <a:rPr lang="en-US" altLang="ko-KR" sz="1600" dirty="0">
                <a:solidFill>
                  <a:schemeClr val="bg1">
                    <a:lumMod val="50000"/>
                  </a:schemeClr>
                </a:solidFill>
              </a:rPr>
              <a:t> (</a:t>
            </a:r>
            <a:r>
              <a:rPr lang="en-US" altLang="ko-KR" sz="1600" dirty="0" err="1">
                <a:solidFill>
                  <a:schemeClr val="bg1">
                    <a:lumMod val="50000"/>
                  </a:schemeClr>
                </a:solidFill>
              </a:rPr>
              <a:t>InterDigital</a:t>
            </a:r>
            <a:r>
              <a:rPr lang="en-US" altLang="ko-KR" sz="1600" dirty="0">
                <a:solidFill>
                  <a:schemeClr val="bg1">
                    <a:lumMod val="50000"/>
                  </a:schemeClr>
                </a:solidFill>
              </a:rPr>
              <a:t>): </a:t>
            </a:r>
            <a:r>
              <a:rPr lang="en-US" altLang="ko-KR" sz="1600" dirty="0" smtClean="0">
                <a:solidFill>
                  <a:schemeClr val="bg1">
                    <a:lumMod val="50000"/>
                  </a:schemeClr>
                </a:solidFill>
              </a:rPr>
              <a:t>withdrawn</a:t>
            </a:r>
            <a:endParaRPr lang="en-US" altLang="ko-KR" sz="1600" dirty="0">
              <a:solidFill>
                <a:schemeClr val="bg1">
                  <a:lumMod val="50000"/>
                </a:schemeClr>
              </a:solidFill>
            </a:endParaRPr>
          </a:p>
          <a:p>
            <a:r>
              <a:rPr lang="en-US" altLang="ko-KR" sz="1800" dirty="0" smtClean="0">
                <a:solidFill>
                  <a:srgbClr val="00B050"/>
                </a:solidFill>
              </a:rPr>
              <a:t>13/0901r0</a:t>
            </a:r>
            <a:r>
              <a:rPr lang="en-US" altLang="ko-KR" sz="1800" dirty="0">
                <a:solidFill>
                  <a:srgbClr val="00B050"/>
                </a:solidFill>
              </a:rPr>
              <a:t>, </a:t>
            </a:r>
            <a:r>
              <a:rPr lang="en-US" altLang="ko-KR" sz="1800" dirty="0" smtClean="0">
                <a:solidFill>
                  <a:srgbClr val="00B050"/>
                </a:solidFill>
              </a:rPr>
              <a:t>“</a:t>
            </a:r>
            <a:r>
              <a:rPr lang="en-US" altLang="ko-KR" sz="1800" dirty="0">
                <a:solidFill>
                  <a:srgbClr val="00B050"/>
                </a:solidFill>
              </a:rPr>
              <a:t>d01 PHY comment 141</a:t>
            </a:r>
            <a:r>
              <a:rPr lang="en-US" altLang="ko-KR" sz="1800" dirty="0" smtClean="0">
                <a:solidFill>
                  <a:srgbClr val="00B050"/>
                </a:solidFill>
              </a:rPr>
              <a:t>”</a:t>
            </a:r>
            <a:endParaRPr lang="en-US" altLang="ko-KR" sz="1800" dirty="0">
              <a:solidFill>
                <a:srgbClr val="00B050"/>
              </a:solidFill>
            </a:endParaRPr>
          </a:p>
          <a:p>
            <a:pPr lvl="1"/>
            <a:r>
              <a:rPr lang="en-US" altLang="ko-KR" sz="1600" dirty="0" err="1" smtClean="0">
                <a:solidFill>
                  <a:srgbClr val="00B050"/>
                </a:solidFill>
              </a:rPr>
              <a:t>Hongyuan</a:t>
            </a:r>
            <a:r>
              <a:rPr lang="en-US" altLang="ko-KR" sz="1600" dirty="0" smtClean="0">
                <a:solidFill>
                  <a:srgbClr val="00B050"/>
                </a:solidFill>
              </a:rPr>
              <a:t> Zhang (Marvell)</a:t>
            </a:r>
          </a:p>
          <a:p>
            <a:r>
              <a:rPr lang="en-US" altLang="ko-KR" sz="1800" dirty="0" smtClean="0">
                <a:solidFill>
                  <a:srgbClr val="00B050"/>
                </a:solidFill>
              </a:rPr>
              <a:t>13/0766r2</a:t>
            </a:r>
            <a:r>
              <a:rPr lang="en-US" altLang="ko-KR" sz="1800" dirty="0" smtClean="0">
                <a:solidFill>
                  <a:srgbClr val="00B050"/>
                </a:solidFill>
              </a:rPr>
              <a:t>, </a:t>
            </a:r>
            <a:r>
              <a:rPr lang="en-US" altLang="ko-KR" sz="1800" dirty="0" smtClean="0">
                <a:solidFill>
                  <a:srgbClr val="00B050"/>
                </a:solidFill>
              </a:rPr>
              <a:t>“</a:t>
            </a:r>
            <a:r>
              <a:rPr lang="en-US" altLang="ko-KR" sz="1800" dirty="0">
                <a:solidFill>
                  <a:srgbClr val="00B050"/>
                </a:solidFill>
              </a:rPr>
              <a:t>Draft0.1 comment res. for 24.3.8</a:t>
            </a:r>
            <a:r>
              <a:rPr lang="en-US" altLang="ko-KR" sz="1800" dirty="0" smtClean="0">
                <a:solidFill>
                  <a:srgbClr val="00B050"/>
                </a:solidFill>
              </a:rPr>
              <a:t>”</a:t>
            </a:r>
            <a:endParaRPr lang="en-US" altLang="ko-KR" sz="1800" dirty="0" smtClean="0">
              <a:solidFill>
                <a:srgbClr val="00B050"/>
              </a:solidFill>
            </a:endParaRPr>
          </a:p>
          <a:p>
            <a:pPr lvl="1"/>
            <a:r>
              <a:rPr lang="en-US" altLang="ko-KR" sz="1600" dirty="0" smtClean="0">
                <a:solidFill>
                  <a:srgbClr val="00B050"/>
                </a:solidFill>
              </a:rPr>
              <a:t>Eugene Baik (Qualcomm)</a:t>
            </a:r>
          </a:p>
          <a:p>
            <a:r>
              <a:rPr lang="en-US" altLang="ko-KR" sz="1800" dirty="0" smtClean="0">
                <a:solidFill>
                  <a:srgbClr val="00B050"/>
                </a:solidFill>
              </a:rPr>
              <a:t>13/0881r0, </a:t>
            </a:r>
            <a:r>
              <a:rPr lang="en-US" altLang="ko-KR" sz="1800" dirty="0" smtClean="0">
                <a:solidFill>
                  <a:srgbClr val="00B050"/>
                </a:solidFill>
              </a:rPr>
              <a:t>“</a:t>
            </a:r>
            <a:r>
              <a:rPr lang="en-US" altLang="ko-KR" sz="1800" dirty="0">
                <a:solidFill>
                  <a:srgbClr val="00B050"/>
                </a:solidFill>
              </a:rPr>
              <a:t>CC9-GEN-comment-resolutions-CID729+568</a:t>
            </a:r>
            <a:r>
              <a:rPr lang="en-US" altLang="ko-KR" sz="1800" dirty="0" smtClean="0">
                <a:solidFill>
                  <a:srgbClr val="00B050"/>
                </a:solidFill>
              </a:rPr>
              <a:t>”</a:t>
            </a:r>
            <a:endParaRPr lang="en-US" altLang="ko-KR" sz="1800" dirty="0">
              <a:solidFill>
                <a:srgbClr val="00B050"/>
              </a:solidFill>
            </a:endParaRPr>
          </a:p>
          <a:p>
            <a:pPr lvl="1"/>
            <a:r>
              <a:rPr lang="en-US" altLang="ko-KR" sz="1600" dirty="0">
                <a:solidFill>
                  <a:srgbClr val="00B050"/>
                </a:solidFill>
              </a:rPr>
              <a:t>Sun Bo (ZTE</a:t>
            </a:r>
            <a:r>
              <a:rPr lang="en-US" altLang="ko-KR" sz="1600" dirty="0" smtClean="0">
                <a:solidFill>
                  <a:srgbClr val="00B050"/>
                </a:solidFill>
              </a:rPr>
              <a:t>)</a:t>
            </a:r>
          </a:p>
          <a:p>
            <a:pPr lvl="1"/>
            <a:r>
              <a:rPr lang="en-US" altLang="ko-KR" sz="1600" dirty="0" smtClean="0">
                <a:solidFill>
                  <a:srgbClr val="00B050"/>
                </a:solidFill>
              </a:rPr>
              <a:t>FYI</a:t>
            </a:r>
            <a:r>
              <a:rPr lang="en-US" altLang="ko-KR" sz="1600" dirty="0">
                <a:solidFill>
                  <a:srgbClr val="00B050"/>
                </a:solidFill>
              </a:rPr>
              <a:t>, CID 568, 729 </a:t>
            </a:r>
            <a:r>
              <a:rPr lang="en-US" altLang="ko-KR" sz="1600" dirty="0" smtClean="0">
                <a:solidFill>
                  <a:srgbClr val="00B050"/>
                </a:solidFill>
              </a:rPr>
              <a:t>are deferred </a:t>
            </a:r>
            <a:r>
              <a:rPr lang="en-US" altLang="ko-KR" sz="1600" dirty="0">
                <a:solidFill>
                  <a:srgbClr val="00B050"/>
                </a:solidFill>
              </a:rPr>
              <a:t>for further </a:t>
            </a:r>
            <a:r>
              <a:rPr lang="en-US" altLang="ko-KR" sz="1600" dirty="0" smtClean="0">
                <a:solidFill>
                  <a:srgbClr val="00B050"/>
                </a:solidFill>
              </a:rPr>
              <a:t>discussion</a:t>
            </a:r>
            <a:endParaRPr lang="en-US" altLang="ko-KR" sz="1600" dirty="0">
              <a:solidFill>
                <a:srgbClr val="00B050"/>
              </a:solidFill>
            </a:endParaRPr>
          </a:p>
          <a:p>
            <a:pPr lvl="1"/>
            <a:endParaRPr lang="ko-KR" altLang="en-US" dirty="0"/>
          </a:p>
        </p:txBody>
      </p:sp>
      <p:sp>
        <p:nvSpPr>
          <p:cNvPr id="4" name="바닥글 개체 틀 3"/>
          <p:cNvSpPr>
            <a:spLocks noGrp="1"/>
          </p:cNvSpPr>
          <p:nvPr>
            <p:ph type="ftr" sz="quarter" idx="11"/>
          </p:nvPr>
        </p:nvSpPr>
        <p:spPr/>
        <p:txBody>
          <a:bodyPr/>
          <a:lstStyle/>
          <a:p>
            <a:r>
              <a:rPr lang="en-US" altLang="ko-KR" smtClean="0"/>
              <a:t>Porat, Cheong, Yang</a:t>
            </a:r>
            <a:endParaRPr lang="en-US" altLang="ko-KR" dirty="0"/>
          </a:p>
        </p:txBody>
      </p:sp>
      <p:sp>
        <p:nvSpPr>
          <p:cNvPr id="5" name="슬라이드 번호 개체 틀 4"/>
          <p:cNvSpPr>
            <a:spLocks noGrp="1"/>
          </p:cNvSpPr>
          <p:nvPr>
            <p:ph type="sldNum" sz="quarter" idx="12"/>
          </p:nvPr>
        </p:nvSpPr>
        <p:spPr/>
        <p:txBody>
          <a:bodyPr/>
          <a:lstStyle/>
          <a:p>
            <a:r>
              <a:rPr lang="en-US" altLang="ko-KR" smtClean="0"/>
              <a:t>Slide </a:t>
            </a:r>
            <a:fld id="{3A0ECB10-EC6C-48EF-AC56-DD312EB9C17A}" type="slidenum">
              <a:rPr lang="en-US" altLang="ko-KR" smtClean="0"/>
              <a:pPr/>
              <a:t>8</a:t>
            </a:fld>
            <a:endParaRPr lang="en-US" altLang="ko-KR"/>
          </a:p>
        </p:txBody>
      </p:sp>
      <p:sp>
        <p:nvSpPr>
          <p:cNvPr id="6" name="날짜 개체 틀 5"/>
          <p:cNvSpPr>
            <a:spLocks noGrp="1"/>
          </p:cNvSpPr>
          <p:nvPr>
            <p:ph type="dt" sz="half" idx="2"/>
          </p:nvPr>
        </p:nvSpPr>
        <p:spPr/>
        <p:txBody>
          <a:bodyPr/>
          <a:lstStyle/>
          <a:p>
            <a:r>
              <a:rPr lang="en-US" altLang="ko-KR" smtClean="0"/>
              <a:t>July 2013</a:t>
            </a:r>
            <a:endParaRPr lang="en-US" altLang="ko-KR" dirty="0" smtClean="0"/>
          </a:p>
        </p:txBody>
      </p:sp>
    </p:spTree>
    <p:extLst>
      <p:ext uri="{BB962C8B-B14F-4D97-AF65-F5344CB8AC3E}">
        <p14:creationId xmlns:p14="http://schemas.microsoft.com/office/powerpoint/2010/main" val="20209205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a:t>
            </a:r>
            <a:r>
              <a:rPr lang="en-US" altLang="ko-KR" dirty="0" smtClean="0"/>
              <a:t>(3)</a:t>
            </a:r>
            <a:endParaRPr lang="ko-KR" altLang="en-US" dirty="0"/>
          </a:p>
        </p:txBody>
      </p:sp>
      <p:sp>
        <p:nvSpPr>
          <p:cNvPr id="3" name="내용 개체 틀 2"/>
          <p:cNvSpPr>
            <a:spLocks noGrp="1"/>
          </p:cNvSpPr>
          <p:nvPr>
            <p:ph idx="1"/>
          </p:nvPr>
        </p:nvSpPr>
        <p:spPr/>
        <p:txBody>
          <a:bodyPr/>
          <a:lstStyle/>
          <a:p>
            <a:r>
              <a:rPr lang="en-US" altLang="ko-KR" sz="1800" dirty="0">
                <a:solidFill>
                  <a:srgbClr val="00B050"/>
                </a:solidFill>
              </a:rPr>
              <a:t>13/0905r2, “draft0-1-comment-res-for-24.3.19 and 20”</a:t>
            </a:r>
          </a:p>
          <a:p>
            <a:pPr lvl="1"/>
            <a:r>
              <a:rPr lang="en-US" altLang="ko-KR" sz="1600" dirty="0" err="1">
                <a:solidFill>
                  <a:srgbClr val="00B050"/>
                </a:solidFill>
              </a:rPr>
              <a:t>Shahrnaz</a:t>
            </a:r>
            <a:r>
              <a:rPr lang="en-US" altLang="ko-KR" sz="1600" dirty="0">
                <a:solidFill>
                  <a:srgbClr val="00B050"/>
                </a:solidFill>
              </a:rPr>
              <a:t> </a:t>
            </a:r>
            <a:r>
              <a:rPr lang="en-US" altLang="ko-KR" sz="1600" dirty="0" err="1">
                <a:solidFill>
                  <a:srgbClr val="00B050"/>
                </a:solidFill>
              </a:rPr>
              <a:t>Azizi</a:t>
            </a:r>
            <a:r>
              <a:rPr lang="en-US" altLang="ko-KR" sz="1600" dirty="0">
                <a:solidFill>
                  <a:srgbClr val="00B050"/>
                </a:solidFill>
              </a:rPr>
              <a:t> (Intel)</a:t>
            </a:r>
            <a:endParaRPr lang="ko-KR" altLang="en-US" dirty="0">
              <a:solidFill>
                <a:srgbClr val="00B050"/>
              </a:solidFill>
            </a:endParaRPr>
          </a:p>
          <a:p>
            <a:r>
              <a:rPr lang="en-US" altLang="ko-KR" sz="1800" dirty="0">
                <a:solidFill>
                  <a:srgbClr val="FF0000"/>
                </a:solidFill>
              </a:rPr>
              <a:t>13/0912r0, “CC9-Clarification-regarding-CID800”</a:t>
            </a:r>
          </a:p>
          <a:p>
            <a:pPr lvl="1"/>
            <a:r>
              <a:rPr lang="en-US" altLang="ko-KR" sz="1600" dirty="0">
                <a:solidFill>
                  <a:srgbClr val="FF0000"/>
                </a:solidFill>
              </a:rPr>
              <a:t>Shusaku Shimada (Yokogawa Industry)</a:t>
            </a:r>
          </a:p>
          <a:p>
            <a:pPr lvl="1"/>
            <a:r>
              <a:rPr lang="en-US" altLang="ko-KR" sz="1600" dirty="0">
                <a:solidFill>
                  <a:srgbClr val="FF0000"/>
                </a:solidFill>
              </a:rPr>
              <a:t>FYI, CID 800 is deferred for further discussion</a:t>
            </a:r>
            <a:endParaRPr lang="ko-KR" altLang="en-US" dirty="0">
              <a:solidFill>
                <a:srgbClr val="FF0000"/>
              </a:solidFill>
            </a:endParaRPr>
          </a:p>
          <a:p>
            <a:endParaRPr lang="ko-KR" altLang="en-US" sz="2800" dirty="0"/>
          </a:p>
        </p:txBody>
      </p:sp>
      <p:sp>
        <p:nvSpPr>
          <p:cNvPr id="4" name="바닥글 개체 틀 3"/>
          <p:cNvSpPr>
            <a:spLocks noGrp="1"/>
          </p:cNvSpPr>
          <p:nvPr>
            <p:ph type="ftr" sz="quarter" idx="11"/>
          </p:nvPr>
        </p:nvSpPr>
        <p:spPr/>
        <p:txBody>
          <a:bodyPr/>
          <a:lstStyle/>
          <a:p>
            <a:r>
              <a:rPr lang="en-US" altLang="ko-KR" smtClean="0"/>
              <a:t>Porat, Cheong, Yang</a:t>
            </a:r>
            <a:endParaRPr lang="en-US" altLang="ko-KR" dirty="0"/>
          </a:p>
        </p:txBody>
      </p:sp>
      <p:sp>
        <p:nvSpPr>
          <p:cNvPr id="5" name="슬라이드 번호 개체 틀 4"/>
          <p:cNvSpPr>
            <a:spLocks noGrp="1"/>
          </p:cNvSpPr>
          <p:nvPr>
            <p:ph type="sldNum" sz="quarter" idx="12"/>
          </p:nvPr>
        </p:nvSpPr>
        <p:spPr/>
        <p:txBody>
          <a:bodyPr/>
          <a:lstStyle/>
          <a:p>
            <a:r>
              <a:rPr lang="en-US" altLang="ko-KR" smtClean="0"/>
              <a:t>Slide </a:t>
            </a:r>
            <a:fld id="{3A0ECB10-EC6C-48EF-AC56-DD312EB9C17A}" type="slidenum">
              <a:rPr lang="en-US" altLang="ko-KR" smtClean="0"/>
              <a:pPr/>
              <a:t>9</a:t>
            </a:fld>
            <a:endParaRPr lang="en-US" altLang="ko-KR"/>
          </a:p>
        </p:txBody>
      </p:sp>
      <p:sp>
        <p:nvSpPr>
          <p:cNvPr id="6" name="날짜 개체 틀 5"/>
          <p:cNvSpPr>
            <a:spLocks noGrp="1"/>
          </p:cNvSpPr>
          <p:nvPr>
            <p:ph type="dt" sz="half" idx="2"/>
          </p:nvPr>
        </p:nvSpPr>
        <p:spPr/>
        <p:txBody>
          <a:bodyPr/>
          <a:lstStyle/>
          <a:p>
            <a:r>
              <a:rPr lang="en-US" altLang="ko-KR" smtClean="0"/>
              <a:t>July 2013</a:t>
            </a:r>
            <a:endParaRPr lang="en-US" altLang="ko-KR" dirty="0" smtClean="0"/>
          </a:p>
        </p:txBody>
      </p:sp>
    </p:spTree>
    <p:extLst>
      <p:ext uri="{BB962C8B-B14F-4D97-AF65-F5344CB8AC3E}">
        <p14:creationId xmlns:p14="http://schemas.microsoft.com/office/powerpoint/2010/main" val="114517274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22580</TotalTime>
  <Words>2040</Words>
  <Application>Microsoft Office PowerPoint</Application>
  <PresentationFormat>화면 슬라이드 쇼(4:3)</PresentationFormat>
  <Paragraphs>297</Paragraphs>
  <Slides>24</Slides>
  <Notes>12</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24</vt:i4>
      </vt:variant>
    </vt:vector>
  </HeadingPairs>
  <TitlesOfParts>
    <vt:vector size="26" baseType="lpstr">
      <vt:lpstr>802-11-Submission</vt:lpstr>
      <vt:lpstr>Document</vt:lpstr>
      <vt:lpstr>TGah PHY Ad Hoc Agenda and Report</vt:lpstr>
      <vt:lpstr>PowerPoint 프레젠테이션</vt:lpstr>
      <vt:lpstr>Review of ad hoc operating rules </vt:lpstr>
      <vt:lpstr>Review of ad hoc operating rules </vt:lpstr>
      <vt:lpstr>Submissions and notes</vt:lpstr>
      <vt:lpstr>Interpretive guide</vt:lpstr>
      <vt:lpstr>Submissions</vt:lpstr>
      <vt:lpstr>Submissions (2)</vt:lpstr>
      <vt:lpstr>Submissions (3)</vt:lpstr>
      <vt:lpstr>PHY ad-hoc Pre-Motions to be brought for vote in TGah task group</vt:lpstr>
      <vt:lpstr>Pre-Motions</vt:lpstr>
      <vt:lpstr>Pre-Motions (2)</vt:lpstr>
      <vt:lpstr>Pre-Motions (3)</vt:lpstr>
      <vt:lpstr>Straw-Polls</vt:lpstr>
      <vt:lpstr>References</vt:lpstr>
      <vt:lpstr>Appendix - Policies</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Affiliation Policy</vt:lpstr>
    </vt:vector>
  </TitlesOfParts>
  <Company>Broadcom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Minho Cheong</cp:lastModifiedBy>
  <cp:revision>596</cp:revision>
  <cp:lastPrinted>1998-02-10T13:28:06Z</cp:lastPrinted>
  <dcterms:created xsi:type="dcterms:W3CDTF">2008-05-05T19:43:32Z</dcterms:created>
  <dcterms:modified xsi:type="dcterms:W3CDTF">2013-07-18T13:00:04Z</dcterms:modified>
</cp:coreProperties>
</file>