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2" r:id="rId4"/>
    <p:sldId id="274" r:id="rId5"/>
    <p:sldId id="267" r:id="rId6"/>
    <p:sldId id="279" r:id="rId7"/>
    <p:sldId id="275" r:id="rId8"/>
    <p:sldId id="273" r:id="rId9"/>
    <p:sldId id="277" r:id="rId10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-1860" y="-4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7/18/2013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802.11-yy/0841r3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802.11-yy/0841r3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802.11-yy/0841r3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802.11-yy/0841r3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77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</a:t>
            </a:r>
            <a:r>
              <a:rPr lang="en-US" dirty="0" smtClean="0"/>
              <a:t>802.11-yy/0841r3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027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11-13/0841r3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800" dirty="0" smtClean="0">
                <a:ea typeface="ＭＳ Ｐゴシック" pitchFamily="34" charset="-128"/>
              </a:rPr>
              <a:t>802.11ak Architecture</a:t>
            </a:r>
            <a:endParaRPr lang="en-US" altLang="zh-TW" sz="2800" dirty="0">
              <a:ea typeface="ＭＳ Ｐゴシック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2013-07-18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336882"/>
              </p:ext>
            </p:extLst>
          </p:nvPr>
        </p:nvGraphicFramePr>
        <p:xfrm>
          <a:off x="517525" y="2501900"/>
          <a:ext cx="8066088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4" name="Document" r:id="rId4" imgW="8248187" imgH="2584680" progId="Word.Document.8">
                  <p:embed/>
                </p:oleObj>
              </mc:Choice>
              <mc:Fallback>
                <p:oleObj name="Document" r:id="rId4" imgW="8248187" imgH="25846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01900"/>
                        <a:ext cx="8066088" cy="252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802.11ak architecture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802.11ak  / 802.11 co-existence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802.11ak &amp; 802.11 Co-existence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AU" dirty="0" smtClean="0"/>
              <a:t>The 802.11ak architecture does not interfere with the existing 802.11 architecture</a:t>
            </a:r>
          </a:p>
          <a:p>
            <a:pPr>
              <a:buFont typeface="Wingdings" pitchFamily="2" charset="2"/>
              <a:buChar char="§"/>
            </a:pPr>
            <a:r>
              <a:rPr lang="en-AU" dirty="0" smtClean="0"/>
              <a:t>802.11ak BSS has its own SSID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 smtClean="0"/>
              <a:t>802.11ak non-AP STAs only are associated </a:t>
            </a:r>
            <a:r>
              <a:rPr lang="en-AU" dirty="0"/>
              <a:t>to </a:t>
            </a:r>
            <a:r>
              <a:rPr lang="en-AU" dirty="0" smtClean="0"/>
              <a:t>802.11ak AP STAs</a:t>
            </a:r>
          </a:p>
          <a:p>
            <a:pPr lvl="2">
              <a:buFont typeface="Wingdings" pitchFamily="2" charset="2"/>
              <a:buChar char="§"/>
            </a:pPr>
            <a:r>
              <a:rPr lang="en-AU" dirty="0" smtClean="0"/>
              <a:t>An attempt to associate a non-11ak non-AP STA to an 11ak BSS will always end in failure </a:t>
            </a:r>
          </a:p>
          <a:p>
            <a:pPr lvl="2">
              <a:buFont typeface="Wingdings" pitchFamily="2" charset="2"/>
              <a:buChar char="§"/>
            </a:pPr>
            <a:r>
              <a:rPr lang="en-AU" dirty="0"/>
              <a:t>A</a:t>
            </a:r>
            <a:r>
              <a:rPr lang="en-AU" dirty="0" smtClean="0"/>
              <a:t> BSS of mixed 11ak and non-11ak non-AP STAs is not possible</a:t>
            </a:r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8670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802.11ak &amp; 802.11 Co-existence 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Simplified interoperability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Limited to BSS overlap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 11ak </a:t>
            </a:r>
            <a:r>
              <a:rPr lang="en-US" dirty="0" smtClean="0"/>
              <a:t>MSPU </a:t>
            </a:r>
            <a:r>
              <a:rPr lang="en-US" dirty="0" smtClean="0"/>
              <a:t>header must be discriminable and ignored by non-11ak STAs 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11ak Unicast </a:t>
            </a:r>
            <a:r>
              <a:rPr lang="en-US" dirty="0" smtClean="0"/>
              <a:t>MSPU </a:t>
            </a:r>
            <a:r>
              <a:rPr lang="en-US" dirty="0"/>
              <a:t>a</a:t>
            </a:r>
            <a:r>
              <a:rPr lang="en-US" dirty="0" smtClean="0"/>
              <a:t>ddress mapping could use the 4 MAC address for inner (P2P 11ak link) and outer MAC addresses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11ak Multicast </a:t>
            </a:r>
            <a:r>
              <a:rPr lang="en-US" dirty="0" smtClean="0"/>
              <a:t>MSPU </a:t>
            </a:r>
            <a:r>
              <a:rPr lang="en-US" dirty="0" smtClean="0"/>
              <a:t>inner address mapping is TBD (but could use any new defined </a:t>
            </a:r>
            <a:r>
              <a:rPr lang="en-US" dirty="0" smtClean="0"/>
              <a:t>field </a:t>
            </a:r>
            <a:r>
              <a:rPr lang="en-US" dirty="0" smtClean="0"/>
              <a:t>to specify the MC set) </a:t>
            </a:r>
            <a:endParaRPr lang="en-US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654179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802.11ak MAC Port Services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AU" dirty="0" smtClean="0"/>
              <a:t>The </a:t>
            </a:r>
            <a:r>
              <a:rPr lang="en-AU" dirty="0"/>
              <a:t>association</a:t>
            </a:r>
            <a:r>
              <a:rPr lang="en-AU" dirty="0" smtClean="0"/>
              <a:t> of an 11ak non-AP STA to an 11ak BSS will result in the creation of  two MAC port service points:</a:t>
            </a:r>
            <a:endParaRPr lang="en-US" dirty="0">
              <a:cs typeface="Arial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cs typeface="Arial" charset="0"/>
              </a:rPr>
              <a:t>“Infrastructure MAC Port”:</a:t>
            </a:r>
          </a:p>
          <a:p>
            <a:pPr marL="914400" lvl="1" indent="-457200"/>
            <a:r>
              <a:rPr lang="en-US" dirty="0">
                <a:cs typeface="Arial" charset="0"/>
              </a:rPr>
              <a:t>	</a:t>
            </a:r>
            <a:r>
              <a:rPr lang="en-US" dirty="0" smtClean="0">
                <a:cs typeface="Arial" charset="0"/>
              </a:rPr>
              <a:t>the 11ak AP STA exports to its upper layers an instance of a MAC Port service of the point-to-point 11ak link instance between this AP STA and the associated 11ak non-AP STA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 smtClean="0"/>
              <a:t>“STA MAC Port”:</a:t>
            </a:r>
          </a:p>
          <a:p>
            <a:pPr marL="914400" lvl="1" indent="-457200"/>
            <a:r>
              <a:rPr lang="en-AU" dirty="0"/>
              <a:t>	</a:t>
            </a:r>
            <a:r>
              <a:rPr lang="en-AU" dirty="0" smtClean="0"/>
              <a:t>the </a:t>
            </a:r>
            <a:r>
              <a:rPr lang="en-US" dirty="0">
                <a:cs typeface="Arial" charset="0"/>
              </a:rPr>
              <a:t>11ak </a:t>
            </a:r>
            <a:r>
              <a:rPr lang="en-US" dirty="0" smtClean="0">
                <a:cs typeface="Arial" charset="0"/>
              </a:rPr>
              <a:t>non-AP STA exports </a:t>
            </a:r>
            <a:r>
              <a:rPr lang="en-US" dirty="0">
                <a:cs typeface="Arial" charset="0"/>
              </a:rPr>
              <a:t>to its upper layers an instance of a MAC Port service of the </a:t>
            </a:r>
            <a:r>
              <a:rPr lang="en-US" dirty="0" smtClean="0">
                <a:cs typeface="Arial" charset="0"/>
              </a:rPr>
              <a:t>point-to-point </a:t>
            </a:r>
            <a:r>
              <a:rPr lang="en-US" dirty="0">
                <a:cs typeface="Arial" charset="0"/>
              </a:rPr>
              <a:t>11ak link instance between this </a:t>
            </a:r>
            <a:r>
              <a:rPr lang="en-US" dirty="0" smtClean="0">
                <a:cs typeface="Arial" charset="0"/>
              </a:rPr>
              <a:t>non-AP STA and the </a:t>
            </a:r>
            <a:r>
              <a:rPr lang="en-US" dirty="0">
                <a:cs typeface="Arial" charset="0"/>
              </a:rPr>
              <a:t>11ak </a:t>
            </a:r>
            <a:r>
              <a:rPr lang="en-US" dirty="0" smtClean="0">
                <a:cs typeface="Arial" charset="0"/>
              </a:rPr>
              <a:t>AP STA to which it associated</a:t>
            </a:r>
          </a:p>
          <a:p>
            <a:pPr marL="457200" lvl="1" indent="0"/>
            <a:endParaRPr lang="en-US" dirty="0" smtClean="0">
              <a:cs typeface="Arial" charset="0"/>
            </a:endParaRPr>
          </a:p>
          <a:p>
            <a:pPr marL="457200" lvl="1" indent="0"/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415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</a:t>
            </a:r>
            <a:r>
              <a:rPr lang="en-US" dirty="0" smtClean="0"/>
              <a:t>Link Support in </a:t>
            </a:r>
            <a:r>
              <a:rPr lang="en-US" dirty="0"/>
              <a:t>802.11ak BSSs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Support for direc</a:t>
            </a:r>
            <a:r>
              <a:rPr lang="en-US" dirty="0" smtClean="0"/>
              <a:t>t links in 802.11ak BSSs is under review and will be further addressed.</a:t>
            </a:r>
            <a:endParaRPr lang="en-US" dirty="0">
              <a:cs typeface="Arial" charset="0"/>
            </a:endParaRPr>
          </a:p>
          <a:p>
            <a:pPr marL="457200" lvl="1" indent="0"/>
            <a:endParaRPr lang="en-US" dirty="0" smtClean="0">
              <a:cs typeface="Arial" charset="0"/>
            </a:endParaRPr>
          </a:p>
          <a:p>
            <a:pPr marL="457200" lvl="1" indent="0"/>
            <a:endParaRPr lang="en-AU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3704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and 802.11ak Architecture </a:t>
            </a:r>
            <a:r>
              <a:rPr lang="en-US" dirty="0"/>
              <a:t>C</a:t>
            </a:r>
            <a:r>
              <a:rPr lang="en-US" dirty="0" smtClean="0"/>
              <a:t>o-existence Illustration: [1] The “Physical” View 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469099"/>
              </p:ext>
            </p:extLst>
          </p:nvPr>
        </p:nvGraphicFramePr>
        <p:xfrm>
          <a:off x="1403507" y="1829127"/>
          <a:ext cx="6467663" cy="4571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Visio" r:id="rId3" imgW="7302171" imgH="5167878" progId="Visio.Drawing.11">
                  <p:embed/>
                </p:oleObj>
              </mc:Choice>
              <mc:Fallback>
                <p:oleObj name="Visio" r:id="rId3" imgW="7302171" imgH="5167878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3507" y="1829127"/>
                        <a:ext cx="6467663" cy="4571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601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and 802.11ak Architecture Co-existence Illustration </a:t>
            </a:r>
            <a:r>
              <a:rPr lang="en-US" dirty="0" smtClean="0"/>
              <a:t>: [2] </a:t>
            </a:r>
            <a:r>
              <a:rPr lang="en-US" dirty="0"/>
              <a:t>The </a:t>
            </a:r>
            <a:r>
              <a:rPr lang="en-US" dirty="0" smtClean="0"/>
              <a:t>“Logical” </a:t>
            </a:r>
            <a:r>
              <a:rPr lang="en-US" dirty="0"/>
              <a:t>View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6116261"/>
              </p:ext>
            </p:extLst>
          </p:nvPr>
        </p:nvGraphicFramePr>
        <p:xfrm>
          <a:off x="1007982" y="1828854"/>
          <a:ext cx="7078662" cy="431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1" name="Visio" r:id="rId4" imgW="7715990" imgH="4798609" progId="Visio.Drawing.11">
                  <p:embed/>
                </p:oleObj>
              </mc:Choice>
              <mc:Fallback>
                <p:oleObj name="Visio" r:id="rId4" imgW="7715990" imgH="4798609" progId="Visio.Drawing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07982" y="1828854"/>
                        <a:ext cx="7078662" cy="4310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16576" y="4556258"/>
            <a:ext cx="2052165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 err="1">
                <a:solidFill>
                  <a:schemeClr val="tx1"/>
                </a:solidFill>
              </a:rPr>
              <a:t>c</a:t>
            </a:r>
            <a:r>
              <a:rPr lang="en-US" sz="900" dirty="0" err="1" smtClean="0">
                <a:solidFill>
                  <a:schemeClr val="tx1"/>
                </a:solidFill>
              </a:rPr>
              <a:t>f</a:t>
            </a:r>
            <a:r>
              <a:rPr lang="en-US" sz="900" dirty="0" smtClean="0">
                <a:solidFill>
                  <a:schemeClr val="tx1"/>
                </a:solidFill>
              </a:rPr>
              <a:t> </a:t>
            </a:r>
            <a:r>
              <a:rPr lang="en-US" sz="900" dirty="0">
                <a:solidFill>
                  <a:schemeClr val="tx1"/>
                </a:solidFill>
              </a:rPr>
              <a:t>F</a:t>
            </a:r>
            <a:r>
              <a:rPr lang="en-US" sz="900" dirty="0" smtClean="0">
                <a:solidFill>
                  <a:schemeClr val="tx1"/>
                </a:solidFill>
              </a:rPr>
              <a:t>igs </a:t>
            </a:r>
            <a:r>
              <a:rPr lang="en-US" sz="900" dirty="0">
                <a:solidFill>
                  <a:schemeClr val="tx1"/>
                </a:solidFill>
              </a:rPr>
              <a:t>4</a:t>
            </a:r>
            <a:r>
              <a:rPr lang="en-US" sz="900" dirty="0" smtClean="0">
                <a:solidFill>
                  <a:schemeClr val="tx1"/>
                </a:solidFill>
              </a:rPr>
              <a:t>-x in IEEE </a:t>
            </a:r>
            <a:r>
              <a:rPr lang="en-US" sz="900" dirty="0" err="1">
                <a:solidFill>
                  <a:schemeClr val="tx1"/>
                </a:solidFill>
              </a:rPr>
              <a:t>Std</a:t>
            </a:r>
            <a:r>
              <a:rPr lang="en-US" sz="900" dirty="0">
                <a:solidFill>
                  <a:schemeClr val="tx1"/>
                </a:solidFill>
              </a:rPr>
              <a:t> 802.11™-2012</a:t>
            </a:r>
            <a:r>
              <a:rPr lang="en-US" sz="900" dirty="0" smtClean="0">
                <a:solidFill>
                  <a:schemeClr val="tx1"/>
                </a:solidFill>
              </a:rPr>
              <a:t>  </a:t>
            </a:r>
            <a:endParaRPr lang="en-US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147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and 802.11ak Architecture </a:t>
            </a:r>
            <a:r>
              <a:rPr lang="en-US" dirty="0" smtClean="0"/>
              <a:t>Co-existence: ESS </a:t>
            </a:r>
            <a:r>
              <a:rPr lang="en-US" dirty="0"/>
              <a:t>across 11ak </a:t>
            </a:r>
            <a:r>
              <a:rPr lang="en-US" dirty="0" smtClean="0"/>
              <a:t>BSS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798742"/>
              </p:ext>
            </p:extLst>
          </p:nvPr>
        </p:nvGraphicFramePr>
        <p:xfrm>
          <a:off x="1008063" y="1679575"/>
          <a:ext cx="7078662" cy="465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Visio" r:id="rId4" imgW="7715990" imgH="5182185" progId="Visio.Drawing.11">
                  <p:embed/>
                </p:oleObj>
              </mc:Choice>
              <mc:Fallback>
                <p:oleObj name="Visio" r:id="rId4" imgW="7715990" imgH="5182185" progId="Visio.Drawing.11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8063" y="1679575"/>
                        <a:ext cx="7078662" cy="4656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Freeform 8"/>
          <p:cNvSpPr/>
          <p:nvPr/>
        </p:nvSpPr>
        <p:spPr bwMode="auto">
          <a:xfrm>
            <a:off x="1270661" y="4107977"/>
            <a:ext cx="4986840" cy="1734684"/>
          </a:xfrm>
          <a:custGeom>
            <a:avLst/>
            <a:gdLst>
              <a:gd name="connsiteX0" fmla="*/ 32758 w 4830389"/>
              <a:gd name="connsiteY0" fmla="*/ 0 h 1330036"/>
              <a:gd name="connsiteX1" fmla="*/ 709652 w 4830389"/>
              <a:gd name="connsiteY1" fmla="*/ 973776 h 1330036"/>
              <a:gd name="connsiteX2" fmla="*/ 4830389 w 4830389"/>
              <a:gd name="connsiteY2" fmla="*/ 1330036 h 1330036"/>
              <a:gd name="connsiteX3" fmla="*/ 4830389 w 4830389"/>
              <a:gd name="connsiteY3" fmla="*/ 1330036 h 1330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30389" h="1330036">
                <a:moveTo>
                  <a:pt x="32758" y="0"/>
                </a:moveTo>
                <a:cubicBezTo>
                  <a:pt x="-28598" y="376051"/>
                  <a:pt x="-89953" y="752103"/>
                  <a:pt x="709652" y="973776"/>
                </a:cubicBezTo>
                <a:cubicBezTo>
                  <a:pt x="1509257" y="1195449"/>
                  <a:pt x="4830389" y="1330036"/>
                  <a:pt x="4830389" y="1330036"/>
                </a:cubicBezTo>
                <a:lnTo>
                  <a:pt x="4830389" y="1330036"/>
                </a:lnTo>
              </a:path>
            </a:pathLst>
          </a:custGeom>
          <a:noFill/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65070" y="5719550"/>
            <a:ext cx="10925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roaming</a:t>
            </a:r>
            <a:endParaRPr lang="en-US" sz="1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75801" y="4854375"/>
            <a:ext cx="2100894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The DS extends over the 11ak BSS  and the ESS includes BSS1, BBS2 and BSS3  </a:t>
            </a:r>
            <a:endParaRPr lang="en-US" sz="105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5845587" y="4895230"/>
            <a:ext cx="411914" cy="408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Straight Arrow Connector 12"/>
          <p:cNvCxnSpPr/>
          <p:nvPr/>
        </p:nvCxnSpPr>
        <p:spPr bwMode="auto">
          <a:xfrm>
            <a:off x="5197419" y="5431456"/>
            <a:ext cx="115206" cy="21397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84224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12432</TotalTime>
  <Words>361</Words>
  <Application>Microsoft Office PowerPoint</Application>
  <PresentationFormat>On-screen Show (4:3)</PresentationFormat>
  <Paragraphs>76</Paragraphs>
  <Slides>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Microsoft Visio Drawing</vt:lpstr>
      <vt:lpstr>802.11ak Architecture</vt:lpstr>
      <vt:lpstr>Abstract</vt:lpstr>
      <vt:lpstr>802.11ak &amp; 802.11 Co-existence </vt:lpstr>
      <vt:lpstr>802.11ak &amp; 802.11 Co-existence </vt:lpstr>
      <vt:lpstr>802.11ak MAC Port Services</vt:lpstr>
      <vt:lpstr>Direct Link Support in 802.11ak BSSs</vt:lpstr>
      <vt:lpstr>802.11 and 802.11ak Architecture Co-existence Illustration: [1] The “Physical” View </vt:lpstr>
      <vt:lpstr>802.11 and 802.11ak Architecture Co-existence Illustration : [2] The “Logical” View </vt:lpstr>
      <vt:lpstr>802.11 and 802.11ak Architecture Co-existence: ESS across 11ak BSS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277</cp:revision>
  <cp:lastPrinted>2013-02-04T02:23:21Z</cp:lastPrinted>
  <dcterms:created xsi:type="dcterms:W3CDTF">2012-10-15T16:10:16Z</dcterms:created>
  <dcterms:modified xsi:type="dcterms:W3CDTF">2013-07-18T09:31:47Z</dcterms:modified>
</cp:coreProperties>
</file>