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72" r:id="rId4"/>
    <p:sldId id="274" r:id="rId5"/>
    <p:sldId id="267" r:id="rId6"/>
    <p:sldId id="275" r:id="rId7"/>
    <p:sldId id="273" r:id="rId8"/>
    <p:sldId id="277" r:id="rId9"/>
  </p:sldIdLst>
  <p:sldSz cx="9144000" cy="6858000" type="screen4x3"/>
  <p:notesSz cx="6669088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90" y="4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3082"/>
        <p:guide pos="207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319" y="1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fld id="{B87CCAAF-252C-4847-8D16-EDD6B40E491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6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319" y="9430626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22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669088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24741" y="103597"/>
            <a:ext cx="615303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</a:t>
            </a:r>
            <a:r>
              <a:rPr lang="en-US" dirty="0" smtClean="0"/>
              <a:t>802.11-yy/0841r0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29045" y="103597"/>
            <a:ext cx="793939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60425" y="750888"/>
            <a:ext cx="4946650" cy="37099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88601" y="4716163"/>
            <a:ext cx="4890360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152971" y="9612343"/>
            <a:ext cx="887074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099416" y="9612342"/>
            <a:ext cx="491632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4698" y="9612344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2"/>
            <a:ext cx="5423214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4541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802.11-yy/0841r0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09990" y="750647"/>
            <a:ext cx="4449112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88601" y="4716162"/>
            <a:ext cx="4891886" cy="45684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802.11-yy/0841r0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09990" y="750647"/>
            <a:ext cx="4449112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88601" y="4716162"/>
            <a:ext cx="4891886" cy="45684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802.11-yy/0841r0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27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802.11-yy/0841r0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27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Broadcom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008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11-13/0841r0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ln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2800" dirty="0" smtClean="0">
                <a:ea typeface="ＭＳ Ｐゴシック" pitchFamily="34" charset="-128"/>
              </a:rPr>
              <a:t>802.11ak Architecture</a:t>
            </a:r>
            <a:endParaRPr lang="en-US" altLang="zh-TW" sz="2800" dirty="0">
              <a:ea typeface="ＭＳ Ｐゴシック" pitchFamily="34" charset="-128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2013-07-15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336882"/>
              </p:ext>
            </p:extLst>
          </p:nvPr>
        </p:nvGraphicFramePr>
        <p:xfrm>
          <a:off x="517525" y="2501900"/>
          <a:ext cx="8066088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3" name="Document" r:id="rId5" imgW="8248187" imgH="2584680" progId="Word.Document.8">
                  <p:embed/>
                </p:oleObj>
              </mc:Choice>
              <mc:Fallback>
                <p:oleObj name="Document" r:id="rId5" imgW="8248187" imgH="258468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501900"/>
                        <a:ext cx="8066088" cy="252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Abstract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discusses 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802.11ak architecture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802.11ak  / 802.11 co-existence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charset="0"/>
              </a:rPr>
              <a:t>802.11ak &amp; 802.11 Co-existence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AU" dirty="0" smtClean="0"/>
              <a:t>The 802.11ak architecture does not interfere with the existing 802.11 architecture</a:t>
            </a:r>
          </a:p>
          <a:p>
            <a:pPr>
              <a:buFont typeface="Wingdings" pitchFamily="2" charset="2"/>
              <a:buChar char="§"/>
            </a:pPr>
            <a:r>
              <a:rPr lang="en-AU" dirty="0" smtClean="0"/>
              <a:t>802.11ak BSS has its own SSID</a:t>
            </a:r>
          </a:p>
          <a:p>
            <a:pPr lvl="1">
              <a:buFont typeface="Wingdings" pitchFamily="2" charset="2"/>
              <a:buChar char="§"/>
            </a:pPr>
            <a:r>
              <a:rPr lang="en-AU" dirty="0" smtClean="0"/>
              <a:t>802.11ak non-AP STAs only are associated </a:t>
            </a:r>
            <a:r>
              <a:rPr lang="en-AU" dirty="0"/>
              <a:t>to </a:t>
            </a:r>
            <a:r>
              <a:rPr lang="en-AU" dirty="0" smtClean="0"/>
              <a:t>802.11ak AP STAs</a:t>
            </a:r>
          </a:p>
          <a:p>
            <a:pPr lvl="2">
              <a:buFont typeface="Wingdings" pitchFamily="2" charset="2"/>
              <a:buChar char="§"/>
            </a:pPr>
            <a:r>
              <a:rPr lang="en-AU" dirty="0" smtClean="0"/>
              <a:t>An attempt to associate a non-11ak non-AP STA to an 11ak BSS will always end in failure </a:t>
            </a:r>
          </a:p>
          <a:p>
            <a:pPr lvl="2">
              <a:buFont typeface="Wingdings" pitchFamily="2" charset="2"/>
              <a:buChar char="§"/>
            </a:pPr>
            <a:r>
              <a:rPr lang="en-AU" dirty="0"/>
              <a:t>A</a:t>
            </a:r>
            <a:r>
              <a:rPr lang="en-AU" dirty="0" smtClean="0"/>
              <a:t> BSS of mixed 11ak and non-11ak non-AP STAs is not possible</a:t>
            </a:r>
          </a:p>
          <a:p>
            <a:endParaRPr lang="en-US" dirty="0"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8670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charset="0"/>
              </a:rPr>
              <a:t>802.11ak &amp; 802.11 Co-existence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Simplified interoperability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Limited to BSS overlap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 11ak MSDU header must be discriminable and ignored by non-11ak STAs 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11ak Unicast MSDU </a:t>
            </a:r>
            <a:r>
              <a:rPr lang="en-US" dirty="0"/>
              <a:t>a</a:t>
            </a:r>
            <a:r>
              <a:rPr lang="en-US" dirty="0" smtClean="0"/>
              <a:t>ddress mapping could use the 4 MAC address for inner (P2P 11ak link) and outer MAC addresses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11ak Multicast MSDU inner address </a:t>
            </a:r>
            <a:r>
              <a:rPr lang="en-US" smtClean="0"/>
              <a:t>mapping is TBD </a:t>
            </a:r>
            <a:r>
              <a:rPr lang="en-US" dirty="0" smtClean="0"/>
              <a:t>(but could use any new defined field to specify the MC set) </a:t>
            </a:r>
            <a:endParaRPr lang="en-US" dirty="0"/>
          </a:p>
          <a:p>
            <a:endParaRPr lang="en-US" dirty="0"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65417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charset="0"/>
              </a:rPr>
              <a:t>802.11ak MAC Port Services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AU" dirty="0" smtClean="0"/>
              <a:t>The association of an 11ak non-AP STA to an 11ak BSS will result in</a:t>
            </a:r>
            <a:endParaRPr lang="en-US" dirty="0">
              <a:cs typeface="Arial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>
                <a:cs typeface="Arial" charset="0"/>
              </a:rPr>
              <a:t>t</a:t>
            </a:r>
            <a:r>
              <a:rPr lang="en-US" dirty="0" smtClean="0">
                <a:cs typeface="Arial" charset="0"/>
              </a:rPr>
              <a:t>he 11ak AP exports to its upper layers an instance of a MAC Port service of the point-to-point 11ak link instance between this AP and the associated 11ak non-AP STA</a:t>
            </a:r>
          </a:p>
          <a:p>
            <a:pPr lvl="1">
              <a:buFont typeface="Wingdings" pitchFamily="2" charset="2"/>
              <a:buChar char="§"/>
            </a:pPr>
            <a:r>
              <a:rPr lang="en-AU" dirty="0"/>
              <a:t>t</a:t>
            </a:r>
            <a:r>
              <a:rPr lang="en-AU" dirty="0" smtClean="0"/>
              <a:t>he </a:t>
            </a:r>
            <a:r>
              <a:rPr lang="en-US" dirty="0">
                <a:cs typeface="Arial" charset="0"/>
              </a:rPr>
              <a:t>11ak </a:t>
            </a:r>
            <a:r>
              <a:rPr lang="en-US" dirty="0" smtClean="0">
                <a:cs typeface="Arial" charset="0"/>
              </a:rPr>
              <a:t>non-AP STA exports </a:t>
            </a:r>
            <a:r>
              <a:rPr lang="en-US" dirty="0">
                <a:cs typeface="Arial" charset="0"/>
              </a:rPr>
              <a:t>to its upper layers an instance of a MAC Port service of the </a:t>
            </a:r>
            <a:r>
              <a:rPr lang="en-US" dirty="0" smtClean="0">
                <a:cs typeface="Arial" charset="0"/>
              </a:rPr>
              <a:t>point-to-point </a:t>
            </a:r>
            <a:r>
              <a:rPr lang="en-US" dirty="0">
                <a:cs typeface="Arial" charset="0"/>
              </a:rPr>
              <a:t>11ak link instance between this </a:t>
            </a:r>
            <a:r>
              <a:rPr lang="en-US" dirty="0" smtClean="0">
                <a:cs typeface="Arial" charset="0"/>
              </a:rPr>
              <a:t>non-AP STA and the </a:t>
            </a:r>
            <a:r>
              <a:rPr lang="en-US" dirty="0">
                <a:cs typeface="Arial" charset="0"/>
              </a:rPr>
              <a:t>11ak </a:t>
            </a:r>
            <a:r>
              <a:rPr lang="en-US" dirty="0" smtClean="0">
                <a:cs typeface="Arial" charset="0"/>
              </a:rPr>
              <a:t>AP to which it associated</a:t>
            </a:r>
          </a:p>
          <a:p>
            <a:pPr marL="457200" lvl="1" indent="0"/>
            <a:endParaRPr lang="en-US" dirty="0" smtClean="0">
              <a:cs typeface="Arial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cs typeface="Arial" charset="0"/>
              </a:rPr>
              <a:t>Note: 802.11ak Rev1 does not support non-AP STA to non AP STA direct links  </a:t>
            </a:r>
            <a:endParaRPr lang="en-US" i="1" dirty="0">
              <a:cs typeface="Arial" charset="0"/>
            </a:endParaRPr>
          </a:p>
          <a:p>
            <a:pPr lvl="1">
              <a:buFont typeface="Wingdings" pitchFamily="2" charset="2"/>
              <a:buChar char="§"/>
            </a:pPr>
            <a:endParaRPr lang="en-AU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4159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and 802.11ak Architecture </a:t>
            </a:r>
            <a:r>
              <a:rPr lang="en-US" dirty="0"/>
              <a:t>C</a:t>
            </a:r>
            <a:r>
              <a:rPr lang="en-US" dirty="0" smtClean="0"/>
              <a:t>o-existence Illustration: [1] The “Physical” View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130636"/>
              </p:ext>
            </p:extLst>
          </p:nvPr>
        </p:nvGraphicFramePr>
        <p:xfrm>
          <a:off x="1403507" y="1829127"/>
          <a:ext cx="6467663" cy="4571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Visio" r:id="rId3" imgW="7302171" imgH="5167878" progId="Visio.Drawing.11">
                  <p:embed/>
                </p:oleObj>
              </mc:Choice>
              <mc:Fallback>
                <p:oleObj name="Visio" r:id="rId3" imgW="7302171" imgH="5167878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507" y="1829127"/>
                        <a:ext cx="6467663" cy="45716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601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and 802.11ak Architecture Co-existence Illustration </a:t>
            </a:r>
            <a:r>
              <a:rPr lang="en-US" dirty="0" smtClean="0"/>
              <a:t>: [2] </a:t>
            </a:r>
            <a:r>
              <a:rPr lang="en-US" dirty="0"/>
              <a:t>The </a:t>
            </a:r>
            <a:r>
              <a:rPr lang="en-US" dirty="0" smtClean="0"/>
              <a:t>“Logical” </a:t>
            </a:r>
            <a:r>
              <a:rPr lang="en-US" dirty="0"/>
              <a:t>View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13997"/>
              </p:ext>
            </p:extLst>
          </p:nvPr>
        </p:nvGraphicFramePr>
        <p:xfrm>
          <a:off x="1074738" y="1938337"/>
          <a:ext cx="7078662" cy="431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Visio" r:id="rId4" imgW="7715990" imgH="4798609" progId="Visio.Drawing.11">
                  <p:embed/>
                </p:oleObj>
              </mc:Choice>
              <mc:Fallback>
                <p:oleObj name="Visio" r:id="rId4" imgW="7715990" imgH="479860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74738" y="1938337"/>
                        <a:ext cx="7078662" cy="431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3886200" y="2957016"/>
            <a:ext cx="3603734" cy="1600200"/>
            <a:chOff x="3810000" y="2895600"/>
            <a:chExt cx="3603734" cy="1600200"/>
          </a:xfrm>
        </p:grpSpPr>
        <p:sp>
          <p:nvSpPr>
            <p:cNvPr id="9" name="Rectangle 8"/>
            <p:cNvSpPr/>
            <p:nvPr/>
          </p:nvSpPr>
          <p:spPr bwMode="auto">
            <a:xfrm>
              <a:off x="4191000" y="2971800"/>
              <a:ext cx="1295400" cy="60960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86200" y="3138100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11ak AP</a:t>
              </a:r>
              <a:endParaRPr lang="en-US" sz="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477000" y="2895600"/>
              <a:ext cx="533400" cy="60960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32734" y="3061900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11ak AP</a:t>
              </a:r>
              <a:endParaRPr lang="en-US" sz="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6477000" y="3733800"/>
              <a:ext cx="533400" cy="62350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32491" y="3945411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11ak STA</a:t>
              </a:r>
              <a:endParaRPr lang="en-US" sz="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10000" y="4218801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11ak STA</a:t>
              </a:r>
              <a:endParaRPr lang="en-US" sz="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4190065" y="3848334"/>
              <a:ext cx="458135" cy="62350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028265" y="3848334"/>
              <a:ext cx="458135" cy="62350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86400" y="4194835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11ak STA</a:t>
              </a:r>
              <a:endParaRPr lang="en-US" sz="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1252681" y="4775180"/>
            <a:ext cx="188865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err="1">
                <a:solidFill>
                  <a:schemeClr val="tx1"/>
                </a:solidFill>
              </a:rPr>
              <a:t>c</a:t>
            </a:r>
            <a:r>
              <a:rPr lang="en-US" sz="900" dirty="0" err="1" smtClean="0">
                <a:solidFill>
                  <a:schemeClr val="tx1"/>
                </a:solidFill>
              </a:rPr>
              <a:t>f</a:t>
            </a:r>
            <a:r>
              <a:rPr lang="en-US" sz="900" dirty="0" smtClean="0">
                <a:solidFill>
                  <a:schemeClr val="tx1"/>
                </a:solidFill>
              </a:rPr>
              <a:t> Fig 4-6 </a:t>
            </a:r>
            <a:r>
              <a:rPr lang="en-US" sz="900" dirty="0">
                <a:solidFill>
                  <a:schemeClr val="tx1"/>
                </a:solidFill>
              </a:rPr>
              <a:t>IEEE </a:t>
            </a:r>
            <a:r>
              <a:rPr lang="en-US" sz="900" dirty="0" err="1">
                <a:solidFill>
                  <a:schemeClr val="tx1"/>
                </a:solidFill>
              </a:rPr>
              <a:t>Std</a:t>
            </a:r>
            <a:r>
              <a:rPr lang="en-US" sz="900" dirty="0">
                <a:solidFill>
                  <a:schemeClr val="tx1"/>
                </a:solidFill>
              </a:rPr>
              <a:t> 802.11™-2012</a:t>
            </a:r>
            <a:r>
              <a:rPr lang="en-US" sz="900" dirty="0" smtClean="0">
                <a:solidFill>
                  <a:schemeClr val="tx1"/>
                </a:solidFill>
              </a:rPr>
              <a:t>  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4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and 802.11ak Architecture Co-existence </a:t>
            </a:r>
            <a:r>
              <a:rPr lang="en-US" dirty="0" smtClean="0"/>
              <a:t>ESS </a:t>
            </a:r>
            <a:r>
              <a:rPr lang="en-US" dirty="0"/>
              <a:t>across 11ak Link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706528"/>
              </p:ext>
            </p:extLst>
          </p:nvPr>
        </p:nvGraphicFramePr>
        <p:xfrm>
          <a:off x="998538" y="1938338"/>
          <a:ext cx="7078662" cy="431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Visio" r:id="rId4" imgW="7715990" imgH="4798609" progId="Visio.Drawing.11">
                  <p:embed/>
                </p:oleObj>
              </mc:Choice>
              <mc:Fallback>
                <p:oleObj name="Visio" r:id="rId4" imgW="7715990" imgH="4798609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1938338"/>
                        <a:ext cx="7078662" cy="431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reeform 8"/>
          <p:cNvSpPr/>
          <p:nvPr/>
        </p:nvSpPr>
        <p:spPr bwMode="auto">
          <a:xfrm>
            <a:off x="1617912" y="4334494"/>
            <a:ext cx="4830389" cy="1330036"/>
          </a:xfrm>
          <a:custGeom>
            <a:avLst/>
            <a:gdLst>
              <a:gd name="connsiteX0" fmla="*/ 32758 w 4830389"/>
              <a:gd name="connsiteY0" fmla="*/ 0 h 1330036"/>
              <a:gd name="connsiteX1" fmla="*/ 709652 w 4830389"/>
              <a:gd name="connsiteY1" fmla="*/ 973776 h 1330036"/>
              <a:gd name="connsiteX2" fmla="*/ 4830389 w 4830389"/>
              <a:gd name="connsiteY2" fmla="*/ 1330036 h 1330036"/>
              <a:gd name="connsiteX3" fmla="*/ 4830389 w 4830389"/>
              <a:gd name="connsiteY3" fmla="*/ 1330036 h 133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30389" h="1330036">
                <a:moveTo>
                  <a:pt x="32758" y="0"/>
                </a:moveTo>
                <a:cubicBezTo>
                  <a:pt x="-28598" y="376051"/>
                  <a:pt x="-89953" y="752103"/>
                  <a:pt x="709652" y="973776"/>
                </a:cubicBezTo>
                <a:cubicBezTo>
                  <a:pt x="1509257" y="1195449"/>
                  <a:pt x="4830389" y="1330036"/>
                  <a:pt x="4830389" y="1330036"/>
                </a:cubicBezTo>
                <a:lnTo>
                  <a:pt x="4830389" y="1330036"/>
                </a:lnTo>
              </a:path>
            </a:pathLst>
          </a:custGeom>
          <a:noFill/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5213269"/>
            <a:ext cx="10925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roaming</a:t>
            </a:r>
            <a:endParaRPr lang="en-US" sz="1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24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10613</TotalTime>
  <Words>391</Words>
  <Application>Microsoft Office PowerPoint</Application>
  <PresentationFormat>On-screen Show (4:3)</PresentationFormat>
  <Paragraphs>75</Paragraphs>
  <Slides>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802-11-Submission</vt:lpstr>
      <vt:lpstr>Document</vt:lpstr>
      <vt:lpstr>Visio</vt:lpstr>
      <vt:lpstr>Microsoft Visio Drawing</vt:lpstr>
      <vt:lpstr>802.11ak Architecture</vt:lpstr>
      <vt:lpstr>Abstract</vt:lpstr>
      <vt:lpstr>802.11ak &amp; 802.11 Co-existence </vt:lpstr>
      <vt:lpstr>802.11ak &amp; 802.11 Co-existence </vt:lpstr>
      <vt:lpstr>802.11ak MAC Port Services</vt:lpstr>
      <vt:lpstr>802.11 and 802.11ak Architecture Co-existence Illustration: [1] The “Physical” View </vt:lpstr>
      <vt:lpstr>802.11 and 802.11ak Architecture Co-existence Illustration : [2] The “Logical” View </vt:lpstr>
      <vt:lpstr>802.11 and 802.11ak Architecture Co-existence ESS across 11ak Link</vt:lpstr>
    </vt:vector>
  </TitlesOfParts>
  <Company>Broadcom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CSN &amp; 802.11 BSS Bridging</dc:title>
  <dc:creator>Philippe Klein</dc:creator>
  <cp:lastModifiedBy>Philippe Klein</cp:lastModifiedBy>
  <cp:revision>257</cp:revision>
  <cp:lastPrinted>2013-02-04T02:23:21Z</cp:lastPrinted>
  <dcterms:created xsi:type="dcterms:W3CDTF">2012-10-15T16:10:16Z</dcterms:created>
  <dcterms:modified xsi:type="dcterms:W3CDTF">2013-07-15T14:04:17Z</dcterms:modified>
</cp:coreProperties>
</file>