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Override PartName="/ppt/notesSlides/notesSlide8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74" r:id="rId3"/>
    <p:sldId id="276" r:id="rId4"/>
    <p:sldId id="275" r:id="rId5"/>
    <p:sldId id="277" r:id="rId6"/>
    <p:sldId id="278" r:id="rId7"/>
    <p:sldId id="279" r:id="rId8"/>
    <p:sldId id="273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488" y="-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44"/>
    </p:cViewPr>
  </p:sorterViewPr>
  <p:notesViewPr>
    <p:cSldViewPr>
      <p:cViewPr>
        <p:scale>
          <a:sx n="100" d="100"/>
          <a:sy n="100" d="100"/>
        </p:scale>
        <p:origin x="-1608" y="-62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3228CB10-4405-4384-9ACB-32306CE618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57650" y="8985250"/>
            <a:ext cx="222408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Jianhan Liu, (Mediatek Inc.)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955A526-93E5-409C-A416-7448475FD3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468688" y="95250"/>
            <a:ext cx="2813050" cy="2159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ea typeface="MS PGothic" pitchFamily="34" charset="-128"/>
              </a:rPr>
              <a:t>doc.: IEEE 802.11</a:t>
            </a:r>
            <a:r>
              <a:rPr lang="en-US" dirty="0" smtClean="0"/>
              <a:t>-13-0544-00-0hew</a:t>
            </a:r>
            <a:endParaRPr lang="en-US" dirty="0" smtClean="0">
              <a:ea typeface="MS PGothic" pitchFamily="34" charset="-128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May 2013</a:t>
            </a:r>
          </a:p>
        </p:txBody>
      </p:sp>
      <p:sp>
        <p:nvSpPr>
          <p:cNvPr id="2560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>
                <a:ea typeface="MS PGothic" pitchFamily="34" charset="-128"/>
              </a:rPr>
              <a:t>Osama Aboul-Magd (Huawei Technologies)</a:t>
            </a:r>
          </a:p>
        </p:txBody>
      </p:sp>
      <p:sp>
        <p:nvSpPr>
          <p:cNvPr id="256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2E520DF-8E9B-4D04-8C01-AF8862405FB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56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56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Jianhan Liu, (Mediatek Inc.)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955A526-93E5-409C-A416-7448475FD31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Jianhan Liu, (Mediatek Inc.)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955A526-93E5-409C-A416-7448475FD31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Jianhan Liu, (Mediatek Inc.)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955A526-93E5-409C-A416-7448475FD31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Jianhan Liu, (Mediatek Inc.)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955A526-93E5-409C-A416-7448475FD31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Jianhan Liu, (Mediatek Inc.)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955A526-93E5-409C-A416-7448475FD31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Jianhan Liu, (Mediatek Inc.)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955A526-93E5-409C-A416-7448475FD31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Jianhan Liu, (Mediatek Inc.)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955A526-93E5-409C-A416-7448475FD31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2013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68C134-37B1-44EA-8DF1-C0A1DC5711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xfrm>
            <a:off x="6357938" y="6434138"/>
            <a:ext cx="2209800" cy="3476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Jianhan Liu, etc. Mediatek Inc.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2013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C12973E-E2DC-4225-A69A-571F570D64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36330" y="304026"/>
            <a:ext cx="33599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802.11-13/0805-r1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6477000" y="6477000"/>
            <a:ext cx="22860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Jianhan Liu, etc. Mediatek Inc.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4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2691D245-FA94-4E5C-A7C1-468057BA46CF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305800" cy="1066800"/>
          </a:xfrm>
          <a:noFill/>
        </p:spPr>
        <p:txBody>
          <a:bodyPr/>
          <a:lstStyle/>
          <a:p>
            <a:r>
              <a:rPr lang="en-US" dirty="0" smtClean="0"/>
              <a:t>On Definition of Dense Networks and Performance Metric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2013-07-06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914400" y="2743200"/>
          <a:ext cx="7219950" cy="2398713"/>
        </p:xfrm>
        <a:graphic>
          <a:graphicData uri="http://schemas.openxmlformats.org/presentationml/2006/ole">
            <p:oleObj spid="_x0000_s1026" name="Document" r:id="rId4" imgW="9061058" imgH="3005458" progId="Word.Document.8">
              <p:embed/>
            </p:oleObj>
          </a:graphicData>
        </a:graphic>
      </p:graphicFrame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6096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32" name="Rectangle 5"/>
          <p:cNvSpPr>
            <a:spLocks noGrp="1" noChangeArrowheads="1"/>
          </p:cNvSpPr>
          <p:nvPr>
            <p:ph type="ftr" sz="quarter" idx="12"/>
          </p:nvPr>
        </p:nvSpPr>
        <p:spPr bwMode="auto">
          <a:xfrm>
            <a:off x="6553200" y="6434138"/>
            <a:ext cx="2209800" cy="3476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Jianhan Liu, etc. Mediatek Inc.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Usage models and HEW focus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A68C134-37B1-44EA-8DF1-C0A1DC57113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Jianhan Liu, etc. Mediatek Inc.</a:t>
            </a:r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09600" y="1676400"/>
            <a:ext cx="8054975" cy="951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ＭＳ Ｐゴシック" charset="0"/>
              </a:rPr>
              <a:t>The usage categories for WFA liaison was presented in HEW teleconferences </a:t>
            </a:r>
            <a:r>
              <a:rPr kumimoji="0" lang="en-US" sz="20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ＭＳ Ｐゴシック" charset="0"/>
              </a:rPr>
              <a:t>[1]</a:t>
            </a: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itchFamily="34" charset="-128"/>
              <a:cs typeface="ＭＳ Ｐゴシック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itchFamily="34" charset="-128"/>
              <a:cs typeface="ＭＳ Ｐゴシック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itchFamily="34" charset="-128"/>
              <a:cs typeface="ＭＳ Ｐゴシック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itchFamily="34" charset="-128"/>
              <a:cs typeface="ＭＳ Ｐゴシック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itchFamily="34" charset="-128"/>
              <a:cs typeface="ＭＳ Ｐゴシック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itchFamily="34" charset="-128"/>
              <a:cs typeface="ＭＳ Ｐゴシック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itchFamily="34" charset="-128"/>
              <a:cs typeface="ＭＳ Ｐゴシック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itchFamily="34" charset="-128"/>
              <a:cs typeface="ＭＳ Ｐゴシック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itchFamily="34" charset="-128"/>
              <a:cs typeface="ＭＳ Ｐゴシック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itchFamily="34" charset="-128"/>
              <a:cs typeface="ＭＳ Ｐゴシック" charset="0"/>
            </a:endParaRPr>
          </a:p>
        </p:txBody>
      </p:sp>
      <p:graphicFrame>
        <p:nvGraphicFramePr>
          <p:cNvPr id="8" name="Tableau 5"/>
          <p:cNvGraphicFramePr>
            <a:graphicFrameLocks noGrp="1"/>
          </p:cNvGraphicFramePr>
          <p:nvPr/>
        </p:nvGraphicFramePr>
        <p:xfrm>
          <a:off x="914400" y="2514600"/>
          <a:ext cx="7691120" cy="3550218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230735"/>
                <a:gridCol w="3230269"/>
                <a:gridCol w="384557"/>
                <a:gridCol w="3845559"/>
              </a:tblGrid>
              <a:tr h="178335">
                <a:tc rowSpan="6"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 dirty="0"/>
                        <a:t>1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 rowSpan="6"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/>
                        <a:t>high density of APs and high </a:t>
                      </a:r>
                      <a:r>
                        <a:rPr lang="en-US" sz="1200" u="none" strike="noStrike" dirty="0" smtClean="0"/>
                        <a:t>number </a:t>
                      </a:r>
                      <a:r>
                        <a:rPr lang="en-US" sz="1200" u="none" strike="noStrike" dirty="0"/>
                        <a:t>of STAs per AP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/>
                        <a:t>a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/>
                        <a:t>stadium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</a:tr>
              <a:tr h="17833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/>
                        <a:t>b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/>
                        <a:t>airport/train stations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</a:tr>
              <a:tr h="17833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/>
                        <a:t>c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/>
                        <a:t>exhibition hall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</a:tr>
              <a:tr h="17833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/>
                        <a:t>d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/>
                        <a:t>shopping </a:t>
                      </a:r>
                      <a:r>
                        <a:rPr lang="fr-FR" sz="1200" u="none" strike="noStrike" dirty="0" err="1" smtClean="0"/>
                        <a:t>malls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</a:tr>
              <a:tr h="17833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 dirty="0"/>
                        <a:t>e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 smtClean="0"/>
                        <a:t>E-Education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</a:tr>
              <a:tr h="41667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 dirty="0" smtClean="0">
                          <a:solidFill>
                            <a:schemeClr val="dk1"/>
                          </a:solidFill>
                          <a:latin typeface="+mn-lt"/>
                        </a:rPr>
                        <a:t>f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ko-KR" sz="1200" dirty="0" smtClean="0"/>
                        <a:t>Large-scale deployment with high density in City Square/Hot Spot</a:t>
                      </a:r>
                    </a:p>
                  </a:txBody>
                  <a:tcPr marL="8106" marR="8106" marT="8106" marB="0" anchor="ctr"/>
                </a:tc>
              </a:tr>
              <a:tr h="178335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 dirty="0"/>
                        <a:t>2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 rowSpan="3"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 err="1"/>
                        <a:t>high</a:t>
                      </a:r>
                      <a:r>
                        <a:rPr lang="fr-FR" sz="1200" u="none" strike="noStrike" dirty="0"/>
                        <a:t> </a:t>
                      </a:r>
                      <a:r>
                        <a:rPr lang="fr-FR" sz="1200" u="none" strike="noStrike" dirty="0" err="1"/>
                        <a:t>density</a:t>
                      </a:r>
                      <a:r>
                        <a:rPr lang="fr-FR" sz="1200" u="none" strike="noStrike" dirty="0"/>
                        <a:t> of </a:t>
                      </a:r>
                      <a:r>
                        <a:rPr lang="fr-FR" sz="1200" u="none" strike="noStrike" dirty="0" err="1"/>
                        <a:t>STAs</a:t>
                      </a:r>
                      <a:r>
                        <a:rPr lang="fr-FR" sz="1200" u="none" strike="noStrike" dirty="0"/>
                        <a:t> 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/>
                        <a:t>a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/>
                        <a:t>dense </a:t>
                      </a:r>
                      <a:r>
                        <a:rPr lang="fr-FR" sz="1200" u="none" strike="noStrike" dirty="0" err="1"/>
                        <a:t>wireless</a:t>
                      </a:r>
                      <a:r>
                        <a:rPr lang="fr-FR" sz="1200" u="none" strike="noStrike" dirty="0"/>
                        <a:t> office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</a:tr>
              <a:tr h="17833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 dirty="0"/>
                        <a:t>b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/>
                        <a:t>public transportation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</a:tr>
              <a:tr h="178335">
                <a:tc vMerge="1">
                  <a:txBody>
                    <a:bodyPr/>
                    <a:lstStyle/>
                    <a:p>
                      <a:pPr algn="ctr" rtl="0" fontAlgn="ctr"/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 vMerge="1">
                  <a:txBody>
                    <a:bodyPr/>
                    <a:lstStyle/>
                    <a:p>
                      <a:pPr algn="l" rtl="0" fontAlgn="ctr"/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 dirty="0" smtClean="0"/>
                        <a:t>c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 smtClean="0"/>
                        <a:t>lecture hall </a:t>
                      </a:r>
                      <a:endParaRPr lang="en-US" altLang="ko-KR" sz="1200" dirty="0" smtClean="0"/>
                    </a:p>
                  </a:txBody>
                  <a:tcPr marL="8106" marR="8106" marT="8106" marB="0" anchor="ctr"/>
                </a:tc>
              </a:tr>
              <a:tr h="178335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/>
                        <a:t>3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/>
                        <a:t>high density of APs (low/medium </a:t>
                      </a:r>
                      <a:r>
                        <a:rPr lang="en-US" sz="1200" u="none" strike="noStrike" dirty="0" smtClean="0"/>
                        <a:t>number </a:t>
                      </a:r>
                      <a:r>
                        <a:rPr lang="en-US" sz="1200" u="none" strike="noStrike" dirty="0"/>
                        <a:t>of STAs per AP)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/>
                        <a:t>a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/>
                        <a:t>dense </a:t>
                      </a:r>
                      <a:r>
                        <a:rPr lang="fr-FR" sz="1200" u="none" strike="noStrike" dirty="0" err="1"/>
                        <a:t>apartment</a:t>
                      </a:r>
                      <a:r>
                        <a:rPr lang="fr-FR" sz="1200" u="none" strike="noStrike" dirty="0"/>
                        <a:t> building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</a:tr>
              <a:tr h="17833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/>
                        <a:t>b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 err="1"/>
                        <a:t>Community</a:t>
                      </a:r>
                      <a:r>
                        <a:rPr lang="fr-FR" sz="1200" u="none" strike="noStrike" dirty="0"/>
                        <a:t> </a:t>
                      </a:r>
                      <a:r>
                        <a:rPr lang="fr-FR" sz="1200" u="none" strike="noStrike" dirty="0" err="1"/>
                        <a:t>WiFi</a:t>
                      </a:r>
                      <a:r>
                        <a:rPr lang="fr-FR" sz="1200" u="none" strike="noStrike" dirty="0"/>
                        <a:t> 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</a:tr>
              <a:tr h="235196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 dirty="0">
                          <a:solidFill>
                            <a:srgbClr val="FF66FF"/>
                          </a:solidFill>
                        </a:rPr>
                        <a:t>4</a:t>
                      </a:r>
                      <a:endParaRPr lang="fr-FR" sz="1200" b="0" i="0" u="none" strike="noStrike" dirty="0">
                        <a:solidFill>
                          <a:srgbClr val="FF66FF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 rowSpan="3"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solidFill>
                            <a:srgbClr val="FF66FF"/>
                          </a:solidFill>
                        </a:rPr>
                        <a:t>new </a:t>
                      </a:r>
                      <a:r>
                        <a:rPr lang="fr-FR" sz="1200" u="none" strike="noStrike" dirty="0" err="1">
                          <a:solidFill>
                            <a:srgbClr val="FF66FF"/>
                          </a:solidFill>
                        </a:rPr>
                        <a:t>outdoor</a:t>
                      </a:r>
                      <a:r>
                        <a:rPr lang="fr-FR" sz="1200" u="none" strike="noStrike" dirty="0">
                          <a:solidFill>
                            <a:srgbClr val="FF66FF"/>
                          </a:solidFill>
                        </a:rPr>
                        <a:t> </a:t>
                      </a:r>
                      <a:r>
                        <a:rPr lang="fr-FR" sz="1200" u="none" strike="noStrike" dirty="0" err="1">
                          <a:solidFill>
                            <a:srgbClr val="FF66FF"/>
                          </a:solidFill>
                        </a:rPr>
                        <a:t>deployments</a:t>
                      </a:r>
                      <a:r>
                        <a:rPr lang="fr-FR" sz="1200" u="none" strike="noStrike" dirty="0">
                          <a:solidFill>
                            <a:srgbClr val="FF66FF"/>
                          </a:solidFill>
                        </a:rPr>
                        <a:t> </a:t>
                      </a:r>
                      <a:endParaRPr lang="fr-FR" sz="1200" b="0" i="0" u="none" strike="noStrike" dirty="0">
                        <a:solidFill>
                          <a:srgbClr val="FF66FF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>
                          <a:solidFill>
                            <a:srgbClr val="FF66FF"/>
                          </a:solidFill>
                        </a:rPr>
                        <a:t>a</a:t>
                      </a:r>
                      <a:endParaRPr lang="fr-FR" sz="1200" b="0" i="0" u="none" strike="noStrike">
                        <a:solidFill>
                          <a:srgbClr val="FF66FF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>
                          <a:solidFill>
                            <a:srgbClr val="FF66FF"/>
                          </a:solidFill>
                        </a:rPr>
                        <a:t>Very dense urban Street – Public Access</a:t>
                      </a:r>
                      <a:endParaRPr lang="en-US" sz="1200" b="0" i="0" u="none" strike="noStrike" dirty="0">
                        <a:solidFill>
                          <a:srgbClr val="FF66FF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</a:tr>
              <a:tr h="21708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 dirty="0">
                          <a:solidFill>
                            <a:srgbClr val="FF66FF"/>
                          </a:solidFill>
                        </a:rPr>
                        <a:t>b</a:t>
                      </a:r>
                      <a:endParaRPr lang="fr-FR" sz="1200" b="0" i="0" u="none" strike="noStrike" dirty="0">
                        <a:solidFill>
                          <a:srgbClr val="FF66FF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>
                          <a:solidFill>
                            <a:srgbClr val="FF66FF"/>
                          </a:solidFill>
                        </a:rPr>
                        <a:t>Pico-cell street deployment – Public Access</a:t>
                      </a:r>
                      <a:endParaRPr lang="en-US" sz="1200" b="0" i="0" u="none" strike="noStrike">
                        <a:solidFill>
                          <a:srgbClr val="FF66FF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</a:tr>
              <a:tr h="17833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>
                          <a:solidFill>
                            <a:srgbClr val="FF66FF"/>
                          </a:solidFill>
                        </a:rPr>
                        <a:t>c</a:t>
                      </a:r>
                      <a:endParaRPr lang="fr-FR" sz="1200" b="0" i="0" u="none" strike="noStrike">
                        <a:solidFill>
                          <a:srgbClr val="FF66FF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solidFill>
                            <a:srgbClr val="FF66FF"/>
                          </a:solidFill>
                        </a:rPr>
                        <a:t>Cellular </a:t>
                      </a:r>
                      <a:r>
                        <a:rPr lang="fr-FR" sz="1200" u="none" strike="noStrike" dirty="0" err="1">
                          <a:solidFill>
                            <a:srgbClr val="FF66FF"/>
                          </a:solidFill>
                        </a:rPr>
                        <a:t>offload</a:t>
                      </a:r>
                      <a:r>
                        <a:rPr lang="fr-FR" sz="1200" u="none" strike="noStrike" dirty="0">
                          <a:solidFill>
                            <a:srgbClr val="FF66FF"/>
                          </a:solidFill>
                        </a:rPr>
                        <a:t> - </a:t>
                      </a:r>
                      <a:r>
                        <a:rPr lang="fr-FR" sz="1200" u="none" strike="noStrike" dirty="0" err="1">
                          <a:solidFill>
                            <a:srgbClr val="FF66FF"/>
                          </a:solidFill>
                        </a:rPr>
                        <a:t>co</a:t>
                      </a:r>
                      <a:r>
                        <a:rPr lang="fr-FR" sz="1200" u="none" strike="noStrike" dirty="0">
                          <a:solidFill>
                            <a:srgbClr val="FF66FF"/>
                          </a:solidFill>
                        </a:rPr>
                        <a:t>-site </a:t>
                      </a:r>
                      <a:r>
                        <a:rPr lang="fr-FR" sz="1200" u="none" strike="noStrike" dirty="0" err="1">
                          <a:solidFill>
                            <a:srgbClr val="FF66FF"/>
                          </a:solidFill>
                        </a:rPr>
                        <a:t>offloading</a:t>
                      </a:r>
                      <a:r>
                        <a:rPr lang="fr-FR" sz="1200" u="none" strike="noStrike" dirty="0">
                          <a:solidFill>
                            <a:srgbClr val="FF66FF"/>
                          </a:solidFill>
                        </a:rPr>
                        <a:t> </a:t>
                      </a:r>
                      <a:endParaRPr lang="fr-FR" sz="1200" b="0" i="0" u="none" strike="noStrike" dirty="0">
                        <a:solidFill>
                          <a:srgbClr val="FF66FF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</a:tr>
              <a:tr h="178335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 dirty="0">
                          <a:solidFill>
                            <a:srgbClr val="FF66FF"/>
                          </a:solidFill>
                        </a:rPr>
                        <a:t>5</a:t>
                      </a:r>
                      <a:endParaRPr lang="fr-FR" sz="1200" b="0" i="0" u="none" strike="noStrike" dirty="0">
                        <a:solidFill>
                          <a:srgbClr val="FF66FF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 rowSpan="3"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solidFill>
                            <a:srgbClr val="FF66FF"/>
                          </a:solidFill>
                        </a:rPr>
                        <a:t>single-</a:t>
                      </a:r>
                      <a:r>
                        <a:rPr lang="fr-FR" sz="1200" u="none" strike="noStrike" dirty="0" err="1">
                          <a:solidFill>
                            <a:srgbClr val="FF66FF"/>
                          </a:solidFill>
                        </a:rPr>
                        <a:t>link</a:t>
                      </a:r>
                      <a:r>
                        <a:rPr lang="fr-FR" sz="1200" u="none" strike="noStrike" dirty="0">
                          <a:solidFill>
                            <a:srgbClr val="FF66FF"/>
                          </a:solidFill>
                        </a:rPr>
                        <a:t> </a:t>
                      </a:r>
                      <a:r>
                        <a:rPr lang="fr-FR" sz="1200" u="none" strike="noStrike" dirty="0" err="1" smtClean="0">
                          <a:solidFill>
                            <a:srgbClr val="FF66FF"/>
                          </a:solidFill>
                        </a:rPr>
                        <a:t>throughput</a:t>
                      </a:r>
                      <a:r>
                        <a:rPr lang="fr-FR" sz="1200" u="none" strike="noStrike" dirty="0" smtClean="0">
                          <a:solidFill>
                            <a:srgbClr val="FF66FF"/>
                          </a:solidFill>
                        </a:rPr>
                        <a:t> </a:t>
                      </a:r>
                      <a:r>
                        <a:rPr lang="fr-FR" sz="1200" u="none" strike="noStrike" dirty="0" err="1" smtClean="0">
                          <a:solidFill>
                            <a:srgbClr val="FF66FF"/>
                          </a:solidFill>
                        </a:rPr>
                        <a:t>increase</a:t>
                      </a:r>
                      <a:endParaRPr lang="fr-FR" sz="1200" b="0" i="0" u="none" strike="noStrike" dirty="0">
                        <a:solidFill>
                          <a:srgbClr val="FF66FF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 dirty="0" smtClean="0">
                          <a:solidFill>
                            <a:srgbClr val="FF66FF"/>
                          </a:solidFill>
                          <a:latin typeface="+mn-lt"/>
                        </a:rPr>
                        <a:t>a</a:t>
                      </a:r>
                      <a:endParaRPr lang="fr-FR" sz="1200" b="0" i="0" u="none" strike="noStrike" dirty="0">
                        <a:solidFill>
                          <a:srgbClr val="FF66FF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>
                          <a:solidFill>
                            <a:srgbClr val="FF66FF"/>
                          </a:solidFill>
                        </a:rPr>
                        <a:t>surgery/health care </a:t>
                      </a:r>
                      <a:r>
                        <a:rPr lang="en-US" sz="1050" u="none" strike="noStrike" dirty="0">
                          <a:solidFill>
                            <a:srgbClr val="FF66FF"/>
                          </a:solidFill>
                        </a:rPr>
                        <a:t>(2e from 11ac)</a:t>
                      </a:r>
                      <a:r>
                        <a:rPr lang="en-US" sz="1200" u="none" strike="noStrike" dirty="0">
                          <a:solidFill>
                            <a:srgbClr val="FF66FF"/>
                          </a:solidFill>
                        </a:rPr>
                        <a:t> </a:t>
                      </a:r>
                      <a:endParaRPr lang="en-US" sz="1200" b="0" i="0" u="none" strike="noStrike" dirty="0">
                        <a:solidFill>
                          <a:srgbClr val="FF66FF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</a:tr>
              <a:tr h="19845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 dirty="0" smtClean="0">
                          <a:solidFill>
                            <a:srgbClr val="FF66FF"/>
                          </a:solidFill>
                          <a:latin typeface="+mn-lt"/>
                        </a:rPr>
                        <a:t>b</a:t>
                      </a:r>
                      <a:endParaRPr lang="fr-FR" sz="1200" b="0" i="0" u="none" strike="noStrike" dirty="0">
                        <a:solidFill>
                          <a:srgbClr val="FF66FF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>
                          <a:solidFill>
                            <a:srgbClr val="FF66FF"/>
                          </a:solidFill>
                        </a:rPr>
                        <a:t>production in stadium </a:t>
                      </a:r>
                      <a:r>
                        <a:rPr lang="en-US" sz="1050" u="none" strike="noStrike" dirty="0">
                          <a:solidFill>
                            <a:srgbClr val="FF66FF"/>
                          </a:solidFill>
                        </a:rPr>
                        <a:t>(similar to 1d-1e from 11ac)</a:t>
                      </a:r>
                      <a:r>
                        <a:rPr lang="en-US" sz="1200" u="none" strike="noStrike" dirty="0">
                          <a:solidFill>
                            <a:srgbClr val="FF66FF"/>
                          </a:solidFill>
                        </a:rPr>
                        <a:t> </a:t>
                      </a:r>
                      <a:endParaRPr lang="en-US" sz="1200" b="0" i="0" u="none" strike="noStrike" dirty="0">
                        <a:solidFill>
                          <a:srgbClr val="FF66FF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</a:tr>
              <a:tr h="17833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 dirty="0" smtClean="0">
                          <a:solidFill>
                            <a:srgbClr val="FF66FF"/>
                          </a:solidFill>
                          <a:latin typeface="+mn-lt"/>
                        </a:rPr>
                        <a:t>c</a:t>
                      </a:r>
                      <a:endParaRPr lang="fr-FR" sz="1200" b="0" i="0" u="none" strike="noStrike" dirty="0">
                        <a:solidFill>
                          <a:srgbClr val="FF66FF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solidFill>
                            <a:srgbClr val="FF66FF"/>
                          </a:solidFill>
                        </a:rPr>
                        <a:t>smart car</a:t>
                      </a:r>
                      <a:endParaRPr lang="fr-FR" sz="1200" b="0" i="0" u="none" strike="noStrike" dirty="0">
                        <a:solidFill>
                          <a:srgbClr val="FF66FF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</a:tr>
            </a:tbl>
          </a:graphicData>
        </a:graphic>
      </p:graphicFrame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2013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Definition of Dense Network and Performance Metric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A68C134-37B1-44EA-8DF1-C0A1DC57113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Jianhan Liu, etc. Mediatek Inc.</a:t>
            </a:r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458200" cy="4804493"/>
          </a:xfrm>
        </p:spPr>
        <p:txBody>
          <a:bodyPr/>
          <a:lstStyle/>
          <a:p>
            <a:r>
              <a:rPr lang="en-US" dirty="0" smtClean="0"/>
              <a:t>HEW’ s Goal: Improve efficiency in high density WLAN</a:t>
            </a:r>
          </a:p>
          <a:p>
            <a:pPr lvl="1"/>
            <a:r>
              <a:rPr lang="en-US" dirty="0" smtClean="0"/>
              <a:t>How to define a density network?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How much performance enhancement we should expect in different usage cases?</a:t>
            </a:r>
            <a:endParaRPr lang="en-US" dirty="0" smtClean="0"/>
          </a:p>
          <a:p>
            <a:r>
              <a:rPr lang="en-US" dirty="0" smtClean="0"/>
              <a:t>Proposed Performance Metric </a:t>
            </a:r>
          </a:p>
          <a:p>
            <a:pPr lvl="1"/>
            <a:r>
              <a:rPr lang="en-US" dirty="0" smtClean="0"/>
              <a:t>BRCM Proposed performance metric as bps/ square meter [2]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err="1" smtClean="0"/>
              <a:t>Huawei</a:t>
            </a:r>
            <a:r>
              <a:rPr lang="en-US" dirty="0" smtClean="0"/>
              <a:t> proposed the performance metric also considers power /energy consumption in [3]</a:t>
            </a:r>
          </a:p>
          <a:p>
            <a:pPr lvl="1"/>
            <a:r>
              <a:rPr lang="en-US" dirty="0" smtClean="0"/>
              <a:t>Basically, Area throughput is the main performance metric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Is bps/square meter or area throughput the best metric in high density WLAN?</a:t>
            </a:r>
            <a:endParaRPr lang="en-US" dirty="0"/>
          </a:p>
        </p:txBody>
      </p:sp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762000" y="4267200"/>
          <a:ext cx="8077200" cy="315336"/>
        </p:xfrm>
        <a:graphic>
          <a:graphicData uri="http://schemas.openxmlformats.org/presentationml/2006/ole">
            <p:oleObj spid="_x0000_s15362" name="Equation" r:id="rId4" imgW="5206680" imgH="203040" progId="">
              <p:embed/>
            </p:oleObj>
          </a:graphicData>
        </a:graphic>
      </p:graphicFrame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2013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A68C134-37B1-44EA-8DF1-C0A1DC57113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Jianhan Liu, etc. Mediatek Inc.</a:t>
            </a:r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r>
              <a:rPr lang="en-US" sz="2400" dirty="0" smtClean="0"/>
              <a:t>Area Throughput and Average Throughput per STA</a:t>
            </a:r>
            <a:endParaRPr lang="en-US" sz="2400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054975" cy="5010150"/>
          </a:xfrm>
        </p:spPr>
        <p:txBody>
          <a:bodyPr/>
          <a:lstStyle/>
          <a:p>
            <a:r>
              <a:rPr lang="en-US" dirty="0" smtClean="0"/>
              <a:t>Area throughput </a:t>
            </a:r>
            <a:r>
              <a:rPr lang="en-US" b="0" dirty="0" smtClean="0"/>
              <a:t>is equivalent to </a:t>
            </a:r>
            <a:r>
              <a:rPr lang="en-US" dirty="0" smtClean="0"/>
              <a:t>average throughput per STA</a:t>
            </a:r>
            <a:r>
              <a:rPr lang="en-US" b="0" dirty="0" smtClean="0"/>
              <a:t> when the density of the network is given.</a:t>
            </a:r>
          </a:p>
          <a:p>
            <a:pPr lvl="1"/>
            <a:r>
              <a:rPr lang="en-US" dirty="0" smtClean="0"/>
              <a:t>For a given area with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square meters</a:t>
            </a:r>
            <a:r>
              <a:rPr lang="en-US" dirty="0" smtClean="0"/>
              <a:t>, area throughput is</a:t>
            </a:r>
          </a:p>
          <a:p>
            <a:pPr lvl="1"/>
            <a:endParaRPr lang="en-US" dirty="0" smtClean="0"/>
          </a:p>
          <a:p>
            <a:pPr lvl="1">
              <a:buNone/>
            </a:pP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Given the density of the network                                  ,  average throughput per STAs is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If the network density is set, average throughput per STAs is just a constant scaling of  area throughput. 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Notes: 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Average throughput per STA is more closely to user experience. 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Density should be included into performance metric.  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2057400" y="3962400"/>
          <a:ext cx="5140325" cy="609600"/>
        </p:xfrm>
        <a:graphic>
          <a:graphicData uri="http://schemas.openxmlformats.org/presentationml/2006/ole">
            <p:oleObj spid="_x0000_s16386" name="公式" r:id="rId4" imgW="3657600" imgH="431640" progId="Equation.3">
              <p:embed/>
            </p:oleObj>
          </a:graphicData>
        </a:graphic>
      </p:graphicFrame>
      <p:graphicFrame>
        <p:nvGraphicFramePr>
          <p:cNvPr id="10" name="Object 4"/>
          <p:cNvGraphicFramePr>
            <a:graphicFrameLocks noChangeAspect="1"/>
          </p:cNvGraphicFramePr>
          <p:nvPr/>
        </p:nvGraphicFramePr>
        <p:xfrm>
          <a:off x="4905375" y="3200400"/>
          <a:ext cx="2105025" cy="554038"/>
        </p:xfrm>
        <a:graphic>
          <a:graphicData uri="http://schemas.openxmlformats.org/presentationml/2006/ole">
            <p:oleObj spid="_x0000_s16387" name="公式" r:id="rId5" imgW="1498320" imgH="393480" progId="Equation.3">
              <p:embed/>
            </p:oleObj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2895600" y="2590800"/>
          <a:ext cx="3122613" cy="554037"/>
        </p:xfrm>
        <a:graphic>
          <a:graphicData uri="http://schemas.openxmlformats.org/presentationml/2006/ole">
            <p:oleObj spid="_x0000_s16388" name="公式" r:id="rId6" imgW="2222280" imgH="393480" progId="Equation.3">
              <p:embed/>
            </p:oleObj>
          </a:graphicData>
        </a:graphic>
      </p:graphicFrame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2013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A68C134-37B1-44EA-8DF1-C0A1DC57113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Jianhan Liu, etc. Mediatek Inc.</a:t>
            </a:r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r>
              <a:rPr lang="en-US" sz="2400" dirty="0" smtClean="0"/>
              <a:t>Average Throughput per STA Decaying Bound </a:t>
            </a:r>
            <a:endParaRPr lang="en-US" sz="2400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9724" y="1295400"/>
            <a:ext cx="8054975" cy="2514600"/>
          </a:xfrm>
        </p:spPr>
        <p:txBody>
          <a:bodyPr/>
          <a:lstStyle/>
          <a:p>
            <a:r>
              <a:rPr lang="en-US" sz="2000" dirty="0" smtClean="0"/>
              <a:t>Average Throughput per STA decays at least inversely with density</a:t>
            </a:r>
          </a:p>
          <a:p>
            <a:pPr lvl="1"/>
            <a:r>
              <a:rPr lang="en-US" dirty="0" smtClean="0"/>
              <a:t>Without considering sum throughput decrease due to collisions</a:t>
            </a:r>
          </a:p>
          <a:p>
            <a:pPr lvl="1"/>
            <a:r>
              <a:rPr lang="en-US" dirty="0" smtClean="0"/>
              <a:t>Assume that the sum throughput in a given area is constant R (say, the throughput of a sparse network), then the throughput per STA can be written as</a:t>
            </a:r>
          </a:p>
          <a:p>
            <a:pPr lvl="1"/>
            <a:endParaRPr lang="en-US" dirty="0" smtClean="0"/>
          </a:p>
          <a:p>
            <a:pPr lvl="1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9" name="Object 2"/>
          <p:cNvGraphicFramePr>
            <a:graphicFrameLocks noChangeAspect="1"/>
          </p:cNvGraphicFramePr>
          <p:nvPr/>
        </p:nvGraphicFramePr>
        <p:xfrm>
          <a:off x="1600200" y="3124200"/>
          <a:ext cx="3354388" cy="590550"/>
        </p:xfrm>
        <a:graphic>
          <a:graphicData uri="http://schemas.openxmlformats.org/presentationml/2006/ole">
            <p:oleObj spid="_x0000_s17410" name="公式" r:id="rId4" imgW="2387520" imgH="419040" progId="Equation.3">
              <p:embed/>
            </p:oleObj>
          </a:graphicData>
        </a:graphic>
      </p:graphicFrame>
      <p:sp>
        <p:nvSpPr>
          <p:cNvPr id="10" name="Rectangle 9"/>
          <p:cNvSpPr/>
          <p:nvPr/>
        </p:nvSpPr>
        <p:spPr>
          <a:xfrm>
            <a:off x="609600" y="3810001"/>
            <a:ext cx="4080201" cy="2554545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342900" indent="-342900"/>
            <a:r>
              <a:rPr lang="en-US" sz="1600" b="1" dirty="0" smtClean="0">
                <a:solidFill>
                  <a:schemeClr val="accent2"/>
                </a:solidFill>
              </a:rPr>
              <a:t>Two Key Observations:</a:t>
            </a:r>
          </a:p>
          <a:p>
            <a:pPr marL="342900" indent="-342900">
              <a:buFont typeface="+mj-lt"/>
              <a:buAutoNum type="arabicPeriod"/>
            </a:pPr>
            <a:endParaRPr lang="en-US" sz="1600" b="1" dirty="0" smtClean="0">
              <a:solidFill>
                <a:schemeClr val="accent2"/>
              </a:solidFill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sz="1600" b="1" dirty="0" smtClean="0">
                <a:solidFill>
                  <a:schemeClr val="accent2"/>
                </a:solidFill>
              </a:rPr>
              <a:t>For dense networks that there are a lot of STAs per AP, the average throughput per STA is impossible to guarantee.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b="1" dirty="0" smtClean="0">
                <a:solidFill>
                  <a:schemeClr val="accent2"/>
                </a:solidFill>
              </a:rPr>
              <a:t>Area throughput is not changed in this case. However, user experience becomes horrible when density is high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2013</a:t>
            </a:r>
            <a:endParaRPr lang="en-US" dirty="0"/>
          </a:p>
        </p:txBody>
      </p:sp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00600" y="3048000"/>
            <a:ext cx="4194753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sz="2400" dirty="0" smtClean="0"/>
              <a:t>What a density network problem possibly has a nice solution?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A68C134-37B1-44EA-8DF1-C0A1DC57113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Jianhan Liu, etc. Mediatek Inc.</a:t>
            </a:r>
            <a:endParaRPr lang="en-US"/>
          </a:p>
        </p:txBody>
      </p:sp>
      <p:graphicFrame>
        <p:nvGraphicFramePr>
          <p:cNvPr id="7" name="Tableau 5"/>
          <p:cNvGraphicFramePr>
            <a:graphicFrameLocks noGrp="1"/>
          </p:cNvGraphicFramePr>
          <p:nvPr/>
        </p:nvGraphicFramePr>
        <p:xfrm>
          <a:off x="228600" y="1600200"/>
          <a:ext cx="8686799" cy="2326530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260605"/>
                <a:gridCol w="3854195"/>
                <a:gridCol w="228600"/>
                <a:gridCol w="4343399"/>
              </a:tblGrid>
              <a:tr h="178335">
                <a:tc rowSpan="6"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 dirty="0"/>
                        <a:t>1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 rowSpan="6"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/>
                        <a:t>high density of APs and high </a:t>
                      </a:r>
                      <a:r>
                        <a:rPr lang="en-US" sz="1200" u="none" strike="noStrike" dirty="0" smtClean="0"/>
                        <a:t>number </a:t>
                      </a:r>
                      <a:r>
                        <a:rPr lang="en-US" sz="1200" u="none" strike="noStrike" dirty="0"/>
                        <a:t>of STAs per AP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/>
                        <a:t>a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/>
                        <a:t>stadium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</a:tr>
              <a:tr h="17833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/>
                        <a:t>b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 err="1"/>
                        <a:t>airport</a:t>
                      </a:r>
                      <a:r>
                        <a:rPr lang="fr-FR" sz="1200" u="none" strike="noStrike" dirty="0"/>
                        <a:t>/train stations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</a:tr>
              <a:tr h="17833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/>
                        <a:t>c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/>
                        <a:t>exhibition hall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</a:tr>
              <a:tr h="17833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/>
                        <a:t>d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/>
                        <a:t>shopping </a:t>
                      </a:r>
                      <a:r>
                        <a:rPr lang="fr-FR" sz="1200" u="none" strike="noStrike" dirty="0" err="1" smtClean="0"/>
                        <a:t>malls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</a:tr>
              <a:tr h="17833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 dirty="0"/>
                        <a:t>e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 smtClean="0"/>
                        <a:t>E-Education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</a:tr>
              <a:tr h="41667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 dirty="0" smtClean="0">
                          <a:solidFill>
                            <a:schemeClr val="dk1"/>
                          </a:solidFill>
                          <a:latin typeface="+mn-lt"/>
                        </a:rPr>
                        <a:t>f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ko-KR" sz="1200" dirty="0" smtClean="0"/>
                        <a:t>Large-scale deployment with high density in City Square/Hot Spot</a:t>
                      </a:r>
                    </a:p>
                  </a:txBody>
                  <a:tcPr marL="8106" marR="8106" marT="8106" marB="0" anchor="ctr"/>
                </a:tc>
              </a:tr>
              <a:tr h="178335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 dirty="0"/>
                        <a:t>2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 rowSpan="3"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 err="1"/>
                        <a:t>high</a:t>
                      </a:r>
                      <a:r>
                        <a:rPr lang="fr-FR" sz="1200" u="none" strike="noStrike" dirty="0"/>
                        <a:t> </a:t>
                      </a:r>
                      <a:r>
                        <a:rPr lang="fr-FR" sz="1200" u="none" strike="noStrike" dirty="0" err="1"/>
                        <a:t>density</a:t>
                      </a:r>
                      <a:r>
                        <a:rPr lang="fr-FR" sz="1200" u="none" strike="noStrike" dirty="0"/>
                        <a:t> of </a:t>
                      </a:r>
                      <a:r>
                        <a:rPr lang="fr-FR" sz="1200" u="none" strike="noStrike" dirty="0" smtClean="0"/>
                        <a:t> </a:t>
                      </a:r>
                      <a:r>
                        <a:rPr lang="fr-FR" sz="1200" u="none" strike="noStrike" dirty="0" err="1" smtClean="0"/>
                        <a:t>STAs</a:t>
                      </a:r>
                      <a:r>
                        <a:rPr lang="fr-FR" sz="1200" u="none" strike="noStrike" dirty="0" smtClean="0"/>
                        <a:t> 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/>
                        <a:t>a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/>
                        <a:t>dense </a:t>
                      </a:r>
                      <a:r>
                        <a:rPr lang="fr-FR" sz="1200" u="none" strike="noStrike" dirty="0" err="1"/>
                        <a:t>wireless</a:t>
                      </a:r>
                      <a:r>
                        <a:rPr lang="fr-FR" sz="1200" u="none" strike="noStrike" dirty="0"/>
                        <a:t> office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</a:tr>
              <a:tr h="17833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 dirty="0"/>
                        <a:t>b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/>
                        <a:t>public transportation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</a:tr>
              <a:tr h="178335">
                <a:tc vMerge="1">
                  <a:txBody>
                    <a:bodyPr/>
                    <a:lstStyle/>
                    <a:p>
                      <a:pPr algn="ctr" rtl="0" fontAlgn="ctr"/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 vMerge="1">
                  <a:txBody>
                    <a:bodyPr/>
                    <a:lstStyle/>
                    <a:p>
                      <a:pPr algn="l" rtl="0" fontAlgn="ctr"/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 dirty="0" smtClean="0"/>
                        <a:t>c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 smtClean="0"/>
                        <a:t>lecture hall </a:t>
                      </a:r>
                      <a:endParaRPr lang="en-US" altLang="ko-KR" sz="1200" dirty="0" smtClean="0"/>
                    </a:p>
                  </a:txBody>
                  <a:tcPr marL="8106" marR="8106" marT="8106" marB="0" anchor="ctr"/>
                </a:tc>
              </a:tr>
              <a:tr h="178335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/>
                        <a:t>3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/>
                        <a:t>high density of APs (low/medium </a:t>
                      </a:r>
                      <a:r>
                        <a:rPr lang="en-US" sz="1200" u="none" strike="noStrike" dirty="0" smtClean="0"/>
                        <a:t>number </a:t>
                      </a:r>
                      <a:r>
                        <a:rPr lang="en-US" sz="1200" u="none" strike="noStrike" dirty="0"/>
                        <a:t>of STAs per AP)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/>
                        <a:t>a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/>
                        <a:t>dense </a:t>
                      </a:r>
                      <a:r>
                        <a:rPr lang="fr-FR" sz="1200" u="none" strike="noStrike" dirty="0" err="1"/>
                        <a:t>apartment</a:t>
                      </a:r>
                      <a:r>
                        <a:rPr lang="fr-FR" sz="1200" u="none" strike="noStrike" dirty="0"/>
                        <a:t> building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</a:tr>
              <a:tr h="17833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/>
                        <a:t>b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 err="1"/>
                        <a:t>Community</a:t>
                      </a:r>
                      <a:r>
                        <a:rPr lang="fr-FR" sz="1200" u="none" strike="noStrike" dirty="0"/>
                        <a:t> </a:t>
                      </a:r>
                      <a:r>
                        <a:rPr lang="fr-FR" sz="1200" u="none" strike="noStrike" dirty="0" err="1"/>
                        <a:t>WiFi</a:t>
                      </a:r>
                      <a:r>
                        <a:rPr lang="fr-FR" sz="1200" u="none" strike="noStrike" dirty="0"/>
                        <a:t> 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</a:tr>
            </a:tbl>
          </a:graphicData>
        </a:graphic>
      </p:graphicFrame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4114800"/>
            <a:ext cx="8458200" cy="2286000"/>
          </a:xfrm>
        </p:spPr>
        <p:txBody>
          <a:bodyPr/>
          <a:lstStyle/>
          <a:p>
            <a:r>
              <a:rPr lang="en-US" sz="2000" dirty="0" smtClean="0"/>
              <a:t>For category 1 and 2 with high number of STAs per AP: </a:t>
            </a:r>
          </a:p>
          <a:p>
            <a:pPr lvl="1"/>
            <a:r>
              <a:rPr lang="en-US" sz="1600" dirty="0" smtClean="0"/>
              <a:t>the enhancement room is to approach the bound by reducing collisions.  User experience is still not good even it is optimized.</a:t>
            </a:r>
          </a:p>
          <a:p>
            <a:r>
              <a:rPr lang="en-US" sz="2000" dirty="0" smtClean="0"/>
              <a:t>Category 3 is a more interesting problem in HEW’s </a:t>
            </a:r>
          </a:p>
          <a:p>
            <a:pPr lvl="1"/>
            <a:r>
              <a:rPr lang="en-US" sz="1600" dirty="0" smtClean="0"/>
              <a:t>Can user experience per STA be the same as in it in sparse network? </a:t>
            </a:r>
            <a:r>
              <a:rPr lang="en-US" sz="1600" b="1" dirty="0" smtClean="0">
                <a:solidFill>
                  <a:schemeClr val="accent2"/>
                </a:solidFill>
              </a:rPr>
              <a:t>Theoretically, it is possible.  </a:t>
            </a:r>
            <a:endParaRPr lang="en-US" sz="1600" b="1" dirty="0">
              <a:solidFill>
                <a:schemeClr val="accent2"/>
              </a:solidFill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2013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and Discussions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r>
              <a:rPr lang="en-US" dirty="0" smtClean="0"/>
              <a:t>Using area throughput as the performance metric needs more discussion</a:t>
            </a:r>
          </a:p>
          <a:p>
            <a:pPr lvl="1"/>
            <a:r>
              <a:rPr lang="en-US" dirty="0" smtClean="0"/>
              <a:t>Area throughput in some cases does not reflects the user experience</a:t>
            </a:r>
          </a:p>
          <a:p>
            <a:pPr lvl="1"/>
            <a:r>
              <a:rPr lang="en-US" dirty="0" smtClean="0"/>
              <a:t>For example, Average throughput per STA reflects the user experience more directly </a:t>
            </a:r>
          </a:p>
          <a:p>
            <a:pPr lvl="1"/>
            <a:r>
              <a:rPr lang="en-US" dirty="0" smtClean="0"/>
              <a:t>Average throughput per STA includes the density factor</a:t>
            </a:r>
          </a:p>
          <a:p>
            <a:pPr lvl="1"/>
            <a:r>
              <a:rPr lang="en-US" dirty="0" smtClean="0"/>
              <a:t>Minimum or outage data rate  also reflects user experience  than area throughput [4]</a:t>
            </a:r>
          </a:p>
          <a:p>
            <a:pPr lvl="1"/>
            <a:r>
              <a:rPr lang="en-US" dirty="0" smtClean="0"/>
              <a:t>Other </a:t>
            </a:r>
            <a:r>
              <a:rPr lang="en-US" dirty="0" err="1" smtClean="0"/>
              <a:t>QoE</a:t>
            </a:r>
            <a:r>
              <a:rPr lang="en-US" smtClean="0"/>
              <a:t> </a:t>
            </a:r>
            <a:r>
              <a:rPr lang="en-US" smtClean="0"/>
              <a:t>metrics </a:t>
            </a:r>
            <a:r>
              <a:rPr lang="en-US" dirty="0" smtClean="0"/>
              <a:t>also be included in the performance metric.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BA68C134-37B1-44EA-8DF1-C0A1DC57113B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Jianhan Liu, etc. Mediatek Inc.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Reference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000" b="0" dirty="0" smtClean="0"/>
              <a:t>[1]</a:t>
            </a:r>
            <a:r>
              <a:rPr lang="en-US" altLang="ja-JP" sz="2000" b="0" dirty="0" smtClean="0"/>
              <a:t> “Usage models for IEEE 802.11 High Efficiency WLAN study group (HEW SG) –Liaison with WFA”, </a:t>
            </a:r>
            <a:r>
              <a:rPr lang="en-US" sz="2000" b="0" dirty="0" smtClean="0"/>
              <a:t>IEEE 802.11-13/0657r2,</a:t>
            </a:r>
            <a:r>
              <a:rPr lang="en-US" altLang="ja-JP" sz="2000" b="0" dirty="0" smtClean="0"/>
              <a:t> </a:t>
            </a:r>
            <a:r>
              <a:rPr lang="en-US" sz="2000" b="0" dirty="0" smtClean="0"/>
              <a:t>Laurent </a:t>
            </a:r>
            <a:r>
              <a:rPr lang="en-US" sz="2000" b="0" dirty="0" err="1" smtClean="0"/>
              <a:t>Cariou</a:t>
            </a:r>
            <a:r>
              <a:rPr lang="en-US" altLang="ja-JP" sz="2000" b="0" dirty="0" smtClean="0"/>
              <a:t>, etc. </a:t>
            </a:r>
          </a:p>
          <a:p>
            <a:pPr>
              <a:buNone/>
            </a:pPr>
            <a:r>
              <a:rPr lang="en-US" altLang="ja-JP" sz="2000" b="0" dirty="0" smtClean="0"/>
              <a:t>[2] “HEW- Metrics, Targets, Simulation Scenarios”, IEEE 802.11-13/0486r1, </a:t>
            </a:r>
            <a:r>
              <a:rPr lang="en-US" sz="2000" b="0" dirty="0" smtClean="0"/>
              <a:t>Ron Porat, etc.</a:t>
            </a:r>
            <a:endParaRPr lang="en-US" altLang="ja-JP" sz="2000" b="0" dirty="0" smtClean="0"/>
          </a:p>
          <a:p>
            <a:pPr>
              <a:buNone/>
            </a:pPr>
            <a:r>
              <a:rPr lang="en-US" altLang="ja-JP" sz="2000" b="0" dirty="0" smtClean="0"/>
              <a:t>[3]  “HEW Functional Requirements”, IEEE 802.11-13/0524r2, Tianyu Wu, etc.</a:t>
            </a:r>
          </a:p>
          <a:p>
            <a:pPr>
              <a:buNone/>
            </a:pPr>
            <a:r>
              <a:rPr lang="en-US" sz="2000" b="0" dirty="0" smtClean="0"/>
              <a:t>[4] “Quantitative </a:t>
            </a:r>
            <a:r>
              <a:rPr lang="en-US" sz="2000" b="0" dirty="0" err="1" smtClean="0"/>
              <a:t>QoE</a:t>
            </a:r>
            <a:r>
              <a:rPr lang="en-US" sz="2000" b="0" dirty="0" smtClean="0"/>
              <a:t> Requirements for HEW”, IEEE 802.11-13/0850, </a:t>
            </a:r>
            <a:r>
              <a:rPr lang="en-US" sz="2000" b="0" dirty="0" err="1" smtClean="0"/>
              <a:t>Huairong</a:t>
            </a:r>
            <a:r>
              <a:rPr lang="en-US" sz="2000" b="0" dirty="0" smtClean="0"/>
              <a:t> </a:t>
            </a:r>
            <a:r>
              <a:rPr lang="en-US" sz="2000" b="0" dirty="0" err="1" smtClean="0"/>
              <a:t>Shao</a:t>
            </a:r>
            <a:r>
              <a:rPr lang="en-US" sz="2000" b="0" dirty="0" smtClean="0"/>
              <a:t>, etc.</a:t>
            </a:r>
          </a:p>
        </p:txBody>
      </p:sp>
      <p:sp>
        <p:nvSpPr>
          <p:cNvPr id="2253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F318DAB0-02F5-4649-B167-D9B7032E0C8D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2534" name="Footer Placeholder 5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Jianhan Liu, etc. Mediatek Inc.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2013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21131</TotalTime>
  <Words>955</Words>
  <Application>Microsoft Office PowerPoint</Application>
  <PresentationFormat>On-screen Show (4:3)</PresentationFormat>
  <Paragraphs>191</Paragraphs>
  <Slides>8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802-11-Submission</vt:lpstr>
      <vt:lpstr>Document</vt:lpstr>
      <vt:lpstr>Equation</vt:lpstr>
      <vt:lpstr>公式</vt:lpstr>
      <vt:lpstr>On Definition of Dense Networks and Performance Metric</vt:lpstr>
      <vt:lpstr>Usage models and HEW focus</vt:lpstr>
      <vt:lpstr>Definition of Dense Network and Performance Metric</vt:lpstr>
      <vt:lpstr>Area Throughput and Average Throughput per STA</vt:lpstr>
      <vt:lpstr>Average Throughput per STA Decaying Bound </vt:lpstr>
      <vt:lpstr>What a density network problem possibly has a nice solution?</vt:lpstr>
      <vt:lpstr>Summary and Discussions</vt:lpstr>
      <vt:lpstr>Reference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TGad January 2010 Report</dc:title>
  <dc:creator>Eldad Perahia</dc:creator>
  <cp:lastModifiedBy>mtk30143</cp:lastModifiedBy>
  <cp:revision>1500</cp:revision>
  <cp:lastPrinted>1998-02-10T13:28:06Z</cp:lastPrinted>
  <dcterms:created xsi:type="dcterms:W3CDTF">2007-04-17T18:10:23Z</dcterms:created>
  <dcterms:modified xsi:type="dcterms:W3CDTF">2013-07-16T12:20:56Z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(3)mf05p9M1cgBCyoDDdQutgm5ACNUOtqOwvyoRDbvh+vL8l6DgVXdwHzxx70WIUcfyruJ1hx4U_x000d_
cWtnsxiYXMDWnuPxqtP6HHtkd/9aIADIwxH0JYvKg2tqiq3AjXdEsH7rlvvFWqk66oq3jLzZ_x000d_
EWleKUPUO2SRZRiLPwnLXUjTjr8r9tlJ6kYhon8D8x5On5XjIKCCvchx+uCI5vONR50YA/5M_x000d_
awmpDXvt1Oza//BwEa</vt:lpwstr>
  </property>
  <property fmtid="{D5CDD505-2E9C-101B-9397-08002B2CF9AE}" pid="3" name="_ms_pID_7253431">
    <vt:lpwstr>7/O/8v5SfzY9j9zOcy+ruAkz0oULDlcxnsgmocifuMxT7CJvRMgr08_x000d_
VwkRvoMIGPaMbW4VHarLtdbne1wu8dy8Py2tk5wlAvl9LnhEw58fVdFaprkNSORdXFXcVXf3_x000d_
Xvaq2oX6s6AT4E49kLdkkC/b7pvnKWl5IN7daZlkrNF6gaIvHWBt9o+s0ETZWvRCar/7VZ1x_x000d_
tnBblw258MRbK9A4WywoBnh2bsqjd7Z+Y6RJ</vt:lpwstr>
  </property>
  <property fmtid="{D5CDD505-2E9C-101B-9397-08002B2CF9AE}" pid="4" name="_ms_pID_7253432">
    <vt:lpwstr>jbg+e7tvtPGHbg5o5bISnqEcZZ5VLP5WQnL9_x000d_
6lYBmhc1g9fCZDQYRMtp7BP/1IJ73Z0AwBOP5d7R/8ojK5khJ+2o+tLwxcjGe/HVjPBipCDh_x000d_
CZ8/5v6P0RIa1IkQ84swcFPvboExr+koJvsDJ+LLBSc=</vt:lpwstr>
  </property>
  <property fmtid="{D5CDD505-2E9C-101B-9397-08002B2CF9AE}" pid="5" name="_ms_pID_7253433">
    <vt:lpwstr>xj04hYgg/
+SvDSQ==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AdHocReviewCycleID">
    <vt:i4>1370614380</vt:i4>
  </property>
  <property fmtid="{D5CDD505-2E9C-101B-9397-08002B2CF9AE}" pid="10" name="_NewReviewCycle">
    <vt:lpwstr/>
  </property>
  <property fmtid="{D5CDD505-2E9C-101B-9397-08002B2CF9AE}" pid="11" name="_EmailSubject">
    <vt:lpwstr>the presentation I plan to discuss with Huawei and other companies</vt:lpwstr>
  </property>
  <property fmtid="{D5CDD505-2E9C-101B-9397-08002B2CF9AE}" pid="12" name="_AuthorEmail">
    <vt:lpwstr>Thomas.Pare@mediatek.com</vt:lpwstr>
  </property>
  <property fmtid="{D5CDD505-2E9C-101B-9397-08002B2CF9AE}" pid="13" name="_AuthorEmailDisplayName">
    <vt:lpwstr>Thomas Pare</vt:lpwstr>
  </property>
  <property fmtid="{D5CDD505-2E9C-101B-9397-08002B2CF9AE}" pid="14" name="_PreviousAdHocReviewCycleID">
    <vt:i4>1368649679</vt:i4>
  </property>
</Properties>
</file>