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4" r:id="rId3"/>
    <p:sldId id="276" r:id="rId4"/>
    <p:sldId id="275" r:id="rId5"/>
    <p:sldId id="277" r:id="rId6"/>
    <p:sldId id="278" r:id="rId7"/>
    <p:sldId id="279" r:id="rId8"/>
    <p:sldId id="273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48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>
        <p:scale>
          <a:sx n="100" d="100"/>
          <a:sy n="100" d="100"/>
        </p:scale>
        <p:origin x="-1608" y="-6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228CB10-4405-4384-9ACB-32306CE61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7650" y="8985250"/>
            <a:ext cx="22240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Jianhan Liu, (Mediatek Inc.)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955A526-93E5-409C-A416-7448475FD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468688" y="95250"/>
            <a:ext cx="2813050" cy="2159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doc.: IEEE 802.11</a:t>
            </a:r>
            <a:r>
              <a:rPr lang="en-US" dirty="0" smtClean="0"/>
              <a:t>-13-0544-00-0hew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2E520DF-8E9B-4D04-8C01-AF8862405F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68C134-37B1-44EA-8DF1-C0A1DC571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357938" y="6434138"/>
            <a:ext cx="2209800" cy="3476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12973E-E2DC-4225-A69A-571F570D6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6330" y="304026"/>
            <a:ext cx="33599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smtClean="0"/>
              <a:t>0805-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477000" y="6477000"/>
            <a:ext cx="2286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691D245-FA94-4E5C-A7C1-468057BA46C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305800" cy="1066800"/>
          </a:xfrm>
          <a:noFill/>
        </p:spPr>
        <p:txBody>
          <a:bodyPr/>
          <a:lstStyle/>
          <a:p>
            <a:r>
              <a:rPr lang="en-US" dirty="0" smtClean="0"/>
              <a:t>On Definition of Dense Networks and Performance Metric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2013-07-06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914400" y="2743200"/>
          <a:ext cx="7219950" cy="2398713"/>
        </p:xfrm>
        <a:graphic>
          <a:graphicData uri="http://schemas.openxmlformats.org/presentationml/2006/ole">
            <p:oleObj spid="_x0000_s1026" name="Document" r:id="rId4" imgW="9061058" imgH="3005458" progId="Word.Document.8">
              <p:embed/>
            </p:oleObj>
          </a:graphicData>
        </a:graphic>
      </p:graphicFrame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6096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6553200" y="6434138"/>
            <a:ext cx="2209800" cy="347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models and HEW focus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676400"/>
            <a:ext cx="8054975" cy="951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ＭＳ Ｐゴシック" charset="0"/>
              </a:rPr>
              <a:t>The usage categories for WFA liaison was presented in HEW teleconferences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ＭＳ Ｐゴシック" charset="0"/>
              </a:rPr>
              <a:t>[1]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ＭＳ Ｐゴシック" charset="0"/>
            </a:endParaRPr>
          </a:p>
        </p:txBody>
      </p:sp>
      <p:graphicFrame>
        <p:nvGraphicFramePr>
          <p:cNvPr id="8" name="Tableau 5"/>
          <p:cNvGraphicFramePr>
            <a:graphicFrameLocks noGrp="1"/>
          </p:cNvGraphicFramePr>
          <p:nvPr/>
        </p:nvGraphicFramePr>
        <p:xfrm>
          <a:off x="914400" y="2514600"/>
          <a:ext cx="7691120" cy="3550218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30735"/>
                <a:gridCol w="3230269"/>
                <a:gridCol w="384557"/>
                <a:gridCol w="3845559"/>
              </a:tblGrid>
              <a:tr h="178335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/>
                        <a:t>high density of APs and high </a:t>
                      </a:r>
                      <a:r>
                        <a:rPr lang="en-US" sz="1200" u="none" strike="noStrike" dirty="0" smtClean="0"/>
                        <a:t>number </a:t>
                      </a:r>
                      <a:r>
                        <a:rPr lang="en-US" sz="1200" u="none" strike="noStrike" dirty="0"/>
                        <a:t>of STAs per AP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/>
                        <a:t>stadium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b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/>
                        <a:t>airport/train stations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/>
                        <a:t>exhibition hall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d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shopping </a:t>
                      </a:r>
                      <a:r>
                        <a:rPr lang="fr-FR" sz="1200" u="none" strike="noStrike" dirty="0" err="1" smtClean="0"/>
                        <a:t>malls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smtClean="0"/>
                        <a:t>E-Education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4166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f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1200" dirty="0" smtClean="0"/>
                        <a:t>Large-scale deployment with high density in City Square/Hot Spot</a:t>
                      </a:r>
                    </a:p>
                  </a:txBody>
                  <a:tcPr marL="8106" marR="8106" marT="8106" marB="0" anchor="ctr"/>
                </a:tc>
              </a:tr>
              <a:tr h="17833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err="1"/>
                        <a:t>high</a:t>
                      </a:r>
                      <a:r>
                        <a:rPr lang="fr-FR" sz="1200" u="none" strike="noStrike" dirty="0"/>
                        <a:t> </a:t>
                      </a:r>
                      <a:r>
                        <a:rPr lang="fr-FR" sz="1200" u="none" strike="noStrike" dirty="0" err="1"/>
                        <a:t>density</a:t>
                      </a:r>
                      <a:r>
                        <a:rPr lang="fr-FR" sz="1200" u="none" strike="noStrike" dirty="0"/>
                        <a:t> of </a:t>
                      </a:r>
                      <a:r>
                        <a:rPr lang="fr-FR" sz="1200" u="none" strike="noStrike" dirty="0" err="1"/>
                        <a:t>STAs</a:t>
                      </a:r>
                      <a:r>
                        <a:rPr lang="fr-FR" sz="1200" u="none" strike="noStrike" dirty="0"/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dense </a:t>
                      </a:r>
                      <a:r>
                        <a:rPr lang="fr-FR" sz="1200" u="none" strike="noStrike" dirty="0" err="1"/>
                        <a:t>wireless</a:t>
                      </a:r>
                      <a:r>
                        <a:rPr lang="fr-FR" sz="1200" u="none" strike="noStrike" dirty="0"/>
                        <a:t> office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b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public transportation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pPr algn="ctr" rtl="0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 smtClean="0"/>
                        <a:t>c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 smtClean="0"/>
                        <a:t>lecture hall </a:t>
                      </a:r>
                      <a:endParaRPr lang="en-US" altLang="ko-KR" sz="1200" dirty="0" smtClean="0"/>
                    </a:p>
                  </a:txBody>
                  <a:tcPr marL="8106" marR="8106" marT="8106" marB="0" anchor="ctr"/>
                </a:tc>
              </a:tr>
              <a:tr h="17833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/>
                        <a:t>high density of APs (low/medium </a:t>
                      </a:r>
                      <a:r>
                        <a:rPr lang="en-US" sz="1200" u="none" strike="noStrike" dirty="0" smtClean="0"/>
                        <a:t>number </a:t>
                      </a:r>
                      <a:r>
                        <a:rPr lang="en-US" sz="1200" u="none" strike="noStrike" dirty="0"/>
                        <a:t>of STAs per AP)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dense </a:t>
                      </a:r>
                      <a:r>
                        <a:rPr lang="fr-FR" sz="1200" u="none" strike="noStrike" dirty="0" err="1"/>
                        <a:t>apartment</a:t>
                      </a:r>
                      <a:r>
                        <a:rPr lang="fr-FR" sz="1200" u="none" strike="noStrike" dirty="0"/>
                        <a:t> building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b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err="1"/>
                        <a:t>Community</a:t>
                      </a:r>
                      <a:r>
                        <a:rPr lang="fr-FR" sz="1200" u="none" strike="noStrike" dirty="0"/>
                        <a:t> </a:t>
                      </a:r>
                      <a:r>
                        <a:rPr lang="fr-FR" sz="1200" u="none" strike="noStrike" dirty="0" err="1"/>
                        <a:t>WiFi</a:t>
                      </a:r>
                      <a:r>
                        <a:rPr lang="fr-FR" sz="1200" u="none" strike="noStrike" dirty="0"/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23519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4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new </a:t>
                      </a:r>
                      <a:r>
                        <a:rPr lang="fr-FR" sz="1200" u="none" strike="noStrike" dirty="0" err="1">
                          <a:solidFill>
                            <a:srgbClr val="FF66FF"/>
                          </a:solidFill>
                        </a:rPr>
                        <a:t>outdoor</a:t>
                      </a:r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 </a:t>
                      </a:r>
                      <a:r>
                        <a:rPr lang="fr-FR" sz="1200" u="none" strike="noStrike" dirty="0" err="1">
                          <a:solidFill>
                            <a:srgbClr val="FF66FF"/>
                          </a:solidFill>
                        </a:rPr>
                        <a:t>deployments</a:t>
                      </a:r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solidFill>
                            <a:srgbClr val="FF66FF"/>
                          </a:solidFill>
                        </a:rPr>
                        <a:t>a</a:t>
                      </a:r>
                      <a:endParaRPr lang="fr-FR" sz="1200" b="0" i="0" u="none" strike="noStrike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solidFill>
                            <a:srgbClr val="FF66FF"/>
                          </a:solidFill>
                        </a:rPr>
                        <a:t>Very dense urban Street – Public Access</a:t>
                      </a:r>
                      <a:endParaRPr lang="en-US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2170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b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solidFill>
                            <a:srgbClr val="FF66FF"/>
                          </a:solidFill>
                        </a:rPr>
                        <a:t>Pico-cell street deployment – Public Access</a:t>
                      </a:r>
                      <a:endParaRPr lang="en-US" sz="1200" b="0" i="0" u="none" strike="noStrike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solidFill>
                            <a:srgbClr val="FF66FF"/>
                          </a:solidFill>
                        </a:rPr>
                        <a:t>c</a:t>
                      </a:r>
                      <a:endParaRPr lang="fr-FR" sz="1200" b="0" i="0" u="none" strike="noStrike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Cellular </a:t>
                      </a:r>
                      <a:r>
                        <a:rPr lang="fr-FR" sz="1200" u="none" strike="noStrike" dirty="0" err="1">
                          <a:solidFill>
                            <a:srgbClr val="FF66FF"/>
                          </a:solidFill>
                        </a:rPr>
                        <a:t>offload</a:t>
                      </a:r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 - </a:t>
                      </a:r>
                      <a:r>
                        <a:rPr lang="fr-FR" sz="1200" u="none" strike="noStrike" dirty="0" err="1">
                          <a:solidFill>
                            <a:srgbClr val="FF66FF"/>
                          </a:solidFill>
                        </a:rPr>
                        <a:t>co</a:t>
                      </a:r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-site </a:t>
                      </a:r>
                      <a:r>
                        <a:rPr lang="fr-FR" sz="1200" u="none" strike="noStrike" dirty="0" err="1">
                          <a:solidFill>
                            <a:srgbClr val="FF66FF"/>
                          </a:solidFill>
                        </a:rPr>
                        <a:t>offloading</a:t>
                      </a:r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5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single-</a:t>
                      </a:r>
                      <a:r>
                        <a:rPr lang="fr-FR" sz="1200" u="none" strike="noStrike" dirty="0" err="1">
                          <a:solidFill>
                            <a:srgbClr val="FF66FF"/>
                          </a:solidFill>
                        </a:rPr>
                        <a:t>link</a:t>
                      </a:r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 </a:t>
                      </a:r>
                      <a:r>
                        <a:rPr lang="fr-FR" sz="1200" u="none" strike="noStrike" dirty="0" err="1" smtClean="0">
                          <a:solidFill>
                            <a:srgbClr val="FF66FF"/>
                          </a:solidFill>
                        </a:rPr>
                        <a:t>throughput</a:t>
                      </a:r>
                      <a:r>
                        <a:rPr lang="fr-FR" sz="1200" u="none" strike="noStrike" dirty="0" smtClean="0">
                          <a:solidFill>
                            <a:srgbClr val="FF66FF"/>
                          </a:solidFill>
                        </a:rPr>
                        <a:t> </a:t>
                      </a:r>
                      <a:r>
                        <a:rPr lang="fr-FR" sz="1200" u="none" strike="noStrike" dirty="0" err="1" smtClean="0">
                          <a:solidFill>
                            <a:srgbClr val="FF66FF"/>
                          </a:solidFill>
                        </a:rPr>
                        <a:t>increase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 smtClean="0">
                          <a:solidFill>
                            <a:srgbClr val="FF66FF"/>
                          </a:solidFill>
                          <a:latin typeface="+mn-lt"/>
                        </a:rPr>
                        <a:t>a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solidFill>
                            <a:srgbClr val="FF66FF"/>
                          </a:solidFill>
                        </a:rPr>
                        <a:t>surgery/health care </a:t>
                      </a:r>
                      <a:r>
                        <a:rPr lang="en-US" sz="1050" u="none" strike="noStrike" dirty="0">
                          <a:solidFill>
                            <a:srgbClr val="FF66FF"/>
                          </a:solidFill>
                        </a:rPr>
                        <a:t>(2e from 11ac)</a:t>
                      </a:r>
                      <a:r>
                        <a:rPr lang="en-US" sz="1200" u="none" strike="noStrike" dirty="0">
                          <a:solidFill>
                            <a:srgbClr val="FF66FF"/>
                          </a:solidFill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984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 smtClean="0">
                          <a:solidFill>
                            <a:srgbClr val="FF66FF"/>
                          </a:solidFill>
                          <a:latin typeface="+mn-lt"/>
                        </a:rPr>
                        <a:t>b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solidFill>
                            <a:srgbClr val="FF66FF"/>
                          </a:solidFill>
                        </a:rPr>
                        <a:t>production in stadium </a:t>
                      </a:r>
                      <a:r>
                        <a:rPr lang="en-US" sz="1050" u="none" strike="noStrike" dirty="0">
                          <a:solidFill>
                            <a:srgbClr val="FF66FF"/>
                          </a:solidFill>
                        </a:rPr>
                        <a:t>(similar to 1d-1e from 11ac)</a:t>
                      </a:r>
                      <a:r>
                        <a:rPr lang="en-US" sz="1200" u="none" strike="noStrike" dirty="0">
                          <a:solidFill>
                            <a:srgbClr val="FF66FF"/>
                          </a:solidFill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 smtClean="0">
                          <a:solidFill>
                            <a:srgbClr val="FF66FF"/>
                          </a:solidFill>
                          <a:latin typeface="+mn-lt"/>
                        </a:rPr>
                        <a:t>c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>
                          <a:solidFill>
                            <a:srgbClr val="FF66FF"/>
                          </a:solidFill>
                        </a:rPr>
                        <a:t>smart car</a:t>
                      </a:r>
                      <a:endParaRPr lang="fr-FR" sz="1200" b="0" i="0" u="none" strike="noStrike" dirty="0">
                        <a:solidFill>
                          <a:srgbClr val="FF66FF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Definition of Dense Network and Performance Metric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458200" cy="4804493"/>
          </a:xfrm>
        </p:spPr>
        <p:txBody>
          <a:bodyPr/>
          <a:lstStyle/>
          <a:p>
            <a:r>
              <a:rPr lang="en-US" dirty="0" smtClean="0"/>
              <a:t>HEW’ s Goal: Improve efficiency in high density WLAN</a:t>
            </a:r>
          </a:p>
          <a:p>
            <a:pPr lvl="1"/>
            <a:r>
              <a:rPr lang="en-US" dirty="0" smtClean="0"/>
              <a:t>How to define a density network?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How much performance enhancement we should expect in different usage cases?</a:t>
            </a:r>
            <a:endParaRPr lang="en-US" dirty="0" smtClean="0"/>
          </a:p>
          <a:p>
            <a:r>
              <a:rPr lang="en-US" dirty="0" smtClean="0"/>
              <a:t>Proposed Performance Metric </a:t>
            </a:r>
          </a:p>
          <a:p>
            <a:pPr lvl="1"/>
            <a:r>
              <a:rPr lang="en-US" dirty="0" smtClean="0"/>
              <a:t>BRCM Proposed performance metric as bps/ square meter [2]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Huawei</a:t>
            </a:r>
            <a:r>
              <a:rPr lang="en-US" dirty="0" smtClean="0"/>
              <a:t> proposed the performance metric also considers power /energy consumption in [3]</a:t>
            </a:r>
          </a:p>
          <a:p>
            <a:pPr lvl="1"/>
            <a:r>
              <a:rPr lang="en-US" dirty="0" smtClean="0"/>
              <a:t>Basically, Area throughput is the main performance metric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Is bps/square meter or area throughput the best metric in high density WLAN?</a:t>
            </a:r>
            <a:endParaRPr lang="en-US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762000" y="4267200"/>
          <a:ext cx="8077200" cy="315336"/>
        </p:xfrm>
        <a:graphic>
          <a:graphicData uri="http://schemas.openxmlformats.org/presentationml/2006/ole">
            <p:oleObj spid="_x0000_s15362" name="Equation" r:id="rId4" imgW="5206680" imgH="203040" progId="">
              <p:embed/>
            </p:oleObj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400" dirty="0" smtClean="0"/>
              <a:t>Area Throughput and Average Throughput per STA</a:t>
            </a:r>
            <a:endParaRPr 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54975" cy="5010150"/>
          </a:xfrm>
        </p:spPr>
        <p:txBody>
          <a:bodyPr/>
          <a:lstStyle/>
          <a:p>
            <a:r>
              <a:rPr lang="en-US" dirty="0" smtClean="0"/>
              <a:t>Area throughput </a:t>
            </a:r>
            <a:r>
              <a:rPr lang="en-US" b="0" dirty="0" smtClean="0"/>
              <a:t>is equivalent to </a:t>
            </a:r>
            <a:r>
              <a:rPr lang="en-US" dirty="0" smtClean="0"/>
              <a:t>average throughput per STA</a:t>
            </a:r>
            <a:r>
              <a:rPr lang="en-US" b="0" dirty="0" smtClean="0"/>
              <a:t> when the density of the network is given.</a:t>
            </a:r>
          </a:p>
          <a:p>
            <a:pPr lvl="1"/>
            <a:r>
              <a:rPr lang="en-US" dirty="0" smtClean="0"/>
              <a:t>For a given area with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square meters</a:t>
            </a:r>
            <a:r>
              <a:rPr lang="en-US" dirty="0" smtClean="0"/>
              <a:t>, area throughput is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Given the density of the network                                  ,  average throughput per STAs is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the network density is set, average throughput per STAs is just a constant scaling of  area throughput.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Notes: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Average throughput per STA is more closely to user experience.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Density should be included into performance metric. 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057400" y="3962400"/>
          <a:ext cx="5140325" cy="609600"/>
        </p:xfrm>
        <a:graphic>
          <a:graphicData uri="http://schemas.openxmlformats.org/presentationml/2006/ole">
            <p:oleObj spid="_x0000_s16386" name="公式" r:id="rId4" imgW="3657600" imgH="431640" progId="Equation.3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4905375" y="3200400"/>
          <a:ext cx="2105025" cy="554038"/>
        </p:xfrm>
        <a:graphic>
          <a:graphicData uri="http://schemas.openxmlformats.org/presentationml/2006/ole">
            <p:oleObj spid="_x0000_s16387" name="公式" r:id="rId5" imgW="1498320" imgH="39348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895600" y="2590800"/>
          <a:ext cx="3122613" cy="554037"/>
        </p:xfrm>
        <a:graphic>
          <a:graphicData uri="http://schemas.openxmlformats.org/presentationml/2006/ole">
            <p:oleObj spid="_x0000_s16388" name="公式" r:id="rId6" imgW="2222280" imgH="393480" progId="Equation.3">
              <p:embed/>
            </p:oleObj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400" dirty="0" smtClean="0"/>
              <a:t>Average Throughput per STA Decaying Bound </a:t>
            </a:r>
            <a:endParaRPr lang="en-US" sz="2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9724" y="1295400"/>
            <a:ext cx="8054975" cy="2514600"/>
          </a:xfrm>
        </p:spPr>
        <p:txBody>
          <a:bodyPr/>
          <a:lstStyle/>
          <a:p>
            <a:r>
              <a:rPr lang="en-US" sz="2000" dirty="0" smtClean="0"/>
              <a:t>Average Throughput per STA decays at least inversely with density</a:t>
            </a:r>
          </a:p>
          <a:p>
            <a:pPr lvl="1"/>
            <a:r>
              <a:rPr lang="en-US" dirty="0" smtClean="0"/>
              <a:t>Without considering sum throughput decrease due to collisions</a:t>
            </a:r>
          </a:p>
          <a:p>
            <a:pPr lvl="1"/>
            <a:r>
              <a:rPr lang="en-US" dirty="0" smtClean="0"/>
              <a:t>Assume that the sum throughput in a given area is constant R (say, the throughput of a sparse network), then the throughput per STA can be written as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600200" y="3124200"/>
          <a:ext cx="3354388" cy="590550"/>
        </p:xfrm>
        <a:graphic>
          <a:graphicData uri="http://schemas.openxmlformats.org/presentationml/2006/ole">
            <p:oleObj spid="_x0000_s17410" name="公式" r:id="rId4" imgW="2387520" imgH="41904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609600" y="3810001"/>
            <a:ext cx="4080201" cy="255454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1600" b="1" dirty="0" smtClean="0">
                <a:solidFill>
                  <a:schemeClr val="accent2"/>
                </a:solidFill>
              </a:rPr>
              <a:t>Two Key Observations:</a:t>
            </a:r>
          </a:p>
          <a:p>
            <a:pPr marL="342900" indent="-342900">
              <a:buFont typeface="+mj-lt"/>
              <a:buAutoNum type="arabicPeriod"/>
            </a:pPr>
            <a:endParaRPr lang="en-US" sz="1600" b="1" dirty="0" smtClean="0">
              <a:solidFill>
                <a:schemeClr val="accent2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2"/>
                </a:solidFill>
              </a:rPr>
              <a:t>For dense networks that there are a lot of STAs per AP, the average throughput per STA is impossible to guarantee.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>
                <a:solidFill>
                  <a:schemeClr val="accent2"/>
                </a:solidFill>
              </a:rPr>
              <a:t>Area throughput is not changed in this case. However, user experience becomes horrible when density is high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3048000"/>
            <a:ext cx="419475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400" dirty="0" smtClean="0"/>
              <a:t>What a density network problem possibly has a nice solution?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graphicFrame>
        <p:nvGraphicFramePr>
          <p:cNvPr id="7" name="Tableau 5"/>
          <p:cNvGraphicFramePr>
            <a:graphicFrameLocks noGrp="1"/>
          </p:cNvGraphicFramePr>
          <p:nvPr/>
        </p:nvGraphicFramePr>
        <p:xfrm>
          <a:off x="228600" y="1600200"/>
          <a:ext cx="8686799" cy="232653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60605"/>
                <a:gridCol w="3854195"/>
                <a:gridCol w="228600"/>
                <a:gridCol w="4343399"/>
              </a:tblGrid>
              <a:tr h="178335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1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/>
                        <a:t>high density of APs and high </a:t>
                      </a:r>
                      <a:r>
                        <a:rPr lang="en-US" sz="1200" u="none" strike="noStrike" dirty="0" smtClean="0"/>
                        <a:t>number </a:t>
                      </a:r>
                      <a:r>
                        <a:rPr lang="en-US" sz="1200" u="none" strike="noStrike" dirty="0"/>
                        <a:t>of STAs per AP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/>
                        <a:t>stadium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b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err="1"/>
                        <a:t>airport</a:t>
                      </a:r>
                      <a:r>
                        <a:rPr lang="fr-FR" sz="1200" u="none" strike="noStrike" dirty="0"/>
                        <a:t>/train stations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c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/>
                        <a:t>exhibition hall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d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shopping </a:t>
                      </a:r>
                      <a:r>
                        <a:rPr lang="fr-FR" sz="1200" u="none" strike="noStrike" dirty="0" err="1" smtClean="0"/>
                        <a:t>malls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smtClean="0"/>
                        <a:t>E-Education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4166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f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ko-KR" sz="1200" dirty="0" smtClean="0"/>
                        <a:t>Large-scale deployment with high density in City Square/Hot Spot</a:t>
                      </a:r>
                    </a:p>
                  </a:txBody>
                  <a:tcPr marL="8106" marR="8106" marT="8106" marB="0" anchor="ctr"/>
                </a:tc>
              </a:tr>
              <a:tr h="17833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2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err="1"/>
                        <a:t>high</a:t>
                      </a:r>
                      <a:r>
                        <a:rPr lang="fr-FR" sz="1200" u="none" strike="noStrike" dirty="0"/>
                        <a:t> </a:t>
                      </a:r>
                      <a:r>
                        <a:rPr lang="fr-FR" sz="1200" u="none" strike="noStrike" dirty="0" err="1"/>
                        <a:t>density</a:t>
                      </a:r>
                      <a:r>
                        <a:rPr lang="fr-FR" sz="1200" u="none" strike="noStrike" dirty="0"/>
                        <a:t> of </a:t>
                      </a:r>
                      <a:r>
                        <a:rPr lang="fr-FR" sz="1200" u="none" strike="noStrike" dirty="0" smtClean="0"/>
                        <a:t> </a:t>
                      </a:r>
                      <a:r>
                        <a:rPr lang="fr-FR" sz="1200" u="none" strike="noStrike" dirty="0" err="1" smtClean="0"/>
                        <a:t>STAs</a:t>
                      </a:r>
                      <a:r>
                        <a:rPr lang="fr-FR" sz="1200" u="none" strike="noStrike" dirty="0" smtClean="0"/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dense </a:t>
                      </a:r>
                      <a:r>
                        <a:rPr lang="fr-FR" sz="1200" u="none" strike="noStrike" dirty="0" err="1"/>
                        <a:t>wireless</a:t>
                      </a:r>
                      <a:r>
                        <a:rPr lang="fr-FR" sz="1200" u="none" strike="noStrike" dirty="0"/>
                        <a:t> office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/>
                        <a:t>b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public transportation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pPr algn="ctr" rtl="0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 smtClean="0"/>
                        <a:t>c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 smtClean="0"/>
                        <a:t>lecture hall </a:t>
                      </a:r>
                      <a:endParaRPr lang="en-US" altLang="ko-KR" sz="1200" dirty="0" smtClean="0"/>
                    </a:p>
                  </a:txBody>
                  <a:tcPr marL="8106" marR="8106" marT="8106" marB="0" anchor="ctr"/>
                </a:tc>
              </a:tr>
              <a:tr h="17833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/>
                        <a:t>high density of APs (low/medium </a:t>
                      </a:r>
                      <a:r>
                        <a:rPr lang="en-US" sz="1200" u="none" strike="noStrike" dirty="0" smtClean="0"/>
                        <a:t>number </a:t>
                      </a:r>
                      <a:r>
                        <a:rPr lang="en-US" sz="1200" u="none" strike="noStrike" dirty="0"/>
                        <a:t>of STAs per AP)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a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/>
                        <a:t>dense </a:t>
                      </a:r>
                      <a:r>
                        <a:rPr lang="fr-FR" sz="1200" u="none" strike="noStrike" dirty="0" err="1"/>
                        <a:t>apartment</a:t>
                      </a:r>
                      <a:r>
                        <a:rPr lang="fr-FR" sz="1200" u="none" strike="noStrike" dirty="0"/>
                        <a:t> building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  <a:tr h="1783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/>
                        <a:t>b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200" u="none" strike="noStrike" dirty="0" err="1"/>
                        <a:t>Community</a:t>
                      </a:r>
                      <a:r>
                        <a:rPr lang="fr-FR" sz="1200" u="none" strike="noStrike" dirty="0"/>
                        <a:t> </a:t>
                      </a:r>
                      <a:r>
                        <a:rPr lang="fr-FR" sz="1200" u="none" strike="noStrike" dirty="0" err="1"/>
                        <a:t>WiFi</a:t>
                      </a:r>
                      <a:r>
                        <a:rPr lang="fr-FR" sz="1200" u="none" strike="noStrike" dirty="0"/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106" marR="8106" marT="8106" marB="0" anchor="ctr"/>
                </a:tc>
              </a:tr>
            </a:tbl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458200" cy="2286000"/>
          </a:xfrm>
        </p:spPr>
        <p:txBody>
          <a:bodyPr/>
          <a:lstStyle/>
          <a:p>
            <a:r>
              <a:rPr lang="en-US" sz="2000" dirty="0" smtClean="0"/>
              <a:t>For category 1 and 2 with high number of STAs per AP: </a:t>
            </a:r>
          </a:p>
          <a:p>
            <a:pPr lvl="1"/>
            <a:r>
              <a:rPr lang="en-US" sz="1600" dirty="0" smtClean="0"/>
              <a:t>the enhancement room is to approach the bound by reducing collisions.  User experience is still not good even it is optimized.</a:t>
            </a:r>
          </a:p>
          <a:p>
            <a:r>
              <a:rPr lang="en-US" sz="2000" dirty="0" smtClean="0"/>
              <a:t>Category 3 is a more interesting problem in HEW’s </a:t>
            </a:r>
          </a:p>
          <a:p>
            <a:pPr lvl="1"/>
            <a:r>
              <a:rPr lang="en-US" sz="1600" dirty="0" smtClean="0"/>
              <a:t>Can user experience per STA be the same as in it in sparse network? </a:t>
            </a:r>
            <a:r>
              <a:rPr lang="en-US" sz="1600" b="1" dirty="0" smtClean="0">
                <a:solidFill>
                  <a:schemeClr val="accent2"/>
                </a:solidFill>
              </a:rPr>
              <a:t>Theoretically, it is possible.  </a:t>
            </a:r>
            <a:endParaRPr lang="en-US" sz="1600" b="1" dirty="0">
              <a:solidFill>
                <a:schemeClr val="accent2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Average throughput per STA is a more suitable metric than area throughput</a:t>
            </a:r>
          </a:p>
          <a:p>
            <a:pPr lvl="1"/>
            <a:r>
              <a:rPr lang="en-US" dirty="0" smtClean="0"/>
              <a:t>Average throughput per STA directly reflects the user experience</a:t>
            </a:r>
          </a:p>
          <a:p>
            <a:pPr lvl="1"/>
            <a:r>
              <a:rPr lang="en-US" dirty="0" smtClean="0"/>
              <a:t>Average throughput per STA includes the density factor</a:t>
            </a:r>
          </a:p>
          <a:p>
            <a:pPr lvl="1"/>
            <a:r>
              <a:rPr lang="en-US" dirty="0" smtClean="0"/>
              <a:t>Average throughput per STA per Hz  includes channel bandwidth</a:t>
            </a:r>
          </a:p>
          <a:p>
            <a:r>
              <a:rPr lang="en-US" dirty="0" smtClean="0"/>
              <a:t>A more interesting problem to solve for dense network is the case </a:t>
            </a:r>
          </a:p>
          <a:p>
            <a:pPr lvl="1"/>
            <a:r>
              <a:rPr lang="en-US" dirty="0" smtClean="0"/>
              <a:t>High density of STAs with low/medium number of STAs per AP. </a:t>
            </a:r>
            <a:endParaRPr lang="en-US" b="0" dirty="0" smtClean="0">
              <a:solidFill>
                <a:srgbClr val="000000"/>
              </a:solidFill>
              <a:latin typeface="Tahoma"/>
            </a:endParaRPr>
          </a:p>
          <a:p>
            <a:pPr lvl="1"/>
            <a:r>
              <a:rPr lang="en-US" dirty="0" smtClean="0"/>
              <a:t>How dense is dense? The proposed definition:</a:t>
            </a:r>
          </a:p>
          <a:p>
            <a:pPr lvl="2"/>
            <a:r>
              <a:rPr lang="en-US" dirty="0" smtClean="0"/>
              <a:t>When                                  , it is a STA dense network</a:t>
            </a:r>
          </a:p>
          <a:p>
            <a:pPr lvl="2"/>
            <a:r>
              <a:rPr lang="en-US" dirty="0" smtClean="0"/>
              <a:t>When                                ,  it is a AP dense network (</a:t>
            </a:r>
            <a:r>
              <a:rPr lang="en-US" dirty="0" smtClean="0">
                <a:solidFill>
                  <a:srgbClr val="C00000"/>
                </a:solidFill>
              </a:rPr>
              <a:t>Do we need this??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2514600" y="5410200"/>
          <a:ext cx="1819275" cy="358775"/>
        </p:xfrm>
        <a:graphic>
          <a:graphicData uri="http://schemas.openxmlformats.org/presentationml/2006/ole">
            <p:oleObj spid="_x0000_s18434" name="公式" r:id="rId4" imgW="1295280" imgH="253800" progId="Equation.3">
              <p:embed/>
            </p:oleObj>
          </a:graphicData>
        </a:graphic>
      </p:graphicFrame>
      <p:graphicFrame>
        <p:nvGraphicFramePr>
          <p:cNvPr id="18435" name="Object 2"/>
          <p:cNvGraphicFramePr>
            <a:graphicFrameLocks noChangeAspect="1"/>
          </p:cNvGraphicFramePr>
          <p:nvPr/>
        </p:nvGraphicFramePr>
        <p:xfrm>
          <a:off x="2514600" y="5791200"/>
          <a:ext cx="1695450" cy="357188"/>
        </p:xfrm>
        <a:graphic>
          <a:graphicData uri="http://schemas.openxmlformats.org/presentationml/2006/ole">
            <p:oleObj spid="_x0000_s18435" name="公式" r:id="rId5" imgW="120636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0" dirty="0" smtClean="0"/>
              <a:t>[1]</a:t>
            </a:r>
            <a:r>
              <a:rPr lang="en-US" altLang="ja-JP" b="0" dirty="0" smtClean="0"/>
              <a:t> “Usage models for IEEE 802.11 High Efficiency WLAN study group (HEW SG) –Liaison with WFA”, </a:t>
            </a:r>
            <a:r>
              <a:rPr lang="en-US" b="0" dirty="0" smtClean="0"/>
              <a:t>IEEE 802.11-13/0657r2,</a:t>
            </a:r>
            <a:r>
              <a:rPr lang="en-US" altLang="ja-JP" b="0" dirty="0" smtClean="0"/>
              <a:t> </a:t>
            </a:r>
            <a:r>
              <a:rPr lang="en-US" b="0" dirty="0" smtClean="0"/>
              <a:t>Laurent </a:t>
            </a:r>
            <a:r>
              <a:rPr lang="en-US" b="0" dirty="0" err="1" smtClean="0"/>
              <a:t>Cariou</a:t>
            </a:r>
            <a:r>
              <a:rPr lang="en-US" altLang="ja-JP" b="0" dirty="0" smtClean="0"/>
              <a:t>, etc. </a:t>
            </a:r>
          </a:p>
          <a:p>
            <a:pPr>
              <a:buNone/>
            </a:pPr>
            <a:endParaRPr lang="en-US" altLang="ja-JP" b="0" dirty="0" smtClean="0"/>
          </a:p>
          <a:p>
            <a:pPr>
              <a:buNone/>
            </a:pPr>
            <a:r>
              <a:rPr lang="en-US" altLang="ja-JP" b="0" dirty="0" smtClean="0"/>
              <a:t>[2] “HEW- Metrics, Targets, Simulation Scenarios”, IEEE 802.11-13/0486r1, </a:t>
            </a:r>
            <a:r>
              <a:rPr lang="en-US" b="0" dirty="0" smtClean="0"/>
              <a:t>Ron Porat, etc.</a:t>
            </a:r>
          </a:p>
          <a:p>
            <a:pPr>
              <a:buNone/>
            </a:pPr>
            <a:endParaRPr lang="en-US" altLang="ja-JP" b="0" dirty="0" smtClean="0"/>
          </a:p>
          <a:p>
            <a:pPr>
              <a:buNone/>
            </a:pPr>
            <a:r>
              <a:rPr lang="en-US" altLang="ja-JP" b="0" dirty="0" smtClean="0"/>
              <a:t>[3]  “HEW Functional Requirements”, IEEE 802.11-13/0524r2, Tianyu Wu, etc.</a:t>
            </a:r>
            <a:endParaRPr lang="en-US" b="0" dirty="0" smtClean="0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318DAB0-02F5-4649-B167-D9B7032E0C8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21119</TotalTime>
  <Words>962</Words>
  <Application>Microsoft Office PowerPoint</Application>
  <PresentationFormat>On-screen Show (4:3)</PresentationFormat>
  <Paragraphs>194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802-11-Submission</vt:lpstr>
      <vt:lpstr>Document</vt:lpstr>
      <vt:lpstr>Equation</vt:lpstr>
      <vt:lpstr>公式</vt:lpstr>
      <vt:lpstr>On Definition of Dense Networks and Performance Metric</vt:lpstr>
      <vt:lpstr>Usage models and HEW focus</vt:lpstr>
      <vt:lpstr>Definition of Dense Network and Performance Metric</vt:lpstr>
      <vt:lpstr>Area Throughput and Average Throughput per STA</vt:lpstr>
      <vt:lpstr>Average Throughput per STA Decaying Bound </vt:lpstr>
      <vt:lpstr>What a density network problem possibly has a nice solution?</vt:lpstr>
      <vt:lpstr>Summary and Discussions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mtk30143</cp:lastModifiedBy>
  <cp:revision>1493</cp:revision>
  <cp:lastPrinted>1998-02-10T13:28:06Z</cp:lastPrinted>
  <dcterms:created xsi:type="dcterms:W3CDTF">2007-04-17T18:10:23Z</dcterms:created>
  <dcterms:modified xsi:type="dcterms:W3CDTF">2013-07-15T07:16:07Z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AdHocReviewCycleID">
    <vt:i4>1370614380</vt:i4>
  </property>
  <property fmtid="{D5CDD505-2E9C-101B-9397-08002B2CF9AE}" pid="10" name="_NewReviewCycle">
    <vt:lpwstr/>
  </property>
  <property fmtid="{D5CDD505-2E9C-101B-9397-08002B2CF9AE}" pid="11" name="_EmailSubject">
    <vt:lpwstr>the presentation I plan to discuss with Huawei and other companies</vt:lpwstr>
  </property>
  <property fmtid="{D5CDD505-2E9C-101B-9397-08002B2CF9AE}" pid="12" name="_AuthorEmail">
    <vt:lpwstr>Thomas.Pare@mediatek.com</vt:lpwstr>
  </property>
  <property fmtid="{D5CDD505-2E9C-101B-9397-08002B2CF9AE}" pid="13" name="_AuthorEmailDisplayName">
    <vt:lpwstr>Thomas Pare</vt:lpwstr>
  </property>
  <property fmtid="{D5CDD505-2E9C-101B-9397-08002B2CF9AE}" pid="14" name="_PreviousAdHocReviewCycleID">
    <vt:i4>1368649679</vt:i4>
  </property>
</Properties>
</file>