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7" r:id="rId2"/>
    <p:sldId id="258" r:id="rId3"/>
    <p:sldId id="260" r:id="rId4"/>
    <p:sldId id="275" r:id="rId5"/>
    <p:sldId id="259" r:id="rId6"/>
    <p:sldId id="262" r:id="rId7"/>
    <p:sldId id="261" r:id="rId8"/>
    <p:sldId id="263" r:id="rId9"/>
    <p:sldId id="265" r:id="rId10"/>
    <p:sldId id="272" r:id="rId11"/>
    <p:sldId id="267" r:id="rId12"/>
    <p:sldId id="271" r:id="rId13"/>
    <p:sldId id="288" r:id="rId14"/>
    <p:sldId id="270" r:id="rId15"/>
    <p:sldId id="287" r:id="rId16"/>
    <p:sldId id="286" r:id="rId17"/>
    <p:sldId id="273" r:id="rId18"/>
    <p:sldId id="27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99CCFF"/>
    <a:srgbClr val="6699FF"/>
    <a:srgbClr val="FFFF99"/>
    <a:srgbClr val="CCFFFF"/>
    <a:srgbClr val="0000F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9809" autoAdjust="0"/>
  </p:normalViewPr>
  <p:slideViewPr>
    <p:cSldViewPr>
      <p:cViewPr varScale="1">
        <p:scale>
          <a:sx n="48" d="100"/>
          <a:sy n="48" d="100"/>
        </p:scale>
        <p:origin x="-179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sashi%20Iwabuchi\Documents\02-&#12467;&#12450;&#26908;&#35342;&#25171;&#21512;&#12379;\&#12501;&#12451;&#12540;&#12523;&#12489;&#35519;&#26619;\130628-&#35519;&#26619;&#32080;&#26524;&#35299;&#2651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sashi%20Iwabuchi\Documents\02-&#12467;&#12450;&#26908;&#35342;&#25171;&#21512;&#12379;\&#12501;&#12451;&#12540;&#12523;&#12489;&#35519;&#26619;\130628-&#35519;&#26619;&#32080;&#26524;&#35299;&#2651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ain%20Terminal\Wisdom%20AXIS\Dropbox\EoA\Standardization\%23&#23492;&#19982;&#25991;&#26360;\130703%207&#26376;&#20250;&#21512;&#20837;&#21147;\&#36861;&#21152;&#12464;&#12521;&#12501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sashi%20Iwabuchi\Documents\02-&#12467;&#12450;&#26908;&#35342;&#25171;&#21512;&#12379;\&#12501;&#12451;&#12540;&#12523;&#12489;&#35519;&#26619;\130628-&#35519;&#26619;&#32080;&#26524;&#35299;&#26512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sashi%20Iwabuchi\Documents\02-&#12467;&#12450;&#26908;&#35342;&#25171;&#21512;&#12379;\&#12501;&#12451;&#12540;&#12523;&#12489;&#35519;&#26619;\130628-&#35519;&#26619;&#32080;&#26524;&#35299;&#26512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sashi%20Iwabuchi\Documents\02-&#12467;&#12450;&#26908;&#35342;&#25171;&#21512;&#12379;\&#12501;&#12451;&#12540;&#12523;&#12489;&#35519;&#26619;\130628-&#35519;&#26619;&#32080;&#26524;&#35299;&#26512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sashi%20Iwabuchi\Documents\02-&#12467;&#12450;&#26908;&#35342;&#25171;&#21512;&#12379;\&#12501;&#12451;&#12540;&#12523;&#12489;&#35519;&#26619;\130628-&#35519;&#26619;&#32080;&#26524;&#35299;&#2651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en-US" dirty="0" smtClean="0"/>
              <a:t>All frames categorized by </a:t>
            </a:r>
            <a:r>
              <a:rPr lang="en-US" altLang="en-US" dirty="0" err="1" smtClean="0"/>
              <a:t>stds</a:t>
            </a:r>
            <a:r>
              <a:rPr lang="en-US" altLang="en-US" dirty="0" smtClean="0"/>
              <a:t>.</a:t>
            </a:r>
          </a:p>
        </c:rich>
      </c:tx>
      <c:layout>
        <c:manualLayout>
          <c:xMode val="edge"/>
          <c:yMode val="edge"/>
          <c:x val="0.12978883502036473"/>
          <c:y val="2.8320368030987388E-2"/>
        </c:manualLayout>
      </c:layout>
      <c:overlay val="0"/>
      <c:spPr>
        <a:solidFill>
          <a:srgbClr val="FFFF99"/>
        </a:solidFill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'品川駅(1ch)'!$R$2</c:f>
              <c:strCache>
                <c:ptCount val="1"/>
                <c:pt idx="0">
                  <c:v>All Packets</c:v>
                </c:pt>
              </c:strCache>
            </c:strRef>
          </c:tx>
          <c:dLbls>
            <c:dLbl>
              <c:idx val="3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'品川駅(1ch)'!$Q$3:$Q$6</c:f>
              <c:strCache>
                <c:ptCount val="4"/>
                <c:pt idx="0">
                  <c:v>11/11b</c:v>
                </c:pt>
                <c:pt idx="1">
                  <c:v>11g</c:v>
                </c:pt>
                <c:pt idx="2">
                  <c:v>11n 20MHz</c:v>
                </c:pt>
                <c:pt idx="3">
                  <c:v>11n 40MHz</c:v>
                </c:pt>
              </c:strCache>
            </c:strRef>
          </c:cat>
          <c:val>
            <c:numRef>
              <c:f>'品川駅(1ch)'!$R$3:$R$6</c:f>
              <c:numCache>
                <c:formatCode>General</c:formatCode>
                <c:ptCount val="4"/>
                <c:pt idx="0">
                  <c:v>118421</c:v>
                </c:pt>
                <c:pt idx="1">
                  <c:v>29338</c:v>
                </c:pt>
                <c:pt idx="2">
                  <c:v>12345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4729425439515464"/>
          <c:y val="0.23038136237323198"/>
          <c:w val="0.29797891752343897"/>
          <c:h val="0.3532479039396903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en-US" dirty="0" smtClean="0"/>
              <a:t>11/11b frames categorized by</a:t>
            </a:r>
            <a:r>
              <a:rPr lang="en-US" altLang="en-US" baseline="0" dirty="0" smtClean="0"/>
              <a:t> </a:t>
            </a:r>
            <a:r>
              <a:rPr lang="en-US" altLang="en-US" dirty="0" smtClean="0"/>
              <a:t>rate</a:t>
            </a:r>
            <a:endParaRPr lang="en-US" altLang="en-US" dirty="0"/>
          </a:p>
        </c:rich>
      </c:tx>
      <c:layout/>
      <c:overlay val="0"/>
      <c:spPr>
        <a:solidFill>
          <a:srgbClr val="FFFF99"/>
        </a:solidFill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'品川駅(1ch)'!$O$2</c:f>
              <c:strCache>
                <c:ptCount val="1"/>
                <c:pt idx="0">
                  <c:v>All Packets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'品川駅(1ch)'!$N$3:$N$6</c:f>
              <c:strCache>
                <c:ptCount val="4"/>
                <c:pt idx="0">
                  <c:v>1Mbps</c:v>
                </c:pt>
                <c:pt idx="1">
                  <c:v>2Mbps</c:v>
                </c:pt>
                <c:pt idx="2">
                  <c:v>5.5Mbps</c:v>
                </c:pt>
                <c:pt idx="3">
                  <c:v>11Mbps</c:v>
                </c:pt>
              </c:strCache>
            </c:strRef>
          </c:cat>
          <c:val>
            <c:numRef>
              <c:f>'品川駅(1ch)'!$O$3:$O$6</c:f>
              <c:numCache>
                <c:formatCode>General</c:formatCode>
                <c:ptCount val="4"/>
                <c:pt idx="0">
                  <c:v>99745</c:v>
                </c:pt>
                <c:pt idx="1">
                  <c:v>2349</c:v>
                </c:pt>
                <c:pt idx="2">
                  <c:v>1040</c:v>
                </c:pt>
                <c:pt idx="3">
                  <c:v>15287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7401534356104542"/>
          <c:y val="0.23702093761985776"/>
          <c:w val="0.2369443215471507"/>
          <c:h val="0.39504618747953424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ja-JP" dirty="0"/>
              <a:t>11/11b frames categorized by type</a:t>
            </a:r>
          </a:p>
        </c:rich>
      </c:tx>
      <c:layout>
        <c:manualLayout>
          <c:xMode val="edge"/>
          <c:yMode val="edge"/>
          <c:x val="8.5080182500730545E-2"/>
          <c:y val="3.8301427205674643E-2"/>
        </c:manualLayout>
      </c:layout>
      <c:overlay val="0"/>
      <c:spPr>
        <a:solidFill>
          <a:srgbClr val="FFFF99"/>
        </a:solidFill>
      </c:spPr>
    </c:title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Sheet1!$A$1:$A$4</c:f>
              <c:strCache>
                <c:ptCount val="4"/>
                <c:pt idx="0">
                  <c:v>Data</c:v>
                </c:pt>
                <c:pt idx="1">
                  <c:v>Control</c:v>
                </c:pt>
                <c:pt idx="2">
                  <c:v>Management</c:v>
                </c:pt>
                <c:pt idx="3">
                  <c:v>Others</c:v>
                </c:pt>
              </c:strCache>
            </c:strRef>
          </c:cat>
          <c:val>
            <c:numRef>
              <c:f>Sheet1!$B$1:$B$4</c:f>
              <c:numCache>
                <c:formatCode>0.00%</c:formatCode>
                <c:ptCount val="4"/>
                <c:pt idx="0">
                  <c:v>0.17599999999999999</c:v>
                </c:pt>
                <c:pt idx="1">
                  <c:v>0.20399999999999999</c:v>
                </c:pt>
                <c:pt idx="2">
                  <c:v>0.61899999999999999</c:v>
                </c:pt>
                <c:pt idx="3">
                  <c:v>1E-3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70641287289274113"/>
          <c:y val="0.3265272065794011"/>
          <c:w val="0.27580198838784487"/>
          <c:h val="0.40886622749037188"/>
        </c:manualLayout>
      </c:layout>
      <c:overlay val="0"/>
      <c:txPr>
        <a:bodyPr/>
        <a:lstStyle/>
        <a:p>
          <a:pPr>
            <a:defRPr sz="14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en-US" dirty="0" smtClean="0"/>
              <a:t>Control frames categorized by </a:t>
            </a:r>
            <a:r>
              <a:rPr lang="en-US" altLang="en-US" dirty="0" err="1" smtClean="0"/>
              <a:t>stds</a:t>
            </a:r>
            <a:r>
              <a:rPr lang="en-US" altLang="en-US" dirty="0" smtClean="0"/>
              <a:t>.</a:t>
            </a:r>
          </a:p>
        </c:rich>
      </c:tx>
      <c:layout/>
      <c:overlay val="0"/>
      <c:spPr>
        <a:solidFill>
          <a:srgbClr val="FFFF99"/>
        </a:solidFill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'品川駅(1ch)'!$E$46</c:f>
              <c:strCache>
                <c:ptCount val="1"/>
                <c:pt idx="0">
                  <c:v>Control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'品川駅(1ch)'!$B$47:$B$49</c:f>
              <c:strCache>
                <c:ptCount val="3"/>
                <c:pt idx="0">
                  <c:v>11/11b</c:v>
                </c:pt>
                <c:pt idx="1">
                  <c:v>11g</c:v>
                </c:pt>
                <c:pt idx="2">
                  <c:v>11n 20MHz</c:v>
                </c:pt>
              </c:strCache>
            </c:strRef>
          </c:cat>
          <c:val>
            <c:numRef>
              <c:f>'品川駅(1ch)'!$E$47:$E$49</c:f>
              <c:numCache>
                <c:formatCode>General</c:formatCode>
                <c:ptCount val="3"/>
                <c:pt idx="0">
                  <c:v>24068</c:v>
                </c:pt>
                <c:pt idx="1">
                  <c:v>24732</c:v>
                </c:pt>
                <c:pt idx="2">
                  <c:v>32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9619218679838335"/>
          <c:y val="0.21685999980344076"/>
          <c:w val="0.28425556482134839"/>
          <c:h val="0.34758174408751846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en-US" dirty="0" smtClean="0"/>
              <a:t>Management frames categorized</a:t>
            </a:r>
            <a:r>
              <a:rPr lang="en-US" altLang="en-US" baseline="0" dirty="0" smtClean="0"/>
              <a:t> by </a:t>
            </a:r>
            <a:r>
              <a:rPr lang="en-US" altLang="en-US" baseline="0" dirty="0" err="1" smtClean="0"/>
              <a:t>stds</a:t>
            </a:r>
            <a:r>
              <a:rPr lang="en-US" altLang="en-US" baseline="0" dirty="0" smtClean="0"/>
              <a:t>.</a:t>
            </a:r>
            <a:endParaRPr lang="en-US" altLang="en-US" dirty="0"/>
          </a:p>
        </c:rich>
      </c:tx>
      <c:layout/>
      <c:overlay val="0"/>
      <c:spPr>
        <a:solidFill>
          <a:srgbClr val="FFFF99"/>
        </a:solidFill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'品川駅(1ch)'!$F$46</c:f>
              <c:strCache>
                <c:ptCount val="1"/>
                <c:pt idx="0">
                  <c:v>Management</c:v>
                </c:pt>
              </c:strCache>
            </c:strRef>
          </c:tx>
          <c:dLbls>
            <c:dLbl>
              <c:idx val="1"/>
              <c:layout>
                <c:manualLayout>
                  <c:x val="-4.4285423312753612E-2"/>
                  <c:y val="1.087785117892883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7.1718883087064395E-2"/>
                  <c:y val="1.250288429490740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'品川駅(1ch)'!$B$47:$B$49</c:f>
              <c:strCache>
                <c:ptCount val="3"/>
                <c:pt idx="0">
                  <c:v>11/11b</c:v>
                </c:pt>
                <c:pt idx="1">
                  <c:v>11g</c:v>
                </c:pt>
                <c:pt idx="2">
                  <c:v>11n 20MHz</c:v>
                </c:pt>
              </c:strCache>
            </c:strRef>
          </c:cat>
          <c:val>
            <c:numRef>
              <c:f>'品川駅(1ch)'!$F$47:$F$49</c:f>
              <c:numCache>
                <c:formatCode>General</c:formatCode>
                <c:ptCount val="3"/>
                <c:pt idx="0">
                  <c:v>73251</c:v>
                </c:pt>
                <c:pt idx="1">
                  <c:v>805</c:v>
                </c:pt>
                <c:pt idx="2">
                  <c:v>83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786127379144822"/>
          <c:y val="0.21143334501294728"/>
          <c:w val="0.28425556482134839"/>
          <c:h val="0.34758189261022282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en-US" dirty="0" smtClean="0"/>
              <a:t>All frames categorized by type</a:t>
            </a:r>
          </a:p>
        </c:rich>
      </c:tx>
      <c:layout/>
      <c:overlay val="0"/>
      <c:spPr>
        <a:solidFill>
          <a:srgbClr val="FFFF99"/>
        </a:solidFill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'品川駅(1ch)'!$I$2</c:f>
              <c:strCache>
                <c:ptCount val="1"/>
                <c:pt idx="0">
                  <c:v>Packets</c:v>
                </c:pt>
              </c:strCache>
            </c:strRef>
          </c:tx>
          <c:dLbls>
            <c:dLbl>
              <c:idx val="3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'品川駅(1ch)'!$H$4:$H$7</c:f>
              <c:strCache>
                <c:ptCount val="4"/>
                <c:pt idx="0">
                  <c:v>Data</c:v>
                </c:pt>
                <c:pt idx="1">
                  <c:v>Control</c:v>
                </c:pt>
                <c:pt idx="2">
                  <c:v>Management</c:v>
                </c:pt>
                <c:pt idx="3">
                  <c:v>Others</c:v>
                </c:pt>
              </c:strCache>
            </c:strRef>
          </c:cat>
          <c:val>
            <c:numRef>
              <c:f>'品川駅(1ch)'!$I$4:$I$7</c:f>
              <c:numCache>
                <c:formatCode>General</c:formatCode>
                <c:ptCount val="4"/>
                <c:pt idx="0">
                  <c:v>36434</c:v>
                </c:pt>
                <c:pt idx="1">
                  <c:v>48927</c:v>
                </c:pt>
                <c:pt idx="2">
                  <c:v>74287</c:v>
                </c:pt>
                <c:pt idx="3">
                  <c:v>926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2132325338894678"/>
          <c:y val="0.25676914276792068"/>
          <c:w val="0.35356699687174142"/>
          <c:h val="0.33722229061635789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en-US" dirty="0" smtClean="0"/>
              <a:t>Data frames categorized by </a:t>
            </a:r>
            <a:r>
              <a:rPr lang="en-US" altLang="en-US" dirty="0" err="1" smtClean="0"/>
              <a:t>stds</a:t>
            </a:r>
            <a:r>
              <a:rPr lang="en-US" altLang="en-US" dirty="0" smtClean="0"/>
              <a:t>.</a:t>
            </a:r>
            <a:endParaRPr lang="en-US" altLang="en-US" dirty="0"/>
          </a:p>
        </c:rich>
      </c:tx>
      <c:layout/>
      <c:overlay val="0"/>
      <c:spPr>
        <a:solidFill>
          <a:srgbClr val="FFFF99"/>
        </a:solidFill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'品川駅(1ch)'!$AA$2</c:f>
              <c:strCache>
                <c:ptCount val="1"/>
                <c:pt idx="0">
                  <c:v>Data Packets</c:v>
                </c:pt>
              </c:strCache>
            </c:strRef>
          </c:tx>
          <c:dLbls>
            <c:dLbl>
              <c:idx val="3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'品川駅(1ch)'!$Z$3:$Z$6</c:f>
              <c:strCache>
                <c:ptCount val="4"/>
                <c:pt idx="0">
                  <c:v>11/11b</c:v>
                </c:pt>
                <c:pt idx="1">
                  <c:v>11g</c:v>
                </c:pt>
                <c:pt idx="2">
                  <c:v>11n 20MHz</c:v>
                </c:pt>
                <c:pt idx="3">
                  <c:v>11n 40MHz</c:v>
                </c:pt>
              </c:strCache>
            </c:strRef>
          </c:cat>
          <c:val>
            <c:numRef>
              <c:f>'品川駅(1ch)'!$AA$3:$AA$6</c:f>
              <c:numCache>
                <c:formatCode>General</c:formatCode>
                <c:ptCount val="4"/>
                <c:pt idx="0">
                  <c:v>20751</c:v>
                </c:pt>
                <c:pt idx="1">
                  <c:v>3336</c:v>
                </c:pt>
                <c:pt idx="2">
                  <c:v>12212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5101853089769679"/>
          <c:y val="0.26668882272808159"/>
          <c:w val="0.32036600453057013"/>
          <c:h val="0.31315187793181515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3388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27491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1764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414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247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4964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634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96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0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0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49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22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348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144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82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61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87099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848600" cy="4680520"/>
          </a:xfrm>
        </p:spPr>
        <p:txBody>
          <a:bodyPr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848600" cy="7989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28800"/>
            <a:ext cx="7848600" cy="47525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8588"/>
            <a:ext cx="68895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3393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802.11-13/0801r0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7302905" y="6475413"/>
            <a:ext cx="1245534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Akira </a:t>
            </a:r>
            <a:r>
              <a:rPr lang="en-GB" sz="1200" dirty="0" err="1" smtClean="0">
                <a:solidFill>
                  <a:srgbClr val="000000"/>
                </a:solidFill>
              </a:rPr>
              <a:t>Kishida</a:t>
            </a:r>
            <a:r>
              <a:rPr lang="en-GB" sz="1200" dirty="0" smtClean="0">
                <a:solidFill>
                  <a:srgbClr val="000000"/>
                </a:solidFill>
              </a:rPr>
              <a:t>, NTT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685800" y="630216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▫"/>
        <a:defRPr kumimoji="1"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‒"/>
        <a:defRPr kumimoji="1"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‒"/>
        <a:defRPr kumimoji="1"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‒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image" Target="../media/image4.emf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764704"/>
            <a:ext cx="7848600" cy="942999"/>
          </a:xfrm>
        </p:spPr>
        <p:txBody>
          <a:bodyPr/>
          <a:lstStyle/>
          <a:p>
            <a:r>
              <a:rPr lang="en-US" altLang="ja-JP" dirty="0" smtClean="0"/>
              <a:t>Issues of Low-Rate </a:t>
            </a:r>
            <a:r>
              <a:rPr lang="en-US" altLang="ja-JP" dirty="0"/>
              <a:t>Transmission</a:t>
            </a:r>
            <a:endParaRPr kumimoji="1" lang="ja-JP" altLang="en-US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85800" y="19812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▫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‒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‒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‒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ja-JP" sz="2000" kern="0" dirty="0" smtClean="0">
                <a:ea typeface="MS PGothic" pitchFamily="50" charset="-128"/>
              </a:rPr>
              <a:t>Date:</a:t>
            </a:r>
            <a:r>
              <a:rPr lang="en-US" altLang="ja-JP" sz="2000" b="0" kern="0" dirty="0" smtClean="0">
                <a:ea typeface="MS PGothic" pitchFamily="50" charset="-128"/>
              </a:rPr>
              <a:t> </a:t>
            </a:r>
            <a:r>
              <a:rPr lang="en-US" altLang="ja-JP" sz="2000" b="0" kern="0" dirty="0" smtClean="0">
                <a:ea typeface="MS PGothic" pitchFamily="50" charset="-128"/>
              </a:rPr>
              <a:t>2013-07-15</a:t>
            </a:r>
            <a:endParaRPr lang="en-US" altLang="ja-JP" sz="2000" b="0" kern="0" dirty="0" smtClean="0">
              <a:ea typeface="MS PGothic" pitchFamily="50" charset="-128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6021123"/>
              </p:ext>
            </p:extLst>
          </p:nvPr>
        </p:nvGraphicFramePr>
        <p:xfrm>
          <a:off x="690563" y="2711450"/>
          <a:ext cx="7772400" cy="358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0" name="Document" r:id="rId4" imgW="8308050" imgH="3845348" progId="Word.Document.8">
                  <p:embed/>
                </p:oleObj>
              </mc:Choice>
              <mc:Fallback>
                <p:oleObj name="Document" r:id="rId4" imgW="8308050" imgH="384534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2711450"/>
                        <a:ext cx="7772400" cy="358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793676" y="23066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46038" rIns="36000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>
                <a:solidFill>
                  <a:schemeClr val="tx1"/>
                </a:solidFill>
              </a:rPr>
              <a:t>Authors: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85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直線コネクタ 37"/>
          <p:cNvCxnSpPr/>
          <p:nvPr/>
        </p:nvCxnSpPr>
        <p:spPr bwMode="auto">
          <a:xfrm>
            <a:off x="7414075" y="3713613"/>
            <a:ext cx="0" cy="25533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線コネクタ 35"/>
          <p:cNvCxnSpPr/>
          <p:nvPr/>
        </p:nvCxnSpPr>
        <p:spPr bwMode="auto">
          <a:xfrm>
            <a:off x="3757152" y="3713613"/>
            <a:ext cx="0" cy="25533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円/楕円 30"/>
          <p:cNvSpPr/>
          <p:nvPr/>
        </p:nvSpPr>
        <p:spPr bwMode="auto">
          <a:xfrm>
            <a:off x="3504788" y="5268655"/>
            <a:ext cx="4343575" cy="490735"/>
          </a:xfrm>
          <a:prstGeom prst="ellipse">
            <a:avLst/>
          </a:prstGeom>
          <a:solidFill>
            <a:srgbClr val="FFFF99"/>
          </a:solidFill>
          <a:ln>
            <a:noFill/>
          </a:ln>
        </p:spPr>
        <p:txBody>
          <a:bodyPr lIns="36000" tIns="46038" rIns="36000" bIns="46038" rtlCol="0" anchor="ctr"/>
          <a:lstStyle/>
          <a:p>
            <a:pPr marL="342900" indent="-342900" algn="ctr">
              <a:spcBef>
                <a:spcPct val="20000"/>
              </a:spcBef>
            </a:pPr>
            <a:r>
              <a:rPr kumimoji="1" lang="en-US" altLang="ja-JP" sz="1600" b="1" dirty="0" smtClean="0">
                <a:solidFill>
                  <a:schemeClr val="tx1"/>
                </a:solidFill>
              </a:rPr>
              <a:t>BSS2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(11b or 11n) [Interference]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" name="円/楕円 2"/>
          <p:cNvSpPr/>
          <p:nvPr/>
        </p:nvSpPr>
        <p:spPr bwMode="auto">
          <a:xfrm>
            <a:off x="3504788" y="4051837"/>
            <a:ext cx="4343575" cy="490735"/>
          </a:xfrm>
          <a:prstGeom prst="ellipse">
            <a:avLst/>
          </a:prstGeom>
          <a:solidFill>
            <a:srgbClr val="FFFF99"/>
          </a:solidFill>
          <a:ln>
            <a:noFill/>
          </a:ln>
        </p:spPr>
        <p:txBody>
          <a:bodyPr lIns="36000" tIns="46038" rIns="36000" bIns="46038" rtlCol="0" anchor="ctr"/>
          <a:lstStyle/>
          <a:p>
            <a:pPr marL="342900" indent="-342900" algn="ctr">
              <a:spcBef>
                <a:spcPct val="20000"/>
              </a:spcBef>
            </a:pPr>
            <a:r>
              <a:rPr kumimoji="1" lang="en-US" altLang="ja-JP" sz="2000" b="1" dirty="0" smtClean="0">
                <a:solidFill>
                  <a:srgbClr val="FF0000"/>
                </a:solidFill>
              </a:rPr>
              <a:t>BSS1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 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(11n) [Target]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dirty="0">
                <a:solidFill>
                  <a:schemeClr val="tx1"/>
                </a:solidFill>
              </a:rPr>
              <a:t>The effect of Low-Rate </a:t>
            </a:r>
            <a:r>
              <a:rPr lang="en-US" altLang="ja-JP" sz="2400" dirty="0" smtClean="0">
                <a:solidFill>
                  <a:schemeClr val="tx1"/>
                </a:solidFill>
              </a:rPr>
              <a:t>Transmissions:</a:t>
            </a:r>
            <a:br>
              <a:rPr lang="en-US" altLang="ja-JP" sz="2400" dirty="0" smtClean="0">
                <a:solidFill>
                  <a:schemeClr val="tx1"/>
                </a:solidFill>
              </a:rPr>
            </a:br>
            <a:r>
              <a:rPr lang="en-US" altLang="ja-JP" sz="2400" dirty="0" smtClean="0">
                <a:solidFill>
                  <a:schemeClr val="tx1"/>
                </a:solidFill>
              </a:rPr>
              <a:t>Experimental Results </a:t>
            </a:r>
            <a:r>
              <a:rPr lang="en-US" altLang="ja-JP" sz="2400" dirty="0">
                <a:solidFill>
                  <a:schemeClr val="tx1"/>
                </a:solidFill>
              </a:rPr>
              <a:t>[1]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685800" y="1700808"/>
            <a:ext cx="7848600" cy="2160240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Experiments were conducted </a:t>
            </a:r>
            <a:r>
              <a:rPr lang="en-US" altLang="ja-JP" dirty="0"/>
              <a:t>in order to measure degradation of FTP file transfer by </a:t>
            </a:r>
            <a:r>
              <a:rPr lang="en-US" altLang="ja-JP" dirty="0" smtClean="0"/>
              <a:t>single low-rate transmission</a:t>
            </a:r>
          </a:p>
          <a:p>
            <a:pPr lvl="1"/>
            <a:r>
              <a:rPr lang="en-US" altLang="ja-JP" dirty="0"/>
              <a:t>Two BSSs were </a:t>
            </a:r>
            <a:r>
              <a:rPr lang="en-US" altLang="ja-JP" dirty="0" smtClean="0"/>
              <a:t>set </a:t>
            </a:r>
            <a:r>
              <a:rPr lang="en-US" altLang="ja-JP" dirty="0"/>
              <a:t>to measure the effect of low-rate </a:t>
            </a:r>
            <a:r>
              <a:rPr lang="en-US" altLang="ja-JP" dirty="0" smtClean="0"/>
              <a:t>transmission via FTP transfer.</a:t>
            </a:r>
            <a:endParaRPr lang="en-US" altLang="ja-JP" dirty="0"/>
          </a:p>
          <a:p>
            <a:pPr lvl="1"/>
            <a:r>
              <a:rPr lang="en-US" altLang="ja-JP" dirty="0"/>
              <a:t>The BSS1 was target to measure and used 11n mode for its transmission.</a:t>
            </a:r>
          </a:p>
          <a:p>
            <a:pPr lvl="1"/>
            <a:r>
              <a:rPr lang="en-US" altLang="ja-JP" dirty="0"/>
              <a:t>The BSS2 using 11b or 11n mode was the source of interference</a:t>
            </a:r>
            <a:r>
              <a:rPr lang="en-US" altLang="ja-JP" dirty="0" smtClean="0"/>
              <a:t>.</a:t>
            </a:r>
          </a:p>
          <a:p>
            <a:pPr lvl="1"/>
            <a:endParaRPr lang="en-US" altLang="ja-JP" dirty="0" smtClean="0"/>
          </a:p>
          <a:p>
            <a:r>
              <a:rPr lang="en-US" altLang="ja-JP" dirty="0"/>
              <a:t>System </a:t>
            </a:r>
            <a:r>
              <a:rPr lang="en-US" altLang="ja-JP" dirty="0" smtClean="0"/>
              <a:t>configuration 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pic>
        <p:nvPicPr>
          <p:cNvPr id="8" name="Picture 46" descr="Let's Note_v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508" y="4413985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正方形/長方形 9"/>
          <p:cNvSpPr/>
          <p:nvPr/>
        </p:nvSpPr>
        <p:spPr bwMode="auto">
          <a:xfrm>
            <a:off x="2684796" y="4483835"/>
            <a:ext cx="552450" cy="392112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en-US" altLang="ja-JP" sz="18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rPr>
              <a:t>SW</a:t>
            </a:r>
            <a:endParaRPr kumimoji="1" lang="ja-JP" altLang="en-US" sz="1800">
              <a:solidFill>
                <a:schemeClr val="tx1"/>
              </a:solidFill>
              <a:latin typeface="Times New Roman" pitchFamily="18" charset="0"/>
              <a:ea typeface="HGP創英角ｺﾞｼｯｸUB" pitchFamily="50" charset="-128"/>
            </a:endParaRPr>
          </a:p>
        </p:txBody>
      </p:sp>
      <p:cxnSp>
        <p:nvCxnSpPr>
          <p:cNvPr id="11" name="カギ線コネクタ 10"/>
          <p:cNvCxnSpPr>
            <a:cxnSpLocks noChangeShapeType="1"/>
            <a:stCxn id="10" idx="3"/>
          </p:cNvCxnSpPr>
          <p:nvPr/>
        </p:nvCxnSpPr>
        <p:spPr bwMode="auto">
          <a:xfrm flipV="1">
            <a:off x="3249946" y="4123472"/>
            <a:ext cx="376237" cy="557213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カギ線コネクタ 16"/>
          <p:cNvCxnSpPr>
            <a:cxnSpLocks noChangeShapeType="1"/>
            <a:stCxn id="10" idx="3"/>
          </p:cNvCxnSpPr>
          <p:nvPr/>
        </p:nvCxnSpPr>
        <p:spPr bwMode="auto">
          <a:xfrm>
            <a:off x="3249946" y="4680685"/>
            <a:ext cx="373062" cy="66675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直線コネクタ 18"/>
          <p:cNvCxnSpPr>
            <a:cxnSpLocks noChangeShapeType="1"/>
            <a:endCxn id="10" idx="1"/>
          </p:cNvCxnSpPr>
          <p:nvPr/>
        </p:nvCxnSpPr>
        <p:spPr bwMode="auto">
          <a:xfrm>
            <a:off x="2270458" y="4680685"/>
            <a:ext cx="40163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テキスト ボックス 26"/>
          <p:cNvSpPr txBox="1">
            <a:spLocks noChangeArrowheads="1"/>
          </p:cNvSpPr>
          <p:nvPr/>
        </p:nvSpPr>
        <p:spPr bwMode="auto">
          <a:xfrm>
            <a:off x="4927812" y="4465671"/>
            <a:ext cx="14975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>
                <a:ea typeface="HGP創英角ｺﾞｼｯｸUB" pitchFamily="50" charset="-128"/>
              </a:rPr>
              <a:t>6ch/20MHz</a:t>
            </a:r>
            <a:r>
              <a:rPr kumimoji="1" lang="ja-JP" altLang="en-US" sz="1400" dirty="0">
                <a:ea typeface="HGP創英角ｺﾞｼｯｸUB" pitchFamily="50" charset="-128"/>
              </a:rPr>
              <a:t> </a:t>
            </a:r>
            <a:r>
              <a:rPr kumimoji="1" lang="en-US" altLang="ja-JP" sz="1400" dirty="0">
                <a:ea typeface="HGP創英角ｺﾞｼｯｸUB" pitchFamily="50" charset="-128"/>
              </a:rPr>
              <a:t>Fixed</a:t>
            </a:r>
          </a:p>
        </p:txBody>
      </p:sp>
      <p:sp>
        <p:nvSpPr>
          <p:cNvPr id="19" name="テキスト ボックス 32"/>
          <p:cNvSpPr txBox="1">
            <a:spLocks noChangeArrowheads="1"/>
          </p:cNvSpPr>
          <p:nvPr/>
        </p:nvSpPr>
        <p:spPr bwMode="auto">
          <a:xfrm>
            <a:off x="3073307" y="3815695"/>
            <a:ext cx="5036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AP1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sp>
        <p:nvSpPr>
          <p:cNvPr id="20" name="テキスト ボックス 33"/>
          <p:cNvSpPr txBox="1">
            <a:spLocks noChangeArrowheads="1"/>
          </p:cNvSpPr>
          <p:nvPr/>
        </p:nvSpPr>
        <p:spPr bwMode="auto">
          <a:xfrm>
            <a:off x="3076482" y="5360135"/>
            <a:ext cx="5036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AP2</a:t>
            </a:r>
            <a:endParaRPr kumimoji="1" lang="en-US" altLang="ja-JP" sz="1400" dirty="0">
              <a:ea typeface="HGP創英角ｺﾞｼｯｸUB" pitchFamily="50" charset="-128"/>
            </a:endParaRPr>
          </a:p>
        </p:txBody>
      </p:sp>
      <p:sp>
        <p:nvSpPr>
          <p:cNvPr id="21" name="テキスト ボックス 34"/>
          <p:cNvSpPr txBox="1">
            <a:spLocks noChangeArrowheads="1"/>
          </p:cNvSpPr>
          <p:nvPr/>
        </p:nvSpPr>
        <p:spPr bwMode="auto">
          <a:xfrm>
            <a:off x="1128765" y="4541281"/>
            <a:ext cx="6527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>
                <a:ea typeface="HGP創英角ｺﾞｼｯｸUB" pitchFamily="50" charset="-128"/>
              </a:rPr>
              <a:t>Server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sp>
        <p:nvSpPr>
          <p:cNvPr id="22" name="テキスト ボックス 35"/>
          <p:cNvSpPr txBox="1">
            <a:spLocks noChangeArrowheads="1"/>
          </p:cNvSpPr>
          <p:nvPr/>
        </p:nvSpPr>
        <p:spPr bwMode="auto">
          <a:xfrm>
            <a:off x="7687243" y="4048103"/>
            <a:ext cx="4940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PC1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cxnSp>
        <p:nvCxnSpPr>
          <p:cNvPr id="23" name="直線矢印コネクタ 38"/>
          <p:cNvCxnSpPr>
            <a:cxnSpLocks noChangeShapeType="1"/>
          </p:cNvCxnSpPr>
          <p:nvPr/>
        </p:nvCxnSpPr>
        <p:spPr bwMode="auto">
          <a:xfrm>
            <a:off x="3757152" y="6122954"/>
            <a:ext cx="3656923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ストライプ矢印 24"/>
          <p:cNvSpPr/>
          <p:nvPr/>
        </p:nvSpPr>
        <p:spPr bwMode="auto">
          <a:xfrm>
            <a:off x="4061364" y="3645024"/>
            <a:ext cx="3138927" cy="479243"/>
          </a:xfrm>
          <a:prstGeom prst="stripedRightArrow">
            <a:avLst/>
          </a:prstGeom>
          <a:gradFill flip="none" rotWithShape="1">
            <a:gsLst>
              <a:gs pos="0">
                <a:srgbClr val="FF0000">
                  <a:alpha val="50000"/>
                </a:srgbClr>
              </a:gs>
              <a:gs pos="100000">
                <a:srgbClr val="FFC000">
                  <a:alpha val="50000"/>
                </a:srgb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en-US" altLang="ja-JP" sz="1200" dirty="0">
                <a:solidFill>
                  <a:schemeClr val="tx1"/>
                </a:solidFill>
                <a:ea typeface="HGP創英角ｺﾞｼｯｸUB" pitchFamily="50" charset="-128"/>
              </a:rPr>
              <a:t>FTP</a:t>
            </a:r>
            <a:r>
              <a:rPr kumimoji="1" lang="ja-JP" altLang="en-US" sz="1200" dirty="0">
                <a:solidFill>
                  <a:schemeClr val="tx1"/>
                </a:solidFill>
                <a:ea typeface="HGP創英角ｺﾞｼｯｸUB" pitchFamily="50" charset="-128"/>
              </a:rPr>
              <a:t> </a:t>
            </a:r>
            <a:r>
              <a:rPr kumimoji="1" lang="en-US" altLang="ja-JP" sz="1200" dirty="0">
                <a:solidFill>
                  <a:schemeClr val="tx1"/>
                </a:solidFill>
                <a:ea typeface="HGP創英角ｺﾞｼｯｸUB" pitchFamily="50" charset="-128"/>
              </a:rPr>
              <a:t>file (50Mbyte) transfer</a:t>
            </a:r>
          </a:p>
        </p:txBody>
      </p:sp>
      <p:sp>
        <p:nvSpPr>
          <p:cNvPr id="26" name="テキスト ボックス 39"/>
          <p:cNvSpPr txBox="1">
            <a:spLocks noChangeArrowheads="1"/>
          </p:cNvSpPr>
          <p:nvPr/>
        </p:nvSpPr>
        <p:spPr bwMode="auto">
          <a:xfrm>
            <a:off x="5424741" y="6145559"/>
            <a:ext cx="5036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>
                <a:ea typeface="HGP創英角ｺﾞｼｯｸUB" pitchFamily="50" charset="-128"/>
              </a:rPr>
              <a:t>10m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pic>
        <p:nvPicPr>
          <p:cNvPr id="7" name="Picture 28" descr="AP(MIMO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146" y="3844072"/>
            <a:ext cx="360362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8" descr="AP(MIMO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971" y="5068035"/>
            <a:ext cx="360362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 descr="C:\Users\KSD\AppData\Local\Microsoft\Windows\Temporary Internet Files\Content.IE5\LO2NVD21\MC90042895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908" y="3938313"/>
            <a:ext cx="546335" cy="52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ストライプ矢印 31"/>
          <p:cNvSpPr/>
          <p:nvPr/>
        </p:nvSpPr>
        <p:spPr bwMode="auto">
          <a:xfrm>
            <a:off x="4061364" y="4863967"/>
            <a:ext cx="3138927" cy="479243"/>
          </a:xfrm>
          <a:prstGeom prst="stripedRightArrow">
            <a:avLst/>
          </a:prstGeom>
          <a:gradFill flip="none" rotWithShape="1">
            <a:gsLst>
              <a:gs pos="0">
                <a:srgbClr val="FF0000">
                  <a:alpha val="50000"/>
                </a:srgbClr>
              </a:gs>
              <a:gs pos="100000">
                <a:srgbClr val="FFC000">
                  <a:alpha val="50000"/>
                </a:srgb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en-US" altLang="ja-JP" sz="1200" dirty="0">
                <a:solidFill>
                  <a:schemeClr val="tx1"/>
                </a:solidFill>
                <a:ea typeface="HGP創英角ｺﾞｼｯｸUB" pitchFamily="50" charset="-128"/>
              </a:rPr>
              <a:t>FTP</a:t>
            </a:r>
            <a:r>
              <a:rPr kumimoji="1" lang="ja-JP" altLang="en-US" sz="1200" dirty="0">
                <a:solidFill>
                  <a:schemeClr val="tx1"/>
                </a:solidFill>
                <a:ea typeface="HGP創英角ｺﾞｼｯｸUB" pitchFamily="50" charset="-128"/>
              </a:rPr>
              <a:t> </a:t>
            </a:r>
            <a:r>
              <a:rPr kumimoji="1" lang="en-US" altLang="ja-JP" sz="1200" dirty="0">
                <a:solidFill>
                  <a:schemeClr val="tx1"/>
                </a:solidFill>
                <a:ea typeface="HGP創英角ｺﾞｼｯｸUB" pitchFamily="50" charset="-128"/>
              </a:rPr>
              <a:t>file (50Mbyte) transfer</a:t>
            </a:r>
          </a:p>
        </p:txBody>
      </p:sp>
      <p:pic>
        <p:nvPicPr>
          <p:cNvPr id="33" name="Picture 2" descr="C:\Users\KSD\AppData\Local\Microsoft\Windows\Temporary Internet Files\Content.IE5\LO2NVD21\MC90042895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908" y="5140554"/>
            <a:ext cx="546335" cy="52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テキスト ボックス 26"/>
          <p:cNvSpPr txBox="1">
            <a:spLocks noChangeArrowheads="1"/>
          </p:cNvSpPr>
          <p:nvPr/>
        </p:nvSpPr>
        <p:spPr bwMode="auto">
          <a:xfrm>
            <a:off x="4927811" y="5759390"/>
            <a:ext cx="14975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>
                <a:ea typeface="HGP創英角ｺﾞｼｯｸUB" pitchFamily="50" charset="-128"/>
              </a:rPr>
              <a:t>6ch/20MHz</a:t>
            </a:r>
            <a:r>
              <a:rPr kumimoji="1" lang="ja-JP" altLang="en-US" sz="1400" dirty="0">
                <a:ea typeface="HGP創英角ｺﾞｼｯｸUB" pitchFamily="50" charset="-128"/>
              </a:rPr>
              <a:t> </a:t>
            </a:r>
            <a:r>
              <a:rPr kumimoji="1" lang="en-US" altLang="ja-JP" sz="1400" dirty="0">
                <a:ea typeface="HGP創英角ｺﾞｼｯｸUB" pitchFamily="50" charset="-128"/>
              </a:rPr>
              <a:t>Fixed</a:t>
            </a:r>
          </a:p>
        </p:txBody>
      </p:sp>
      <p:sp>
        <p:nvSpPr>
          <p:cNvPr id="35" name="テキスト ボックス 35"/>
          <p:cNvSpPr txBox="1">
            <a:spLocks noChangeArrowheads="1"/>
          </p:cNvSpPr>
          <p:nvPr/>
        </p:nvSpPr>
        <p:spPr bwMode="auto">
          <a:xfrm>
            <a:off x="7687243" y="5140554"/>
            <a:ext cx="4940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PC2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189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dirty="0">
                <a:solidFill>
                  <a:schemeClr val="tx1"/>
                </a:solidFill>
              </a:rPr>
              <a:t>The effect of Low-Rate Transmissions:</a:t>
            </a:r>
            <a:br>
              <a:rPr lang="en-US" altLang="ja-JP" sz="2400" dirty="0">
                <a:solidFill>
                  <a:schemeClr val="tx1"/>
                </a:solidFill>
              </a:rPr>
            </a:br>
            <a:r>
              <a:rPr lang="en-US" altLang="ja-JP" sz="2400" dirty="0">
                <a:solidFill>
                  <a:schemeClr val="tx1"/>
                </a:solidFill>
              </a:rPr>
              <a:t>Experimental Results </a:t>
            </a:r>
            <a:r>
              <a:rPr lang="en-US" altLang="ja-JP" sz="2400" dirty="0" smtClean="0">
                <a:solidFill>
                  <a:schemeClr val="tx1"/>
                </a:solidFill>
              </a:rPr>
              <a:t>[2]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00813" y="3068960"/>
            <a:ext cx="3233962" cy="338554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Throughput of each BSS (BSS2:11n)</a:t>
            </a:r>
            <a:endParaRPr kumimoji="1" lang="ja-JP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8" name="コンテンツ プレースホルダー 17"/>
          <p:cNvSpPr>
            <a:spLocks noGrp="1"/>
          </p:cNvSpPr>
          <p:nvPr>
            <p:ph idx="1"/>
          </p:nvPr>
        </p:nvSpPr>
        <p:spPr>
          <a:xfrm>
            <a:off x="685800" y="1700808"/>
            <a:ext cx="7848600" cy="1368152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/>
              <a:t>Experimental results</a:t>
            </a:r>
          </a:p>
          <a:p>
            <a:pPr lvl="1"/>
            <a:r>
              <a:rPr lang="en-US" altLang="ja-JP" dirty="0" smtClean="0"/>
              <a:t>Throughput when BSS2 adopted 11b mode greatly decreased.</a:t>
            </a:r>
            <a:endParaRPr lang="en-US" altLang="ja-JP" dirty="0"/>
          </a:p>
          <a:p>
            <a:pPr lvl="1"/>
            <a:r>
              <a:rPr lang="en-US" altLang="ja-JP" dirty="0"/>
              <a:t>This problem might occur in the case not only with </a:t>
            </a:r>
            <a:r>
              <a:rPr lang="en-US" altLang="ja-JP" dirty="0" smtClean="0"/>
              <a:t>11b </a:t>
            </a:r>
            <a:r>
              <a:rPr lang="en-US" altLang="ja-JP" dirty="0"/>
              <a:t>STAs but also with low-rate transmission by distant </a:t>
            </a:r>
            <a:r>
              <a:rPr lang="en-US" altLang="ja-JP" dirty="0" smtClean="0"/>
              <a:t>APs or STAs</a:t>
            </a:r>
            <a:r>
              <a:rPr lang="en-US" altLang="ja-JP" dirty="0"/>
              <a:t>.</a:t>
            </a:r>
          </a:p>
          <a:p>
            <a:endParaRPr kumimoji="1" lang="ja-JP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40" y="3491183"/>
            <a:ext cx="4191973" cy="2737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直線コネクタ 13"/>
          <p:cNvCxnSpPr/>
          <p:nvPr/>
        </p:nvCxnSpPr>
        <p:spPr bwMode="auto">
          <a:xfrm>
            <a:off x="1871700" y="4077072"/>
            <a:ext cx="1188132" cy="828092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rgbClr val="0000FF"/>
            </a:solidFill>
            <a:prstDash val="dash"/>
            <a:round/>
            <a:headEnd type="none" w="med" len="med"/>
            <a:tailEnd type="arrow" w="lg" len="lg"/>
          </a:ln>
          <a:effectLst/>
        </p:spPr>
      </p:cxn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218" y="3491182"/>
            <a:ext cx="4191973" cy="2737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テキスト ボックス 18"/>
          <p:cNvSpPr txBox="1"/>
          <p:nvPr/>
        </p:nvSpPr>
        <p:spPr>
          <a:xfrm>
            <a:off x="5327223" y="3068960"/>
            <a:ext cx="3233962" cy="338554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Throughput of each BSS (BSS2:11b)</a:t>
            </a:r>
            <a:endParaRPr kumimoji="1" lang="ja-JP" altLang="en-US" sz="1600" dirty="0" smtClean="0">
              <a:solidFill>
                <a:schemeClr val="tx1"/>
              </a:solidFill>
            </a:endParaRPr>
          </a:p>
        </p:txBody>
      </p:sp>
      <p:cxnSp>
        <p:nvCxnSpPr>
          <p:cNvPr id="20" name="直線コネクタ 19"/>
          <p:cNvCxnSpPr/>
          <p:nvPr/>
        </p:nvCxnSpPr>
        <p:spPr bwMode="auto">
          <a:xfrm>
            <a:off x="6300192" y="4077072"/>
            <a:ext cx="1188132" cy="1800200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rgbClr val="0000FF"/>
            </a:solidFill>
            <a:prstDash val="dash"/>
            <a:round/>
            <a:headEnd type="none" w="med" len="med"/>
            <a:tailEnd type="arrow" w="lg" len="lg"/>
          </a:ln>
          <a:effectLst/>
        </p:spPr>
      </p:cxnSp>
      <p:sp>
        <p:nvSpPr>
          <p:cNvPr id="8" name="テキスト ボックス 7"/>
          <p:cNvSpPr txBox="1"/>
          <p:nvPr/>
        </p:nvSpPr>
        <p:spPr>
          <a:xfrm>
            <a:off x="6732240" y="4401108"/>
            <a:ext cx="1188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FF"/>
                </a:solidFill>
              </a:rPr>
              <a:t>96% </a:t>
            </a:r>
            <a:r>
              <a:rPr kumimoji="1" lang="en-US" altLang="ja-JP" sz="1400" dirty="0">
                <a:solidFill>
                  <a:srgbClr val="0000FF"/>
                </a:solidFill>
              </a:rPr>
              <a:t>decrease</a:t>
            </a:r>
            <a:endParaRPr kumimoji="1" lang="ja-JP" alt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771800" y="4401108"/>
            <a:ext cx="1188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FF"/>
                </a:solidFill>
              </a:rPr>
              <a:t>45% </a:t>
            </a:r>
            <a:r>
              <a:rPr kumimoji="1" lang="en-US" altLang="ja-JP" sz="1400" dirty="0">
                <a:solidFill>
                  <a:srgbClr val="0000FF"/>
                </a:solidFill>
              </a:rPr>
              <a:t>decrease</a:t>
            </a:r>
            <a:endParaRPr kumimoji="1" lang="ja-JP" altLang="en-US" sz="14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36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Summary and Next </a:t>
            </a:r>
            <a:r>
              <a:rPr lang="en-US" altLang="ja-JP" dirty="0" smtClean="0"/>
              <a:t>Steps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/>
              <a:t>Our field investigation shows that there </a:t>
            </a:r>
            <a:r>
              <a:rPr lang="en-US" altLang="ja-JP" dirty="0" smtClean="0"/>
              <a:t>are still </a:t>
            </a:r>
            <a:r>
              <a:rPr lang="en-US" altLang="ja-JP" dirty="0"/>
              <a:t>a lot of low-rate </a:t>
            </a:r>
            <a:r>
              <a:rPr lang="en-US" altLang="ja-JP" dirty="0" smtClean="0"/>
              <a:t>transmissio</a:t>
            </a:r>
            <a:r>
              <a:rPr lang="en-US" altLang="ja-JP" dirty="0" smtClean="0">
                <a:solidFill>
                  <a:schemeClr val="tx1"/>
                </a:solidFill>
              </a:rPr>
              <a:t>ns</a:t>
            </a:r>
            <a:r>
              <a:rPr lang="en-US" altLang="ja-JP" dirty="0" smtClean="0"/>
              <a:t> </a:t>
            </a:r>
            <a:r>
              <a:rPr lang="en-US" altLang="ja-JP" dirty="0"/>
              <a:t>in </a:t>
            </a:r>
            <a:r>
              <a:rPr lang="en-US" altLang="ja-JP" dirty="0" smtClean="0">
                <a:solidFill>
                  <a:schemeClr val="tx1"/>
                </a:solidFill>
              </a:rPr>
              <a:t>current situations.</a:t>
            </a:r>
            <a:endParaRPr lang="ja-JP" altLang="en-US" dirty="0">
              <a:solidFill>
                <a:schemeClr val="tx1"/>
              </a:solidFill>
            </a:endParaRP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M</a:t>
            </a:r>
            <a:r>
              <a:rPr lang="en-US" altLang="ja-JP" dirty="0" smtClean="0">
                <a:solidFill>
                  <a:schemeClr val="tx1"/>
                </a:solidFill>
              </a:rPr>
              <a:t>ost of management frames are broadcasted in 1Mbps.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More than </a:t>
            </a:r>
            <a:r>
              <a:rPr lang="en-US" altLang="ja-JP" dirty="0"/>
              <a:t>50% of the data frames are 802.11/11b </a:t>
            </a:r>
            <a:r>
              <a:rPr lang="en-US" altLang="ja-JP" dirty="0" smtClean="0"/>
              <a:t>format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In the HEW</a:t>
            </a:r>
            <a:r>
              <a:rPr lang="en-US" altLang="ja-JP" dirty="0" smtClean="0">
                <a:solidFill>
                  <a:schemeClr val="tx1"/>
                </a:solidFill>
              </a:rPr>
              <a:t>, coexistence </a:t>
            </a:r>
            <a:r>
              <a:rPr lang="en-US" altLang="ja-JP" dirty="0">
                <a:solidFill>
                  <a:schemeClr val="tx1"/>
                </a:solidFill>
              </a:rPr>
              <a:t>with legacy devices should be considered in usage </a:t>
            </a:r>
            <a:r>
              <a:rPr lang="en-US" altLang="ja-JP" dirty="0" smtClean="0">
                <a:solidFill>
                  <a:schemeClr val="tx1"/>
                </a:solidFill>
              </a:rPr>
              <a:t>model.</a:t>
            </a:r>
          </a:p>
          <a:p>
            <a:pPr lvl="1"/>
            <a:r>
              <a:rPr lang="en-US" altLang="ja-JP" dirty="0" smtClean="0"/>
              <a:t>A number of low-rate </a:t>
            </a:r>
            <a:r>
              <a:rPr lang="en-US" altLang="ja-JP" dirty="0"/>
              <a:t>Beacons </a:t>
            </a:r>
            <a:r>
              <a:rPr lang="en-US" altLang="ja-JP" dirty="0" smtClean="0">
                <a:solidFill>
                  <a:schemeClr val="tx1"/>
                </a:solidFill>
              </a:rPr>
              <a:t>consume much </a:t>
            </a:r>
            <a:r>
              <a:rPr lang="en-US" altLang="ja-JP" dirty="0" smtClean="0"/>
              <a:t>wireless channel time in dense scenarios.</a:t>
            </a:r>
          </a:p>
          <a:p>
            <a:pPr lvl="1"/>
            <a:r>
              <a:rPr lang="en-US" altLang="ja-JP" dirty="0" smtClean="0"/>
              <a:t>Even </a:t>
            </a:r>
            <a:r>
              <a:rPr lang="en-US" altLang="ja-JP" dirty="0"/>
              <a:t>a single low-rate transmission is not negligible.</a:t>
            </a:r>
          </a:p>
          <a:p>
            <a:pPr lvl="1"/>
            <a:endParaRPr lang="en-US" altLang="ja-JP" dirty="0" smtClean="0"/>
          </a:p>
          <a:p>
            <a:r>
              <a:rPr lang="en-US" altLang="ja-JP" dirty="0"/>
              <a:t>It should be considered to minimize the impact of a lot of low-rate </a:t>
            </a:r>
            <a:r>
              <a:rPr lang="en-US" altLang="ja-JP" dirty="0" smtClean="0"/>
              <a:t>management frames</a:t>
            </a:r>
            <a:r>
              <a:rPr lang="en-US" altLang="ja-JP" dirty="0" smtClean="0"/>
              <a:t> </a:t>
            </a:r>
            <a:r>
              <a:rPr lang="en-US" altLang="ja-JP" dirty="0"/>
              <a:t>or </a:t>
            </a:r>
            <a:r>
              <a:rPr lang="en-US" altLang="ja-JP" dirty="0" smtClean="0"/>
              <a:t>low-rate transmissions.</a:t>
            </a:r>
          </a:p>
          <a:p>
            <a:pPr lvl="1"/>
            <a:r>
              <a:rPr lang="en-US" altLang="ja-JP" dirty="0"/>
              <a:t>It </a:t>
            </a:r>
            <a:r>
              <a:rPr lang="en-US" altLang="ja-JP" dirty="0">
                <a:solidFill>
                  <a:schemeClr val="tx1"/>
                </a:solidFill>
              </a:rPr>
              <a:t>should </a:t>
            </a:r>
            <a:r>
              <a:rPr lang="en-US" altLang="ja-JP" dirty="0" smtClean="0">
                <a:solidFill>
                  <a:schemeClr val="tx1"/>
                </a:solidFill>
              </a:rPr>
              <a:t>be considered </a:t>
            </a:r>
            <a:r>
              <a:rPr lang="en-US" altLang="ja-JP" dirty="0">
                <a:solidFill>
                  <a:schemeClr val="tx1"/>
                </a:solidFill>
              </a:rPr>
              <a:t>not to support 11b STAs in the HEW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Some </a:t>
            </a:r>
            <a:r>
              <a:rPr lang="en-US" altLang="ja-JP" dirty="0" smtClean="0">
                <a:solidFill>
                  <a:schemeClr val="tx1"/>
                </a:solidFill>
              </a:rPr>
              <a:t>techniques </a:t>
            </a:r>
            <a:r>
              <a:rPr lang="en-US" altLang="ja-JP" dirty="0">
                <a:solidFill>
                  <a:schemeClr val="tx1"/>
                </a:solidFill>
              </a:rPr>
              <a:t>that </a:t>
            </a:r>
            <a:r>
              <a:rPr lang="en-US" altLang="ja-JP" dirty="0" smtClean="0">
                <a:solidFill>
                  <a:schemeClr val="tx1"/>
                </a:solidFill>
              </a:rPr>
              <a:t>raise </a:t>
            </a:r>
            <a:r>
              <a:rPr lang="en-US" altLang="ja-JP" dirty="0">
                <a:solidFill>
                  <a:schemeClr val="tx1"/>
                </a:solidFill>
              </a:rPr>
              <a:t>MAC Efficiency </a:t>
            </a:r>
            <a:r>
              <a:rPr lang="en-US" altLang="ja-JP" dirty="0" smtClean="0">
                <a:solidFill>
                  <a:schemeClr val="tx1"/>
                </a:solidFill>
              </a:rPr>
              <a:t>irrespective to the existence of legacy </a:t>
            </a:r>
            <a:r>
              <a:rPr lang="en-US" altLang="ja-JP" dirty="0">
                <a:solidFill>
                  <a:schemeClr val="tx1"/>
                </a:solidFill>
              </a:rPr>
              <a:t>STAs is necessary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</a:p>
          <a:p>
            <a:pPr lvl="1"/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681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[1] 	11-13-0416-03-000m-cid-32-11b-is-poison.pptx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8339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 err="1">
                <a:latin typeface="Times New Roman" pitchFamily="18" charset="0"/>
                <a:ea typeface="MS PGothic" pitchFamily="50" charset="-128"/>
              </a:rPr>
              <a:t>Appendix.A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556792"/>
            <a:ext cx="6874532" cy="348208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/>
              <a:t>List of Beacon size for each </a:t>
            </a:r>
            <a:r>
              <a:rPr lang="en-US" altLang="ja-JP" dirty="0" smtClean="0"/>
              <a:t>SSID using the experiment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05000"/>
            <a:ext cx="3851275" cy="434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930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077072"/>
            <a:ext cx="7848600" cy="870991"/>
          </a:xfrm>
        </p:spPr>
        <p:txBody>
          <a:bodyPr/>
          <a:lstStyle/>
          <a:p>
            <a:pPr algn="l"/>
            <a:r>
              <a:rPr kumimoji="1" lang="en-US" altLang="ja-JP" dirty="0" smtClean="0"/>
              <a:t>Backup Slides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35791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正方形/長方形 52"/>
          <p:cNvSpPr/>
          <p:nvPr/>
        </p:nvSpPr>
        <p:spPr bwMode="auto">
          <a:xfrm>
            <a:off x="2809874" y="3124083"/>
            <a:ext cx="1685925" cy="1737581"/>
          </a:xfrm>
          <a:prstGeom prst="rect">
            <a:avLst/>
          </a:prstGeom>
          <a:solidFill>
            <a:srgbClr val="C0C0C0"/>
          </a:solidFill>
          <a:ln>
            <a:noFill/>
          </a:ln>
        </p:spPr>
        <p:txBody>
          <a:bodyPr lIns="36000" tIns="46038" rIns="36000" bIns="46038" rtlCol="0" anchor="ctr"/>
          <a:lstStyle/>
          <a:p>
            <a:pPr marL="342900" indent="-342900" algn="ctr">
              <a:spcBef>
                <a:spcPct val="20000"/>
              </a:spcBef>
            </a:pP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56" name="Line 37"/>
          <p:cNvSpPr>
            <a:spLocks noChangeShapeType="1"/>
          </p:cNvSpPr>
          <p:nvPr/>
        </p:nvSpPr>
        <p:spPr bwMode="auto">
          <a:xfrm>
            <a:off x="2809875" y="3906817"/>
            <a:ext cx="16859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lg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9" name="Text Box 38"/>
          <p:cNvSpPr txBox="1">
            <a:spLocks noChangeArrowheads="1"/>
          </p:cNvSpPr>
          <p:nvPr/>
        </p:nvSpPr>
        <p:spPr bwMode="auto">
          <a:xfrm>
            <a:off x="3429000" y="3644152"/>
            <a:ext cx="447675" cy="16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/>
            <a:r>
              <a:rPr lang="en-US" altLang="ja-JP" dirty="0"/>
              <a:t>wait</a:t>
            </a:r>
          </a:p>
        </p:txBody>
      </p:sp>
      <p:sp>
        <p:nvSpPr>
          <p:cNvPr id="109" name="正方形/長方形 108"/>
          <p:cNvSpPr/>
          <p:nvPr/>
        </p:nvSpPr>
        <p:spPr bwMode="auto">
          <a:xfrm>
            <a:off x="7230615" y="3124083"/>
            <a:ext cx="1057275" cy="1737581"/>
          </a:xfrm>
          <a:prstGeom prst="rect">
            <a:avLst/>
          </a:prstGeom>
          <a:solidFill>
            <a:srgbClr val="C0C0C0"/>
          </a:solidFill>
          <a:ln>
            <a:noFill/>
          </a:ln>
        </p:spPr>
        <p:txBody>
          <a:bodyPr lIns="36000" tIns="46038" rIns="36000" bIns="46038" rtlCol="0" anchor="ctr"/>
          <a:lstStyle/>
          <a:p>
            <a:pPr marL="342900" indent="-342900" algn="ctr">
              <a:spcBef>
                <a:spcPct val="20000"/>
              </a:spcBef>
            </a:pP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110" name="Line 37"/>
          <p:cNvSpPr>
            <a:spLocks noChangeShapeType="1"/>
          </p:cNvSpPr>
          <p:nvPr/>
        </p:nvSpPr>
        <p:spPr bwMode="auto">
          <a:xfrm>
            <a:off x="7230616" y="3906817"/>
            <a:ext cx="10572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lg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" name="Text Box 38"/>
          <p:cNvSpPr txBox="1">
            <a:spLocks noChangeArrowheads="1"/>
          </p:cNvSpPr>
          <p:nvPr/>
        </p:nvSpPr>
        <p:spPr bwMode="auto">
          <a:xfrm>
            <a:off x="7535416" y="3644152"/>
            <a:ext cx="447675" cy="16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/>
            <a:r>
              <a:rPr lang="en-US" altLang="ja-JP" dirty="0"/>
              <a:t>wait</a:t>
            </a:r>
          </a:p>
        </p:txBody>
      </p:sp>
      <p:sp>
        <p:nvSpPr>
          <p:cNvPr id="106" name="正方形/長方形 105"/>
          <p:cNvSpPr/>
          <p:nvPr/>
        </p:nvSpPr>
        <p:spPr bwMode="auto">
          <a:xfrm>
            <a:off x="5014738" y="3124083"/>
            <a:ext cx="1685925" cy="1737581"/>
          </a:xfrm>
          <a:prstGeom prst="rect">
            <a:avLst/>
          </a:prstGeom>
          <a:solidFill>
            <a:srgbClr val="C0C0C0"/>
          </a:solidFill>
          <a:ln>
            <a:noFill/>
          </a:ln>
        </p:spPr>
        <p:txBody>
          <a:bodyPr lIns="36000" tIns="46038" rIns="36000" bIns="46038" rtlCol="0" anchor="ctr"/>
          <a:lstStyle/>
          <a:p>
            <a:pPr marL="342900" indent="-342900" algn="ctr">
              <a:spcBef>
                <a:spcPct val="20000"/>
              </a:spcBef>
            </a:pP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107" name="Line 37"/>
          <p:cNvSpPr>
            <a:spLocks noChangeShapeType="1"/>
          </p:cNvSpPr>
          <p:nvPr/>
        </p:nvSpPr>
        <p:spPr bwMode="auto">
          <a:xfrm>
            <a:off x="5014739" y="3906817"/>
            <a:ext cx="16859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lg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" name="Text Box 38"/>
          <p:cNvSpPr txBox="1">
            <a:spLocks noChangeArrowheads="1"/>
          </p:cNvSpPr>
          <p:nvPr/>
        </p:nvSpPr>
        <p:spPr bwMode="auto">
          <a:xfrm>
            <a:off x="5633864" y="3644152"/>
            <a:ext cx="447675" cy="16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/>
            <a:r>
              <a:rPr lang="en-US" altLang="ja-JP" dirty="0"/>
              <a:t>wait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Issue of Low-Rate Transmission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80828"/>
            <a:ext cx="8062664" cy="972108"/>
          </a:xfrm>
        </p:spPr>
        <p:txBody>
          <a:bodyPr>
            <a:normAutofit/>
          </a:bodyPr>
          <a:lstStyle/>
          <a:p>
            <a:r>
              <a:rPr lang="en-US" altLang="ja-JP" dirty="0"/>
              <a:t>Unfairness of the medium time by a low-rate </a:t>
            </a:r>
            <a:r>
              <a:rPr lang="en-US" altLang="ja-JP" dirty="0" smtClean="0"/>
              <a:t>transmission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8" name="テキスト ボックス 34"/>
          <p:cNvSpPr txBox="1">
            <a:spLocks noChangeArrowheads="1"/>
          </p:cNvSpPr>
          <p:nvPr/>
        </p:nvSpPr>
        <p:spPr bwMode="auto">
          <a:xfrm>
            <a:off x="51811" y="3825824"/>
            <a:ext cx="16345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800" dirty="0">
                <a:ea typeface="HGP創英角ｺﾞｼｯｸUB" pitchFamily="50" charset="-128"/>
              </a:rPr>
              <a:t>High-rate </a:t>
            </a:r>
            <a:r>
              <a:rPr kumimoji="1" lang="en-US" altLang="ja-JP" sz="1800" dirty="0" smtClean="0">
                <a:ea typeface="HGP創英角ｺﾞｼｯｸUB" pitchFamily="50" charset="-128"/>
              </a:rPr>
              <a:t>STAs</a:t>
            </a:r>
            <a:endParaRPr kumimoji="1" lang="ja-JP" altLang="en-US" sz="1800" dirty="0">
              <a:ea typeface="HGP創英角ｺﾞｼｯｸUB" pitchFamily="50" charset="-128"/>
            </a:endParaRPr>
          </a:p>
        </p:txBody>
      </p:sp>
      <p:sp>
        <p:nvSpPr>
          <p:cNvPr id="9" name="テキスト ボックス 34"/>
          <p:cNvSpPr txBox="1">
            <a:spLocks noChangeArrowheads="1"/>
          </p:cNvSpPr>
          <p:nvPr/>
        </p:nvSpPr>
        <p:spPr bwMode="auto">
          <a:xfrm>
            <a:off x="180051" y="5255912"/>
            <a:ext cx="15063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800">
                <a:ea typeface="HGP創英角ｺﾞｼｯｸUB" pitchFamily="50" charset="-128"/>
              </a:rPr>
              <a:t>Low-rate STA</a:t>
            </a:r>
            <a:endParaRPr kumimoji="1" lang="ja-JP" altLang="en-US" sz="1800">
              <a:ea typeface="HGP創英角ｺﾞｼｯｸUB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 bwMode="auto">
          <a:xfrm>
            <a:off x="6849615" y="5072480"/>
            <a:ext cx="152400" cy="428008"/>
          </a:xfrm>
          <a:prstGeom prst="rect">
            <a:avLst/>
          </a:prstGeom>
          <a:solidFill>
            <a:srgbClr val="C0C0C0"/>
          </a:solidFill>
          <a:ln>
            <a:noFill/>
          </a:ln>
        </p:spPr>
        <p:txBody>
          <a:bodyPr lIns="36000" tIns="46038" rIns="36000" bIns="46038" rtlCol="0" anchor="ctr"/>
          <a:lstStyle/>
          <a:p>
            <a:pPr marL="342900" indent="-342900" algn="ctr">
              <a:spcBef>
                <a:spcPct val="20000"/>
              </a:spcBef>
            </a:pP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69" name="Rectangle 34"/>
          <p:cNvSpPr>
            <a:spLocks noChangeArrowheads="1"/>
          </p:cNvSpPr>
          <p:nvPr/>
        </p:nvSpPr>
        <p:spPr bwMode="auto">
          <a:xfrm>
            <a:off x="7230615" y="5072480"/>
            <a:ext cx="1057275" cy="374956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" name="Line 35"/>
          <p:cNvSpPr>
            <a:spLocks noChangeShapeType="1"/>
          </p:cNvSpPr>
          <p:nvPr/>
        </p:nvSpPr>
        <p:spPr bwMode="auto">
          <a:xfrm>
            <a:off x="6849615" y="5213088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8" name="正方形/長方形 57"/>
          <p:cNvSpPr/>
          <p:nvPr/>
        </p:nvSpPr>
        <p:spPr bwMode="auto">
          <a:xfrm>
            <a:off x="4644008" y="5072480"/>
            <a:ext cx="152400" cy="428008"/>
          </a:xfrm>
          <a:prstGeom prst="rect">
            <a:avLst/>
          </a:prstGeom>
          <a:solidFill>
            <a:srgbClr val="C0C0C0"/>
          </a:solidFill>
          <a:ln>
            <a:noFill/>
          </a:ln>
        </p:spPr>
        <p:txBody>
          <a:bodyPr lIns="36000" tIns="46038" rIns="36000" bIns="46038" rtlCol="0" anchor="ctr"/>
          <a:lstStyle/>
          <a:p>
            <a:pPr marL="342900" indent="-342900" algn="ctr">
              <a:spcBef>
                <a:spcPct val="20000"/>
              </a:spcBef>
            </a:pP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 bwMode="auto">
          <a:xfrm>
            <a:off x="2438400" y="5072480"/>
            <a:ext cx="152400" cy="428008"/>
          </a:xfrm>
          <a:prstGeom prst="rect">
            <a:avLst/>
          </a:prstGeom>
          <a:solidFill>
            <a:srgbClr val="C0C0C0"/>
          </a:solidFill>
          <a:ln>
            <a:noFill/>
          </a:ln>
        </p:spPr>
        <p:txBody>
          <a:bodyPr lIns="36000" tIns="46038" rIns="36000" bIns="46038" rtlCol="0" anchor="ctr"/>
          <a:lstStyle/>
          <a:p>
            <a:pPr marL="342900" indent="-342900" algn="ctr">
              <a:spcBef>
                <a:spcPct val="20000"/>
              </a:spcBef>
            </a:pP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6" name="Line 29"/>
          <p:cNvSpPr>
            <a:spLocks noChangeShapeType="1"/>
          </p:cNvSpPr>
          <p:nvPr/>
        </p:nvSpPr>
        <p:spPr bwMode="auto">
          <a:xfrm>
            <a:off x="2057400" y="4861665"/>
            <a:ext cx="647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" name="Line 30"/>
          <p:cNvSpPr>
            <a:spLocks noChangeShapeType="1"/>
          </p:cNvSpPr>
          <p:nvPr/>
        </p:nvSpPr>
        <p:spPr bwMode="auto">
          <a:xfrm>
            <a:off x="2057400" y="5447435"/>
            <a:ext cx="647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" name="Rectangle 34"/>
          <p:cNvSpPr>
            <a:spLocks noChangeArrowheads="1"/>
          </p:cNvSpPr>
          <p:nvPr/>
        </p:nvSpPr>
        <p:spPr bwMode="auto">
          <a:xfrm>
            <a:off x="2819400" y="5072480"/>
            <a:ext cx="1676400" cy="374956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" name="Line 35"/>
          <p:cNvSpPr>
            <a:spLocks noChangeShapeType="1"/>
          </p:cNvSpPr>
          <p:nvPr/>
        </p:nvSpPr>
        <p:spPr bwMode="auto">
          <a:xfrm>
            <a:off x="2438400" y="5213088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" name="Text Box 36"/>
          <p:cNvSpPr txBox="1">
            <a:spLocks noChangeArrowheads="1"/>
          </p:cNvSpPr>
          <p:nvPr/>
        </p:nvSpPr>
        <p:spPr bwMode="auto">
          <a:xfrm>
            <a:off x="2362200" y="4830544"/>
            <a:ext cx="447675" cy="16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/>
            <a:r>
              <a:rPr lang="en-US" altLang="ja-JP" dirty="0"/>
              <a:t>wait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2438400" y="3124084"/>
            <a:ext cx="4782690" cy="2376406"/>
            <a:chOff x="2438400" y="4857783"/>
            <a:chExt cx="4782690" cy="1271659"/>
          </a:xfrm>
        </p:grpSpPr>
        <p:cxnSp>
          <p:nvCxnSpPr>
            <p:cNvPr id="64" name="直線コネクタ 63"/>
            <p:cNvCxnSpPr/>
            <p:nvPr/>
          </p:nvCxnSpPr>
          <p:spPr bwMode="auto">
            <a:xfrm>
              <a:off x="6701407" y="4857783"/>
              <a:ext cx="0" cy="127165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直線コネクタ 64"/>
            <p:cNvCxnSpPr/>
            <p:nvPr/>
          </p:nvCxnSpPr>
          <p:spPr bwMode="auto">
            <a:xfrm>
              <a:off x="6849615" y="4857783"/>
              <a:ext cx="0" cy="127165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直線コネクタ 65"/>
            <p:cNvCxnSpPr/>
            <p:nvPr/>
          </p:nvCxnSpPr>
          <p:spPr bwMode="auto">
            <a:xfrm>
              <a:off x="7221090" y="4857783"/>
              <a:ext cx="0" cy="127165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直線コネクタ 66"/>
            <p:cNvCxnSpPr/>
            <p:nvPr/>
          </p:nvCxnSpPr>
          <p:spPr bwMode="auto">
            <a:xfrm>
              <a:off x="7002015" y="4857783"/>
              <a:ext cx="0" cy="127165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33" name="グループ化 32"/>
            <p:cNvGrpSpPr/>
            <p:nvPr/>
          </p:nvGrpSpPr>
          <p:grpSpPr>
            <a:xfrm>
              <a:off x="2438400" y="4857783"/>
              <a:ext cx="371475" cy="1271659"/>
              <a:chOff x="2438400" y="4313874"/>
              <a:chExt cx="371475" cy="2067454"/>
            </a:xfrm>
          </p:grpSpPr>
          <p:cxnSp>
            <p:nvCxnSpPr>
              <p:cNvPr id="29" name="直線コネクタ 28"/>
              <p:cNvCxnSpPr/>
              <p:nvPr/>
            </p:nvCxnSpPr>
            <p:spPr bwMode="auto">
              <a:xfrm>
                <a:off x="2438400" y="4313874"/>
                <a:ext cx="0" cy="206745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直線コネクタ 29"/>
              <p:cNvCxnSpPr/>
              <p:nvPr/>
            </p:nvCxnSpPr>
            <p:spPr bwMode="auto">
              <a:xfrm>
                <a:off x="2809875" y="4313874"/>
                <a:ext cx="0" cy="206745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直線コネクタ 31"/>
              <p:cNvCxnSpPr/>
              <p:nvPr/>
            </p:nvCxnSpPr>
            <p:spPr bwMode="auto">
              <a:xfrm>
                <a:off x="2590800" y="4313874"/>
                <a:ext cx="0" cy="206745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44" name="直線コネクタ 43"/>
            <p:cNvCxnSpPr/>
            <p:nvPr/>
          </p:nvCxnSpPr>
          <p:spPr bwMode="auto">
            <a:xfrm>
              <a:off x="4495800" y="4857783"/>
              <a:ext cx="0" cy="127165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直線コネクタ 34"/>
            <p:cNvCxnSpPr/>
            <p:nvPr/>
          </p:nvCxnSpPr>
          <p:spPr bwMode="auto">
            <a:xfrm>
              <a:off x="4644008" y="4857783"/>
              <a:ext cx="0" cy="127165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直線コネクタ 35"/>
            <p:cNvCxnSpPr/>
            <p:nvPr/>
          </p:nvCxnSpPr>
          <p:spPr bwMode="auto">
            <a:xfrm>
              <a:off x="5015483" y="4857783"/>
              <a:ext cx="0" cy="127165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直線コネクタ 36"/>
            <p:cNvCxnSpPr/>
            <p:nvPr/>
          </p:nvCxnSpPr>
          <p:spPr bwMode="auto">
            <a:xfrm>
              <a:off x="4796408" y="4857783"/>
              <a:ext cx="0" cy="127165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8" name="Rectangle 33"/>
          <p:cNvSpPr>
            <a:spLocks noChangeArrowheads="1"/>
          </p:cNvSpPr>
          <p:nvPr/>
        </p:nvSpPr>
        <p:spPr bwMode="auto">
          <a:xfrm>
            <a:off x="6849615" y="4486710"/>
            <a:ext cx="152400" cy="374956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" name="Rectangle 34"/>
          <p:cNvSpPr>
            <a:spLocks noChangeArrowheads="1"/>
          </p:cNvSpPr>
          <p:nvPr/>
        </p:nvSpPr>
        <p:spPr bwMode="auto">
          <a:xfrm>
            <a:off x="5025008" y="5072480"/>
            <a:ext cx="1676400" cy="374956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" name="Line 35"/>
          <p:cNvSpPr>
            <a:spLocks noChangeShapeType="1"/>
          </p:cNvSpPr>
          <p:nvPr/>
        </p:nvSpPr>
        <p:spPr bwMode="auto">
          <a:xfrm>
            <a:off x="4644008" y="5213088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" name="Text Box 36"/>
          <p:cNvSpPr txBox="1">
            <a:spLocks noChangeArrowheads="1"/>
          </p:cNvSpPr>
          <p:nvPr/>
        </p:nvSpPr>
        <p:spPr bwMode="auto">
          <a:xfrm>
            <a:off x="4567808" y="4830544"/>
            <a:ext cx="447675" cy="16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/>
            <a:r>
              <a:rPr lang="en-US" altLang="ja-JP"/>
              <a:t>wait</a:t>
            </a:r>
          </a:p>
        </p:txBody>
      </p:sp>
      <p:sp>
        <p:nvSpPr>
          <p:cNvPr id="54" name="Text Box 36"/>
          <p:cNvSpPr txBox="1">
            <a:spLocks noChangeArrowheads="1"/>
          </p:cNvSpPr>
          <p:nvPr/>
        </p:nvSpPr>
        <p:spPr bwMode="auto">
          <a:xfrm>
            <a:off x="6773417" y="4830544"/>
            <a:ext cx="447675" cy="16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/>
            <a:r>
              <a:rPr lang="en-US" altLang="ja-JP" dirty="0"/>
              <a:t>wait</a:t>
            </a:r>
          </a:p>
        </p:txBody>
      </p:sp>
      <p:sp>
        <p:nvSpPr>
          <p:cNvPr id="55" name="Line 29"/>
          <p:cNvSpPr>
            <a:spLocks noChangeShapeType="1"/>
          </p:cNvSpPr>
          <p:nvPr/>
        </p:nvSpPr>
        <p:spPr bwMode="auto">
          <a:xfrm>
            <a:off x="2057400" y="4188033"/>
            <a:ext cx="6477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6" name="Rectangle 33"/>
          <p:cNvSpPr>
            <a:spLocks noChangeArrowheads="1"/>
          </p:cNvSpPr>
          <p:nvPr/>
        </p:nvSpPr>
        <p:spPr bwMode="auto">
          <a:xfrm>
            <a:off x="4644008" y="3813078"/>
            <a:ext cx="152400" cy="374956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7" name="Line 29"/>
          <p:cNvSpPr>
            <a:spLocks noChangeShapeType="1"/>
          </p:cNvSpPr>
          <p:nvPr/>
        </p:nvSpPr>
        <p:spPr bwMode="auto">
          <a:xfrm>
            <a:off x="2057400" y="3569441"/>
            <a:ext cx="6477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" name="Rectangle 33"/>
          <p:cNvSpPr>
            <a:spLocks noChangeArrowheads="1"/>
          </p:cNvSpPr>
          <p:nvPr/>
        </p:nvSpPr>
        <p:spPr bwMode="auto">
          <a:xfrm>
            <a:off x="2438400" y="3194486"/>
            <a:ext cx="152400" cy="374956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" name="左中かっこ 18"/>
          <p:cNvSpPr/>
          <p:nvPr/>
        </p:nvSpPr>
        <p:spPr bwMode="auto">
          <a:xfrm>
            <a:off x="1692190" y="3185210"/>
            <a:ext cx="138218" cy="1681338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13" name="Picture 2" descr="C:\Users\KSD\AppData\Local\Microsoft\Windows\Temporary Internet Files\Content.IE5\LO2NVD21\MC900428957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233" y="3314456"/>
            <a:ext cx="273167" cy="263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" name="Picture 2" descr="C:\Users\KSD\AppData\Local\Microsoft\Windows\Temporary Internet Files\Content.IE5\LO2NVD21\MC900428957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233" y="3924354"/>
            <a:ext cx="273167" cy="263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" name="Picture 2" descr="C:\Users\KSD\AppData\Local\Microsoft\Windows\Temporary Internet Files\Content.IE5\LO2NVD21\MC900428957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233" y="4602869"/>
            <a:ext cx="273167" cy="263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" name="Picture 2" descr="C:\Users\KSD\AppData\Local\Microsoft\Windows\Temporary Internet Files\Content.IE5\LO2NVD21\MC900428957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233" y="5183757"/>
            <a:ext cx="273167" cy="263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334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直線コネクタ 37"/>
          <p:cNvCxnSpPr/>
          <p:nvPr/>
        </p:nvCxnSpPr>
        <p:spPr bwMode="auto">
          <a:xfrm>
            <a:off x="7414075" y="3713613"/>
            <a:ext cx="0" cy="25533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線コネクタ 35"/>
          <p:cNvCxnSpPr/>
          <p:nvPr/>
        </p:nvCxnSpPr>
        <p:spPr bwMode="auto">
          <a:xfrm>
            <a:off x="3757152" y="3713613"/>
            <a:ext cx="0" cy="25533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円/楕円 30"/>
          <p:cNvSpPr/>
          <p:nvPr/>
        </p:nvSpPr>
        <p:spPr bwMode="auto">
          <a:xfrm>
            <a:off x="3504788" y="5268655"/>
            <a:ext cx="4343575" cy="490735"/>
          </a:xfrm>
          <a:prstGeom prst="ellipse">
            <a:avLst/>
          </a:prstGeom>
          <a:solidFill>
            <a:srgbClr val="FFFF99"/>
          </a:solidFill>
          <a:ln>
            <a:noFill/>
          </a:ln>
        </p:spPr>
        <p:txBody>
          <a:bodyPr lIns="36000" tIns="46038" rIns="36000" bIns="46038" rtlCol="0" anchor="ctr"/>
          <a:lstStyle/>
          <a:p>
            <a:pPr marL="342900" indent="-342900" algn="ctr">
              <a:spcBef>
                <a:spcPct val="20000"/>
              </a:spcBef>
            </a:pPr>
            <a:r>
              <a:rPr kumimoji="1" lang="en-US" altLang="ja-JP" sz="1600" b="1" dirty="0" smtClean="0">
                <a:solidFill>
                  <a:schemeClr val="tx1"/>
                </a:solidFill>
              </a:rPr>
              <a:t>BSS2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(11b) [Interference]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" name="円/楕円 2"/>
          <p:cNvSpPr/>
          <p:nvPr/>
        </p:nvSpPr>
        <p:spPr bwMode="auto">
          <a:xfrm>
            <a:off x="3504788" y="4051837"/>
            <a:ext cx="4343575" cy="490735"/>
          </a:xfrm>
          <a:prstGeom prst="ellipse">
            <a:avLst/>
          </a:prstGeom>
          <a:solidFill>
            <a:srgbClr val="FFFF99"/>
          </a:solidFill>
          <a:ln>
            <a:noFill/>
          </a:ln>
        </p:spPr>
        <p:txBody>
          <a:bodyPr lIns="36000" tIns="46038" rIns="36000" bIns="46038" rtlCol="0" anchor="ctr"/>
          <a:lstStyle/>
          <a:p>
            <a:pPr marL="342900" indent="-342900" algn="ctr">
              <a:spcBef>
                <a:spcPct val="20000"/>
              </a:spcBef>
            </a:pPr>
            <a:r>
              <a:rPr kumimoji="1" lang="en-US" altLang="ja-JP" sz="2000" b="1" dirty="0" smtClean="0">
                <a:solidFill>
                  <a:srgbClr val="FF0000"/>
                </a:solidFill>
              </a:rPr>
              <a:t>BSS1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 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(11n) [Target]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dirty="0">
                <a:solidFill>
                  <a:schemeClr val="tx1"/>
                </a:solidFill>
              </a:rPr>
              <a:t>The effect of Low-Rate Transmissions:</a:t>
            </a:r>
            <a:br>
              <a:rPr lang="en-US" altLang="ja-JP" sz="2400" dirty="0">
                <a:solidFill>
                  <a:schemeClr val="tx1"/>
                </a:solidFill>
              </a:rPr>
            </a:br>
            <a:r>
              <a:rPr lang="en-US" altLang="ja-JP" sz="2400" dirty="0">
                <a:solidFill>
                  <a:schemeClr val="tx1"/>
                </a:solidFill>
              </a:rPr>
              <a:t>Experimental Results </a:t>
            </a:r>
            <a:r>
              <a:rPr lang="en-US" altLang="ja-JP" sz="2400" dirty="0" smtClean="0">
                <a:solidFill>
                  <a:schemeClr val="tx1"/>
                </a:solidFill>
              </a:rPr>
              <a:t>[3]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685800" y="1700808"/>
            <a:ext cx="7848600" cy="1944216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Experiment </a:t>
            </a:r>
            <a:r>
              <a:rPr lang="en-US" altLang="ja-JP" dirty="0" smtClean="0">
                <a:solidFill>
                  <a:schemeClr val="tx1"/>
                </a:solidFill>
              </a:rPr>
              <a:t>was conducted </a:t>
            </a:r>
            <a:r>
              <a:rPr lang="en-US" altLang="ja-JP" dirty="0">
                <a:solidFill>
                  <a:schemeClr val="tx1"/>
                </a:solidFill>
              </a:rPr>
              <a:t>in </a:t>
            </a:r>
            <a:r>
              <a:rPr lang="en-US" altLang="ja-JP" dirty="0"/>
              <a:t>order to measure degradation of FTP file transfer </a:t>
            </a:r>
            <a:r>
              <a:rPr lang="en-US" altLang="ja-JP" dirty="0" smtClean="0"/>
              <a:t>by low-rate web browsing by a mobile gaming machine</a:t>
            </a:r>
          </a:p>
          <a:p>
            <a:pPr lvl="1"/>
            <a:r>
              <a:rPr lang="en-US" altLang="ja-JP" dirty="0" smtClean="0"/>
              <a:t>A </a:t>
            </a:r>
            <a:r>
              <a:rPr lang="en-US" altLang="ja-JP" dirty="0"/>
              <a:t>mobile gaming machine was deployed as the interference instead of </a:t>
            </a:r>
            <a:r>
              <a:rPr lang="en-US" altLang="ja-JP" dirty="0" smtClean="0"/>
              <a:t>the </a:t>
            </a:r>
            <a:r>
              <a:rPr lang="en-US" altLang="ja-JP" dirty="0"/>
              <a:t>PC2.</a:t>
            </a:r>
          </a:p>
          <a:p>
            <a:pPr lvl="1"/>
            <a:r>
              <a:rPr lang="en-US" altLang="ja-JP" dirty="0"/>
              <a:t>Due to limitations of feature of the gaming machine, manual web browsing was conducted instead of FTP transmission</a:t>
            </a:r>
            <a:r>
              <a:rPr lang="en-US" altLang="ja-JP" dirty="0" smtClean="0"/>
              <a:t>.</a:t>
            </a:r>
          </a:p>
          <a:p>
            <a:pPr lvl="1"/>
            <a:endParaRPr lang="en-US" altLang="ja-JP" dirty="0" smtClean="0"/>
          </a:p>
          <a:p>
            <a:r>
              <a:rPr lang="en-US" altLang="ja-JP" dirty="0"/>
              <a:t>System </a:t>
            </a:r>
            <a:r>
              <a:rPr lang="en-US" altLang="ja-JP" dirty="0" smtClean="0"/>
              <a:t>configuration 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pic>
        <p:nvPicPr>
          <p:cNvPr id="8" name="Picture 46" descr="Let's Note_v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508" y="4413985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正方形/長方形 9"/>
          <p:cNvSpPr/>
          <p:nvPr/>
        </p:nvSpPr>
        <p:spPr bwMode="auto">
          <a:xfrm>
            <a:off x="2684796" y="4483835"/>
            <a:ext cx="552450" cy="392112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en-US" altLang="ja-JP" sz="18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rPr>
              <a:t>SW</a:t>
            </a:r>
            <a:endParaRPr kumimoji="1" lang="ja-JP" altLang="en-US" sz="1800">
              <a:solidFill>
                <a:schemeClr val="tx1"/>
              </a:solidFill>
              <a:latin typeface="Times New Roman" pitchFamily="18" charset="0"/>
              <a:ea typeface="HGP創英角ｺﾞｼｯｸUB" pitchFamily="50" charset="-128"/>
            </a:endParaRPr>
          </a:p>
        </p:txBody>
      </p:sp>
      <p:cxnSp>
        <p:nvCxnSpPr>
          <p:cNvPr id="11" name="カギ線コネクタ 10"/>
          <p:cNvCxnSpPr>
            <a:cxnSpLocks noChangeShapeType="1"/>
            <a:stCxn id="10" idx="3"/>
          </p:cNvCxnSpPr>
          <p:nvPr/>
        </p:nvCxnSpPr>
        <p:spPr bwMode="auto">
          <a:xfrm flipV="1">
            <a:off x="3249946" y="4123472"/>
            <a:ext cx="376237" cy="557213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カギ線コネクタ 16"/>
          <p:cNvCxnSpPr>
            <a:cxnSpLocks noChangeShapeType="1"/>
          </p:cNvCxnSpPr>
          <p:nvPr/>
        </p:nvCxnSpPr>
        <p:spPr bwMode="auto">
          <a:xfrm flipV="1">
            <a:off x="2123728" y="5347435"/>
            <a:ext cx="1499280" cy="294282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直線コネクタ 18"/>
          <p:cNvCxnSpPr>
            <a:cxnSpLocks noChangeShapeType="1"/>
            <a:endCxn id="10" idx="1"/>
          </p:cNvCxnSpPr>
          <p:nvPr/>
        </p:nvCxnSpPr>
        <p:spPr bwMode="auto">
          <a:xfrm>
            <a:off x="2270458" y="4680685"/>
            <a:ext cx="40163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テキスト ボックス 26"/>
          <p:cNvSpPr txBox="1">
            <a:spLocks noChangeArrowheads="1"/>
          </p:cNvSpPr>
          <p:nvPr/>
        </p:nvSpPr>
        <p:spPr bwMode="auto">
          <a:xfrm>
            <a:off x="4927812" y="4465671"/>
            <a:ext cx="14975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>
                <a:ea typeface="HGP創英角ｺﾞｼｯｸUB" pitchFamily="50" charset="-128"/>
              </a:rPr>
              <a:t>6ch/20MHz</a:t>
            </a:r>
            <a:r>
              <a:rPr kumimoji="1" lang="ja-JP" altLang="en-US" sz="1400" dirty="0">
                <a:ea typeface="HGP創英角ｺﾞｼｯｸUB" pitchFamily="50" charset="-128"/>
              </a:rPr>
              <a:t> </a:t>
            </a:r>
            <a:r>
              <a:rPr kumimoji="1" lang="en-US" altLang="ja-JP" sz="1400" dirty="0">
                <a:ea typeface="HGP創英角ｺﾞｼｯｸUB" pitchFamily="50" charset="-128"/>
              </a:rPr>
              <a:t>Fixed</a:t>
            </a:r>
          </a:p>
        </p:txBody>
      </p:sp>
      <p:sp>
        <p:nvSpPr>
          <p:cNvPr id="19" name="テキスト ボックス 32"/>
          <p:cNvSpPr txBox="1">
            <a:spLocks noChangeArrowheads="1"/>
          </p:cNvSpPr>
          <p:nvPr/>
        </p:nvSpPr>
        <p:spPr bwMode="auto">
          <a:xfrm>
            <a:off x="3073307" y="3815695"/>
            <a:ext cx="5036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AP1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sp>
        <p:nvSpPr>
          <p:cNvPr id="20" name="テキスト ボックス 33"/>
          <p:cNvSpPr txBox="1">
            <a:spLocks noChangeArrowheads="1"/>
          </p:cNvSpPr>
          <p:nvPr/>
        </p:nvSpPr>
        <p:spPr bwMode="auto">
          <a:xfrm>
            <a:off x="3076482" y="5360135"/>
            <a:ext cx="5036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AP2</a:t>
            </a:r>
            <a:endParaRPr kumimoji="1" lang="en-US" altLang="ja-JP" sz="1400" dirty="0">
              <a:ea typeface="HGP創英角ｺﾞｼｯｸUB" pitchFamily="50" charset="-128"/>
            </a:endParaRPr>
          </a:p>
        </p:txBody>
      </p:sp>
      <p:sp>
        <p:nvSpPr>
          <p:cNvPr id="21" name="テキスト ボックス 34"/>
          <p:cNvSpPr txBox="1">
            <a:spLocks noChangeArrowheads="1"/>
          </p:cNvSpPr>
          <p:nvPr/>
        </p:nvSpPr>
        <p:spPr bwMode="auto">
          <a:xfrm>
            <a:off x="1128765" y="4541281"/>
            <a:ext cx="6527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>
                <a:ea typeface="HGP創英角ｺﾞｼｯｸUB" pitchFamily="50" charset="-128"/>
              </a:rPr>
              <a:t>Server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sp>
        <p:nvSpPr>
          <p:cNvPr id="22" name="テキスト ボックス 35"/>
          <p:cNvSpPr txBox="1">
            <a:spLocks noChangeArrowheads="1"/>
          </p:cNvSpPr>
          <p:nvPr/>
        </p:nvSpPr>
        <p:spPr bwMode="auto">
          <a:xfrm>
            <a:off x="7687243" y="4048103"/>
            <a:ext cx="4940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PC1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cxnSp>
        <p:nvCxnSpPr>
          <p:cNvPr id="23" name="直線矢印コネクタ 38"/>
          <p:cNvCxnSpPr>
            <a:cxnSpLocks noChangeShapeType="1"/>
          </p:cNvCxnSpPr>
          <p:nvPr/>
        </p:nvCxnSpPr>
        <p:spPr bwMode="auto">
          <a:xfrm>
            <a:off x="3757152" y="6122954"/>
            <a:ext cx="3656923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ストライプ矢印 24"/>
          <p:cNvSpPr/>
          <p:nvPr/>
        </p:nvSpPr>
        <p:spPr bwMode="auto">
          <a:xfrm>
            <a:off x="4061364" y="3645024"/>
            <a:ext cx="3138927" cy="479243"/>
          </a:xfrm>
          <a:prstGeom prst="stripedRightArrow">
            <a:avLst/>
          </a:prstGeom>
          <a:gradFill flip="none" rotWithShape="1">
            <a:gsLst>
              <a:gs pos="0">
                <a:srgbClr val="FF0000">
                  <a:alpha val="50000"/>
                </a:srgbClr>
              </a:gs>
              <a:gs pos="100000">
                <a:srgbClr val="FFC000">
                  <a:alpha val="50000"/>
                </a:srgb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en-US" altLang="ja-JP" sz="1200" dirty="0">
                <a:solidFill>
                  <a:schemeClr val="tx1"/>
                </a:solidFill>
                <a:ea typeface="HGP創英角ｺﾞｼｯｸUB" pitchFamily="50" charset="-128"/>
              </a:rPr>
              <a:t>FTP</a:t>
            </a:r>
            <a:r>
              <a:rPr kumimoji="1" lang="ja-JP" altLang="en-US" sz="1200" dirty="0">
                <a:solidFill>
                  <a:schemeClr val="tx1"/>
                </a:solidFill>
                <a:ea typeface="HGP創英角ｺﾞｼｯｸUB" pitchFamily="50" charset="-128"/>
              </a:rPr>
              <a:t> </a:t>
            </a:r>
            <a:r>
              <a:rPr kumimoji="1" lang="en-US" altLang="ja-JP" sz="1200" dirty="0">
                <a:solidFill>
                  <a:schemeClr val="tx1"/>
                </a:solidFill>
                <a:ea typeface="HGP創英角ｺﾞｼｯｸUB" pitchFamily="50" charset="-128"/>
              </a:rPr>
              <a:t>file (50Mbyte) transfer</a:t>
            </a:r>
          </a:p>
        </p:txBody>
      </p:sp>
      <p:sp>
        <p:nvSpPr>
          <p:cNvPr id="26" name="テキスト ボックス 39"/>
          <p:cNvSpPr txBox="1">
            <a:spLocks noChangeArrowheads="1"/>
          </p:cNvSpPr>
          <p:nvPr/>
        </p:nvSpPr>
        <p:spPr bwMode="auto">
          <a:xfrm>
            <a:off x="5424741" y="6145559"/>
            <a:ext cx="5036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>
                <a:ea typeface="HGP創英角ｺﾞｼｯｸUB" pitchFamily="50" charset="-128"/>
              </a:rPr>
              <a:t>10m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pic>
        <p:nvPicPr>
          <p:cNvPr id="7" name="Picture 28" descr="AP(MIMO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146" y="3844072"/>
            <a:ext cx="360362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8" descr="AP(MIMO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971" y="5068035"/>
            <a:ext cx="360362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 descr="C:\Users\KSD\AppData\Local\Microsoft\Windows\Temporary Internet Files\Content.IE5\LO2NVD21\MC90042895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908" y="3938313"/>
            <a:ext cx="546335" cy="52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ストライプ矢印 31"/>
          <p:cNvSpPr/>
          <p:nvPr/>
        </p:nvSpPr>
        <p:spPr bwMode="auto">
          <a:xfrm>
            <a:off x="4061364" y="4863967"/>
            <a:ext cx="3138927" cy="479243"/>
          </a:xfrm>
          <a:prstGeom prst="stripedRightArrow">
            <a:avLst/>
          </a:prstGeom>
          <a:gradFill flip="none" rotWithShape="1">
            <a:gsLst>
              <a:gs pos="0">
                <a:srgbClr val="0000FF"/>
              </a:gs>
              <a:gs pos="100000">
                <a:srgbClr val="CCFFFF">
                  <a:alpha val="49804"/>
                </a:srgb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en-US" altLang="ja-JP" sz="1200" dirty="0" smtClean="0">
                <a:solidFill>
                  <a:schemeClr val="tx1"/>
                </a:solidFill>
                <a:ea typeface="HGP創英角ｺﾞｼｯｸUB" pitchFamily="50" charset="-128"/>
              </a:rPr>
              <a:t>Web Browsing</a:t>
            </a:r>
            <a:endParaRPr kumimoji="1" lang="en-US" altLang="ja-JP" sz="1200" dirty="0">
              <a:solidFill>
                <a:schemeClr val="tx1"/>
              </a:solidFill>
              <a:ea typeface="HGP創英角ｺﾞｼｯｸUB" pitchFamily="50" charset="-128"/>
            </a:endParaRPr>
          </a:p>
        </p:txBody>
      </p:sp>
      <p:sp>
        <p:nvSpPr>
          <p:cNvPr id="34" name="テキスト ボックス 26"/>
          <p:cNvSpPr txBox="1">
            <a:spLocks noChangeArrowheads="1"/>
          </p:cNvSpPr>
          <p:nvPr/>
        </p:nvSpPr>
        <p:spPr bwMode="auto">
          <a:xfrm>
            <a:off x="5454394" y="5759390"/>
            <a:ext cx="4443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6ch</a:t>
            </a:r>
            <a:endParaRPr kumimoji="1" lang="en-US" altLang="ja-JP" sz="1400" dirty="0">
              <a:ea typeface="HGP創英角ｺﾞｼｯｸUB" pitchFamily="50" charset="-128"/>
            </a:endParaRPr>
          </a:p>
        </p:txBody>
      </p:sp>
      <p:sp>
        <p:nvSpPr>
          <p:cNvPr id="35" name="テキスト ボックス 35"/>
          <p:cNvSpPr txBox="1">
            <a:spLocks noChangeArrowheads="1"/>
          </p:cNvSpPr>
          <p:nvPr/>
        </p:nvSpPr>
        <p:spPr bwMode="auto">
          <a:xfrm>
            <a:off x="7773965" y="5140554"/>
            <a:ext cx="8146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Gaming</a:t>
            </a:r>
            <a:br>
              <a:rPr kumimoji="1" lang="en-US" altLang="ja-JP" sz="1400" dirty="0" smtClean="0">
                <a:ea typeface="HGP創英角ｺﾞｼｯｸUB" pitchFamily="50" charset="-128"/>
              </a:rPr>
            </a:br>
            <a:r>
              <a:rPr kumimoji="1" lang="en-US" altLang="ja-JP" sz="1400" dirty="0" smtClean="0">
                <a:ea typeface="HGP創英角ｺﾞｼｯｸUB" pitchFamily="50" charset="-128"/>
              </a:rPr>
              <a:t>Machine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sp>
        <p:nvSpPr>
          <p:cNvPr id="30" name="Cloud"/>
          <p:cNvSpPr>
            <a:spLocks noChangeAspect="1" noEditPoints="1" noChangeArrowheads="1"/>
          </p:cNvSpPr>
          <p:nvPr/>
        </p:nvSpPr>
        <p:spPr bwMode="auto">
          <a:xfrm>
            <a:off x="728853" y="5268655"/>
            <a:ext cx="1981200" cy="850900"/>
          </a:xfrm>
          <a:custGeom>
            <a:avLst/>
            <a:gdLst>
              <a:gd name="T0" fmla="*/ 563633 w 21600"/>
              <a:gd name="T1" fmla="*/ 16759972 h 21600"/>
              <a:gd name="T2" fmla="*/ 90860033 w 21600"/>
              <a:gd name="T3" fmla="*/ 33484254 h 21600"/>
              <a:gd name="T4" fmla="*/ 181568633 w 21600"/>
              <a:gd name="T5" fmla="*/ 16759972 h 21600"/>
              <a:gd name="T6" fmla="*/ 90860033 w 21600"/>
              <a:gd name="T7" fmla="*/ 19165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 anchorCtr="1"/>
          <a:lstStyle/>
          <a:p>
            <a:pPr algn="ctr"/>
            <a:r>
              <a:rPr lang="en-US" altLang="ja-JP" sz="1600">
                <a:solidFill>
                  <a:schemeClr val="tx1"/>
                </a:solidFill>
              </a:rPr>
              <a:t>The </a:t>
            </a:r>
            <a:r>
              <a:rPr lang="en-US" altLang="ja-JP" sz="1600" smtClean="0">
                <a:solidFill>
                  <a:schemeClr val="tx1"/>
                </a:solidFill>
              </a:rPr>
              <a:t>Internet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872660"/>
              </p:ext>
            </p:extLst>
          </p:nvPr>
        </p:nvGraphicFramePr>
        <p:xfrm>
          <a:off x="7200291" y="5059363"/>
          <a:ext cx="576263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9" name="Photo Editor 写真" r:id="rId7" imgW="2000000" imgH="1771429" progId="">
                  <p:embed/>
                </p:oleObj>
              </mc:Choice>
              <mc:Fallback>
                <p:oleObj name="Photo Editor 写真" r:id="rId7" imgW="2000000" imgH="1771429" progId="">
                  <p:embed/>
                  <p:pic>
                    <p:nvPicPr>
                      <p:cNvPr id="0" name="Object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0291" y="5059363"/>
                        <a:ext cx="576263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55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dirty="0" smtClean="0">
                <a:solidFill>
                  <a:schemeClr val="tx1"/>
                </a:solidFill>
              </a:rPr>
              <a:t>The effect of Low-Rate Transmissions:</a:t>
            </a:r>
            <a:br>
              <a:rPr lang="en-US" altLang="ja-JP" sz="2400" dirty="0" smtClean="0">
                <a:solidFill>
                  <a:schemeClr val="tx1"/>
                </a:solidFill>
              </a:rPr>
            </a:br>
            <a:r>
              <a:rPr lang="en-US" altLang="ja-JP" sz="2400" dirty="0" smtClean="0">
                <a:solidFill>
                  <a:schemeClr val="tx1"/>
                </a:solidFill>
              </a:rPr>
              <a:t>Experimental Results [4]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59832" y="3068960"/>
            <a:ext cx="2897332" cy="338554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Throughput of BSS1 (BSS2:11b)</a:t>
            </a:r>
            <a:endParaRPr kumimoji="1" lang="ja-JP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8" name="コンテンツ プレースホルダー 17"/>
          <p:cNvSpPr>
            <a:spLocks noGrp="1"/>
          </p:cNvSpPr>
          <p:nvPr>
            <p:ph idx="1"/>
          </p:nvPr>
        </p:nvSpPr>
        <p:spPr>
          <a:xfrm>
            <a:off x="685800" y="1700808"/>
            <a:ext cx="7848600" cy="972108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/>
              <a:t>Experimental </a:t>
            </a:r>
            <a:r>
              <a:rPr lang="en-US" altLang="ja-JP" dirty="0" smtClean="0"/>
              <a:t>result</a:t>
            </a:r>
            <a:endParaRPr lang="en-US" altLang="ja-JP" dirty="0"/>
          </a:p>
          <a:p>
            <a:pPr lvl="1"/>
            <a:r>
              <a:rPr lang="en-US" altLang="ja-JP" dirty="0"/>
              <a:t>Throughput </a:t>
            </a:r>
            <a:r>
              <a:rPr lang="en-US" altLang="ja-JP" dirty="0" smtClean="0"/>
              <a:t>decreased </a:t>
            </a:r>
            <a:r>
              <a:rPr lang="en-US" altLang="ja-JP" dirty="0"/>
              <a:t>by about 50%.</a:t>
            </a:r>
          </a:p>
          <a:p>
            <a:pPr lvl="1"/>
            <a:r>
              <a:rPr lang="en-US" altLang="ja-JP" dirty="0"/>
              <a:t>Even a single low-rate transmission is not negligible.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511" y="3573016"/>
            <a:ext cx="4191973" cy="2737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直線コネクタ 13"/>
          <p:cNvCxnSpPr/>
          <p:nvPr/>
        </p:nvCxnSpPr>
        <p:spPr bwMode="auto">
          <a:xfrm>
            <a:off x="4211960" y="4185084"/>
            <a:ext cx="1044116" cy="864096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rgbClr val="0000FF"/>
            </a:solidFill>
            <a:prstDash val="dash"/>
            <a:round/>
            <a:headEnd type="none" w="med" len="med"/>
            <a:tailEnd type="arrow" w="lg" len="lg"/>
          </a:ln>
          <a:effectLst/>
        </p:spPr>
      </p:cxnSp>
      <p:sp>
        <p:nvSpPr>
          <p:cNvPr id="15" name="テキスト ボックス 14"/>
          <p:cNvSpPr txBox="1"/>
          <p:nvPr/>
        </p:nvSpPr>
        <p:spPr>
          <a:xfrm>
            <a:off x="4738230" y="4309355"/>
            <a:ext cx="1188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FF"/>
                </a:solidFill>
              </a:rPr>
              <a:t>48% </a:t>
            </a:r>
            <a:r>
              <a:rPr kumimoji="1" lang="en-US" altLang="ja-JP" sz="1400" dirty="0">
                <a:solidFill>
                  <a:srgbClr val="0000FF"/>
                </a:solidFill>
              </a:rPr>
              <a:t>decrease</a:t>
            </a:r>
            <a:endParaRPr kumimoji="1" lang="ja-JP" altLang="en-US" sz="14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53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>
                <a:latin typeface="Times New Roman" pitchFamily="18" charset="0"/>
                <a:ea typeface="MS PGothic" pitchFamily="50" charset="-128"/>
              </a:rPr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00808"/>
            <a:ext cx="7848600" cy="4752528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/>
              <a:t>Since so many WLAN devices have been already deployed in many places, we need to consider the </a:t>
            </a:r>
            <a:r>
              <a:rPr lang="en-US" altLang="ja-JP" dirty="0" smtClean="0"/>
              <a:t>impact </a:t>
            </a:r>
            <a:r>
              <a:rPr lang="en-US" altLang="ja-JP" dirty="0"/>
              <a:t>of those legacy devices in the HEW usage </a:t>
            </a:r>
            <a:r>
              <a:rPr lang="en-US" altLang="ja-JP" dirty="0" smtClean="0"/>
              <a:t>models.</a:t>
            </a:r>
          </a:p>
          <a:p>
            <a:pPr lvl="1"/>
            <a:r>
              <a:rPr lang="en-US" altLang="ja-JP" dirty="0" smtClean="0"/>
              <a:t>Some </a:t>
            </a:r>
            <a:r>
              <a:rPr lang="en-US" altLang="ja-JP" dirty="0"/>
              <a:t>discussions are in progress concerning the </a:t>
            </a:r>
            <a:r>
              <a:rPr lang="en-US" altLang="ja-JP" dirty="0" smtClean="0"/>
              <a:t>impact </a:t>
            </a:r>
            <a:r>
              <a:rPr lang="en-US" altLang="ja-JP" dirty="0"/>
              <a:t>of low-rate transmissions by these legacy </a:t>
            </a:r>
            <a:r>
              <a:rPr lang="en-US" altLang="ja-JP" dirty="0" smtClean="0"/>
              <a:t>devices [1].</a:t>
            </a:r>
          </a:p>
          <a:p>
            <a:endParaRPr lang="en-US" altLang="ja-JP" sz="1100" dirty="0"/>
          </a:p>
          <a:p>
            <a:r>
              <a:rPr lang="en-US" altLang="ja-JP" dirty="0">
                <a:solidFill>
                  <a:schemeClr val="tx1"/>
                </a:solidFill>
              </a:rPr>
              <a:t>Compared with high-rate transmissions, low-rate transmissions by legacy </a:t>
            </a:r>
            <a:r>
              <a:rPr lang="en-US" altLang="ja-JP" dirty="0" smtClean="0">
                <a:solidFill>
                  <a:schemeClr val="tx1"/>
                </a:solidFill>
              </a:rPr>
              <a:t>STAs, especially 802.11b devices, </a:t>
            </a:r>
            <a:r>
              <a:rPr lang="en-US" altLang="ja-JP" dirty="0">
                <a:solidFill>
                  <a:schemeClr val="tx1"/>
                </a:solidFill>
              </a:rPr>
              <a:t>consume more </a:t>
            </a:r>
            <a:r>
              <a:rPr lang="en-US" altLang="ja-JP" dirty="0" smtClean="0">
                <a:solidFill>
                  <a:schemeClr val="tx1"/>
                </a:solidFill>
              </a:rPr>
              <a:t>wireless </a:t>
            </a:r>
            <a:r>
              <a:rPr lang="en-US" altLang="ja-JP" dirty="0">
                <a:solidFill>
                  <a:schemeClr val="tx1"/>
                </a:solidFill>
              </a:rPr>
              <a:t>channel </a:t>
            </a:r>
            <a:r>
              <a:rPr lang="en-US" altLang="ja-JP" dirty="0" smtClean="0">
                <a:solidFill>
                  <a:schemeClr val="tx1"/>
                </a:solidFill>
              </a:rPr>
              <a:t>time. It results to degrade </a:t>
            </a:r>
            <a:r>
              <a:rPr lang="en-US" altLang="ja-JP" dirty="0">
                <a:solidFill>
                  <a:schemeClr val="tx1"/>
                </a:solidFill>
              </a:rPr>
              <a:t>the performance of STAs complying with </a:t>
            </a:r>
            <a:r>
              <a:rPr lang="en-US" altLang="ja-JP" dirty="0"/>
              <a:t>latter </a:t>
            </a:r>
            <a:r>
              <a:rPr lang="en-US" altLang="ja-JP" dirty="0" smtClean="0"/>
              <a:t>standards.</a:t>
            </a:r>
            <a:endParaRPr lang="en-US" altLang="ja-JP" dirty="0"/>
          </a:p>
          <a:p>
            <a:endParaRPr lang="en-US" altLang="ja-JP" sz="1100" dirty="0"/>
          </a:p>
          <a:p>
            <a:r>
              <a:rPr lang="en-US" altLang="ja-JP" dirty="0"/>
              <a:t>This presentation introduces current </a:t>
            </a:r>
            <a:r>
              <a:rPr lang="en-US" altLang="ja-JP" dirty="0" smtClean="0"/>
              <a:t>situations </a:t>
            </a:r>
            <a:r>
              <a:rPr lang="en-US" altLang="ja-JP" dirty="0"/>
              <a:t>of the use of 802.11b low-rate transmissions from the results </a:t>
            </a:r>
            <a:r>
              <a:rPr lang="en-US" altLang="ja-JP" dirty="0" smtClean="0"/>
              <a:t>measured </a:t>
            </a:r>
            <a:r>
              <a:rPr lang="en-US" altLang="ja-JP" dirty="0"/>
              <a:t>in </a:t>
            </a:r>
            <a:r>
              <a:rPr lang="en-US" altLang="ja-JP" dirty="0">
                <a:solidFill>
                  <a:schemeClr val="tx1"/>
                </a:solidFill>
              </a:rPr>
              <a:t>Tokyo. Besides, </a:t>
            </a:r>
            <a:r>
              <a:rPr lang="en-US" altLang="ja-JP" dirty="0" smtClean="0">
                <a:solidFill>
                  <a:schemeClr val="tx1"/>
                </a:solidFill>
              </a:rPr>
              <a:t>some </a:t>
            </a:r>
            <a:r>
              <a:rPr lang="en-US" altLang="ja-JP" dirty="0">
                <a:solidFill>
                  <a:schemeClr val="tx1"/>
                </a:solidFill>
              </a:rPr>
              <a:t>experiments show how low-rate transmissions degrade throughput </a:t>
            </a:r>
            <a:r>
              <a:rPr lang="en-US" altLang="ja-JP" dirty="0" smtClean="0">
                <a:solidFill>
                  <a:schemeClr val="tx1"/>
                </a:solidFill>
              </a:rPr>
              <a:t>of </a:t>
            </a:r>
            <a:r>
              <a:rPr lang="en-US" altLang="ja-JP" dirty="0">
                <a:solidFill>
                  <a:schemeClr val="tx1"/>
                </a:solidFill>
              </a:rPr>
              <a:t>high-rate </a:t>
            </a:r>
            <a:r>
              <a:rPr lang="en-US" altLang="ja-JP" dirty="0" smtClean="0">
                <a:solidFill>
                  <a:schemeClr val="tx1"/>
                </a:solidFill>
              </a:rPr>
              <a:t>transmissions.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61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Issues of Low-Rate Transmission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00808"/>
            <a:ext cx="8062664" cy="4572508"/>
          </a:xfrm>
        </p:spPr>
        <p:txBody>
          <a:bodyPr>
            <a:normAutofit lnSpcReduction="10000"/>
          </a:bodyPr>
          <a:lstStyle/>
          <a:p>
            <a:r>
              <a:rPr lang="en-US" altLang="ja-JP" dirty="0"/>
              <a:t>A large number of </a:t>
            </a:r>
            <a:r>
              <a:rPr lang="en-US" altLang="ja-JP" dirty="0" smtClean="0"/>
              <a:t>low-rate m</a:t>
            </a:r>
            <a:r>
              <a:rPr lang="en-US" altLang="ja-JP" dirty="0" smtClean="0"/>
              <a:t>anagement </a:t>
            </a:r>
            <a:r>
              <a:rPr lang="en-US" altLang="ja-JP" dirty="0"/>
              <a:t>f</a:t>
            </a:r>
            <a:r>
              <a:rPr lang="en-US" altLang="ja-JP" dirty="0" smtClean="0"/>
              <a:t>rames</a:t>
            </a:r>
            <a:r>
              <a:rPr lang="en-US" altLang="ja-JP" dirty="0" smtClean="0"/>
              <a:t> </a:t>
            </a:r>
            <a:r>
              <a:rPr lang="en-US" altLang="ja-JP" dirty="0"/>
              <a:t>degrade </a:t>
            </a:r>
            <a:r>
              <a:rPr lang="en-US" altLang="ja-JP" dirty="0" smtClean="0"/>
              <a:t>efficiency </a:t>
            </a:r>
            <a:r>
              <a:rPr lang="en-US" altLang="ja-JP" dirty="0"/>
              <a:t>in dense scenario</a:t>
            </a:r>
          </a:p>
          <a:p>
            <a:pPr lvl="1"/>
            <a:r>
              <a:rPr lang="en-US" altLang="ja-JP" dirty="0"/>
              <a:t>The newer standard comes, the larger </a:t>
            </a:r>
            <a:r>
              <a:rPr lang="en-US" altLang="ja-JP" dirty="0">
                <a:solidFill>
                  <a:schemeClr val="tx1"/>
                </a:solidFill>
              </a:rPr>
              <a:t>the Beacon size </a:t>
            </a:r>
            <a:r>
              <a:rPr lang="en-US" altLang="ja-JP" dirty="0"/>
              <a:t>become.</a:t>
            </a:r>
          </a:p>
          <a:p>
            <a:pPr lvl="1"/>
            <a:r>
              <a:rPr lang="en-US" altLang="ja-JP" dirty="0"/>
              <a:t>In fact, the size </a:t>
            </a:r>
            <a:r>
              <a:rPr lang="en-US" altLang="ja-JP" dirty="0">
                <a:solidFill>
                  <a:schemeClr val="tx1"/>
                </a:solidFill>
              </a:rPr>
              <a:t>of the 11n Beacon </a:t>
            </a:r>
            <a:r>
              <a:rPr lang="en-US" altLang="ja-JP" dirty="0"/>
              <a:t>is approximately from 2 to 2.5 times larger than that of 11g. (See </a:t>
            </a:r>
            <a:r>
              <a:rPr lang="en-US" altLang="ja-JP" dirty="0" err="1"/>
              <a:t>Appendix.A</a:t>
            </a:r>
            <a:r>
              <a:rPr lang="en-US" altLang="ja-JP" dirty="0"/>
              <a:t>) </a:t>
            </a:r>
            <a:endParaRPr lang="en-US" altLang="ja-JP" dirty="0" smtClean="0"/>
          </a:p>
          <a:p>
            <a:pPr lvl="1"/>
            <a:endParaRPr lang="en-US" altLang="ja-JP" dirty="0"/>
          </a:p>
          <a:p>
            <a:r>
              <a:rPr lang="en-US" altLang="ja-JP" dirty="0" smtClean="0"/>
              <a:t>Low-rate </a:t>
            </a:r>
            <a:r>
              <a:rPr lang="en-US" altLang="ja-JP" dirty="0"/>
              <a:t>transmissions by legacy STAs consume more wireless channel </a:t>
            </a:r>
            <a:r>
              <a:rPr lang="en-US" altLang="ja-JP" dirty="0" smtClean="0"/>
              <a:t>time</a:t>
            </a:r>
            <a:endParaRPr lang="en-US" altLang="ja-JP" dirty="0"/>
          </a:p>
          <a:p>
            <a:pPr lvl="1"/>
            <a:r>
              <a:rPr lang="en-US" altLang="ja-JP" dirty="0" smtClean="0"/>
              <a:t>The </a:t>
            </a:r>
            <a:r>
              <a:rPr lang="en-US" altLang="ja-JP" dirty="0"/>
              <a:t>chance of transmission </a:t>
            </a:r>
            <a:r>
              <a:rPr lang="en-US" altLang="ja-JP" dirty="0" smtClean="0"/>
              <a:t>for </a:t>
            </a:r>
            <a:r>
              <a:rPr lang="en-US" altLang="ja-JP" dirty="0"/>
              <a:t>all STAs shall become impartial according to the policy of IEEE802.11.</a:t>
            </a:r>
            <a:endParaRPr lang="en-US" altLang="ja-JP" dirty="0" smtClean="0"/>
          </a:p>
          <a:p>
            <a:pPr lvl="1"/>
            <a:r>
              <a:rPr lang="en-US" altLang="ja-JP" dirty="0"/>
              <a:t>In dense environment, data traffic will be saturated and these low-rate transmissions will prevent high-rate transmissions because of the </a:t>
            </a:r>
            <a:r>
              <a:rPr lang="en-US" altLang="ja-JP" dirty="0" smtClean="0"/>
              <a:t>policy.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026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Condition of Packet </a:t>
            </a:r>
            <a:r>
              <a:rPr lang="en-US" altLang="ja-JP" dirty="0"/>
              <a:t>Capture in Tokyo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00808"/>
            <a:ext cx="7848600" cy="2844316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Packet capture is conducted in dense environment:</a:t>
            </a:r>
          </a:p>
          <a:p>
            <a:pPr lvl="1"/>
            <a:r>
              <a:rPr kumimoji="1" lang="en-US" altLang="ja-JP" dirty="0" smtClean="0"/>
              <a:t>Date: June 28</a:t>
            </a:r>
          </a:p>
          <a:p>
            <a:pPr lvl="1"/>
            <a:r>
              <a:rPr lang="en-US" altLang="ja-JP" dirty="0" smtClean="0"/>
              <a:t>Location: Shinagawa Station</a:t>
            </a:r>
          </a:p>
          <a:p>
            <a:pPr lvl="1"/>
            <a:r>
              <a:rPr lang="en-US" altLang="ja-JP" dirty="0" smtClean="0"/>
              <a:t>Measured Channel: </a:t>
            </a:r>
            <a:r>
              <a:rPr lang="en-US" altLang="ja-JP" dirty="0" err="1" smtClean="0"/>
              <a:t>ch</a:t>
            </a:r>
            <a:r>
              <a:rPr lang="en-US" altLang="ja-JP" dirty="0" smtClean="0"/>
              <a:t> 1 (2.4GHz)</a:t>
            </a:r>
          </a:p>
          <a:p>
            <a:pPr lvl="1"/>
            <a:r>
              <a:rPr lang="en-US" altLang="ja-JP" dirty="0" smtClean="0"/>
              <a:t>Measured Time: 5m25s</a:t>
            </a:r>
          </a:p>
          <a:p>
            <a:pPr lvl="1"/>
            <a:r>
              <a:rPr lang="en-US" altLang="ja-JP" dirty="0" smtClean="0"/>
              <a:t>The number of all captured packets:</a:t>
            </a:r>
            <a:r>
              <a:rPr lang="en-US" altLang="ja-JP" dirty="0" smtClean="0">
                <a:solidFill>
                  <a:schemeClr val="tx1"/>
                </a:solidFill>
              </a:rPr>
              <a:t>160,574</a:t>
            </a:r>
          </a:p>
          <a:p>
            <a:pPr lvl="1"/>
            <a:r>
              <a:rPr lang="en-US" altLang="ja-JP" dirty="0" smtClean="0">
                <a:solidFill>
                  <a:schemeClr val="tx1"/>
                </a:solidFill>
              </a:rPr>
              <a:t>The number of measured SSIDs:20 (at </a:t>
            </a:r>
            <a:r>
              <a:rPr lang="en-US" altLang="ja-JP" dirty="0" err="1" smtClean="0">
                <a:solidFill>
                  <a:schemeClr val="tx1"/>
                </a:solidFill>
              </a:rPr>
              <a:t>ch</a:t>
            </a:r>
            <a:r>
              <a:rPr lang="en-US" altLang="ja-JP" dirty="0" smtClean="0">
                <a:solidFill>
                  <a:schemeClr val="tx1"/>
                </a:solidFill>
              </a:rPr>
              <a:t> 1)</a:t>
            </a:r>
          </a:p>
          <a:p>
            <a:pPr lvl="1"/>
            <a:endParaRPr lang="en-US" altLang="ja-JP" dirty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The whole 2.4GHz channel condition at the location</a:t>
            </a:r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689140"/>
            <a:ext cx="8064896" cy="1525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6467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グラフ 22"/>
          <p:cNvGraphicFramePr/>
          <p:nvPr>
            <p:extLst>
              <p:ext uri="{D42A27DB-BD31-4B8C-83A1-F6EECF244321}">
                <p14:modId xmlns:p14="http://schemas.microsoft.com/office/powerpoint/2010/main" val="839590912"/>
              </p:ext>
            </p:extLst>
          </p:nvPr>
        </p:nvGraphicFramePr>
        <p:xfrm>
          <a:off x="395536" y="3212976"/>
          <a:ext cx="4262023" cy="2690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Results of Packet Capture in Tokyo [1]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556792"/>
            <a:ext cx="7848600" cy="1260140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More than 70</a:t>
            </a:r>
            <a:r>
              <a:rPr lang="en-US" altLang="ja-JP" dirty="0"/>
              <a:t>% of the whole captured frames are 802.11/11b </a:t>
            </a:r>
            <a:r>
              <a:rPr lang="en-US" altLang="ja-JP" dirty="0" smtClean="0"/>
              <a:t>format</a:t>
            </a:r>
          </a:p>
          <a:p>
            <a:pPr lvl="1"/>
            <a:r>
              <a:rPr lang="en-US" altLang="ja-JP" dirty="0"/>
              <a:t>Most of the frames are transmitted in 1Mbps of 802.11/11b.</a:t>
            </a:r>
            <a:endParaRPr lang="ja-JP" altLang="en-US" dirty="0"/>
          </a:p>
          <a:p>
            <a:pPr lvl="1"/>
            <a:r>
              <a:rPr lang="en-US" altLang="ja-JP" dirty="0" smtClean="0"/>
              <a:t>Those </a:t>
            </a:r>
            <a:r>
              <a:rPr lang="en-US" altLang="ja-JP" dirty="0"/>
              <a:t>frames are mainly management or control frames transmitting to correspond to </a:t>
            </a:r>
            <a:r>
              <a:rPr lang="en-US" altLang="ja-JP" dirty="0" smtClean="0"/>
              <a:t>802.11/11b.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20" name="円/楕円 19"/>
          <p:cNvSpPr/>
          <p:nvPr/>
        </p:nvSpPr>
        <p:spPr>
          <a:xfrm>
            <a:off x="3171765" y="3797919"/>
            <a:ext cx="864096" cy="36004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矢印コネクタ 20"/>
          <p:cNvCxnSpPr>
            <a:stCxn id="20" idx="7"/>
          </p:cNvCxnSpPr>
          <p:nvPr/>
        </p:nvCxnSpPr>
        <p:spPr>
          <a:xfrm flipV="1">
            <a:off x="3909317" y="2924944"/>
            <a:ext cx="950715" cy="92570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グラフ 9"/>
          <p:cNvGraphicFramePr/>
          <p:nvPr>
            <p:extLst>
              <p:ext uri="{D42A27DB-BD31-4B8C-83A1-F6EECF244321}">
                <p14:modId xmlns:p14="http://schemas.microsoft.com/office/powerpoint/2010/main" val="274792351"/>
              </p:ext>
            </p:extLst>
          </p:nvPr>
        </p:nvGraphicFramePr>
        <p:xfrm>
          <a:off x="4338271" y="2708920"/>
          <a:ext cx="4392488" cy="1945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0060650"/>
              </p:ext>
            </p:extLst>
          </p:nvPr>
        </p:nvGraphicFramePr>
        <p:xfrm>
          <a:off x="4535996" y="4545124"/>
          <a:ext cx="4284476" cy="1989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3" name="直線矢印コネクタ 12"/>
          <p:cNvCxnSpPr>
            <a:stCxn id="20" idx="5"/>
          </p:cNvCxnSpPr>
          <p:nvPr/>
        </p:nvCxnSpPr>
        <p:spPr>
          <a:xfrm>
            <a:off x="3909317" y="4105232"/>
            <a:ext cx="950715" cy="65591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 bwMode="auto">
          <a:xfrm>
            <a:off x="5832140" y="4941168"/>
            <a:ext cx="396044" cy="1800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36000" tIns="46038" rIns="36000" bIns="46038" rtlCol="0" anchor="ctr"/>
          <a:lstStyle/>
          <a:p>
            <a:pPr marL="342900" indent="-342900" algn="ctr">
              <a:spcBef>
                <a:spcPct val="20000"/>
              </a:spcBef>
            </a:pPr>
            <a:endParaRPr kumimoji="1" lang="ja-JP" alt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97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Results </a:t>
            </a:r>
            <a:r>
              <a:rPr lang="en-US" altLang="ja-JP" sz="2800" dirty="0"/>
              <a:t>of Packet Capture in Tokyo [2]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00808"/>
            <a:ext cx="7848600" cy="1800200"/>
          </a:xfrm>
        </p:spPr>
        <p:txBody>
          <a:bodyPr>
            <a:normAutofit/>
          </a:bodyPr>
          <a:lstStyle/>
          <a:p>
            <a:r>
              <a:rPr lang="en-US" altLang="ja-JP" dirty="0"/>
              <a:t>Most management </a:t>
            </a:r>
            <a:r>
              <a:rPr lang="en-US" altLang="ja-JP" dirty="0" smtClean="0"/>
              <a:t>frames are 802.11/11b format</a:t>
            </a:r>
          </a:p>
          <a:p>
            <a:pPr lvl="1"/>
            <a:r>
              <a:rPr lang="en-US" altLang="ja-JP" dirty="0"/>
              <a:t>Most </a:t>
            </a:r>
            <a:r>
              <a:rPr lang="en-US" altLang="ja-JP" dirty="0" smtClean="0"/>
              <a:t>management frames are 802.11b format in </a:t>
            </a:r>
            <a:r>
              <a:rPr lang="en-US" altLang="ja-JP" dirty="0"/>
              <a:t>order to ensure interoperability and to reach farther distance.</a:t>
            </a:r>
          </a:p>
          <a:p>
            <a:pPr lvl="1"/>
            <a:r>
              <a:rPr lang="en-US" altLang="ja-JP" dirty="0" smtClean="0"/>
              <a:t>In control frames</a:t>
            </a:r>
            <a:r>
              <a:rPr lang="en-US" altLang="ja-JP" dirty="0"/>
              <a:t>, the ratio of 11b and 11g is in halves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graphicFrame>
        <p:nvGraphicFramePr>
          <p:cNvPr id="13" name="グラフ 12"/>
          <p:cNvGraphicFramePr/>
          <p:nvPr>
            <p:extLst>
              <p:ext uri="{D42A27DB-BD31-4B8C-83A1-F6EECF244321}">
                <p14:modId xmlns:p14="http://schemas.microsoft.com/office/powerpoint/2010/main" val="4003161287"/>
              </p:ext>
            </p:extLst>
          </p:nvPr>
        </p:nvGraphicFramePr>
        <p:xfrm>
          <a:off x="143508" y="3537012"/>
          <a:ext cx="4652826" cy="2599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グラフ 13"/>
          <p:cNvGraphicFramePr/>
          <p:nvPr>
            <p:extLst>
              <p:ext uri="{D42A27DB-BD31-4B8C-83A1-F6EECF244321}">
                <p14:modId xmlns:p14="http://schemas.microsoft.com/office/powerpoint/2010/main" val="2934499632"/>
              </p:ext>
            </p:extLst>
          </p:nvPr>
        </p:nvGraphicFramePr>
        <p:xfrm>
          <a:off x="4067944" y="3537012"/>
          <a:ext cx="5321228" cy="2599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6827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グラフ 16"/>
          <p:cNvGraphicFramePr/>
          <p:nvPr>
            <p:extLst>
              <p:ext uri="{D42A27DB-BD31-4B8C-83A1-F6EECF244321}">
                <p14:modId xmlns:p14="http://schemas.microsoft.com/office/powerpoint/2010/main" val="529967001"/>
              </p:ext>
            </p:extLst>
          </p:nvPr>
        </p:nvGraphicFramePr>
        <p:xfrm>
          <a:off x="683568" y="3238312"/>
          <a:ext cx="383600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Results </a:t>
            </a:r>
            <a:r>
              <a:rPr lang="en-US" altLang="ja-JP" sz="2800" dirty="0"/>
              <a:t>of Packet Capture in Tokyo </a:t>
            </a:r>
            <a:r>
              <a:rPr lang="en-US" altLang="ja-JP" sz="2800" dirty="0" smtClean="0"/>
              <a:t>[3]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00808"/>
            <a:ext cx="7848600" cy="1116124"/>
          </a:xfrm>
        </p:spPr>
        <p:txBody>
          <a:bodyPr>
            <a:normAutofit fontScale="92500"/>
          </a:bodyPr>
          <a:lstStyle/>
          <a:p>
            <a:r>
              <a:rPr lang="en-US" altLang="ja-JP" dirty="0"/>
              <a:t>More than 50% of the data frames are 802.11/11b </a:t>
            </a:r>
            <a:r>
              <a:rPr lang="en-US" altLang="ja-JP" dirty="0" smtClean="0"/>
              <a:t>format</a:t>
            </a:r>
          </a:p>
          <a:p>
            <a:pPr lvl="1"/>
            <a:r>
              <a:rPr lang="en-US" altLang="ja-JP" dirty="0"/>
              <a:t>11g or 11n STAs use 11b mode if their RSSI is low due to distance, interference, or fading.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graphicFrame>
        <p:nvGraphicFramePr>
          <p:cNvPr id="16" name="グラフ 15"/>
          <p:cNvGraphicFramePr/>
          <p:nvPr>
            <p:extLst>
              <p:ext uri="{D42A27DB-BD31-4B8C-83A1-F6EECF244321}">
                <p14:modId xmlns:p14="http://schemas.microsoft.com/office/powerpoint/2010/main" val="3960893582"/>
              </p:ext>
            </p:extLst>
          </p:nvPr>
        </p:nvGraphicFramePr>
        <p:xfrm>
          <a:off x="4391980" y="3238312"/>
          <a:ext cx="4248472" cy="2674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円/楕円 10"/>
          <p:cNvSpPr/>
          <p:nvPr/>
        </p:nvSpPr>
        <p:spPr>
          <a:xfrm>
            <a:off x="3131840" y="3897052"/>
            <a:ext cx="864096" cy="36004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/>
          <p:cNvCxnSpPr>
            <a:stCxn id="11" idx="7"/>
          </p:cNvCxnSpPr>
          <p:nvPr/>
        </p:nvCxnSpPr>
        <p:spPr>
          <a:xfrm flipV="1">
            <a:off x="3869392" y="3479886"/>
            <a:ext cx="1026644" cy="469893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760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>
                <a:solidFill>
                  <a:schemeClr val="tx1"/>
                </a:solidFill>
              </a:rPr>
              <a:t>The effect of Low-Rate </a:t>
            </a:r>
            <a:r>
              <a:rPr lang="en-US" altLang="ja-JP" sz="2800" dirty="0" smtClean="0">
                <a:solidFill>
                  <a:schemeClr val="tx1"/>
                </a:solidFill>
              </a:rPr>
              <a:t>Beacons</a:t>
            </a:r>
            <a:r>
              <a:rPr lang="en-US" altLang="ja-JP" sz="2800" dirty="0">
                <a:solidFill>
                  <a:schemeClr val="tx1"/>
                </a:solidFill>
              </a:rPr>
              <a:t>:</a:t>
            </a:r>
            <a:br>
              <a:rPr lang="en-US" altLang="ja-JP" sz="2800" dirty="0">
                <a:solidFill>
                  <a:schemeClr val="tx1"/>
                </a:solidFill>
              </a:rPr>
            </a:br>
            <a:r>
              <a:rPr lang="en-US" altLang="ja-JP" sz="2800" dirty="0">
                <a:solidFill>
                  <a:schemeClr val="tx1"/>
                </a:solidFill>
              </a:rPr>
              <a:t>Experimental </a:t>
            </a:r>
            <a:r>
              <a:rPr lang="en-US" altLang="ja-JP" sz="2800" dirty="0" smtClean="0">
                <a:solidFill>
                  <a:schemeClr val="tx1"/>
                </a:solidFill>
              </a:rPr>
              <a:t>Result </a:t>
            </a:r>
            <a:r>
              <a:rPr lang="en-US" altLang="ja-JP" sz="2800" dirty="0">
                <a:solidFill>
                  <a:schemeClr val="tx1"/>
                </a:solidFill>
              </a:rPr>
              <a:t>[1]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685800" y="1700808"/>
            <a:ext cx="7848600" cy="1944216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An </a:t>
            </a:r>
            <a:r>
              <a:rPr lang="en-US" altLang="ja-JP" dirty="0"/>
              <a:t>experiment </a:t>
            </a:r>
            <a:r>
              <a:rPr lang="en-US" altLang="ja-JP" dirty="0">
                <a:solidFill>
                  <a:schemeClr val="tx1"/>
                </a:solidFill>
              </a:rPr>
              <a:t>was </a:t>
            </a:r>
            <a:r>
              <a:rPr lang="en-US" altLang="ja-JP" dirty="0" smtClean="0">
                <a:solidFill>
                  <a:schemeClr val="tx1"/>
                </a:solidFill>
              </a:rPr>
              <a:t>conducted </a:t>
            </a:r>
            <a:r>
              <a:rPr lang="en-US" altLang="ja-JP" dirty="0">
                <a:solidFill>
                  <a:schemeClr val="tx1"/>
                </a:solidFill>
              </a:rPr>
              <a:t>in order </a:t>
            </a:r>
            <a:r>
              <a:rPr lang="en-US" altLang="ja-JP" dirty="0"/>
              <a:t>to measure degradation of FTP file transfer by a large number of Beacons</a:t>
            </a:r>
            <a:r>
              <a:rPr lang="en-US" altLang="ja-JP" dirty="0" smtClean="0"/>
              <a:t>.</a:t>
            </a:r>
          </a:p>
          <a:p>
            <a:pPr lvl="1"/>
            <a:endParaRPr lang="en-US" altLang="ja-JP" sz="600" dirty="0" smtClean="0">
              <a:solidFill>
                <a:schemeClr val="tx1"/>
              </a:solidFill>
            </a:endParaRPr>
          </a:p>
          <a:p>
            <a:r>
              <a:rPr lang="en-US" altLang="ja-JP" dirty="0"/>
              <a:t>System configuration</a:t>
            </a:r>
          </a:p>
          <a:p>
            <a:pPr lvl="1"/>
            <a:r>
              <a:rPr lang="en-US" altLang="ja-JP" dirty="0"/>
              <a:t>FTP data </a:t>
            </a:r>
            <a:r>
              <a:rPr lang="en-US" altLang="ja-JP" dirty="0">
                <a:solidFill>
                  <a:schemeClr val="tx1"/>
                </a:solidFill>
              </a:rPr>
              <a:t>was continuously </a:t>
            </a:r>
            <a:r>
              <a:rPr lang="en-US" altLang="ja-JP" dirty="0"/>
              <a:t>transmitted from the FTP server to the PC via the 11n (or 11g) AP. </a:t>
            </a:r>
          </a:p>
          <a:p>
            <a:pPr lvl="1"/>
            <a:r>
              <a:rPr lang="en-US" altLang="ja-JP" dirty="0"/>
              <a:t>2~30 APs without any connected device </a:t>
            </a:r>
            <a:r>
              <a:rPr lang="en-US" altLang="ja-JP" dirty="0" smtClean="0"/>
              <a:t>were </a:t>
            </a:r>
            <a:r>
              <a:rPr lang="en-US" altLang="ja-JP" dirty="0"/>
              <a:t>located in 5 meter distance from the target AP.</a:t>
            </a:r>
          </a:p>
          <a:p>
            <a:pPr lvl="1"/>
            <a:r>
              <a:rPr lang="en-US" altLang="ja-JP" dirty="0"/>
              <a:t>Under the condition, the throughput of the FTP transmission was observed.</a:t>
            </a:r>
          </a:p>
          <a:p>
            <a:pPr lvl="1"/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3757152" y="3713613"/>
            <a:ext cx="0" cy="25533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" name="角丸四角形 10"/>
          <p:cNvSpPr>
            <a:spLocks noChangeArrowheads="1"/>
          </p:cNvSpPr>
          <p:nvPr/>
        </p:nvSpPr>
        <p:spPr bwMode="auto">
          <a:xfrm>
            <a:off x="2456195" y="5213316"/>
            <a:ext cx="2608263" cy="909638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 algn="ctr">
            <a:solidFill>
              <a:schemeClr val="tx1"/>
            </a:solidFill>
            <a:prstDash val="dash"/>
            <a:round/>
            <a:headEnd/>
            <a:tailEnd/>
          </a:ln>
          <a:extLst/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kumimoji="1" lang="ja-JP" altLang="en-US" sz="1800">
              <a:solidFill>
                <a:schemeClr val="tx1"/>
              </a:solidFill>
              <a:ea typeface="HGP創英角ｺﾞｼｯｸUB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 bwMode="auto">
          <a:xfrm>
            <a:off x="7414075" y="3713613"/>
            <a:ext cx="0" cy="25533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円/楕円 9"/>
          <p:cNvSpPr/>
          <p:nvPr/>
        </p:nvSpPr>
        <p:spPr bwMode="auto">
          <a:xfrm>
            <a:off x="3504788" y="4051837"/>
            <a:ext cx="4343575" cy="490735"/>
          </a:xfrm>
          <a:prstGeom prst="ellipse">
            <a:avLst/>
          </a:prstGeom>
          <a:solidFill>
            <a:srgbClr val="FFFF99"/>
          </a:solidFill>
          <a:ln>
            <a:noFill/>
          </a:ln>
        </p:spPr>
        <p:txBody>
          <a:bodyPr lIns="36000" tIns="46038" rIns="36000" bIns="46038" rtlCol="0" anchor="ctr"/>
          <a:lstStyle/>
          <a:p>
            <a:pPr marL="342900" indent="-342900" algn="ctr">
              <a:spcBef>
                <a:spcPct val="20000"/>
              </a:spcBef>
            </a:pPr>
            <a:r>
              <a:rPr kumimoji="1" lang="en-US" altLang="ja-JP" sz="1800" b="1" dirty="0" smtClean="0">
                <a:solidFill>
                  <a:srgbClr val="FF0000"/>
                </a:solidFill>
              </a:rPr>
              <a:t>BSS1</a:t>
            </a:r>
            <a:r>
              <a:rPr kumimoji="1" lang="ja-JP" altLang="en-US" sz="1800" b="1" dirty="0">
                <a:solidFill>
                  <a:srgbClr val="FF0000"/>
                </a:solidFill>
              </a:rPr>
              <a:t> </a:t>
            </a:r>
            <a:r>
              <a:rPr kumimoji="1" lang="en-US" altLang="ja-JP" sz="1800" b="1" dirty="0" smtClean="0">
                <a:solidFill>
                  <a:srgbClr val="FF0000"/>
                </a:solidFill>
              </a:rPr>
              <a:t>(11n or 11g) [Target]</a:t>
            </a:r>
            <a:endParaRPr kumimoji="1" lang="ja-JP" altLang="en-US" sz="1800" b="1" dirty="0">
              <a:solidFill>
                <a:srgbClr val="FF0000"/>
              </a:solidFill>
            </a:endParaRPr>
          </a:p>
        </p:txBody>
      </p:sp>
      <p:pic>
        <p:nvPicPr>
          <p:cNvPr id="11" name="Picture 46" descr="Let's Note_v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508" y="4413985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正方形/長方形 11"/>
          <p:cNvSpPr/>
          <p:nvPr/>
        </p:nvSpPr>
        <p:spPr bwMode="auto">
          <a:xfrm>
            <a:off x="2684796" y="4483835"/>
            <a:ext cx="552450" cy="392112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en-US" altLang="ja-JP" sz="18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rPr>
              <a:t>SW</a:t>
            </a:r>
            <a:endParaRPr kumimoji="1" lang="ja-JP" altLang="en-US" sz="1800">
              <a:solidFill>
                <a:schemeClr val="tx1"/>
              </a:solidFill>
              <a:latin typeface="Times New Roman" pitchFamily="18" charset="0"/>
              <a:ea typeface="HGP創英角ｺﾞｼｯｸUB" pitchFamily="50" charset="-128"/>
            </a:endParaRPr>
          </a:p>
        </p:txBody>
      </p:sp>
      <p:cxnSp>
        <p:nvCxnSpPr>
          <p:cNvPr id="13" name="カギ線コネクタ 12"/>
          <p:cNvCxnSpPr>
            <a:cxnSpLocks noChangeShapeType="1"/>
            <a:stCxn id="12" idx="3"/>
          </p:cNvCxnSpPr>
          <p:nvPr/>
        </p:nvCxnSpPr>
        <p:spPr bwMode="auto">
          <a:xfrm flipV="1">
            <a:off x="3249946" y="4123472"/>
            <a:ext cx="376237" cy="557213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直線コネクタ 18"/>
          <p:cNvCxnSpPr>
            <a:cxnSpLocks noChangeShapeType="1"/>
            <a:endCxn id="12" idx="1"/>
          </p:cNvCxnSpPr>
          <p:nvPr/>
        </p:nvCxnSpPr>
        <p:spPr bwMode="auto">
          <a:xfrm>
            <a:off x="2270458" y="4680685"/>
            <a:ext cx="40163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テキスト ボックス 26"/>
          <p:cNvSpPr txBox="1">
            <a:spLocks noChangeArrowheads="1"/>
          </p:cNvSpPr>
          <p:nvPr/>
        </p:nvSpPr>
        <p:spPr bwMode="auto">
          <a:xfrm>
            <a:off x="4927812" y="4465671"/>
            <a:ext cx="14975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>
                <a:ea typeface="HGP創英角ｺﾞｼｯｸUB" pitchFamily="50" charset="-128"/>
              </a:rPr>
              <a:t>6ch/20MHz</a:t>
            </a:r>
            <a:r>
              <a:rPr kumimoji="1" lang="ja-JP" altLang="en-US" sz="1400" dirty="0">
                <a:ea typeface="HGP創英角ｺﾞｼｯｸUB" pitchFamily="50" charset="-128"/>
              </a:rPr>
              <a:t> </a:t>
            </a:r>
            <a:r>
              <a:rPr kumimoji="1" lang="en-US" altLang="ja-JP" sz="1400" dirty="0">
                <a:ea typeface="HGP創英角ｺﾞｼｯｸUB" pitchFamily="50" charset="-128"/>
              </a:rPr>
              <a:t>Fixed</a:t>
            </a:r>
          </a:p>
        </p:txBody>
      </p:sp>
      <p:sp>
        <p:nvSpPr>
          <p:cNvPr id="16" name="テキスト ボックス 32"/>
          <p:cNvSpPr txBox="1">
            <a:spLocks noChangeArrowheads="1"/>
          </p:cNvSpPr>
          <p:nvPr/>
        </p:nvSpPr>
        <p:spPr bwMode="auto">
          <a:xfrm>
            <a:off x="3118191" y="3815695"/>
            <a:ext cx="41389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AP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sp>
        <p:nvSpPr>
          <p:cNvPr id="17" name="テキスト ボックス 34"/>
          <p:cNvSpPr txBox="1">
            <a:spLocks noChangeArrowheads="1"/>
          </p:cNvSpPr>
          <p:nvPr/>
        </p:nvSpPr>
        <p:spPr bwMode="auto">
          <a:xfrm>
            <a:off x="1128765" y="4541281"/>
            <a:ext cx="6527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>
                <a:ea typeface="HGP創英角ｺﾞｼｯｸUB" pitchFamily="50" charset="-128"/>
              </a:rPr>
              <a:t>Server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sp>
        <p:nvSpPr>
          <p:cNvPr id="18" name="テキスト ボックス 35"/>
          <p:cNvSpPr txBox="1">
            <a:spLocks noChangeArrowheads="1"/>
          </p:cNvSpPr>
          <p:nvPr/>
        </p:nvSpPr>
        <p:spPr bwMode="auto">
          <a:xfrm>
            <a:off x="7687243" y="4048103"/>
            <a:ext cx="4940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PC1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cxnSp>
        <p:nvCxnSpPr>
          <p:cNvPr id="19" name="直線矢印コネクタ 38"/>
          <p:cNvCxnSpPr>
            <a:cxnSpLocks noChangeShapeType="1"/>
          </p:cNvCxnSpPr>
          <p:nvPr/>
        </p:nvCxnSpPr>
        <p:spPr bwMode="auto">
          <a:xfrm>
            <a:off x="3757152" y="6255824"/>
            <a:ext cx="3656923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ストライプ矢印 19"/>
          <p:cNvSpPr/>
          <p:nvPr/>
        </p:nvSpPr>
        <p:spPr bwMode="auto">
          <a:xfrm>
            <a:off x="4061364" y="3645024"/>
            <a:ext cx="3138927" cy="479243"/>
          </a:xfrm>
          <a:prstGeom prst="stripedRightArrow">
            <a:avLst/>
          </a:prstGeom>
          <a:gradFill flip="none" rotWithShape="1">
            <a:gsLst>
              <a:gs pos="0">
                <a:srgbClr val="FF0000">
                  <a:alpha val="50000"/>
                </a:srgbClr>
              </a:gs>
              <a:gs pos="100000">
                <a:srgbClr val="FFC000">
                  <a:alpha val="50000"/>
                </a:srgb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en-US" altLang="ja-JP" sz="1200" dirty="0">
                <a:solidFill>
                  <a:schemeClr val="tx1"/>
                </a:solidFill>
                <a:ea typeface="HGP創英角ｺﾞｼｯｸUB" pitchFamily="50" charset="-128"/>
              </a:rPr>
              <a:t>FTP</a:t>
            </a:r>
            <a:r>
              <a:rPr kumimoji="1" lang="ja-JP" altLang="en-US" sz="1200" dirty="0">
                <a:solidFill>
                  <a:schemeClr val="tx1"/>
                </a:solidFill>
                <a:ea typeface="HGP創英角ｺﾞｼｯｸUB" pitchFamily="50" charset="-128"/>
              </a:rPr>
              <a:t> </a:t>
            </a:r>
            <a:r>
              <a:rPr kumimoji="1" lang="en-US" altLang="ja-JP" sz="1200" dirty="0">
                <a:solidFill>
                  <a:schemeClr val="tx1"/>
                </a:solidFill>
                <a:ea typeface="HGP創英角ｺﾞｼｯｸUB" pitchFamily="50" charset="-128"/>
              </a:rPr>
              <a:t>file (50Mbyte) transfer</a:t>
            </a:r>
          </a:p>
        </p:txBody>
      </p:sp>
      <p:pic>
        <p:nvPicPr>
          <p:cNvPr id="21" name="Picture 28" descr="AP(MIMO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146" y="3844072"/>
            <a:ext cx="360362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 descr="C:\Users\KSD\AppData\Local\Microsoft\Windows\Temporary Internet Files\Content.IE5\LO2NVD21\MC90042895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908" y="3938313"/>
            <a:ext cx="546335" cy="52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4091">
            <a:off x="3040697" y="5495891"/>
            <a:ext cx="1555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テキスト ボックス 3"/>
          <p:cNvSpPr txBox="1">
            <a:spLocks noChangeArrowheads="1"/>
          </p:cNvSpPr>
          <p:nvPr/>
        </p:nvSpPr>
        <p:spPr bwMode="auto">
          <a:xfrm>
            <a:off x="4381410" y="5429216"/>
            <a:ext cx="527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ja-JP" altLang="en-US" sz="1800">
                <a:ea typeface="HGP創英角ｺﾞｼｯｸUB" pitchFamily="50" charset="-128"/>
              </a:rPr>
              <a:t>・・・</a:t>
            </a:r>
          </a:p>
        </p:txBody>
      </p:sp>
      <p:pic>
        <p:nvPicPr>
          <p:cNvPr id="25" name="Picture 2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13390">
            <a:off x="2715259" y="5462554"/>
            <a:ext cx="1682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8" descr="AP(MIMO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5247" y="5303804"/>
            <a:ext cx="360363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8" descr="AP(MIMO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935" y="5303804"/>
            <a:ext cx="360362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テキスト ボックス 34"/>
          <p:cNvSpPr txBox="1">
            <a:spLocks noChangeArrowheads="1"/>
          </p:cNvSpPr>
          <p:nvPr/>
        </p:nvSpPr>
        <p:spPr bwMode="auto">
          <a:xfrm>
            <a:off x="1309727" y="5292691"/>
            <a:ext cx="11464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kumimoji="1" lang="en-US" altLang="ja-JP" sz="1400" dirty="0">
                <a:ea typeface="HGP創英角ｺﾞｼｯｸUB" pitchFamily="50" charset="-128"/>
              </a:rPr>
              <a:t>APs</a:t>
            </a:r>
            <a:br>
              <a:rPr kumimoji="1" lang="en-US" altLang="ja-JP" sz="1400" dirty="0">
                <a:ea typeface="HGP創英角ｺﾞｼｯｸUB" pitchFamily="50" charset="-128"/>
              </a:rPr>
            </a:br>
            <a:r>
              <a:rPr kumimoji="1" lang="en-US" altLang="ja-JP" sz="1400" dirty="0">
                <a:ea typeface="HGP創英角ｺﾞｼｯｸUB" pitchFamily="50" charset="-128"/>
              </a:rPr>
              <a:t>(2</a:t>
            </a:r>
            <a:r>
              <a:rPr kumimoji="1" lang="ja-JP" altLang="en-US" sz="1400" dirty="0">
                <a:ea typeface="HGP創英角ｺﾞｼｯｸUB" pitchFamily="50" charset="-128"/>
              </a:rPr>
              <a:t>～</a:t>
            </a:r>
            <a:r>
              <a:rPr kumimoji="1" lang="en-US" altLang="ja-JP" sz="1400" dirty="0">
                <a:ea typeface="HGP創英角ｺﾞｼｯｸUB" pitchFamily="50" charset="-128"/>
              </a:rPr>
              <a:t>30 units)</a:t>
            </a:r>
          </a:p>
        </p:txBody>
      </p:sp>
      <p:sp>
        <p:nvSpPr>
          <p:cNvPr id="29" name="テキスト ボックス 39"/>
          <p:cNvSpPr txBox="1">
            <a:spLocks noChangeArrowheads="1"/>
          </p:cNvSpPr>
          <p:nvPr/>
        </p:nvSpPr>
        <p:spPr bwMode="auto">
          <a:xfrm>
            <a:off x="5424741" y="5963287"/>
            <a:ext cx="5036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>
                <a:ea typeface="HGP創英角ｺﾞｼｯｸUB" pitchFamily="50" charset="-128"/>
              </a:rPr>
              <a:t>10m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sp>
        <p:nvSpPr>
          <p:cNvPr id="30" name="テキスト ボックス 26"/>
          <p:cNvSpPr txBox="1">
            <a:spLocks noChangeArrowheads="1"/>
          </p:cNvSpPr>
          <p:nvPr/>
        </p:nvSpPr>
        <p:spPr bwMode="auto">
          <a:xfrm>
            <a:off x="4619714" y="5223570"/>
            <a:ext cx="4443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6ch</a:t>
            </a:r>
            <a:endParaRPr kumimoji="1" lang="en-US" altLang="ja-JP" sz="1400" dirty="0">
              <a:ea typeface="HGP創英角ｺﾞｼｯｸUB" pitchFamily="50" charset="-128"/>
            </a:endParaRPr>
          </a:p>
        </p:txBody>
      </p:sp>
      <p:cxnSp>
        <p:nvCxnSpPr>
          <p:cNvPr id="31" name="直線矢印コネクタ 38"/>
          <p:cNvCxnSpPr>
            <a:cxnSpLocks noChangeShapeType="1"/>
            <a:stCxn id="8" idx="0"/>
            <a:endCxn id="21" idx="2"/>
          </p:cNvCxnSpPr>
          <p:nvPr/>
        </p:nvCxnSpPr>
        <p:spPr bwMode="auto">
          <a:xfrm flipV="1">
            <a:off x="3760327" y="4404460"/>
            <a:ext cx="0" cy="80885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テキスト ボックス 39"/>
          <p:cNvSpPr txBox="1">
            <a:spLocks noChangeArrowheads="1"/>
          </p:cNvSpPr>
          <p:nvPr/>
        </p:nvSpPr>
        <p:spPr bwMode="auto">
          <a:xfrm>
            <a:off x="3808051" y="4654999"/>
            <a:ext cx="41389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5m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sp>
        <p:nvSpPr>
          <p:cNvPr id="33" name="四角形吹き出し 61"/>
          <p:cNvSpPr>
            <a:spLocks noChangeArrowheads="1"/>
          </p:cNvSpPr>
          <p:nvPr/>
        </p:nvSpPr>
        <p:spPr bwMode="auto">
          <a:xfrm>
            <a:off x="5407776" y="5213316"/>
            <a:ext cx="3446209" cy="621541"/>
          </a:xfrm>
          <a:prstGeom prst="wedgeRectCallout">
            <a:avLst>
              <a:gd name="adj1" fmla="val -80768"/>
              <a:gd name="adj2" fmla="val 41609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eaLnBrk="1" hangingPunct="1">
              <a:spcBef>
                <a:spcPct val="50000"/>
              </a:spcBef>
            </a:pPr>
            <a:r>
              <a:rPr kumimoji="1" lang="en-US" altLang="ja-JP" sz="1600" dirty="0">
                <a:solidFill>
                  <a:schemeClr val="tx1"/>
                </a:solidFill>
                <a:ea typeface="HGP創英角ｺﾞｼｯｸUB" pitchFamily="50" charset="-128"/>
              </a:rPr>
              <a:t>The ratio of the number of 11n APs and 11g APs </a:t>
            </a:r>
            <a:r>
              <a:rPr kumimoji="1" lang="en-US" altLang="ja-JP" sz="1600" dirty="0" smtClean="0">
                <a:solidFill>
                  <a:schemeClr val="tx1"/>
                </a:solidFill>
                <a:ea typeface="HGP創英角ｺﾞｼｯｸUB" pitchFamily="50" charset="-128"/>
              </a:rPr>
              <a:t>was equal (See </a:t>
            </a:r>
            <a:r>
              <a:rPr kumimoji="1" lang="en-US" altLang="ja-JP" sz="1600" dirty="0" err="1" smtClean="0">
                <a:solidFill>
                  <a:schemeClr val="tx1"/>
                </a:solidFill>
                <a:ea typeface="HGP創英角ｺﾞｼｯｸUB" pitchFamily="50" charset="-128"/>
              </a:rPr>
              <a:t>Appendix.A</a:t>
            </a:r>
            <a:r>
              <a:rPr kumimoji="1" lang="en-US" altLang="ja-JP" sz="1600" dirty="0" smtClean="0">
                <a:solidFill>
                  <a:schemeClr val="tx1"/>
                </a:solidFill>
                <a:ea typeface="HGP創英角ｺﾞｼｯｸUB" pitchFamily="50" charset="-128"/>
              </a:rPr>
              <a:t>).</a:t>
            </a:r>
            <a:endParaRPr kumimoji="1" lang="en-US" altLang="ja-JP" sz="1600" dirty="0">
              <a:solidFill>
                <a:schemeClr val="tx1"/>
              </a:solidFill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590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>
                <a:solidFill>
                  <a:schemeClr val="tx1"/>
                </a:solidFill>
              </a:rPr>
              <a:t>The effect of Low-Rate Beacons:</a:t>
            </a:r>
            <a:br>
              <a:rPr lang="en-US" altLang="ja-JP" sz="2800" dirty="0">
                <a:solidFill>
                  <a:schemeClr val="tx1"/>
                </a:solidFill>
              </a:rPr>
            </a:br>
            <a:r>
              <a:rPr lang="en-US" altLang="ja-JP" sz="2800" dirty="0">
                <a:solidFill>
                  <a:schemeClr val="tx1"/>
                </a:solidFill>
              </a:rPr>
              <a:t>Experimental Result </a:t>
            </a:r>
            <a:r>
              <a:rPr lang="en-US" altLang="ja-JP" sz="2800" dirty="0" smtClean="0">
                <a:solidFill>
                  <a:schemeClr val="tx1"/>
                </a:solidFill>
              </a:rPr>
              <a:t>[2]</a:t>
            </a:r>
            <a:endParaRPr kumimoji="1" lang="ja-JP" altLang="en-US" sz="2800" dirty="0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idx="1"/>
          </p:nvPr>
        </p:nvSpPr>
        <p:spPr>
          <a:xfrm>
            <a:off x="685800" y="1700808"/>
            <a:ext cx="7848600" cy="1404156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/>
              <a:t>Experimental </a:t>
            </a:r>
            <a:r>
              <a:rPr lang="en-US" altLang="ja-JP" dirty="0" smtClean="0"/>
              <a:t>result</a:t>
            </a:r>
            <a:endParaRPr lang="en-US" altLang="ja-JP" dirty="0"/>
          </a:p>
          <a:p>
            <a:pPr lvl="1"/>
            <a:r>
              <a:rPr lang="en-US" altLang="ja-JP" dirty="0" smtClean="0"/>
              <a:t>The </a:t>
            </a:r>
            <a:r>
              <a:rPr lang="en-US" altLang="ja-JP" dirty="0" smtClean="0"/>
              <a:t>FTP throughput </a:t>
            </a:r>
            <a:r>
              <a:rPr lang="en-US" altLang="ja-JP" dirty="0"/>
              <a:t>decreases by about 50% when 30 APs just exists.</a:t>
            </a:r>
          </a:p>
          <a:p>
            <a:pPr lvl="1"/>
            <a:r>
              <a:rPr lang="en-US" altLang="ja-JP" dirty="0"/>
              <a:t>Consumption of the wireless channel </a:t>
            </a:r>
            <a:r>
              <a:rPr lang="en-US" altLang="ja-JP" dirty="0" smtClean="0"/>
              <a:t>time </a:t>
            </a:r>
            <a:r>
              <a:rPr lang="en-US" altLang="ja-JP" dirty="0"/>
              <a:t>by a number of low-rate Beacons is not negligible in </a:t>
            </a:r>
            <a:r>
              <a:rPr lang="en-US" altLang="ja-JP" dirty="0" smtClean="0"/>
              <a:t>the dense scenario.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6365"/>
            <a:ext cx="4621213" cy="287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06365"/>
            <a:ext cx="4232275" cy="277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1367644" y="3167811"/>
            <a:ext cx="2430474" cy="338554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Throughput Characteristics</a:t>
            </a:r>
            <a:endParaRPr kumimoji="1" lang="ja-JP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040052" y="3167811"/>
            <a:ext cx="3591048" cy="338554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Throughput Characteristics (Normalized)</a:t>
            </a:r>
            <a:endParaRPr kumimoji="1" lang="ja-JP" alt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3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70C0"/>
        </a:solidFill>
        <a:ln>
          <a:noFill/>
        </a:ln>
      </a:spPr>
      <a:bodyPr lIns="36000" tIns="46038" rIns="36000" bIns="46038" rtlCol="0" anchor="ctr"/>
      <a:lstStyle>
        <a:defPPr marL="342900" indent="-342900" algn="ctr">
          <a:spcBef>
            <a:spcPct val="20000"/>
          </a:spcBef>
          <a:defRPr kumimoji="1" sz="2000" b="1" dirty="0">
            <a:solidFill>
              <a:schemeClr val="tx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Template</Template>
  <TotalTime>1508</TotalTime>
  <Words>1345</Words>
  <Application>Microsoft Office PowerPoint</Application>
  <PresentationFormat>画面に合わせる (4:3)</PresentationFormat>
  <Paragraphs>245</Paragraphs>
  <Slides>18</Slides>
  <Notes>14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18</vt:i4>
      </vt:variant>
    </vt:vector>
  </HeadingPairs>
  <TitlesOfParts>
    <vt:vector size="21" baseType="lpstr">
      <vt:lpstr>802-11-Submission Template</vt:lpstr>
      <vt:lpstr>Document</vt:lpstr>
      <vt:lpstr>Photo Editor 写真</vt:lpstr>
      <vt:lpstr>Issues of Low-Rate Transmission</vt:lpstr>
      <vt:lpstr>Introduction</vt:lpstr>
      <vt:lpstr>Issues of Low-Rate Transmission</vt:lpstr>
      <vt:lpstr>Condition of Packet Capture in Tokyo</vt:lpstr>
      <vt:lpstr>Results of Packet Capture in Tokyo [1]</vt:lpstr>
      <vt:lpstr>Results of Packet Capture in Tokyo [2]</vt:lpstr>
      <vt:lpstr>Results of Packet Capture in Tokyo [3]</vt:lpstr>
      <vt:lpstr>The effect of Low-Rate Beacons: Experimental Result [1]</vt:lpstr>
      <vt:lpstr>The effect of Low-Rate Beacons: Experimental Result [2]</vt:lpstr>
      <vt:lpstr>The effect of Low-Rate Transmissions: Experimental Results [1]</vt:lpstr>
      <vt:lpstr>The effect of Low-Rate Transmissions: Experimental Results [2]</vt:lpstr>
      <vt:lpstr>Summary and Next Steps</vt:lpstr>
      <vt:lpstr>Reference</vt:lpstr>
      <vt:lpstr>Appendix.A</vt:lpstr>
      <vt:lpstr>Backup Slides</vt:lpstr>
      <vt:lpstr>Issue of Low-Rate Transmission</vt:lpstr>
      <vt:lpstr>The effect of Low-Rate Transmissions: Experimental Results [3]</vt:lpstr>
      <vt:lpstr>The effect of Low-Rate Transmissions: Experimental Results [4]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KSD</dc:creator>
  <cp:lastModifiedBy>NTT</cp:lastModifiedBy>
  <cp:revision>191</cp:revision>
  <cp:lastPrinted>1601-01-01T00:00:00Z</cp:lastPrinted>
  <dcterms:created xsi:type="dcterms:W3CDTF">2013-07-03T02:26:36Z</dcterms:created>
  <dcterms:modified xsi:type="dcterms:W3CDTF">2013-07-15T07:25:41Z</dcterms:modified>
</cp:coreProperties>
</file>