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503" r:id="rId3"/>
    <p:sldId id="536" r:id="rId4"/>
    <p:sldId id="553" r:id="rId5"/>
    <p:sldId id="549" r:id="rId6"/>
    <p:sldId id="550" r:id="rId7"/>
    <p:sldId id="551" r:id="rId8"/>
    <p:sldId id="556" r:id="rId9"/>
    <p:sldId id="555" r:id="rId10"/>
    <p:sldId id="554" r:id="rId11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133"/>
    <a:srgbClr val="FF3300"/>
    <a:srgbClr val="FF9933"/>
    <a:srgbClr val="FF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80" autoAdjust="0"/>
    <p:restoredTop sz="97854" autoAdjust="0"/>
  </p:normalViewPr>
  <p:slideViewPr>
    <p:cSldViewPr snapToGrid="0">
      <p:cViewPr>
        <p:scale>
          <a:sx n="75" d="100"/>
          <a:sy n="75" d="100"/>
        </p:scale>
        <p:origin x="-37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"/>
    </p:cViewPr>
  </p:sorterViewPr>
  <p:notesViewPr>
    <p:cSldViewPr snapToGrid="0">
      <p:cViewPr>
        <p:scale>
          <a:sx n="100" d="100"/>
          <a:sy n="100" d="100"/>
        </p:scale>
        <p:origin x="-2136" y="210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GB"/>
              <a:t>doc.: IEEE 802.11-11/1507r1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November 2011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/>
            </a:lvl1pPr>
          </a:lstStyle>
          <a:p>
            <a:pPr>
              <a:defRPr/>
            </a:pPr>
            <a:r>
              <a:rPr lang="en-GB"/>
              <a:t>Page </a:t>
            </a:r>
            <a:fld id="{A0C5F8E5-BF0A-44B8-B6F7-62133F37F5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GB"/>
              <a:t>Submission</a:t>
            </a: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56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GB"/>
              <a:t>doc.: IEEE 802.11-11/1507r1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November 2011</a:t>
            </a:r>
            <a:endParaRPr lang="en-GB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/>
            </a:lvl1pPr>
          </a:lstStyle>
          <a:p>
            <a:pPr>
              <a:defRPr/>
            </a:pPr>
            <a:r>
              <a:rPr lang="en-GB"/>
              <a:t>Page </a:t>
            </a:r>
            <a:fld id="{C92A84F8-9420-47DA-ACE4-54C0735550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/>
              <a:t>Submission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896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 smtClean="0"/>
              <a:t>doc.: IEEE 802.11-11/1507r1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2011</a:t>
            </a:r>
            <a:endParaRPr lang="en-GB" sz="1400" dirty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EE9FD4B5-9F16-4937-B1B7-69D568CC7953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 smtClean="0"/>
              <a:t>doc.: IEEE 802.11-11/1507r1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2011</a:t>
            </a:r>
            <a:endParaRPr lang="en-GB" sz="1400" dirty="0"/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66EC16FD-D226-49CD-A1D1-E39E0764AB9C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9978DA14-704B-4B0B-AB16-03EFD8E500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233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460AE91D-AA9C-4A6C-82D8-70474C0B3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5D399389-B1E7-44F3-9F88-BF5E596B5D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4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Simone Merlin, Qualcomm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0398A38-6E69-494A-AAFE-E503EA62A7B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930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6A3E5F2C-1D2B-4D7F-8AFE-8B48F78D2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30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D70FFE24-ACCE-48D6-B3E0-475DC4CAA1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30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C22DA52B-8B78-4A3F-9785-FB799BCC5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5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7E9B3EF2-9834-4BFA-B9D6-7EE084091B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7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D7583AED-54F8-4FDD-94BD-24FBAFAEC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4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A81FBB72-20CF-425B-B069-F3A59D0EDF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51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20475340-4065-41B1-89FD-7FF66057C0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03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6352" y="6475413"/>
            <a:ext cx="19075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GB" dirty="0" smtClean="0"/>
              <a:t>Hemanth Sampath, Qualcomm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/>
            </a:lvl1pPr>
          </a:lstStyle>
          <a:p>
            <a:pPr>
              <a:defRPr/>
            </a:pPr>
            <a:r>
              <a:rPr lang="en-GB" dirty="0"/>
              <a:t>Slide </a:t>
            </a:r>
            <a:fld id="{00398A38-6E69-494A-AAFE-E503EA62A7B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GB" sz="1800" b="1" dirty="0"/>
              <a:t>doc.: IEEE </a:t>
            </a:r>
            <a:r>
              <a:rPr lang="en-GB" sz="1800" b="1" dirty="0" smtClean="0"/>
              <a:t>802.11-13/0800r3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7" r:id="rId1"/>
    <p:sldLayoutId id="2147485278" r:id="rId2"/>
    <p:sldLayoutId id="2147485279" r:id="rId3"/>
    <p:sldLayoutId id="2147485280" r:id="rId4"/>
    <p:sldLayoutId id="2147485281" r:id="rId5"/>
    <p:sldLayoutId id="2147485282" r:id="rId6"/>
    <p:sldLayoutId id="2147485283" r:id="rId7"/>
    <p:sldLayoutId id="2147485284" r:id="rId8"/>
    <p:sldLayoutId id="2147485285" r:id="rId9"/>
    <p:sldLayoutId id="2147485286" r:id="rId10"/>
    <p:sldLayoutId id="214748528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3EDB9739-E51D-46B6-815E-0242D50E1E35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GB" sz="2800" dirty="0" smtClean="0"/>
              <a:t>HEW Study Group Documentation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73100" y="176847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2013-07-15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647700" y="23399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1332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436687" cy="338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600" dirty="0" smtClean="0"/>
              <a:t>July 2013</a:t>
            </a:r>
            <a:endParaRPr lang="en-US" sz="1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476835"/>
              </p:ext>
            </p:extLst>
          </p:nvPr>
        </p:nvGraphicFramePr>
        <p:xfrm>
          <a:off x="838200" y="2819400"/>
          <a:ext cx="70866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1" name="Document" r:id="rId4" imgW="9010918" imgH="4127697" progId="Word.Document.8">
                  <p:embed/>
                </p:oleObj>
              </mc:Choice>
              <mc:Fallback>
                <p:oleObj name="Document" r:id="rId4" imgW="9010918" imgH="412769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7086600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[1] S. Merlin,  G. Barriac. </a:t>
            </a:r>
            <a:r>
              <a:rPr lang="en-US" sz="2000" b="0" i="1" dirty="0" smtClean="0"/>
              <a:t>‘HEW </a:t>
            </a:r>
            <a:r>
              <a:rPr lang="en-US" sz="2000" b="0" i="1" dirty="0"/>
              <a:t>scenarios and </a:t>
            </a:r>
            <a:r>
              <a:rPr lang="en-US" sz="2000" b="0" i="1" dirty="0" smtClean="0"/>
              <a:t>goals’</a:t>
            </a:r>
            <a:r>
              <a:rPr lang="en-US" sz="2000" b="0" dirty="0" smtClean="0"/>
              <a:t>. Doc.: IEEE 802.11-13/0542r0.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5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12900"/>
            <a:ext cx="7772400" cy="4876800"/>
          </a:xfrm>
        </p:spPr>
        <p:txBody>
          <a:bodyPr/>
          <a:lstStyle/>
          <a:p>
            <a:pPr lvl="1"/>
            <a:endParaRPr lang="en-US" dirty="0" smtClean="0"/>
          </a:p>
          <a:p>
            <a:pPr lvl="1"/>
            <a:endParaRPr lang="en-US" sz="1600" dirty="0" smtClean="0"/>
          </a:p>
          <a:p>
            <a:r>
              <a:rPr lang="en-US" sz="2000" dirty="0"/>
              <a:t>This presentation provides our view </a:t>
            </a:r>
            <a:r>
              <a:rPr lang="en-US" sz="2000" dirty="0" smtClean="0"/>
              <a:t>on the Study Group documentation that could help define PAR and enhance TG spec development.</a:t>
            </a:r>
            <a:endParaRPr lang="en-US" sz="2000" dirty="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63379"/>
            <a:ext cx="838371" cy="24622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dirty="0" smtClean="0"/>
              <a:t>July 2013</a:t>
            </a:r>
            <a:endParaRPr lang="en-US" sz="1600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85547F36-AB5C-4BD5-BE72-9E3A4ECD0EDD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368300"/>
            <a:ext cx="8039100" cy="1066800"/>
          </a:xfrm>
        </p:spPr>
        <p:txBody>
          <a:bodyPr/>
          <a:lstStyle/>
          <a:p>
            <a:r>
              <a:rPr lang="en-US" dirty="0" smtClean="0"/>
              <a:t>Background:  11ac PAR and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447800"/>
            <a:ext cx="8166100" cy="5003800"/>
          </a:xfrm>
        </p:spPr>
        <p:txBody>
          <a:bodyPr/>
          <a:lstStyle/>
          <a:p>
            <a:r>
              <a:rPr lang="en-US" sz="2000" dirty="0" smtClean="0"/>
              <a:t>11ac PAR focused </a:t>
            </a:r>
            <a:r>
              <a:rPr lang="en-US" sz="2000" dirty="0"/>
              <a:t>on optimizing link </a:t>
            </a:r>
            <a:r>
              <a:rPr lang="en-US" sz="2000" dirty="0" smtClean="0"/>
              <a:t>throughput in an </a:t>
            </a:r>
            <a:r>
              <a:rPr lang="en-US" sz="2000" u="sng" dirty="0" smtClean="0"/>
              <a:t>isolated</a:t>
            </a:r>
            <a:r>
              <a:rPr lang="en-US" sz="2000" dirty="0" smtClean="0"/>
              <a:t> BSS.</a:t>
            </a:r>
          </a:p>
          <a:p>
            <a:pPr lvl="1"/>
            <a:r>
              <a:rPr lang="en-US" sz="1800" dirty="0"/>
              <a:t>PAR: “</a:t>
            </a:r>
            <a:r>
              <a:rPr lang="en-GB" sz="1800" dirty="0"/>
              <a:t>A maximum multi-station (STA) throughput (measured at the MAC data service access point), of at least </a:t>
            </a:r>
            <a:r>
              <a:rPr lang="en-GB" sz="1800" u="sng" dirty="0" smtClean="0"/>
              <a:t>1 Gbps </a:t>
            </a:r>
            <a:r>
              <a:rPr lang="en-GB" sz="1800" dirty="0"/>
              <a:t>and a maximum single link throughput (measured at the MAC data service access point), of at least </a:t>
            </a:r>
            <a:r>
              <a:rPr lang="en-GB" sz="1800" u="sng" dirty="0"/>
              <a:t>500 Mbps</a:t>
            </a:r>
            <a:r>
              <a:rPr lang="en-GB" sz="1800" dirty="0"/>
              <a:t>.” </a:t>
            </a:r>
          </a:p>
          <a:p>
            <a:r>
              <a:rPr lang="en-GB" sz="2000" dirty="0"/>
              <a:t>Techniques &amp; potential gains over 11n were understood even during SG </a:t>
            </a:r>
            <a:r>
              <a:rPr lang="en-GB" sz="2000" dirty="0" smtClean="0"/>
              <a:t>phase.  </a:t>
            </a:r>
            <a:endParaRPr lang="en-GB" sz="2000" dirty="0"/>
          </a:p>
          <a:p>
            <a:pPr lvl="1"/>
            <a:r>
              <a:rPr lang="en-GB" sz="1800" dirty="0"/>
              <a:t>MIMO, 80 MHz BW, MU-MIMO etc.</a:t>
            </a:r>
          </a:p>
          <a:p>
            <a:pPr lvl="1"/>
            <a:r>
              <a:rPr lang="en-GB" sz="1800" dirty="0"/>
              <a:t>11ac 5C feasibility demonstration was relatively </a:t>
            </a:r>
            <a:r>
              <a:rPr lang="en-GB" sz="1800" dirty="0" smtClean="0"/>
              <a:t>easy. </a:t>
            </a:r>
            <a:endParaRPr lang="en-GB" sz="1800" dirty="0"/>
          </a:p>
          <a:p>
            <a:pPr lvl="1"/>
            <a:endParaRPr lang="en-GB" sz="1800" dirty="0"/>
          </a:p>
          <a:p>
            <a:r>
              <a:rPr lang="en-GB" dirty="0" smtClean="0"/>
              <a:t>The following documents were not needed until TG phase.</a:t>
            </a:r>
          </a:p>
          <a:p>
            <a:pPr lvl="1"/>
            <a:r>
              <a:rPr lang="en-GB" dirty="0" smtClean="0"/>
              <a:t>Channel model document.</a:t>
            </a:r>
          </a:p>
          <a:p>
            <a:pPr lvl="1"/>
            <a:r>
              <a:rPr lang="en-GB" dirty="0" smtClean="0"/>
              <a:t>Functional Requirements, Evaluation Methodology &amp; Simulation Scenario document (FR-EM document).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US" sz="1200" dirty="0"/>
          </a:p>
          <a:p>
            <a:pPr lvl="2"/>
            <a:endParaRPr lang="en-US" sz="1600" dirty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368300"/>
            <a:ext cx="7772400" cy="1066800"/>
          </a:xfrm>
        </p:spPr>
        <p:txBody>
          <a:bodyPr/>
          <a:lstStyle/>
          <a:p>
            <a:r>
              <a:rPr lang="en-US" dirty="0" smtClean="0"/>
              <a:t>HEW PAR and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447800"/>
            <a:ext cx="7988300" cy="5003800"/>
          </a:xfrm>
        </p:spPr>
        <p:txBody>
          <a:bodyPr/>
          <a:lstStyle/>
          <a:p>
            <a:pPr marL="342900" lvl="2" indent="-342900"/>
            <a:r>
              <a:rPr lang="en-US" sz="2000" dirty="0" smtClean="0"/>
              <a:t>HEW </a:t>
            </a:r>
            <a:r>
              <a:rPr lang="en-US" sz="2000" dirty="0"/>
              <a:t>study group formed in March 2013 has a focus on improving efficiency &amp; area throughputs in indoor and outdoor environments, dense networks, moderate to heavy user loaded APs, and presence of interfering </a:t>
            </a:r>
            <a:r>
              <a:rPr lang="en-US" sz="2000" dirty="0" smtClean="0"/>
              <a:t>sources.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HEW SG is faced with a different set of challenges compared to VHT SG.</a:t>
            </a:r>
            <a:endParaRPr lang="en-US" sz="2000" dirty="0"/>
          </a:p>
          <a:p>
            <a:pPr lvl="1"/>
            <a:r>
              <a:rPr lang="en-US" sz="1800" dirty="0" smtClean="0"/>
              <a:t>Don’t understand what metrics to use in PAR.</a:t>
            </a:r>
          </a:p>
          <a:p>
            <a:pPr lvl="1"/>
            <a:r>
              <a:rPr lang="en-US" sz="1800" dirty="0" smtClean="0"/>
              <a:t>Don’t understand how to assess feasibility. </a:t>
            </a:r>
          </a:p>
          <a:p>
            <a:pPr lvl="1"/>
            <a:r>
              <a:rPr lang="en-US" sz="1800" dirty="0" smtClean="0"/>
              <a:t>Don’t know how to quantify gains over 11ac.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Hence, HEW SG may need some additional “guiding” </a:t>
            </a:r>
            <a:r>
              <a:rPr lang="en-US" sz="2000" dirty="0"/>
              <a:t>documents to help </a:t>
            </a:r>
            <a:r>
              <a:rPr lang="en-US" sz="2000" dirty="0" smtClean="0"/>
              <a:t>form PAR </a:t>
            </a:r>
            <a:r>
              <a:rPr lang="en-US" sz="2000" dirty="0"/>
              <a:t>metrics and </a:t>
            </a:r>
            <a:r>
              <a:rPr lang="en-US" sz="2000" dirty="0" smtClean="0"/>
              <a:t>feasibility [1]</a:t>
            </a:r>
            <a:endParaRPr lang="en-US" sz="2000" dirty="0"/>
          </a:p>
          <a:p>
            <a:pPr lvl="1"/>
            <a:r>
              <a:rPr lang="en-US" sz="1800" dirty="0"/>
              <a:t>These documents can </a:t>
            </a:r>
            <a:r>
              <a:rPr lang="en-US" sz="1800" dirty="0" smtClean="0"/>
              <a:t>be </a:t>
            </a:r>
            <a:r>
              <a:rPr lang="en-US" sz="1800" dirty="0"/>
              <a:t>leveraged by </a:t>
            </a:r>
            <a:r>
              <a:rPr lang="en-US" sz="1800" dirty="0" smtClean="0"/>
              <a:t>TG, to create the appropriate TG documents, and </a:t>
            </a:r>
            <a:r>
              <a:rPr lang="en-US" sz="1800" dirty="0"/>
              <a:t>help accelerate </a:t>
            </a:r>
            <a:r>
              <a:rPr lang="en-US" sz="1800" dirty="0" smtClean="0"/>
              <a:t>overall spec </a:t>
            </a:r>
            <a:r>
              <a:rPr lang="en-US" sz="1800" dirty="0"/>
              <a:t>development process.</a:t>
            </a:r>
          </a:p>
          <a:p>
            <a:pPr lvl="1"/>
            <a:endParaRPr lang="en-US" sz="1800" dirty="0"/>
          </a:p>
          <a:p>
            <a:pPr lvl="1"/>
            <a:endParaRPr lang="en-US" sz="16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1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00100"/>
          </a:xfrm>
        </p:spPr>
        <p:txBody>
          <a:bodyPr/>
          <a:lstStyle/>
          <a:p>
            <a:r>
              <a:rPr lang="en-US" dirty="0" smtClean="0"/>
              <a:t>Proposed Document Creation in 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8600"/>
            <a:ext cx="8051800" cy="4965700"/>
          </a:xfrm>
        </p:spPr>
        <p:txBody>
          <a:bodyPr/>
          <a:lstStyle/>
          <a:p>
            <a:r>
              <a:rPr lang="en-US" sz="2000" dirty="0" smtClean="0"/>
              <a:t>Usage </a:t>
            </a:r>
            <a:r>
              <a:rPr lang="en-US" sz="2000" dirty="0"/>
              <a:t>Model Document </a:t>
            </a:r>
            <a:r>
              <a:rPr lang="en-US" sz="2000" dirty="0" smtClean="0"/>
              <a:t>incorporating WFA feedback.</a:t>
            </a:r>
          </a:p>
          <a:p>
            <a:pPr lvl="1"/>
            <a:r>
              <a:rPr lang="en-US" sz="1800" dirty="0" smtClean="0"/>
              <a:t>To have clear understanding of key categories and priorities for HEW.</a:t>
            </a:r>
            <a:endParaRPr lang="en-US" sz="2000" dirty="0" smtClean="0"/>
          </a:p>
          <a:p>
            <a:r>
              <a:rPr lang="en-US" sz="2000" dirty="0"/>
              <a:t>Channel Model document</a:t>
            </a:r>
          </a:p>
          <a:p>
            <a:pPr lvl="1"/>
            <a:r>
              <a:rPr lang="en-US" sz="1800" dirty="0" smtClean="0"/>
              <a:t>Identify Indoor &amp; </a:t>
            </a:r>
            <a:r>
              <a:rPr lang="en-US" sz="1800" dirty="0"/>
              <a:t>outdoor </a:t>
            </a:r>
            <a:r>
              <a:rPr lang="en-US" sz="1800" dirty="0" smtClean="0"/>
              <a:t>channel models, derived from usage models</a:t>
            </a:r>
            <a:endParaRPr lang="en-US" sz="2000" dirty="0" smtClean="0"/>
          </a:p>
          <a:p>
            <a:r>
              <a:rPr lang="en-US" sz="2000" dirty="0" smtClean="0"/>
              <a:t>Simulation Scenario document</a:t>
            </a:r>
          </a:p>
          <a:p>
            <a:pPr lvl="1"/>
            <a:r>
              <a:rPr lang="en-US" sz="1800" dirty="0"/>
              <a:t>Identify </a:t>
            </a:r>
            <a:r>
              <a:rPr lang="en-US" sz="1800" dirty="0" smtClean="0"/>
              <a:t>a minimum set of representative simulation </a:t>
            </a:r>
            <a:r>
              <a:rPr lang="en-US" sz="1800" dirty="0"/>
              <a:t>scenarios </a:t>
            </a:r>
            <a:r>
              <a:rPr lang="en-US" sz="1800" dirty="0" smtClean="0"/>
              <a:t>(e.g.: </a:t>
            </a:r>
            <a:r>
              <a:rPr lang="en-US" sz="1800" dirty="0"/>
              <a:t>residential, enterprise </a:t>
            </a:r>
            <a:r>
              <a:rPr lang="en-US" sz="1800" dirty="0" smtClean="0"/>
              <a:t>and/or outdoor metro), derived from usage models.</a:t>
            </a:r>
          </a:p>
          <a:p>
            <a:pPr lvl="1"/>
            <a:r>
              <a:rPr lang="en-US" sz="1800" dirty="0" smtClean="0"/>
              <a:t>Include associated traffic models, metrics and reference channel models.</a:t>
            </a:r>
            <a:endParaRPr lang="en-US" sz="1800" dirty="0"/>
          </a:p>
          <a:p>
            <a:r>
              <a:rPr lang="en-US" sz="2000" dirty="0" smtClean="0"/>
              <a:t>Evaluation Methodology document</a:t>
            </a:r>
          </a:p>
          <a:p>
            <a:pPr lvl="1"/>
            <a:r>
              <a:rPr lang="en-US" sz="1800" dirty="0" smtClean="0"/>
              <a:t>Identify performance comparison metrics to evaluate gains of proposals.</a:t>
            </a:r>
          </a:p>
          <a:p>
            <a:pPr lvl="1"/>
            <a:r>
              <a:rPr lang="en-US" sz="1800" dirty="0" smtClean="0"/>
              <a:t>Include PHY and MAC modeling parameters, PHY abstraction &amp; interference modeling.</a:t>
            </a:r>
          </a:p>
          <a:p>
            <a:pPr lvl="1"/>
            <a:endParaRPr lang="en-US" sz="2000" i="1" dirty="0" smtClean="0"/>
          </a:p>
          <a:p>
            <a:pPr marL="0" indent="0">
              <a:buNone/>
            </a:pPr>
            <a:r>
              <a:rPr lang="en-US" sz="2000" i="1" dirty="0" smtClean="0"/>
              <a:t>Note:  Above SG Documents can be developed in parallel.  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</p:spPr>
        <p:txBody>
          <a:bodyPr/>
          <a:lstStyle/>
          <a:p>
            <a:r>
              <a:rPr lang="en-GB" dirty="0" smtClean="0"/>
              <a:t>Hemanth Sampath,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dirty="0" smtClean="0"/>
              <a:t>Slide </a:t>
            </a:r>
            <a:fld id="{0721D90D-AA64-489D-8DE0-C9BD3D2E6FD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92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smtClean="0"/>
              <a:t>Benefits of Early SG Documentation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r>
              <a:rPr lang="en-US" sz="2000" dirty="0" smtClean="0"/>
              <a:t>Help </a:t>
            </a:r>
            <a:r>
              <a:rPr lang="en-US" sz="2000" dirty="0"/>
              <a:t>form PAR metrics and </a:t>
            </a:r>
            <a:r>
              <a:rPr lang="en-US" sz="2000" dirty="0" smtClean="0"/>
              <a:t>scope.</a:t>
            </a:r>
          </a:p>
          <a:p>
            <a:endParaRPr lang="en-US" sz="2000" dirty="0"/>
          </a:p>
          <a:p>
            <a:r>
              <a:rPr lang="en-US" sz="2000" dirty="0" smtClean="0"/>
              <a:t>Establishes </a:t>
            </a:r>
            <a:r>
              <a:rPr lang="en-US" sz="2000" dirty="0"/>
              <a:t>well-defined </a:t>
            </a:r>
            <a:r>
              <a:rPr lang="en-US" sz="2000" dirty="0" smtClean="0"/>
              <a:t>scenarios and test methodology </a:t>
            </a:r>
            <a:r>
              <a:rPr lang="en-US" sz="2000" dirty="0"/>
              <a:t>to </a:t>
            </a:r>
            <a:r>
              <a:rPr lang="en-US" sz="2000" dirty="0" smtClean="0"/>
              <a:t>evaluate </a:t>
            </a:r>
            <a:r>
              <a:rPr lang="en-US" sz="2000" dirty="0"/>
              <a:t>potential gains and </a:t>
            </a:r>
            <a:r>
              <a:rPr lang="en-US" sz="2000" dirty="0" smtClean="0"/>
              <a:t>feasibility.</a:t>
            </a:r>
            <a:endParaRPr lang="en-US" sz="1600" dirty="0"/>
          </a:p>
          <a:p>
            <a:pPr lvl="1"/>
            <a:r>
              <a:rPr lang="en-US" sz="1800" dirty="0"/>
              <a:t>Needed anyway </a:t>
            </a:r>
            <a:r>
              <a:rPr lang="en-US" sz="1800" dirty="0" smtClean="0"/>
              <a:t>in TG </a:t>
            </a:r>
            <a:r>
              <a:rPr lang="en-US" sz="1800" dirty="0"/>
              <a:t>to reproduce/verify results </a:t>
            </a:r>
            <a:r>
              <a:rPr lang="en-US" sz="1800" dirty="0" smtClean="0"/>
              <a:t>or </a:t>
            </a:r>
            <a:r>
              <a:rPr lang="en-US" sz="1800" dirty="0"/>
              <a:t>show </a:t>
            </a:r>
            <a:r>
              <a:rPr lang="en-US" sz="1800" dirty="0" smtClean="0"/>
              <a:t>gains.</a:t>
            </a:r>
            <a:endParaRPr lang="en-US" sz="1800" dirty="0"/>
          </a:p>
          <a:p>
            <a:pPr lvl="1"/>
            <a:r>
              <a:rPr lang="en-US" sz="1800" dirty="0"/>
              <a:t>Avoids scenarios where proposals use “concocted simulations” to show gains.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Accelerate TG process.</a:t>
            </a:r>
            <a:endParaRPr lang="en-US" sz="2000" dirty="0"/>
          </a:p>
          <a:p>
            <a:pPr lvl="1"/>
            <a:r>
              <a:rPr lang="en-US" sz="1800" dirty="0"/>
              <a:t>Why wait until TG launch to </a:t>
            </a:r>
            <a:r>
              <a:rPr lang="en-US" sz="1800" dirty="0" smtClean="0"/>
              <a:t>start developing </a:t>
            </a:r>
            <a:r>
              <a:rPr lang="en-US" sz="1800" dirty="0"/>
              <a:t>these documents ?</a:t>
            </a:r>
          </a:p>
          <a:p>
            <a:pPr lvl="1"/>
            <a:r>
              <a:rPr lang="en-US" sz="1800" dirty="0"/>
              <a:t>Early documentation avoids lengthy “process” debates in TG phase</a:t>
            </a:r>
            <a:r>
              <a:rPr lang="en-US" sz="1800" dirty="0" smtClean="0"/>
              <a:t>.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6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0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 Results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pPr lvl="0"/>
            <a:r>
              <a:rPr lang="en-US" dirty="0"/>
              <a:t>Do you agree with the proposal to develop document(s) covering the following components ? </a:t>
            </a:r>
          </a:p>
          <a:p>
            <a:pPr lvl="1"/>
            <a:r>
              <a:rPr lang="en-US" dirty="0"/>
              <a:t>Channel model </a:t>
            </a:r>
          </a:p>
          <a:p>
            <a:pPr lvl="1"/>
            <a:r>
              <a:rPr lang="en-US" dirty="0"/>
              <a:t>Simulation scenario </a:t>
            </a:r>
          </a:p>
          <a:p>
            <a:pPr lvl="1"/>
            <a:r>
              <a:rPr lang="en-US" dirty="0"/>
              <a:t>Evaluation methodology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These </a:t>
            </a:r>
            <a:r>
              <a:rPr lang="en-US" sz="1800" dirty="0" smtClean="0"/>
              <a:t>document(s) </a:t>
            </a:r>
            <a:r>
              <a:rPr lang="en-US" sz="1800" dirty="0"/>
              <a:t>can be leveraged by </a:t>
            </a:r>
            <a:r>
              <a:rPr lang="en-US" sz="1800" dirty="0" smtClean="0"/>
              <a:t>TG, to </a:t>
            </a:r>
            <a:r>
              <a:rPr lang="en-US" sz="1800" dirty="0"/>
              <a:t>create the appropriate TG </a:t>
            </a:r>
            <a:r>
              <a:rPr lang="en-US" sz="1800" dirty="0" smtClean="0"/>
              <a:t>documents.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dirty="0" smtClean="0"/>
              <a:t>Yes - 95</a:t>
            </a:r>
          </a:p>
          <a:p>
            <a:pPr marL="457200" lvl="1" indent="0">
              <a:buNone/>
            </a:pPr>
            <a:r>
              <a:rPr lang="en-US" dirty="0" smtClean="0"/>
              <a:t>No  - 3</a:t>
            </a:r>
          </a:p>
          <a:p>
            <a:pPr marL="457200" lvl="1" indent="0">
              <a:buNone/>
            </a:pPr>
            <a:r>
              <a:rPr lang="en-US" dirty="0" smtClean="0"/>
              <a:t>Abstain - 4</a:t>
            </a:r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21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smtClean="0"/>
              <a:t>Follow-up to SP #1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711200" y="1663700"/>
            <a:ext cx="8140700" cy="4787900"/>
          </a:xfrm>
        </p:spPr>
        <p:txBody>
          <a:bodyPr/>
          <a:lstStyle/>
          <a:p>
            <a:r>
              <a:rPr lang="en-US" sz="2000" dirty="0"/>
              <a:t>General </a:t>
            </a:r>
            <a:r>
              <a:rPr lang="en-US" sz="2000" dirty="0" smtClean="0"/>
              <a:t>direction from SP#1 </a:t>
            </a:r>
            <a:r>
              <a:rPr lang="en-US" sz="2000" dirty="0"/>
              <a:t>is </a:t>
            </a:r>
            <a:r>
              <a:rPr lang="en-US" sz="2000" dirty="0" smtClean="0"/>
              <a:t>that the group overwhelmingly supports documentation</a:t>
            </a:r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ollate </a:t>
            </a:r>
            <a:r>
              <a:rPr lang="en-US" sz="1600" dirty="0"/>
              <a:t>presentations into </a:t>
            </a:r>
            <a:r>
              <a:rPr lang="en-US" sz="1600" dirty="0" smtClean="0"/>
              <a:t>document</a:t>
            </a:r>
            <a:r>
              <a:rPr lang="en-US" sz="1600" dirty="0"/>
              <a:t>, similar to Usage model document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2000" dirty="0" smtClean="0"/>
              <a:t>Held offline discussions with parties</a:t>
            </a:r>
            <a:r>
              <a:rPr lang="en-US" sz="2000" dirty="0"/>
              <a:t> </a:t>
            </a:r>
            <a:r>
              <a:rPr lang="en-US" sz="2000" dirty="0" smtClean="0"/>
              <a:t>who expressed interest in editing document(s).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/>
              <a:t>Converged to the following documentation </a:t>
            </a:r>
            <a:r>
              <a:rPr lang="en-US" sz="2000" dirty="0" smtClean="0"/>
              <a:t>and editors</a:t>
            </a:r>
          </a:p>
          <a:p>
            <a:pPr marL="457200" lvl="1" indent="0">
              <a:buNone/>
            </a:pPr>
            <a:r>
              <a:rPr lang="en-US" sz="1800" dirty="0" smtClean="0"/>
              <a:t>1.   </a:t>
            </a:r>
            <a:r>
              <a:rPr lang="en-US" sz="1800" u="sng" dirty="0" smtClean="0"/>
              <a:t>Channel </a:t>
            </a:r>
            <a:r>
              <a:rPr lang="en-US" sz="1800" u="sng" dirty="0"/>
              <a:t>Model Document</a:t>
            </a:r>
            <a:r>
              <a:rPr lang="en-US" sz="1800" dirty="0"/>
              <a:t>: </a:t>
            </a:r>
          </a:p>
          <a:p>
            <a:pPr lvl="2"/>
            <a:r>
              <a:rPr lang="en-US" dirty="0"/>
              <a:t>Editor: </a:t>
            </a:r>
            <a:r>
              <a:rPr lang="en-US" dirty="0" err="1"/>
              <a:t>Jianhan</a:t>
            </a:r>
            <a:r>
              <a:rPr lang="en-US" dirty="0"/>
              <a:t> Liu (</a:t>
            </a:r>
            <a:r>
              <a:rPr lang="en-US" dirty="0" err="1"/>
              <a:t>Mediatek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/>
              <a:t>Co-editor</a:t>
            </a:r>
            <a:r>
              <a:rPr lang="en-US" sz="1600" dirty="0" smtClean="0"/>
              <a:t>: </a:t>
            </a:r>
            <a:r>
              <a:rPr lang="en-US" dirty="0" err="1"/>
              <a:t>Wookbong</a:t>
            </a:r>
            <a:r>
              <a:rPr lang="en-US" dirty="0"/>
              <a:t> Lee (LG)</a:t>
            </a:r>
            <a:endParaRPr lang="en-US" dirty="0"/>
          </a:p>
          <a:p>
            <a:pPr marL="457200" lvl="1" indent="0">
              <a:buNone/>
            </a:pPr>
            <a:r>
              <a:rPr lang="en-US" sz="1800" dirty="0" smtClean="0"/>
              <a:t>2.   </a:t>
            </a:r>
            <a:r>
              <a:rPr lang="en-US" sz="1800" u="sng" dirty="0" smtClean="0"/>
              <a:t>Simulation </a:t>
            </a:r>
            <a:r>
              <a:rPr lang="en-US" sz="1800" u="sng" dirty="0"/>
              <a:t>Scenario and Evaluation Methodology Document</a:t>
            </a:r>
            <a:r>
              <a:rPr lang="en-US" sz="1800" dirty="0"/>
              <a:t>:</a:t>
            </a:r>
          </a:p>
          <a:p>
            <a:pPr lvl="2"/>
            <a:r>
              <a:rPr lang="en-US" dirty="0"/>
              <a:t>Editor: Robert Stacey (Intel)</a:t>
            </a:r>
          </a:p>
          <a:p>
            <a:pPr lvl="2"/>
            <a:r>
              <a:rPr lang="en-US" dirty="0"/>
              <a:t>Co-editors:  </a:t>
            </a:r>
            <a:endParaRPr lang="en-US" dirty="0" smtClean="0"/>
          </a:p>
          <a:p>
            <a:pPr lvl="3"/>
            <a:r>
              <a:rPr lang="en-US" sz="1800" dirty="0" smtClean="0"/>
              <a:t>Ron </a:t>
            </a:r>
            <a:r>
              <a:rPr lang="en-US" sz="1800" dirty="0"/>
              <a:t>Porat (</a:t>
            </a:r>
            <a:r>
              <a:rPr lang="en-US" sz="1800" dirty="0" smtClean="0"/>
              <a:t>Broadcom) – Evaluation Methodology.</a:t>
            </a:r>
          </a:p>
          <a:p>
            <a:pPr lvl="3"/>
            <a:r>
              <a:rPr lang="en-US" sz="1800" dirty="0" smtClean="0"/>
              <a:t>Simone </a:t>
            </a:r>
            <a:r>
              <a:rPr lang="en-US" sz="1800" dirty="0"/>
              <a:t>Merlin (</a:t>
            </a:r>
            <a:r>
              <a:rPr lang="en-US" sz="1800" dirty="0" smtClean="0"/>
              <a:t>Qualcomm) – Simulation Scenarios.</a:t>
            </a:r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17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>
          <a:xfrm>
            <a:off x="673100" y="546100"/>
            <a:ext cx="7772400" cy="1066800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#2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60400" y="1663700"/>
            <a:ext cx="7988300" cy="4787900"/>
          </a:xfrm>
        </p:spPr>
        <p:txBody>
          <a:bodyPr/>
          <a:lstStyle/>
          <a:p>
            <a:pPr lvl="0"/>
            <a:r>
              <a:rPr lang="en-US" dirty="0"/>
              <a:t>Do you agree with the </a:t>
            </a:r>
            <a:r>
              <a:rPr lang="en-US" dirty="0" smtClean="0"/>
              <a:t>proposal to create the following documents ? </a:t>
            </a:r>
            <a:endParaRPr lang="en-US" dirty="0"/>
          </a:p>
          <a:p>
            <a:pPr marL="457200" lvl="1" indent="0">
              <a:buNone/>
            </a:pPr>
            <a:r>
              <a:rPr lang="en-US" sz="1800" dirty="0" smtClean="0"/>
              <a:t>1</a:t>
            </a:r>
            <a:r>
              <a:rPr lang="en-US" sz="1800" dirty="0"/>
              <a:t>.   </a:t>
            </a:r>
            <a:r>
              <a:rPr lang="en-US" sz="1800" u="sng" dirty="0"/>
              <a:t>Channel Model Document</a:t>
            </a:r>
            <a:r>
              <a:rPr lang="en-US" sz="1800" dirty="0"/>
              <a:t>: </a:t>
            </a:r>
          </a:p>
          <a:p>
            <a:pPr lvl="2"/>
            <a:r>
              <a:rPr lang="en-US" dirty="0"/>
              <a:t>Editor: </a:t>
            </a:r>
            <a:r>
              <a:rPr lang="en-US" dirty="0" smtClean="0"/>
              <a:t> </a:t>
            </a:r>
            <a:r>
              <a:rPr lang="en-US" dirty="0" err="1" smtClean="0"/>
              <a:t>Jianhan</a:t>
            </a:r>
            <a:r>
              <a:rPr lang="en-US" dirty="0" smtClean="0"/>
              <a:t>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/>
              <a:t>Co-editor</a:t>
            </a:r>
            <a:r>
              <a:rPr lang="en-US" dirty="0" smtClean="0"/>
              <a:t>: </a:t>
            </a:r>
            <a:r>
              <a:rPr lang="en-US" dirty="0" err="1"/>
              <a:t>Wookbong</a:t>
            </a:r>
            <a:r>
              <a:rPr lang="en-US" dirty="0"/>
              <a:t> Lee (LG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>
              <a:buNone/>
            </a:pPr>
            <a:r>
              <a:rPr lang="en-US" sz="1800" dirty="0"/>
              <a:t>2.   </a:t>
            </a:r>
            <a:r>
              <a:rPr lang="en-US" sz="1800" u="sng" dirty="0"/>
              <a:t>Simulation Scenario and Evaluation Methodology Document</a:t>
            </a:r>
            <a:r>
              <a:rPr lang="en-US" sz="1800" dirty="0"/>
              <a:t>:</a:t>
            </a:r>
          </a:p>
          <a:p>
            <a:pPr lvl="2"/>
            <a:r>
              <a:rPr lang="en-US" dirty="0"/>
              <a:t>Editor: Robert Stacey (Intel)</a:t>
            </a:r>
          </a:p>
          <a:p>
            <a:pPr lvl="2"/>
            <a:r>
              <a:rPr lang="en-US" dirty="0" smtClean="0"/>
              <a:t>Co-editors:  </a:t>
            </a:r>
          </a:p>
          <a:p>
            <a:pPr lvl="3"/>
            <a:r>
              <a:rPr lang="en-US" sz="1800" dirty="0"/>
              <a:t>Ron Porat (</a:t>
            </a:r>
            <a:r>
              <a:rPr lang="en-US" sz="1800" dirty="0" smtClean="0"/>
              <a:t>Broadcom) </a:t>
            </a:r>
            <a:r>
              <a:rPr lang="en-US" sz="1800" dirty="0"/>
              <a:t>– Evaluation Methodology.</a:t>
            </a:r>
          </a:p>
          <a:p>
            <a:pPr lvl="3"/>
            <a:r>
              <a:rPr lang="en-US" sz="1800" dirty="0" smtClean="0"/>
              <a:t>Simone </a:t>
            </a:r>
            <a:r>
              <a:rPr lang="en-US" sz="1800" dirty="0"/>
              <a:t>Merlin (</a:t>
            </a:r>
            <a:r>
              <a:rPr lang="en-US" sz="1800" dirty="0" smtClean="0"/>
              <a:t>Qualcomm) </a:t>
            </a:r>
            <a:r>
              <a:rPr lang="en-US" sz="1800" dirty="0"/>
              <a:t>– Simulation Scenarios</a:t>
            </a:r>
            <a:r>
              <a:rPr lang="en-US" sz="1800" dirty="0" smtClean="0"/>
              <a:t>.</a:t>
            </a:r>
            <a:endParaRPr lang="en-US" sz="1800" dirty="0"/>
          </a:p>
          <a:p>
            <a:pPr lvl="3"/>
            <a:endParaRPr lang="en-US" sz="1800" dirty="0"/>
          </a:p>
          <a:p>
            <a:pPr marL="457200" lvl="1" indent="0">
              <a:buNone/>
            </a:pPr>
            <a:r>
              <a:rPr lang="en-US" dirty="0" smtClean="0"/>
              <a:t>Yes -</a:t>
            </a:r>
          </a:p>
          <a:p>
            <a:pPr marL="457200" lvl="1" indent="0">
              <a:buNone/>
            </a:pPr>
            <a:r>
              <a:rPr lang="en-US" dirty="0" smtClean="0"/>
              <a:t>No  - </a:t>
            </a:r>
          </a:p>
          <a:p>
            <a:pPr marL="457200" lvl="1" indent="0">
              <a:buNone/>
            </a:pPr>
            <a:r>
              <a:rPr lang="en-US" dirty="0" smtClean="0"/>
              <a:t>Abstain - </a:t>
            </a:r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July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6352" y="6475413"/>
            <a:ext cx="190757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Hemanth Sampath,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Slide </a:t>
            </a:r>
            <a:fld id="{7113053D-CD18-40A7-B4AE-8A80B9F7AE41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1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34565</TotalTime>
  <Words>824</Words>
  <Application>Microsoft Office PowerPoint</Application>
  <PresentationFormat>On-screen Show (4:3)</PresentationFormat>
  <Paragraphs>135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HEW Study Group Documentation</vt:lpstr>
      <vt:lpstr>Abstract</vt:lpstr>
      <vt:lpstr>Background:  11ac PAR and Documentation</vt:lpstr>
      <vt:lpstr>HEW PAR and Documentation</vt:lpstr>
      <vt:lpstr>Proposed Document Creation in SG</vt:lpstr>
      <vt:lpstr>Benefits of Early SG Documentation</vt:lpstr>
      <vt:lpstr>Strawpoll #1 Results</vt:lpstr>
      <vt:lpstr>Follow-up to SP #1</vt:lpstr>
      <vt:lpstr>Strawpoll #2</vt:lpstr>
      <vt:lpstr>Reference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High-efficiency WLAN Straw poll</dc:title>
  <dc:creator>Merlin, Simone</dc:creator>
  <cp:lastModifiedBy>Sampath, Hemanth</cp:lastModifiedBy>
  <cp:revision>1112</cp:revision>
  <cp:lastPrinted>1998-02-10T13:28:06Z</cp:lastPrinted>
  <dcterms:created xsi:type="dcterms:W3CDTF">2004-12-02T14:01:45Z</dcterms:created>
  <dcterms:modified xsi:type="dcterms:W3CDTF">2013-07-18T13:52:18Z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-17176880</vt:i4>
  </property>
  <property fmtid="{D5CDD505-2E9C-101B-9397-08002B2CF9AE}" pid="3" name="_NewReviewCycle">
    <vt:lpwstr/>
  </property>
  <property fmtid="{D5CDD505-2E9C-101B-9397-08002B2CF9AE}" pid="4" name="_EmailSubject">
    <vt:lpwstr>Revised IEEE document - Pls. comment</vt:lpwstr>
  </property>
  <property fmtid="{D5CDD505-2E9C-101B-9397-08002B2CF9AE}" pid="5" name="_AuthorEmail">
    <vt:lpwstr>hsampath@qti.qualcomm.com</vt:lpwstr>
  </property>
  <property fmtid="{D5CDD505-2E9C-101B-9397-08002B2CF9AE}" pid="6" name="_AuthorEmailDisplayName">
    <vt:lpwstr>Sampath, Hemanth</vt:lpwstr>
  </property>
  <property fmtid="{D5CDD505-2E9C-101B-9397-08002B2CF9AE}" pid="7" name="_PreviousAdHocReviewCycleID">
    <vt:i4>80207622</vt:i4>
  </property>
</Properties>
</file>