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39" r:id="rId2"/>
    <p:sldId id="326" r:id="rId3"/>
    <p:sldId id="332" r:id="rId4"/>
    <p:sldId id="333" r:id="rId5"/>
    <p:sldId id="330" r:id="rId6"/>
    <p:sldId id="340" r:id="rId7"/>
    <p:sldId id="343" r:id="rId8"/>
    <p:sldId id="331" r:id="rId9"/>
    <p:sldId id="344" r:id="rId10"/>
    <p:sldId id="334" r:id="rId11"/>
    <p:sldId id="342" r:id="rId12"/>
    <p:sldId id="337" r:id="rId13"/>
    <p:sldId id="338" r:id="rId14"/>
  </p:sldIdLst>
  <p:sldSz cx="9144000" cy="6858000" type="screen4x3"/>
  <p:notesSz cx="6797675" cy="99282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ECAF4"/>
    <a:srgbClr val="9BC7FD"/>
    <a:srgbClr val="F808C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925" autoAdjust="0"/>
    <p:restoredTop sz="99568" autoAdjust="0"/>
  </p:normalViewPr>
  <p:slideViewPr>
    <p:cSldViewPr>
      <p:cViewPr varScale="1">
        <p:scale>
          <a:sx n="73" d="100"/>
          <a:sy n="73" d="100"/>
        </p:scale>
        <p:origin x="-14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200" d="100"/>
          <a:sy n="200" d="100"/>
        </p:scale>
        <p:origin x="-72" y="-72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9888" y="187325"/>
            <a:ext cx="20478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0388" y="187325"/>
            <a:ext cx="8667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83125" y="9609138"/>
            <a:ext cx="16287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70225" y="9609138"/>
            <a:ext cx="5159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AFCA065-44EF-46FD-BDFC-3A22F2B84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560388" y="414338"/>
            <a:ext cx="5676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560388" y="9609138"/>
            <a:ext cx="7080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latinLnBrk="0" hangingPunct="0">
              <a:defRPr/>
            </a:pPr>
            <a:r>
              <a:rPr kumimoji="0" lang="en-US">
                <a:latin typeface="+mn-lt"/>
                <a:ea typeface="+mn-ea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 flipV="1">
            <a:off x="560388" y="9596438"/>
            <a:ext cx="5708650" cy="142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641966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0038" y="101600"/>
            <a:ext cx="20478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01600"/>
            <a:ext cx="8667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67175" y="9612313"/>
            <a:ext cx="20907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 smtClean="0">
                <a:latin typeface="+mn-lt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4838" y="9612313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4D69A1C-9394-4810-8D41-BBE3153D9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2313"/>
            <a:ext cx="7080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latinLnBrk="0" hangingPunct="0">
              <a:defRPr/>
            </a:pPr>
            <a:r>
              <a:rPr kumimoji="0" lang="en-US">
                <a:latin typeface="+mn-lt"/>
                <a:ea typeface="+mn-ea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0725"/>
            <a:ext cx="5378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38138"/>
            <a:ext cx="5527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005290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4067175" y="9612313"/>
            <a:ext cx="1651093" cy="184666"/>
          </a:xfrm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50199" y="9612313"/>
            <a:ext cx="412164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390" y="750646"/>
            <a:ext cx="4534896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716163"/>
            <a:ext cx="4986207" cy="456841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54DD1F1-223B-49B0-B136-B90E85479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E26D66-5D62-423A-B517-06710FD959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6BEF6C-DA54-47BA-B32F-37D6680F0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3EB4FBF-AD78-4EAA-9E6F-D51994C8A4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53EBA-48CB-4AF6-9B87-3C25743B4F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8B025A3-68C3-44A1-B524-7DE9356886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D53265-94E8-478E-8F52-0965033258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F1A84-E73C-4A8C-A08C-2F1E50A400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BDA6EE-1354-4046-B3CD-BEFE2E445E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4310ED-C3E0-4C8E-8068-D80E782640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C068FC-CB14-4691-91C4-FAC55CD79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13675" y="6475413"/>
            <a:ext cx="8731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 dirty="0" smtClean="0"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 smtClean="0">
                <a:latin typeface="Calibri" pitchFamily="34" charset="0"/>
                <a:ea typeface="+mn-ea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9E8E53FC-A46E-4069-9270-D134E82E72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latinLnBrk="0" hangingPunct="0">
              <a:defRPr/>
            </a:pPr>
            <a:endParaRPr kumimoji="0" lang="en-US">
              <a:latin typeface="Calibri" pitchFamily="34" charset="0"/>
              <a:ea typeface="+mn-ea"/>
              <a:cs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n-lt"/>
          <a:ea typeface="+mj-ea"/>
          <a:cs typeface="Calibri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j-lt"/>
          <a:ea typeface="+mn-ea"/>
          <a:cs typeface="Calibri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j-lt"/>
          <a:cs typeface="Calibri" pitchFamily="34" charset="0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j-lt"/>
          <a:cs typeface="Calibri" pitchFamily="34" charset="0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j-lt"/>
          <a:cs typeface="Calibri" pitchFamily="34" charset="0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j-lt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2303451" cy="273050"/>
          </a:xfrm>
          <a:prstGeom prst="rect">
            <a:avLst/>
          </a:prstGeom>
        </p:spPr>
        <p:txBody>
          <a:bodyPr/>
          <a:lstStyle/>
          <a:p>
            <a:r>
              <a:rPr lang="en-US" altLang="ko-KR" dirty="0" smtClean="0"/>
              <a:t>July </a:t>
            </a:r>
            <a:r>
              <a:rPr lang="en-US" altLang="ko-KR" dirty="0" smtClean="0"/>
              <a:t>2013</a:t>
            </a:r>
            <a:endParaRPr lang="en-GB" altLang="ko-KR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4294967295"/>
          </p:nvPr>
        </p:nvSpPr>
        <p:spPr>
          <a:xfrm>
            <a:off x="6857201" y="6475413"/>
            <a:ext cx="1685141" cy="184666"/>
          </a:xfrm>
          <a:prstGeom prst="rect">
            <a:avLst/>
          </a:prstGeom>
        </p:spPr>
        <p:txBody>
          <a:bodyPr/>
          <a:lstStyle/>
          <a:p>
            <a:r>
              <a:rPr lang="en-GB" altLang="ko-KR" dirty="0" smtClean="0"/>
              <a:t>Jinsoo Choi , </a:t>
            </a:r>
            <a:r>
              <a:rPr lang="en-GB" altLang="ko-KR" dirty="0" smtClean="0"/>
              <a:t>LG Electronics</a:t>
            </a:r>
            <a:endParaRPr lang="en-GB" altLang="ko-KR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4294967295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latinLnBrk="0">
              <a:defRPr/>
            </a:pPr>
            <a:r>
              <a:rPr lang="en-US" altLang="ko-KR" sz="3000" dirty="0" smtClean="0">
                <a:latin typeface="+mj-lt"/>
              </a:rPr>
              <a:t>Functional Requirements in HEW</a:t>
            </a:r>
            <a:endParaRPr lang="en-US" sz="3000" dirty="0">
              <a:latin typeface="+mj-lt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480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+mj-lt"/>
              </a:rPr>
              <a:t>Date:</a:t>
            </a:r>
            <a:r>
              <a:rPr lang="en-GB" sz="2000" b="0" dirty="0">
                <a:latin typeface="+mj-lt"/>
              </a:rPr>
              <a:t> </a:t>
            </a:r>
            <a:r>
              <a:rPr lang="en-GB" sz="2000" b="0" dirty="0" smtClean="0">
                <a:latin typeface="+mj-lt"/>
              </a:rPr>
              <a:t>2013-07-16</a:t>
            </a:r>
            <a:endParaRPr lang="en-GB" sz="2000" b="0" dirty="0">
              <a:latin typeface="+mj-lt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885825" y="2497138"/>
          <a:ext cx="7199313" cy="2684462"/>
        </p:xfrm>
        <a:graphic>
          <a:graphicData uri="http://schemas.openxmlformats.org/presentationml/2006/ole">
            <p:oleObj spid="_x0000_s1026" name="Document" r:id="rId4" imgW="9068326" imgH="3329901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09710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Technical Aspects on Scenarios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52915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+mj-lt"/>
              </a:rPr>
              <a:t>Throughput-demanding scenario</a:t>
            </a:r>
          </a:p>
          <a:p>
            <a:pPr lvl="1"/>
            <a:r>
              <a:rPr lang="en-US" dirty="0" smtClean="0">
                <a:latin typeface="+mj-lt"/>
              </a:rPr>
              <a:t>Environment: density is depending on places</a:t>
            </a:r>
          </a:p>
          <a:p>
            <a:pPr lvl="2"/>
            <a:r>
              <a:rPr lang="en-US" dirty="0" smtClean="0">
                <a:latin typeface="+mj-lt"/>
              </a:rPr>
              <a:t>Support for throughput enhancement is the most important feature in this scenario</a:t>
            </a:r>
          </a:p>
          <a:p>
            <a:pPr lvl="3"/>
            <a:r>
              <a:rPr lang="en-US" dirty="0" smtClean="0">
                <a:latin typeface="+mj-lt"/>
              </a:rPr>
              <a:t>E.g. Home with high-end devices (multimedia distribution), smart car</a:t>
            </a:r>
          </a:p>
          <a:p>
            <a:pPr lvl="1"/>
            <a:r>
              <a:rPr lang="en-US" dirty="0" smtClean="0">
                <a:latin typeface="+mj-lt"/>
              </a:rPr>
              <a:t>Symbolic feature to show the attractive to the market/end user aspect</a:t>
            </a:r>
          </a:p>
          <a:p>
            <a:pPr lvl="2"/>
            <a:r>
              <a:rPr lang="en-US" dirty="0" smtClean="0">
                <a:latin typeface="+mj-lt"/>
              </a:rPr>
              <a:t>Most of new standards have pursued for this requirement </a:t>
            </a:r>
          </a:p>
          <a:p>
            <a:pPr lvl="2"/>
            <a:r>
              <a:rPr lang="en-US" dirty="0" smtClean="0"/>
              <a:t>End users wouldn’t take surrounding traffic condition into account</a:t>
            </a:r>
            <a:endParaRPr lang="en-US" dirty="0" smtClean="0">
              <a:latin typeface="+mj-lt"/>
            </a:endParaRPr>
          </a:p>
          <a:p>
            <a:pPr lvl="1"/>
            <a:r>
              <a:rPr lang="en-US" dirty="0" smtClean="0">
                <a:latin typeface="+mj-lt"/>
              </a:rPr>
              <a:t>Requirements</a:t>
            </a:r>
          </a:p>
          <a:p>
            <a:pPr lvl="2"/>
            <a:r>
              <a:rPr lang="en-US" b="1" u="sng" dirty="0" smtClean="0">
                <a:solidFill>
                  <a:srgbClr val="FF0000"/>
                </a:solidFill>
                <a:latin typeface="+mj-lt"/>
              </a:rPr>
              <a:t>Throughput enhancement</a:t>
            </a:r>
          </a:p>
          <a:p>
            <a:pPr lvl="3"/>
            <a:r>
              <a:rPr lang="en-US" dirty="0" smtClean="0">
                <a:latin typeface="+mj-lt"/>
              </a:rPr>
              <a:t>Consideration on </a:t>
            </a:r>
            <a:r>
              <a:rPr lang="en-US" dirty="0" smtClean="0"/>
              <a:t>increase of </a:t>
            </a:r>
            <a:r>
              <a:rPr lang="en-US" dirty="0" smtClean="0">
                <a:latin typeface="+mj-lt"/>
              </a:rPr>
              <a:t>maximum achievable throughput </a:t>
            </a:r>
          </a:p>
          <a:p>
            <a:pPr lvl="3"/>
            <a:r>
              <a:rPr lang="en-US" dirty="0" smtClean="0">
                <a:latin typeface="+mj-lt"/>
              </a:rPr>
              <a:t>Enabling technologies: </a:t>
            </a:r>
          </a:p>
          <a:p>
            <a:pPr lvl="4"/>
            <a:r>
              <a:rPr lang="en-US" dirty="0" smtClean="0">
                <a:latin typeface="+mj-lt"/>
              </a:rPr>
              <a:t>Increase of the streams of DL-MIMO, the order of modulation, the size and number of available BW </a:t>
            </a:r>
          </a:p>
          <a:p>
            <a:pPr lvl="4"/>
            <a:r>
              <a:rPr lang="en-US" dirty="0" smtClean="0">
                <a:latin typeface="+mj-lt"/>
              </a:rPr>
              <a:t>Introducing </a:t>
            </a:r>
            <a:r>
              <a:rPr lang="en-US" dirty="0" smtClean="0">
                <a:latin typeface="+mj-lt"/>
              </a:rPr>
              <a:t>UL-MIMO</a:t>
            </a:r>
            <a:endParaRPr lang="en-US" dirty="0" smtClean="0">
              <a:latin typeface="+mj-lt"/>
            </a:endParaRPr>
          </a:p>
          <a:p>
            <a:pPr lvl="3"/>
            <a:endParaRPr lang="en-US" sz="1200" dirty="0" smtClean="0"/>
          </a:p>
          <a:p>
            <a:pPr lvl="2"/>
            <a:endParaRPr lang="en-US" sz="1200" dirty="0" smtClean="0"/>
          </a:p>
          <a:p>
            <a:pPr lvl="2"/>
            <a:endParaRPr lang="en-US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000" dirty="0" smtClean="0"/>
              <a:t>HEW Functional Requirements</a:t>
            </a:r>
            <a:endParaRPr lang="ko-KR" altLang="en-US" sz="3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428596" y="1685805"/>
          <a:ext cx="8286808" cy="388633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57454"/>
                <a:gridCol w="2643206"/>
                <a:gridCol w="3286148"/>
              </a:tblGrid>
              <a:tr h="440017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</a:rPr>
                        <a:t>Issues</a:t>
                      </a:r>
                      <a:endParaRPr lang="ko-KR" altLang="en-US" sz="1600" b="1" i="0" u="none" strike="noStrike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</a:rPr>
                        <a:t>Functional Requirements</a:t>
                      </a:r>
                      <a:endParaRPr lang="ko-KR" altLang="en-US" sz="1600" b="1" i="0" u="none" strike="noStrike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</a:rPr>
                        <a:t>Performance</a:t>
                      </a:r>
                      <a:r>
                        <a:rPr lang="en-US" altLang="ko-KR" sz="1600" u="none" strike="noStrike" kern="1200" baseline="0" dirty="0" smtClean="0">
                          <a:solidFill>
                            <a:schemeClr val="tx1"/>
                          </a:solidFill>
                        </a:rPr>
                        <a:t> metric</a:t>
                      </a:r>
                      <a:endParaRPr lang="ko-KR" altLang="en-US" sz="1600" b="1" i="0" u="none" strike="noStrike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55322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u="none" strike="noStrike" kern="1200" dirty="0" smtClean="0"/>
                        <a:t>OBSS problem in BSS fringe area: low data rate in edge users</a:t>
                      </a:r>
                      <a:endParaRPr lang="ko-KR" altLang="en-US" sz="1400" b="0" i="0" u="none" strike="noStrike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u="none" strike="noStrike" kern="1200" dirty="0" smtClean="0"/>
                        <a:t>Distributed system throughput</a:t>
                      </a:r>
                      <a:endParaRPr lang="en-US" altLang="ko-KR" sz="1400" b="1" i="0" u="none" strike="noStrike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sz="1400" kern="1200" baseline="0" dirty="0" smtClean="0"/>
                        <a:t>Minimum per device throughput</a:t>
                      </a:r>
                      <a:endParaRPr lang="en-US" sz="1400" kern="1200" baseline="30000" dirty="0" smtClean="0"/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sz="1400" baseline="0" dirty="0" smtClean="0"/>
                        <a:t>Average a</a:t>
                      </a:r>
                      <a:r>
                        <a:rPr lang="en-US" sz="1400" kern="1200" baseline="0" dirty="0" smtClean="0"/>
                        <a:t>real</a:t>
                      </a:r>
                      <a:r>
                        <a:rPr lang="en-US" sz="1400" baseline="0" dirty="0" smtClean="0"/>
                        <a:t> throughput  [4]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93283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u="none" strike="noStrike" kern="1200" dirty="0" smtClean="0"/>
                        <a:t>Overloaded medium access: low quality of</a:t>
                      </a:r>
                      <a:r>
                        <a:rPr lang="en-US" altLang="ko-KR" sz="1400" u="none" strike="noStrike" kern="1200" baseline="0" dirty="0" smtClean="0"/>
                        <a:t> user experience</a:t>
                      </a:r>
                      <a:endParaRPr lang="en-US" altLang="ko-KR" sz="1400" b="0" i="0" u="none" strike="noStrike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Seamless data transfer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Average access delay</a:t>
                      </a:r>
                      <a:r>
                        <a:rPr lang="en-US" sz="1400" strike="noStrike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Average round trip delay</a:t>
                      </a:r>
                      <a:r>
                        <a:rPr lang="en-US" sz="1400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 number of active real-time service users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55322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u="none" strike="noStrike" kern="1200" baseline="0" dirty="0" smtClean="0"/>
                        <a:t>Outdoor channel impairment: </a:t>
                      </a:r>
                      <a:r>
                        <a:rPr lang="en-US" altLang="ko-KR" sz="1400" u="none" strike="noStrike" kern="1200" dirty="0" smtClean="0"/>
                        <a:t>larger delay spread and  fast channel variation</a:t>
                      </a:r>
                      <a:r>
                        <a:rPr lang="en-US" altLang="ko-KR" sz="1400" u="none" strike="noStrike" kern="1200" baseline="0" dirty="0" smtClean="0"/>
                        <a:t> </a:t>
                      </a:r>
                      <a:endParaRPr lang="ko-KR" altLang="en-US" sz="1400" b="0" i="0" u="none" strike="noStrike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u="none" strike="noStrike" kern="1200" dirty="0" smtClean="0"/>
                        <a:t>Performance reliability </a:t>
                      </a:r>
                      <a:r>
                        <a:rPr lang="en-US" altLang="ko-KR" sz="1400" u="none" strike="noStrike" kern="1200" baseline="0" dirty="0" smtClean="0"/>
                        <a:t>in outdoor channel</a:t>
                      </a:r>
                      <a:endParaRPr lang="ko-KR" altLang="en-US" sz="1400" b="1" i="0" u="none" strike="noStrike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1" hangingPunct="1">
                        <a:buFont typeface="Arial" pitchFamily="34" charset="0"/>
                        <a:buNone/>
                      </a:pPr>
                      <a:r>
                        <a:rPr lang="en-US" altLang="ko-KR" sz="1400" strike="noStrike" kern="1200" baseline="0" dirty="0" smtClean="0">
                          <a:solidFill>
                            <a:schemeClr val="tx1"/>
                          </a:solidFill>
                        </a:rPr>
                        <a:t>Average user throughput</a:t>
                      </a:r>
                      <a:r>
                        <a:rPr lang="en-US" altLang="ko-KR" sz="1400" strike="noStrike" kern="1200" baseline="30000" dirty="0" smtClean="0">
                          <a:solidFill>
                            <a:schemeClr val="tx1"/>
                          </a:solidFill>
                        </a:rPr>
                        <a:t>***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2391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u="none" strike="noStrike" kern="1200" dirty="0" smtClean="0"/>
                        <a:t>Demand on </a:t>
                      </a:r>
                      <a:r>
                        <a:rPr lang="en-US" altLang="ko-KR" sz="1400" u="none" strike="noStrike" kern="1200" smtClean="0"/>
                        <a:t>high </a:t>
                      </a:r>
                      <a:r>
                        <a:rPr lang="en-US" altLang="ko-KR" sz="1400" u="none" strike="noStrike" kern="1200" baseline="0" smtClean="0"/>
                        <a:t>throughput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u="none" strike="noStrike" kern="1200" dirty="0" smtClean="0"/>
                        <a:t>Throughput</a:t>
                      </a:r>
                      <a:r>
                        <a:rPr lang="en-US" altLang="ko-KR" sz="1400" u="none" strike="noStrike" kern="1200" baseline="0" dirty="0" smtClean="0"/>
                        <a:t> enhancement</a:t>
                      </a:r>
                      <a:endParaRPr lang="ko-KR" altLang="en-US" sz="1400" b="0" i="0" u="none" strike="noStrike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altLang="ko-KR" sz="1400" dirty="0" smtClean="0"/>
                        <a:t>Single</a:t>
                      </a:r>
                      <a:r>
                        <a:rPr lang="en-US" altLang="ko-KR" sz="1400" baseline="0" dirty="0" smtClean="0"/>
                        <a:t>-STA throughput</a:t>
                      </a:r>
                    </a:p>
                    <a:p>
                      <a:pPr latinLnBrk="1">
                        <a:buFont typeface="Arial" pitchFamily="34" charset="0"/>
                        <a:buNone/>
                      </a:pPr>
                      <a:r>
                        <a:rPr lang="en-US" altLang="ko-KR" sz="1400" baseline="0" dirty="0" smtClean="0"/>
                        <a:t>(Aggregated) multi-STAs throughput</a:t>
                      </a:r>
                      <a:endParaRPr lang="ko-KR" altLang="en-US" sz="14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500430" y="5643578"/>
            <a:ext cx="53174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smtClean="0"/>
              <a:t>*: measured from the time the DCF or EDCAF MPDU which is ready for transmission </a:t>
            </a:r>
          </a:p>
          <a:p>
            <a:r>
              <a:rPr lang="en-US" altLang="ko-KR" sz="1100" dirty="0" smtClean="0"/>
              <a:t>(i.e., begins CSMA/CA access) until the actual frame transmission start </a:t>
            </a:r>
            <a:r>
              <a:rPr lang="en-US" altLang="ko-KR" sz="1100" dirty="0" smtClean="0"/>
              <a:t>time [5]</a:t>
            </a:r>
            <a:endParaRPr lang="en-US" altLang="ko-KR" sz="1100" dirty="0" smtClean="0"/>
          </a:p>
          <a:p>
            <a:r>
              <a:rPr lang="en-US" altLang="ko-KR" sz="1100" dirty="0" smtClean="0"/>
              <a:t>**: measured </a:t>
            </a:r>
            <a:r>
              <a:rPr lang="en-US" altLang="ko-KR" sz="1100" dirty="0" smtClean="0"/>
              <a:t> from the time for </a:t>
            </a:r>
            <a:r>
              <a:rPr lang="en-US" altLang="ko-KR" sz="1100" dirty="0" smtClean="0"/>
              <a:t>packet </a:t>
            </a:r>
            <a:r>
              <a:rPr lang="en-US" altLang="ko-KR" sz="1100" dirty="0" err="1" smtClean="0"/>
              <a:t>Tx</a:t>
            </a:r>
            <a:r>
              <a:rPr lang="en-US" altLang="ko-KR" sz="1100" dirty="0" smtClean="0"/>
              <a:t> + acknowledge which affects the throughput rate</a:t>
            </a:r>
          </a:p>
          <a:p>
            <a:r>
              <a:rPr lang="en-US" altLang="ko-KR" sz="1100" dirty="0" smtClean="0"/>
              <a:t>***: at X km given BSS range </a:t>
            </a:r>
            <a:endParaRPr lang="ko-KR" alt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Unique identification on HEW SC</a:t>
            </a:r>
          </a:p>
          <a:p>
            <a:pPr lvl="1"/>
            <a:r>
              <a:rPr lang="en-US" altLang="ko-KR" dirty="0" smtClean="0">
                <a:latin typeface="+mj-lt"/>
              </a:rPr>
              <a:t>With respect </a:t>
            </a:r>
            <a:r>
              <a:rPr lang="en-US" altLang="ko-KR" dirty="0" smtClean="0">
                <a:latin typeface="+mj-lt"/>
              </a:rPr>
              <a:t>to the environments </a:t>
            </a:r>
          </a:p>
          <a:p>
            <a:pPr lvl="2"/>
            <a:r>
              <a:rPr lang="en-US" altLang="ko-KR" dirty="0" smtClean="0">
                <a:latin typeface="+mj-lt"/>
              </a:rPr>
              <a:t>Hotspots for public access and cellular offload in dense area</a:t>
            </a:r>
          </a:p>
          <a:p>
            <a:pPr lvl="2"/>
            <a:r>
              <a:rPr lang="en-US" altLang="ko-KR" dirty="0" smtClean="0"/>
              <a:t>Outdoor usage model (including indoor + outdoor)</a:t>
            </a:r>
          </a:p>
          <a:p>
            <a:pPr lvl="1"/>
            <a:r>
              <a:rPr lang="en-US" altLang="ko-KR" dirty="0" smtClean="0">
                <a:latin typeface="+mj-lt"/>
              </a:rPr>
              <a:t>With respect </a:t>
            </a:r>
            <a:r>
              <a:rPr lang="en-US" altLang="ko-KR" dirty="0" smtClean="0">
                <a:latin typeface="+mj-lt"/>
              </a:rPr>
              <a:t>to the applications</a:t>
            </a:r>
          </a:p>
          <a:p>
            <a:pPr lvl="2"/>
            <a:r>
              <a:rPr lang="en-US" altLang="ko-KR" dirty="0" smtClean="0"/>
              <a:t>Fairness for all users</a:t>
            </a:r>
          </a:p>
          <a:p>
            <a:pPr lvl="2"/>
            <a:r>
              <a:rPr lang="en-US" altLang="ko-KR" dirty="0" smtClean="0"/>
              <a:t>Emphasis on quality of experience</a:t>
            </a:r>
          </a:p>
          <a:p>
            <a:pPr lvl="2"/>
            <a:r>
              <a:rPr lang="en-US" altLang="ko-KR" dirty="0" smtClean="0"/>
              <a:t>Mix of multi-clients and multi-traffics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Features required in HEW</a:t>
            </a:r>
          </a:p>
          <a:p>
            <a:pPr lvl="1"/>
            <a:r>
              <a:rPr lang="en-US" altLang="ko-KR" dirty="0" smtClean="0"/>
              <a:t>Fair traffic distribution to most users</a:t>
            </a:r>
          </a:p>
          <a:p>
            <a:pPr lvl="1"/>
            <a:r>
              <a:rPr lang="en-US" altLang="ko-KR" dirty="0" smtClean="0"/>
              <a:t>High quality of user experience</a:t>
            </a:r>
          </a:p>
          <a:p>
            <a:pPr lvl="1"/>
            <a:r>
              <a:rPr lang="en-US" altLang="ko-KR" dirty="0" smtClean="0"/>
              <a:t>Performance immunity on outdoor condition</a:t>
            </a:r>
          </a:p>
          <a:p>
            <a:pPr lvl="1"/>
            <a:r>
              <a:rPr lang="en-US" altLang="ko-KR" dirty="0" smtClean="0"/>
              <a:t>Enhanced single/multi-STAs throughput</a:t>
            </a:r>
          </a:p>
          <a:p>
            <a:pPr lvl="2"/>
            <a:endParaRPr lang="ko-KR" altLang="en-US" dirty="0">
              <a:latin typeface="+mj-lt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 smtClean="0"/>
              <a:t>[1] 11-13-0657-02-0hew-hew-sg-usage-models-and-requirements-liaison-with-wfa</a:t>
            </a:r>
          </a:p>
          <a:p>
            <a:pPr>
              <a:buNone/>
            </a:pPr>
            <a:r>
              <a:rPr lang="en-US" altLang="ko-KR" dirty="0" smtClean="0"/>
              <a:t>[2] 11-13-0536-00-0hew-hew-sg-phy-considerations-for-outdoor-environment</a:t>
            </a:r>
          </a:p>
          <a:p>
            <a:pPr>
              <a:buNone/>
            </a:pPr>
            <a:r>
              <a:rPr lang="en-US" altLang="ko-KR" dirty="0" smtClean="0"/>
              <a:t>[3] </a:t>
            </a:r>
            <a:r>
              <a:rPr lang="en-US" altLang="ko-KR" dirty="0" smtClean="0"/>
              <a:t>11-13-0843-00-0hew-</a:t>
            </a:r>
            <a:r>
              <a:rPr lang="en-US" altLang="ko-KR" dirty="0" smtClean="0"/>
              <a:t>Further </a:t>
            </a:r>
            <a:r>
              <a:rPr lang="en-US" altLang="ko-KR" dirty="0" smtClean="0"/>
              <a:t>evaluation on outdoor Wi-Fi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latin typeface="+mj-lt"/>
              </a:rPr>
              <a:t>[</a:t>
            </a:r>
            <a:r>
              <a:rPr lang="en-US" altLang="ko-KR" dirty="0" smtClean="0"/>
              <a:t>4</a:t>
            </a:r>
            <a:r>
              <a:rPr lang="en-US" altLang="ko-KR" dirty="0" smtClean="0">
                <a:latin typeface="+mj-lt"/>
              </a:rPr>
              <a:t>] </a:t>
            </a:r>
            <a:r>
              <a:rPr lang="en-US" altLang="ko-KR" dirty="0" smtClean="0">
                <a:latin typeface="+mj-lt"/>
              </a:rPr>
              <a:t>11-13-</a:t>
            </a:r>
            <a:r>
              <a:rPr lang="en-US" dirty="0" smtClean="0"/>
              <a:t>0486-01-0hew-hew-metrics-targets</a:t>
            </a:r>
          </a:p>
          <a:p>
            <a:pPr>
              <a:buNone/>
            </a:pPr>
            <a:r>
              <a:rPr lang="en-US" dirty="0" smtClean="0"/>
              <a:t>[5] IEEE Std 802.11</a:t>
            </a:r>
            <a:r>
              <a:rPr lang="en-US" baseline="30000" dirty="0" smtClean="0"/>
              <a:t>TM</a:t>
            </a:r>
            <a:r>
              <a:rPr lang="en-US" dirty="0" smtClean="0"/>
              <a:t>-2012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>
                <a:latin typeface="+mj-lt"/>
              </a:rPr>
              <a:t>There have been many presentations to discuss various use cases until May meeting</a:t>
            </a:r>
          </a:p>
          <a:p>
            <a:endParaRPr lang="en-US" altLang="ko-KR" dirty="0" smtClean="0">
              <a:latin typeface="+mj-lt"/>
            </a:endParaRPr>
          </a:p>
          <a:p>
            <a:r>
              <a:rPr lang="en-US" altLang="ko-KR" dirty="0" smtClean="0">
                <a:latin typeface="+mj-lt"/>
              </a:rPr>
              <a:t>In order to go over functional requirements, </a:t>
            </a:r>
          </a:p>
          <a:p>
            <a:pPr lvl="1"/>
            <a:r>
              <a:rPr lang="en-US" altLang="ko-KR" dirty="0" smtClean="0">
                <a:latin typeface="+mj-lt"/>
              </a:rPr>
              <a:t>Categorize use cases based on environment characteristics (e.g. indoor/outdoor condition, AP/STA density) first as</a:t>
            </a:r>
            <a:r>
              <a:rPr lang="ko-KR" altLang="en-US" dirty="0" smtClean="0">
                <a:latin typeface="+mj-lt"/>
              </a:rPr>
              <a:t> </a:t>
            </a:r>
            <a:r>
              <a:rPr lang="en-US" altLang="ko-KR" dirty="0" smtClean="0">
                <a:latin typeface="+mj-lt"/>
              </a:rPr>
              <a:t>we’ve done in [1] </a:t>
            </a:r>
          </a:p>
          <a:p>
            <a:pPr lvl="1"/>
            <a:r>
              <a:rPr lang="en-US" altLang="ko-KR" dirty="0" smtClean="0">
                <a:latin typeface="+mj-lt"/>
              </a:rPr>
              <a:t>Discuss technical aspects which are going to be essentially enhanced in HEW </a:t>
            </a:r>
          </a:p>
          <a:p>
            <a:pPr lvl="1"/>
            <a:endParaRPr lang="en-US" altLang="ko-KR" dirty="0" smtClean="0">
              <a:latin typeface="+mj-lt"/>
            </a:endParaRPr>
          </a:p>
          <a:p>
            <a:r>
              <a:rPr lang="en-US" altLang="ko-KR" dirty="0" smtClean="0">
                <a:latin typeface="+mj-lt"/>
              </a:rPr>
              <a:t>Based on that, functional requirements and considerable performance metrics are presented</a:t>
            </a:r>
          </a:p>
          <a:p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1000" y="571480"/>
            <a:ext cx="8305800" cy="914400"/>
          </a:xfrm>
        </p:spPr>
        <p:txBody>
          <a:bodyPr/>
          <a:lstStyle/>
          <a:p>
            <a:r>
              <a:rPr lang="en-US" altLang="ko-KR" dirty="0" smtClean="0"/>
              <a:t>Use Case Categorization</a:t>
            </a:r>
            <a:endParaRPr lang="ko-KR" altLang="en-US" sz="1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285720" y="1571611"/>
          <a:ext cx="8572561" cy="44291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00198"/>
                <a:gridCol w="1785950"/>
                <a:gridCol w="2071702"/>
                <a:gridCol w="3214711"/>
              </a:tblGrid>
              <a:tr h="48297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u="none" strike="noStrike" dirty="0" smtClean="0">
                          <a:solidFill>
                            <a:schemeClr val="tx1"/>
                          </a:solidFill>
                        </a:rPr>
                        <a:t>Environment</a:t>
                      </a:r>
                      <a:r>
                        <a:rPr lang="ko-KR" altLang="en-US" sz="1500" u="none" strike="noStrike" dirty="0">
                          <a:solidFill>
                            <a:schemeClr val="tx1"/>
                          </a:solidFill>
                        </a:rPr>
                        <a:t>　</a:t>
                      </a:r>
                      <a:endParaRPr lang="ko-KR" altLang="en-US" sz="1500" b="1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 smtClean="0">
                          <a:solidFill>
                            <a:schemeClr val="tx1"/>
                          </a:solidFill>
                        </a:rPr>
                        <a:t>Deployment density and</a:t>
                      </a:r>
                      <a:r>
                        <a:rPr lang="en-US" sz="1500" u="none" strike="noStrike" baseline="0" dirty="0" smtClean="0">
                          <a:solidFill>
                            <a:schemeClr val="tx1"/>
                          </a:solidFill>
                        </a:rPr>
                        <a:t> use cases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맑은 고딕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 smtClean="0">
                          <a:solidFill>
                            <a:schemeClr val="tx1"/>
                          </a:solidFill>
                        </a:rPr>
                        <a:t>Characteristics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585525">
                <a:tc row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u="none" strike="noStrike" kern="1200" dirty="0" smtClean="0"/>
                        <a:t>Indoor</a:t>
                      </a:r>
                      <a:endParaRPr lang="ko-KR" altLang="en-US" sz="1600" b="1" i="0" u="none" strike="noStrike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/>
                        <a:t>High</a:t>
                      </a:r>
                      <a:r>
                        <a:rPr lang="en-US" sz="1400" u="none" strike="noStrike" baseline="0" dirty="0" smtClean="0"/>
                        <a:t> density of both APs and STAs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buFont typeface="Arial" pitchFamily="34" charset="0"/>
                        <a:buNone/>
                      </a:pPr>
                      <a:r>
                        <a:rPr lang="en-US" sz="1300" u="none" strike="noStrike" kern="1200" dirty="0" smtClean="0"/>
                        <a:t>Stadium</a:t>
                      </a:r>
                    </a:p>
                    <a:p>
                      <a:pPr marL="0" algn="l" defTabSz="914400" rtl="0" eaLnBrk="1" fontAlgn="ctr" latinLnBrk="0" hangingPunct="1">
                        <a:buFont typeface="Arial" pitchFamily="34" charset="0"/>
                        <a:buNone/>
                      </a:pPr>
                      <a:r>
                        <a:rPr lang="en-US" sz="1300" u="none" strike="noStrike" kern="1200" dirty="0" smtClean="0"/>
                        <a:t>Airport</a:t>
                      </a:r>
                      <a:r>
                        <a:rPr lang="en-US" sz="1300" u="none" strike="noStrike" kern="1200" baseline="0" dirty="0" smtClean="0"/>
                        <a:t>/train stations</a:t>
                      </a:r>
                    </a:p>
                    <a:p>
                      <a:pPr marL="0" algn="l" defTabSz="914400" rtl="0" eaLnBrk="1" fontAlgn="ctr" latinLnBrk="0" hangingPunct="1">
                        <a:buFont typeface="Arial" pitchFamily="34" charset="0"/>
                        <a:buNone/>
                      </a:pPr>
                      <a:r>
                        <a:rPr lang="en-US" sz="1300" u="none" strike="noStrike" kern="1200" baseline="0" dirty="0" smtClean="0"/>
                        <a:t>Exhibition hall</a:t>
                      </a:r>
                    </a:p>
                    <a:p>
                      <a:pPr marL="0" algn="l" defTabSz="914400" rtl="0" eaLnBrk="1" fontAlgn="ctr" latinLnBrk="0" hangingPunct="1">
                        <a:buFont typeface="Arial" pitchFamily="34" charset="0"/>
                        <a:buNone/>
                      </a:pPr>
                      <a:r>
                        <a:rPr lang="en-US" sz="1300" u="none" strike="noStrike" kern="1200" baseline="0" dirty="0" smtClean="0"/>
                        <a:t>Shopping mall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300" u="none" strike="noStrike" kern="1200" dirty="0" smtClean="0"/>
                        <a:t>E-education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u="none" strike="noStrike" kern="1200" dirty="0" smtClean="0"/>
                        <a:t> </a:t>
                      </a:r>
                      <a:r>
                        <a:rPr lang="en-US" sz="1300" u="none" strike="noStrike" kern="1200" dirty="0" smtClean="0"/>
                        <a:t>Possibly planned</a:t>
                      </a:r>
                      <a:r>
                        <a:rPr lang="en-US" sz="1300" u="none" strike="noStrike" kern="1200" baseline="0" dirty="0" smtClean="0"/>
                        <a:t> deployment</a:t>
                      </a:r>
                      <a:endParaRPr lang="en-US" sz="1300" u="none" strike="noStrike" kern="1200" dirty="0" smtClean="0"/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u="none" strike="noStrike" kern="1200" baseline="0" dirty="0" smtClean="0"/>
                        <a:t> Simultaneous real-time service users 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300" u="none" strike="noStrike" kern="1200" baseline="0" dirty="0" smtClean="0"/>
                        <a:t>  - information of voucher, flight, class, etc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032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u="none" strike="noStrike" kern="1200" dirty="0" smtClean="0"/>
                        <a:t>High density of APs</a:t>
                      </a:r>
                      <a:endParaRPr lang="en-US" sz="1400" b="0" i="0" u="none" strike="noStrik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buFont typeface="Arial" pitchFamily="34" charset="0"/>
                        <a:buNone/>
                      </a:pPr>
                      <a:r>
                        <a:rPr lang="en-US" sz="1300" u="none" strike="noStrike" kern="1200" dirty="0" smtClean="0"/>
                        <a:t>Dense apartment building</a:t>
                      </a:r>
                    </a:p>
                    <a:p>
                      <a:pPr marL="0" algn="l" defTabSz="914400" rtl="0" eaLnBrk="1" fontAlgn="ctr" latinLnBrk="0" hangingPunct="1">
                        <a:buFont typeface="Arial" pitchFamily="34" charset="0"/>
                        <a:buNone/>
                      </a:pPr>
                      <a:r>
                        <a:rPr lang="en-US" sz="1300" u="none" strike="noStrike" kern="1200" dirty="0" smtClean="0"/>
                        <a:t>Community Wi-Fi</a:t>
                      </a:r>
                      <a:endParaRPr lang="en-US" sz="1300" b="0" i="0" u="none" strike="noStrike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Private APs independently set up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Partial mix of indoor and outdoor</a:t>
                      </a:r>
                      <a:endParaRPr lang="en-US" sz="1300" u="none" strike="noStrike" kern="1200" baseline="0" dirty="0" smtClean="0"/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032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/>
                        <a:t>High density of STAs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buFont typeface="Arial" pitchFamily="34" charset="0"/>
                        <a:buNone/>
                      </a:pPr>
                      <a:r>
                        <a:rPr lang="en-US" sz="1300" u="none" strike="noStrike" kern="1200" dirty="0" smtClean="0"/>
                        <a:t>Dense wireless office</a:t>
                      </a:r>
                    </a:p>
                    <a:p>
                      <a:pPr marL="0" algn="l" defTabSz="914400" rtl="0" eaLnBrk="1" fontAlgn="ctr" latinLnBrk="0" hangingPunct="1">
                        <a:buFont typeface="Arial" pitchFamily="34" charset="0"/>
                        <a:buNone/>
                      </a:pPr>
                      <a:r>
                        <a:rPr lang="en-US" sz="1300" u="none" strike="noStrike" kern="1200" dirty="0" smtClean="0"/>
                        <a:t>Public transportation</a:t>
                      </a:r>
                    </a:p>
                    <a:p>
                      <a:pPr marL="0" algn="l" defTabSz="914400" rtl="0" eaLnBrk="1" fontAlgn="ctr" latinLnBrk="0" hangingPunct="1">
                        <a:buFont typeface="Arial" pitchFamily="34" charset="0"/>
                        <a:buNone/>
                      </a:pPr>
                      <a:r>
                        <a:rPr lang="en-US" sz="1300" u="none" strike="noStrike" kern="1200" dirty="0" smtClean="0"/>
                        <a:t>Lecture</a:t>
                      </a:r>
                      <a:r>
                        <a:rPr lang="en-US" sz="1300" u="none" strike="noStrike" kern="1200" baseline="0" dirty="0" smtClean="0"/>
                        <a:t> hall</a:t>
                      </a:r>
                      <a:endParaRPr lang="en-US" sz="1300" b="0" i="0" u="none" strike="noStrike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u="none" strike="noStrike" kern="1200" dirty="0" smtClean="0"/>
                        <a:t> Possibly planned</a:t>
                      </a:r>
                      <a:r>
                        <a:rPr lang="en-US" sz="1300" u="none" strike="noStrike" kern="1200" baseline="0" dirty="0" smtClean="0"/>
                        <a:t> deployment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Simultaneous r</a:t>
                      </a:r>
                      <a:r>
                        <a:rPr lang="en-US" sz="1300" u="none" strike="noStrike" kern="1200" baseline="0" dirty="0" smtClean="0"/>
                        <a:t>eal-time service users 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300" u="none" strike="noStrike" kern="1200" baseline="0" dirty="0" smtClean="0"/>
                        <a:t>  - online meeting, lecture contents, etc</a:t>
                      </a:r>
                      <a:endParaRPr lang="en-US" sz="1300" b="0" i="0" u="none" strike="noStrike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81000" y="571480"/>
            <a:ext cx="8305800" cy="914400"/>
          </a:xfrm>
        </p:spPr>
        <p:txBody>
          <a:bodyPr/>
          <a:lstStyle/>
          <a:p>
            <a:r>
              <a:rPr lang="en-US" altLang="ko-KR" dirty="0" smtClean="0"/>
              <a:t>Use Case Categorization (cont’d)</a:t>
            </a:r>
            <a:endParaRPr lang="ko-KR" altLang="en-US" sz="1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285720" y="1571611"/>
          <a:ext cx="8572561" cy="428627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00198"/>
                <a:gridCol w="1785950"/>
                <a:gridCol w="2071702"/>
                <a:gridCol w="3214711"/>
              </a:tblGrid>
              <a:tr h="46739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500" u="none" strike="noStrike" dirty="0" smtClean="0">
                          <a:solidFill>
                            <a:schemeClr val="tx1"/>
                          </a:solidFill>
                        </a:rPr>
                        <a:t>Environment</a:t>
                      </a:r>
                      <a:r>
                        <a:rPr lang="ko-KR" altLang="en-US" sz="1500" u="none" strike="noStrike" dirty="0">
                          <a:solidFill>
                            <a:schemeClr val="tx1"/>
                          </a:solidFill>
                        </a:rPr>
                        <a:t>　</a:t>
                      </a:r>
                      <a:endParaRPr lang="ko-KR" altLang="en-US" sz="1500" b="1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 smtClean="0">
                          <a:solidFill>
                            <a:schemeClr val="tx1"/>
                          </a:solidFill>
                        </a:rPr>
                        <a:t>Deployment density and</a:t>
                      </a:r>
                      <a:r>
                        <a:rPr lang="en-US" sz="1500" u="none" strike="noStrike" baseline="0" dirty="0" smtClean="0">
                          <a:solidFill>
                            <a:schemeClr val="tx1"/>
                          </a:solidFill>
                        </a:rPr>
                        <a:t> use cases</a:t>
                      </a:r>
                      <a:endParaRPr lang="en-US" sz="1500" b="1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맑은 고딕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 smtClean="0">
                          <a:solidFill>
                            <a:schemeClr val="tx1"/>
                          </a:solidFill>
                        </a:rPr>
                        <a:t>Characteristics</a:t>
                      </a:r>
                      <a:endParaRPr lang="en-US" sz="15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7663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u="none" strike="noStrike" kern="1200" dirty="0" smtClean="0"/>
                        <a:t>Outdoor</a:t>
                      </a:r>
                      <a:endParaRPr lang="ko-KR" altLang="en-US" sz="1600" b="1" i="0" u="none" strike="noStrike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/>
                        <a:t>High</a:t>
                      </a:r>
                      <a:r>
                        <a:rPr lang="en-US" sz="1400" u="none" strike="noStrike" baseline="0" dirty="0" smtClean="0"/>
                        <a:t> density of both APs and STAs 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buFont typeface="Arial" pitchFamily="34" charset="0"/>
                        <a:buNone/>
                      </a:pPr>
                      <a:r>
                        <a:rPr lang="en-US" sz="1300" u="none" strike="noStrike" kern="1200" baseline="0" dirty="0" smtClean="0">
                          <a:solidFill>
                            <a:schemeClr val="tx1"/>
                          </a:solidFill>
                        </a:rPr>
                        <a:t>Super dense urban street</a:t>
                      </a:r>
                      <a:endParaRPr lang="en-US" sz="1300" u="none" strike="noStrike" kern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algn="l" defTabSz="914400" rtl="0" eaLnBrk="1" fontAlgn="ctr" latinLnBrk="0" hangingPunct="1">
                        <a:buFont typeface="Arial" pitchFamily="34" charset="0"/>
                        <a:buNone/>
                      </a:pPr>
                      <a:r>
                        <a:rPr lang="en-US" sz="1300" u="none" strike="noStrike" kern="1200" dirty="0" smtClean="0"/>
                        <a:t>Pico-</a:t>
                      </a:r>
                      <a:r>
                        <a:rPr lang="en-US" sz="1300" u="none" strike="noStrike" kern="1200" baseline="0" dirty="0" smtClean="0"/>
                        <a:t>cell street deployment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altLang="ko-K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ＭＳ Ｐゴシック" charset="-128"/>
                        </a:rPr>
                        <a:t>Macro-cell street deployment</a:t>
                      </a:r>
                      <a:endParaRPr kumimoji="0" lang="fr-F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itchFamily="34" charset="0"/>
                        <a:ea typeface="ＭＳ Ｐゴシック" charset="-128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u="none" strike="noStrike" kern="1200" dirty="0" smtClean="0"/>
                        <a:t> </a:t>
                      </a:r>
                      <a:r>
                        <a:rPr lang="en-US" sz="1300" u="none" strike="noStrike" kern="1200" dirty="0" smtClean="0"/>
                        <a:t>Higher </a:t>
                      </a:r>
                      <a:r>
                        <a:rPr lang="en-US" sz="1300" u="none" strike="noStrike" kern="1200" dirty="0" smtClean="0"/>
                        <a:t>probability of unplanned</a:t>
                      </a:r>
                      <a:r>
                        <a:rPr lang="en-US" sz="1300" u="none" strike="noStrike" kern="1200" baseline="0" dirty="0" smtClean="0"/>
                        <a:t> deployment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b="0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High quality of services under outdoor channel impairment </a:t>
                      </a:r>
                      <a:endParaRPr lang="en-US" sz="1300" b="0" i="0" u="none" strike="noStrike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42251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altLang="ko-KR" sz="1600" u="none" strike="noStrike" kern="1200" dirty="0" smtClean="0">
                          <a:solidFill>
                            <a:schemeClr val="tx1"/>
                          </a:solidFill>
                        </a:rPr>
                        <a:t>Throughput-demanding</a:t>
                      </a:r>
                    </a:p>
                  </a:txBody>
                  <a:tcPr marL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</a:rPr>
                        <a:t> Depending on places</a:t>
                      </a:r>
                      <a:endParaRPr lang="en-US" sz="1400" b="0" i="0" u="none" strike="noStrike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>
                        <a:buFont typeface="Arial" pitchFamily="34" charset="0"/>
                        <a:buNone/>
                      </a:pPr>
                      <a:r>
                        <a:rPr lang="en-US" sz="1300" u="none" strike="noStrike" kern="1200" dirty="0" smtClean="0">
                          <a:solidFill>
                            <a:schemeClr val="tx1"/>
                          </a:solidFill>
                        </a:rPr>
                        <a:t>Home with high-end devices (multimedia </a:t>
                      </a:r>
                      <a:r>
                        <a:rPr lang="en-US" sz="1300" u="none" strike="noStrike" kern="1200" baseline="0" dirty="0" smtClean="0">
                          <a:solidFill>
                            <a:schemeClr val="tx1"/>
                          </a:solidFill>
                        </a:rPr>
                        <a:t>distribution)</a:t>
                      </a:r>
                      <a:endParaRPr lang="en-US" sz="1300" u="none" strike="noStrike" kern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algn="l" defTabSz="914400" rtl="0" eaLnBrk="1" fontAlgn="ctr" latinLnBrk="0" hangingPunct="1">
                        <a:buFont typeface="Arial" pitchFamily="34" charset="0"/>
                        <a:buNone/>
                      </a:pPr>
                      <a:r>
                        <a:rPr lang="fr-FR" sz="1300" u="none" strike="noStrike" kern="1200" dirty="0" smtClean="0">
                          <a:solidFill>
                            <a:schemeClr val="tx1"/>
                          </a:solidFill>
                        </a:rPr>
                        <a:t>Smart car</a:t>
                      </a:r>
                      <a:endParaRPr lang="en-US" altLang="ko-KR" sz="1300" u="none" strike="noStrike" kern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300" u="none" strike="noStrike" kern="1200" dirty="0" smtClean="0">
                          <a:solidFill>
                            <a:schemeClr val="tx1"/>
                          </a:solidFill>
                        </a:rPr>
                        <a:t> Demand on high throughput</a:t>
                      </a: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1300" b="0" i="0" u="none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  - Single/multi-STAs</a:t>
                      </a:r>
                    </a:p>
                  </a:txBody>
                  <a:tcPr marL="7200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Technical Aspects on Scenarios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52915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+mj-lt"/>
              </a:rPr>
              <a:t>Indoor scenario </a:t>
            </a:r>
          </a:p>
          <a:p>
            <a:pPr lvl="1"/>
            <a:r>
              <a:rPr lang="en-US" dirty="0" smtClean="0">
                <a:latin typeface="+mj-lt"/>
              </a:rPr>
              <a:t>Environment: high density (AP or STA or both)</a:t>
            </a:r>
          </a:p>
          <a:p>
            <a:pPr lvl="2"/>
            <a:r>
              <a:rPr lang="en-US" dirty="0" smtClean="0">
                <a:latin typeface="+mj-lt"/>
              </a:rPr>
              <a:t>Planned deployment</a:t>
            </a:r>
          </a:p>
          <a:p>
            <a:pPr lvl="3"/>
            <a:r>
              <a:rPr lang="en-US" dirty="0" smtClean="0">
                <a:latin typeface="+mj-lt"/>
              </a:rPr>
              <a:t>E.g. E-education, dense wireless office,  public transportation, lecture hall </a:t>
            </a:r>
            <a:r>
              <a:rPr lang="en-US" dirty="0" smtClean="0">
                <a:latin typeface="+mj-lt"/>
              </a:rPr>
              <a:t>, stadium</a:t>
            </a:r>
            <a:r>
              <a:rPr lang="en-US" dirty="0" smtClean="0"/>
              <a:t>, airport/transportations, exhibition hall, shopping mall where </a:t>
            </a:r>
            <a:r>
              <a:rPr lang="en-US" dirty="0" smtClean="0">
                <a:latin typeface="+mj-lt"/>
              </a:rPr>
              <a:t>coordination between APs may be possible by a network management system</a:t>
            </a:r>
          </a:p>
          <a:p>
            <a:pPr lvl="3"/>
            <a:r>
              <a:rPr lang="en-US" dirty="0" smtClean="0">
                <a:latin typeface="+mj-lt"/>
              </a:rPr>
              <a:t>AP location can be manageable and average number of accessing users may be predictable</a:t>
            </a:r>
          </a:p>
          <a:p>
            <a:pPr lvl="2"/>
            <a:r>
              <a:rPr lang="en-US" dirty="0" smtClean="0">
                <a:latin typeface="+mj-lt"/>
              </a:rPr>
              <a:t>Unplanned deployment</a:t>
            </a:r>
          </a:p>
          <a:p>
            <a:pPr lvl="3"/>
            <a:r>
              <a:rPr lang="en-US" dirty="0" smtClean="0">
                <a:latin typeface="+mj-lt"/>
              </a:rPr>
              <a:t>E.g. </a:t>
            </a:r>
            <a:r>
              <a:rPr lang="en-US" dirty="0" smtClean="0">
                <a:latin typeface="+mj-lt"/>
              </a:rPr>
              <a:t>Dense </a:t>
            </a:r>
            <a:r>
              <a:rPr lang="en-US" dirty="0" smtClean="0">
                <a:latin typeface="+mj-lt"/>
              </a:rPr>
              <a:t>apartment building, community Wi-Fi where coordination between APs may not be possible due to different network managers/operators </a:t>
            </a:r>
          </a:p>
          <a:p>
            <a:pPr lvl="3"/>
            <a:r>
              <a:rPr lang="en-US" dirty="0" smtClean="0">
                <a:latin typeface="+mj-lt"/>
              </a:rPr>
              <a:t>AP location may be random in different places and floors (there could be also independent/private A</a:t>
            </a:r>
            <a:r>
              <a:rPr lang="en-US" altLang="ko-KR" dirty="0" smtClean="0">
                <a:latin typeface="+mj-lt"/>
              </a:rPr>
              <a:t>P</a:t>
            </a:r>
            <a:r>
              <a:rPr lang="en-US" dirty="0" smtClean="0">
                <a:latin typeface="+mj-lt"/>
              </a:rPr>
              <a:t>s), which will result in more difficult OBSS problem with unmanageable interference</a:t>
            </a:r>
          </a:p>
          <a:p>
            <a:pPr lvl="2"/>
            <a:endParaRPr lang="en-US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Technical Aspects on Scenarios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529158"/>
          </a:xfrm>
        </p:spPr>
        <p:txBody>
          <a:bodyPr>
            <a:normAutofit/>
          </a:bodyPr>
          <a:lstStyle/>
          <a:p>
            <a:pPr lvl="1"/>
            <a:r>
              <a:rPr lang="en-US" dirty="0" smtClean="0">
                <a:latin typeface="+mj-lt"/>
              </a:rPr>
              <a:t>Requirements</a:t>
            </a:r>
          </a:p>
          <a:p>
            <a:pPr lvl="2"/>
            <a:r>
              <a:rPr lang="en-US" b="1" u="sng" dirty="0" smtClean="0">
                <a:solidFill>
                  <a:srgbClr val="FF0000"/>
                </a:solidFill>
                <a:latin typeface="+mj-lt"/>
              </a:rPr>
              <a:t>Distributed system throughput</a:t>
            </a:r>
          </a:p>
          <a:p>
            <a:pPr lvl="3"/>
            <a:r>
              <a:rPr lang="en-US" dirty="0" smtClean="0">
                <a:latin typeface="+mj-lt"/>
              </a:rPr>
              <a:t>STAs in BSS fringe area can suffer from significant performance degradation from many OBSS under HEW scenario</a:t>
            </a:r>
          </a:p>
          <a:p>
            <a:pPr lvl="3"/>
            <a:r>
              <a:rPr lang="en-US" dirty="0" smtClean="0"/>
              <a:t>Unlike conventional Wi-Fi that has pursued mostly high system throughput, HEW may take into account BSS edge throughput enhancement as well as overall system throughput </a:t>
            </a:r>
            <a:r>
              <a:rPr lang="en-US" dirty="0" smtClean="0"/>
              <a:t>(“Distributed” traffics)</a:t>
            </a:r>
            <a:endParaRPr lang="en-US" dirty="0" smtClean="0">
              <a:latin typeface="+mj-lt"/>
            </a:endParaRPr>
          </a:p>
          <a:p>
            <a:pPr lvl="3"/>
            <a:r>
              <a:rPr lang="en-US" dirty="0" smtClean="0">
                <a:latin typeface="+mj-lt"/>
              </a:rPr>
              <a:t>Enabling technologies: </a:t>
            </a:r>
          </a:p>
          <a:p>
            <a:pPr lvl="4"/>
            <a:r>
              <a:rPr lang="en-US" dirty="0" smtClean="0">
                <a:latin typeface="+mj-lt"/>
              </a:rPr>
              <a:t>Interference management or OBSS control (e.g. frequency reuse/</a:t>
            </a:r>
            <a:r>
              <a:rPr lang="en-US" dirty="0" err="1" smtClean="0">
                <a:latin typeface="+mj-lt"/>
              </a:rPr>
              <a:t>sectorized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beamforming</a:t>
            </a:r>
            <a:r>
              <a:rPr lang="en-US" dirty="0" smtClean="0">
                <a:latin typeface="+mj-lt"/>
              </a:rPr>
              <a:t>, power control, etc) </a:t>
            </a:r>
          </a:p>
          <a:p>
            <a:pPr lvl="4"/>
            <a:r>
              <a:rPr lang="en-US" dirty="0" smtClean="0">
                <a:latin typeface="+mj-lt"/>
              </a:rPr>
              <a:t>Scheduled channel access like OFDMA</a:t>
            </a:r>
          </a:p>
          <a:p>
            <a:pPr lvl="2"/>
            <a:endParaRPr lang="en-US" sz="1200" dirty="0" smtClean="0"/>
          </a:p>
          <a:p>
            <a:pPr lvl="2"/>
            <a:endParaRPr lang="en-US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Technical Aspects on Scenarios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529158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 smtClean="0"/>
              <a:t>Requirements</a:t>
            </a:r>
          </a:p>
          <a:p>
            <a:pPr lvl="2"/>
            <a:r>
              <a:rPr lang="en-US" b="1" u="sng" dirty="0" smtClean="0">
                <a:solidFill>
                  <a:srgbClr val="FF0000"/>
                </a:solidFill>
                <a:latin typeface="+mj-lt"/>
              </a:rPr>
              <a:t>Seamless dat</a:t>
            </a:r>
            <a:r>
              <a:rPr lang="en-US" b="1" u="sng" dirty="0" smtClean="0">
                <a:solidFill>
                  <a:srgbClr val="FF0000"/>
                </a:solidFill>
              </a:rPr>
              <a:t>a transfer</a:t>
            </a:r>
            <a:endParaRPr lang="en-US" b="1" u="sng" dirty="0" smtClean="0">
              <a:solidFill>
                <a:srgbClr val="FF0000"/>
              </a:solidFill>
              <a:latin typeface="+mj-lt"/>
            </a:endParaRPr>
          </a:p>
          <a:p>
            <a:pPr lvl="3"/>
            <a:r>
              <a:rPr lang="en-US" dirty="0" smtClean="0"/>
              <a:t>A user can suffer low quality of service from overloaded medium access</a:t>
            </a:r>
          </a:p>
          <a:p>
            <a:pPr lvl="3"/>
            <a:r>
              <a:rPr lang="en-US" dirty="0" smtClean="0"/>
              <a:t>Real-time service couldn’t be reliably served to the user when a lot of STAs try to access medium simultaneously  </a:t>
            </a:r>
          </a:p>
          <a:p>
            <a:pPr lvl="3"/>
            <a:r>
              <a:rPr lang="en-US" dirty="0" smtClean="0"/>
              <a:t>Link set-up needs to be fast and manageable without knowing traffic condition in aspect of end user </a:t>
            </a:r>
          </a:p>
          <a:p>
            <a:pPr lvl="3"/>
            <a:r>
              <a:rPr lang="en-US" dirty="0" smtClean="0">
                <a:latin typeface="+mj-lt"/>
              </a:rPr>
              <a:t>Enabling technologies: </a:t>
            </a:r>
          </a:p>
          <a:p>
            <a:pPr lvl="4"/>
            <a:r>
              <a:rPr lang="en-US" dirty="0" smtClean="0">
                <a:latin typeface="+mj-lt"/>
              </a:rPr>
              <a:t>Overhead reduction on control/management frames</a:t>
            </a:r>
          </a:p>
          <a:p>
            <a:pPr lvl="4"/>
            <a:r>
              <a:rPr lang="en-US" dirty="0" smtClean="0">
                <a:latin typeface="+mj-lt"/>
              </a:rPr>
              <a:t>Efficient polling and prioritized transmission based on services</a:t>
            </a:r>
          </a:p>
          <a:p>
            <a:pPr lvl="4"/>
            <a:r>
              <a:rPr lang="en-US" dirty="0" smtClean="0">
                <a:latin typeface="+mj-lt"/>
              </a:rPr>
              <a:t>Well distributed channel access and </a:t>
            </a:r>
            <a:r>
              <a:rPr lang="en-US" dirty="0" err="1" smtClean="0">
                <a:latin typeface="+mj-lt"/>
              </a:rPr>
              <a:t>backoff</a:t>
            </a:r>
            <a:r>
              <a:rPr lang="en-US" dirty="0" smtClean="0">
                <a:latin typeface="+mj-lt"/>
              </a:rPr>
              <a:t> mechanism (e.g. specifically effective in very high density)</a:t>
            </a:r>
          </a:p>
          <a:p>
            <a:pPr lvl="4"/>
            <a:r>
              <a:rPr lang="en-US" dirty="0" smtClean="0"/>
              <a:t>Access load balancing (association control among APs)</a:t>
            </a:r>
            <a:endParaRPr lang="en-US" dirty="0" smtClean="0">
              <a:latin typeface="+mj-lt"/>
            </a:endParaRPr>
          </a:p>
          <a:p>
            <a:pPr lvl="4"/>
            <a:r>
              <a:rPr lang="en-US" dirty="0" smtClean="0">
                <a:latin typeface="+mj-lt"/>
              </a:rPr>
              <a:t>Seamless </a:t>
            </a:r>
            <a:r>
              <a:rPr lang="en-US" dirty="0" smtClean="0">
                <a:latin typeface="+mj-lt"/>
              </a:rPr>
              <a:t>handover (doesn’t mean support for high mobility but rather support smooth migration to AP with minimized management overhead)</a:t>
            </a:r>
            <a:endParaRPr lang="en-US" dirty="0" smtClean="0">
              <a:latin typeface="+mj-lt"/>
            </a:endParaRPr>
          </a:p>
          <a:p>
            <a:pPr lvl="2"/>
            <a:endParaRPr lang="en-US" sz="1200" dirty="0" smtClean="0"/>
          </a:p>
          <a:p>
            <a:pPr lvl="2"/>
            <a:endParaRPr lang="en-US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Technical Aspects on Scenarios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210026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+mj-lt"/>
              </a:rPr>
              <a:t>Outdoor scenario</a:t>
            </a:r>
          </a:p>
          <a:p>
            <a:pPr lvl="1"/>
            <a:r>
              <a:rPr lang="en-US" dirty="0" smtClean="0">
                <a:latin typeface="+mj-lt"/>
                <a:ea typeface="+mn-ea"/>
              </a:rPr>
              <a:t>Environment: high density (both AP and STA) and channel impairment</a:t>
            </a:r>
          </a:p>
          <a:p>
            <a:pPr lvl="2"/>
            <a:r>
              <a:rPr lang="en-US" dirty="0" smtClean="0">
                <a:latin typeface="+mj-lt"/>
                <a:ea typeface="+mn-ea"/>
              </a:rPr>
              <a:t>Most are probably unplanned deployment in outdoor where coordination between APs may not be possible due to many different network and users</a:t>
            </a:r>
          </a:p>
          <a:p>
            <a:pPr lvl="3"/>
            <a:r>
              <a:rPr lang="en-US" dirty="0" smtClean="0">
                <a:latin typeface="+mj-lt"/>
                <a:ea typeface="+mn-ea"/>
              </a:rPr>
              <a:t>E.g</a:t>
            </a:r>
            <a:r>
              <a:rPr lang="en-US" dirty="0" smtClean="0">
                <a:ea typeface="+mn-ea"/>
              </a:rPr>
              <a:t>. Super dense urban street, </a:t>
            </a:r>
            <a:r>
              <a:rPr lang="en-US" dirty="0" err="1" smtClean="0">
                <a:ea typeface="+mn-ea"/>
              </a:rPr>
              <a:t>pico</a:t>
            </a:r>
            <a:r>
              <a:rPr lang="en-US" dirty="0" smtClean="0">
                <a:ea typeface="+mn-ea"/>
              </a:rPr>
              <a:t>-cell street deployment, macro-cell street deployment</a:t>
            </a:r>
            <a:endParaRPr lang="en-US" dirty="0" smtClean="0">
              <a:latin typeface="+mj-lt"/>
              <a:ea typeface="+mn-ea"/>
            </a:endParaRPr>
          </a:p>
          <a:p>
            <a:pPr lvl="2"/>
            <a:r>
              <a:rPr lang="en-US" dirty="0" smtClean="0">
                <a:latin typeface="+mj-lt"/>
                <a:ea typeface="+mn-ea"/>
              </a:rPr>
              <a:t>Besides density issue, there could be more challenges </a:t>
            </a:r>
            <a:r>
              <a:rPr lang="en-US" altLang="ko-KR" dirty="0" smtClean="0">
                <a:latin typeface="+mj-lt"/>
                <a:ea typeface="+mn-ea"/>
              </a:rPr>
              <a:t>in</a:t>
            </a:r>
            <a:r>
              <a:rPr lang="ko-KR" altLang="en-US" dirty="0" smtClean="0">
                <a:latin typeface="+mj-lt"/>
                <a:ea typeface="+mn-ea"/>
              </a:rPr>
              <a:t> </a:t>
            </a:r>
            <a:r>
              <a:rPr lang="en-US" altLang="ko-KR" dirty="0" smtClean="0">
                <a:latin typeface="+mj-lt"/>
                <a:ea typeface="+mn-ea"/>
              </a:rPr>
              <a:t>outdoor</a:t>
            </a:r>
            <a:r>
              <a:rPr lang="en-US" dirty="0" smtClean="0">
                <a:latin typeface="+mj-lt"/>
                <a:ea typeface="+mn-ea"/>
              </a:rPr>
              <a:t>, which let us check PHY feature enhancement to cover those issues as shown in the previous contribution [2]</a:t>
            </a:r>
          </a:p>
          <a:p>
            <a:pPr lvl="2"/>
            <a:endParaRPr lang="en-US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3774499"/>
            <a:ext cx="3323172" cy="2483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3757615"/>
            <a:ext cx="3333046" cy="2483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571736" y="6215082"/>
            <a:ext cx="4169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&lt;Examples of using larger FFT against delay spread in outdoor&gt;</a:t>
            </a:r>
            <a:endParaRPr lang="ko-KR" altLang="en-US" dirty="0"/>
          </a:p>
        </p:txBody>
      </p:sp>
      <p:sp>
        <p:nvSpPr>
          <p:cNvPr id="13" name="타원 12"/>
          <p:cNvSpPr/>
          <p:nvPr/>
        </p:nvSpPr>
        <p:spPr bwMode="auto">
          <a:xfrm>
            <a:off x="5910398" y="4652238"/>
            <a:ext cx="71438" cy="71438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타원 14"/>
          <p:cNvSpPr/>
          <p:nvPr/>
        </p:nvSpPr>
        <p:spPr bwMode="auto">
          <a:xfrm>
            <a:off x="2402484" y="4430234"/>
            <a:ext cx="71438" cy="71438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85138" y="4255451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 err="1" smtClean="0">
                <a:solidFill>
                  <a:schemeClr val="tx2">
                    <a:lumMod val="65000"/>
                    <a:lumOff val="35000"/>
                  </a:schemeClr>
                </a:solidFill>
              </a:rPr>
              <a:t>InH</a:t>
            </a:r>
            <a:endParaRPr lang="ko-KR" altLang="en-US" sz="1000" b="1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22" name="직선 화살표 연결선 21"/>
          <p:cNvCxnSpPr/>
          <p:nvPr/>
        </p:nvCxnSpPr>
        <p:spPr bwMode="auto">
          <a:xfrm rot="5400000" flipH="1" flipV="1">
            <a:off x="2225542" y="4973158"/>
            <a:ext cx="428628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2">
                <a:lumMod val="65000"/>
                <a:lumOff val="35000"/>
              </a:schemeClr>
            </a:solidFill>
            <a:prstDash val="sysDash"/>
            <a:round/>
            <a:headEnd type="none" w="sm" len="sm"/>
            <a:tailEnd type="arrow"/>
          </a:ln>
          <a:effectLst/>
        </p:spPr>
      </p:cxnSp>
      <p:cxnSp>
        <p:nvCxnSpPr>
          <p:cNvPr id="23" name="직선 화살표 연결선 22"/>
          <p:cNvCxnSpPr/>
          <p:nvPr/>
        </p:nvCxnSpPr>
        <p:spPr bwMode="auto">
          <a:xfrm rot="5400000" flipH="1" flipV="1">
            <a:off x="5795546" y="5179782"/>
            <a:ext cx="286546" cy="79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2">
                <a:lumMod val="65000"/>
                <a:lumOff val="35000"/>
              </a:schemeClr>
            </a:solidFill>
            <a:prstDash val="sysDash"/>
            <a:round/>
            <a:headEnd type="none" w="sm" len="sm"/>
            <a:tailEnd type="arrow"/>
          </a:ln>
          <a:effectLst/>
        </p:spPr>
      </p:cxnSp>
      <p:sp>
        <p:nvSpPr>
          <p:cNvPr id="27" name="타원 26"/>
          <p:cNvSpPr/>
          <p:nvPr/>
        </p:nvSpPr>
        <p:spPr bwMode="auto">
          <a:xfrm>
            <a:off x="1974612" y="4091730"/>
            <a:ext cx="71438" cy="71438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8" name="직선 화살표 연결선 27"/>
          <p:cNvCxnSpPr/>
          <p:nvPr/>
        </p:nvCxnSpPr>
        <p:spPr bwMode="auto">
          <a:xfrm rot="5400000" flipH="1" flipV="1">
            <a:off x="1795504" y="4356900"/>
            <a:ext cx="428628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2">
                <a:lumMod val="65000"/>
                <a:lumOff val="35000"/>
              </a:schemeClr>
            </a:solidFill>
            <a:prstDash val="sysDash"/>
            <a:round/>
            <a:headEnd type="none" w="sm" len="sm"/>
            <a:tailEnd type="arrow"/>
          </a:ln>
          <a:effectLst/>
        </p:spPr>
      </p:cxnSp>
      <p:sp>
        <p:nvSpPr>
          <p:cNvPr id="30" name="타원 29"/>
          <p:cNvSpPr/>
          <p:nvPr/>
        </p:nvSpPr>
        <p:spPr bwMode="auto">
          <a:xfrm>
            <a:off x="5474318" y="4054358"/>
            <a:ext cx="71438" cy="71438"/>
          </a:xfrm>
          <a:prstGeom prst="ellipse">
            <a:avLst/>
          </a:prstGeom>
          <a:solidFill>
            <a:schemeClr val="tx2">
              <a:lumMod val="65000"/>
              <a:lumOff val="3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965064" y="3929066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 err="1" smtClean="0">
                <a:solidFill>
                  <a:schemeClr val="tx2">
                    <a:lumMod val="65000"/>
                    <a:lumOff val="35000"/>
                  </a:schemeClr>
                </a:solidFill>
              </a:rPr>
              <a:t>InH</a:t>
            </a:r>
            <a:endParaRPr lang="ko-KR" altLang="en-US" sz="1000" b="1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455632" y="3897159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 err="1" smtClean="0">
                <a:solidFill>
                  <a:schemeClr val="tx2">
                    <a:lumMod val="65000"/>
                    <a:lumOff val="35000"/>
                  </a:schemeClr>
                </a:solidFill>
              </a:rPr>
              <a:t>InH</a:t>
            </a:r>
            <a:endParaRPr lang="ko-KR" altLang="en-US" sz="1000" b="1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884260" y="4477455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b="1" dirty="0" err="1" smtClean="0">
                <a:solidFill>
                  <a:schemeClr val="tx2">
                    <a:lumMod val="65000"/>
                    <a:lumOff val="35000"/>
                  </a:schemeClr>
                </a:solidFill>
              </a:rPr>
              <a:t>InH</a:t>
            </a:r>
            <a:endParaRPr lang="ko-KR" altLang="en-US" sz="1000" b="1" dirty="0">
              <a:solidFill>
                <a:schemeClr val="tx2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37" name="직선 화살표 연결선 36"/>
          <p:cNvCxnSpPr/>
          <p:nvPr/>
        </p:nvCxnSpPr>
        <p:spPr bwMode="auto">
          <a:xfrm rot="5400000" flipH="1" flipV="1">
            <a:off x="5251455" y="4356349"/>
            <a:ext cx="500066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2">
                <a:lumMod val="65000"/>
                <a:lumOff val="35000"/>
              </a:schemeClr>
            </a:solidFill>
            <a:prstDash val="sysDash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Technical Aspects on Scenarios (cont’d)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529158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Requirements</a:t>
            </a:r>
          </a:p>
          <a:p>
            <a:pPr lvl="2"/>
            <a:r>
              <a:rPr lang="en-US" dirty="0" smtClean="0"/>
              <a:t>What we discussed in dense indoor case (previous slides) are similarly considered in outdoor case </a:t>
            </a:r>
          </a:p>
          <a:p>
            <a:pPr lvl="2"/>
            <a:r>
              <a:rPr lang="en-US" dirty="0" smtClean="0"/>
              <a:t>Outdoor specific: </a:t>
            </a:r>
            <a:r>
              <a:rPr lang="en-US" b="1" u="sng" dirty="0" smtClean="0">
                <a:solidFill>
                  <a:srgbClr val="FF0000"/>
                </a:solidFill>
              </a:rPr>
              <a:t>Performance reliability in outdoor channel</a:t>
            </a:r>
          </a:p>
          <a:p>
            <a:pPr lvl="3"/>
            <a:r>
              <a:rPr lang="en-US" dirty="0" smtClean="0"/>
              <a:t>Longer delay spread causes inter-symbol interference and fast channel variation makes the channel information outdated and distorted, which are going to degrade user performance and BSS coverage [3]</a:t>
            </a:r>
          </a:p>
          <a:p>
            <a:pPr lvl="3"/>
            <a:r>
              <a:rPr lang="en-US" dirty="0" smtClean="0"/>
              <a:t>For outdoor use cases, it is good to consider functionalities to make system reliable in a given range</a:t>
            </a:r>
          </a:p>
          <a:p>
            <a:pPr lvl="3"/>
            <a:r>
              <a:rPr lang="en-US" dirty="0" smtClean="0"/>
              <a:t>Enabling technologies: </a:t>
            </a:r>
          </a:p>
          <a:p>
            <a:pPr lvl="4"/>
            <a:r>
              <a:rPr lang="en-US" dirty="0" smtClean="0"/>
              <a:t>Longer CP or larger FFT size, fast feedback channel, enhanced link adaptation mechanism, </a:t>
            </a:r>
            <a:r>
              <a:rPr lang="en-US" dirty="0" smtClean="0"/>
              <a:t>HARQ</a:t>
            </a:r>
          </a:p>
          <a:p>
            <a:pPr lvl="5">
              <a:buFont typeface="Wingdings" pitchFamily="2" charset="2"/>
              <a:buChar char="ü"/>
            </a:pPr>
            <a:r>
              <a:rPr lang="en-US" dirty="0" smtClean="0"/>
              <a:t>Need to check first on existing technologies and consider further enhancement if needed</a:t>
            </a:r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LG Electronics</a:t>
            </a:r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3EB4FBF-AD78-4EAA-9E6F-D51994C8A45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Extend Submission Template</Template>
  <TotalTime>113740</TotalTime>
  <Words>1214</Words>
  <Application>Microsoft Office PowerPoint</Application>
  <PresentationFormat>화면 슬라이드 쇼(4:3)</PresentationFormat>
  <Paragraphs>194</Paragraphs>
  <Slides>13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5" baseType="lpstr">
      <vt:lpstr>Extend Submission Template</vt:lpstr>
      <vt:lpstr>Microsoft Office Word 97 - 2003 문서</vt:lpstr>
      <vt:lpstr>Functional Requirements in HEW</vt:lpstr>
      <vt:lpstr>Introduction</vt:lpstr>
      <vt:lpstr>Use Case Categorization</vt:lpstr>
      <vt:lpstr>Use Case Categorization (cont’d)</vt:lpstr>
      <vt:lpstr>Technical Aspects on Scenarios</vt:lpstr>
      <vt:lpstr>Technical Aspects on Scenarios (cont’d)</vt:lpstr>
      <vt:lpstr>Technical Aspects on Scenarios (cont’d)</vt:lpstr>
      <vt:lpstr>Technical Aspects on Scenarios (cont’d)</vt:lpstr>
      <vt:lpstr>Technical Aspects on Scenarios (cont’d)</vt:lpstr>
      <vt:lpstr>Technical Aspects on Scenarios (cont’d)</vt:lpstr>
      <vt:lpstr>HEW Functional Requirements</vt:lpstr>
      <vt:lpstr>Conclusion</vt:lpstr>
      <vt:lpstr>Reference</vt:lpstr>
    </vt:vector>
  </TitlesOfParts>
  <Company>Broadcom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END USER</cp:lastModifiedBy>
  <cp:revision>2647</cp:revision>
  <cp:lastPrinted>1998-02-10T13:28:06Z</cp:lastPrinted>
  <dcterms:created xsi:type="dcterms:W3CDTF">2011-03-29T03:39:16Z</dcterms:created>
  <dcterms:modified xsi:type="dcterms:W3CDTF">2013-07-16T06:17:32Z</dcterms:modified>
</cp:coreProperties>
</file>