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95" r:id="rId2"/>
    <p:sldId id="296" r:id="rId3"/>
    <p:sldId id="324" r:id="rId4"/>
    <p:sldId id="325" r:id="rId5"/>
    <p:sldId id="326" r:id="rId6"/>
    <p:sldId id="327" r:id="rId7"/>
    <p:sldId id="328" r:id="rId8"/>
    <p:sldId id="330" r:id="rId9"/>
    <p:sldId id="306" r:id="rId10"/>
    <p:sldId id="331" r:id="rId11"/>
    <p:sldId id="332" r:id="rId12"/>
    <p:sldId id="311" r:id="rId13"/>
    <p:sldId id="312" r:id="rId14"/>
    <p:sldId id="333" r:id="rId15"/>
    <p:sldId id="30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99CCFF"/>
    <a:srgbClr val="66FF99"/>
    <a:srgbClr val="FF33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8" autoAdjust="0"/>
    <p:restoredTop sz="94659" autoAdjust="0"/>
  </p:normalViewPr>
  <p:slideViewPr>
    <p:cSldViewPr>
      <p:cViewPr>
        <p:scale>
          <a:sx n="66" d="100"/>
          <a:sy n="66" d="100"/>
        </p:scale>
        <p:origin x="-1554"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 y="39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802.11-06/1560r1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2006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Matthew Fischer (Broadcom)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0327F6D-6BED-47BF-94C5-5D1FBF7979E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009717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802.11-06/1560r1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2006</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Matthew Fischer (Broadcom)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FE812B79-8528-4777-A4DF-19E15476AAA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602004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r>
              <a:rPr lang="en-US" dirty="0" smtClean="0"/>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t>Eldad Perahia (Intel)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92AC053-8BFA-4FF4-8B5A-5332AD0B18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E67B4FF7-C279-4157-8C3F-BBC7930158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A2B4E0C4-469D-441A-AD53-3066FCCE1E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r>
              <a:rPr lang="en-US" dirty="0" smtClean="0"/>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t>Eldad Perahia (Intel)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CFB57A7-45DD-4B7F-8EF5-82A19C9099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392058E-C99D-4C72-8EB6-4E1059F1C58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14426E09-725D-4934-A96A-1F827AD02F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January 2012</a:t>
            </a:r>
          </a:p>
        </p:txBody>
      </p:sp>
      <p:sp>
        <p:nvSpPr>
          <p:cNvPr id="8" name="Footer Placeholder 7"/>
          <p:cNvSpPr>
            <a:spLocks noGrp="1"/>
          </p:cNvSpPr>
          <p:nvPr>
            <p:ph type="ftr" sz="quarter" idx="11"/>
          </p:nvPr>
        </p:nvSpPr>
        <p:spPr/>
        <p:txBody>
          <a:bodyPr/>
          <a:lstStyle>
            <a:lvl1pPr>
              <a:defRPr/>
            </a:lvl1pPr>
          </a:lstStyle>
          <a:p>
            <a:pPr>
              <a:defRPr/>
            </a:pPr>
            <a:r>
              <a:rPr lang="en-US"/>
              <a:t>Eldad Perahia (Intel)</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C7E0EC-48E4-4506-868C-CC003E861DC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340110" cy="276999"/>
          </a:xfrm>
        </p:spPr>
        <p:txBody>
          <a:bodyPr/>
          <a:lstStyle>
            <a:lvl1pPr>
              <a:defRPr/>
            </a:lvl1pPr>
          </a:lstStyle>
          <a:p>
            <a:r>
              <a:rPr lang="en-US" dirty="0" smtClean="0"/>
              <a:t>January 2012</a:t>
            </a:r>
          </a:p>
        </p:txBody>
      </p:sp>
      <p:sp>
        <p:nvSpPr>
          <p:cNvPr id="4" name="Footer Placeholder 3"/>
          <p:cNvSpPr>
            <a:spLocks noGrp="1"/>
          </p:cNvSpPr>
          <p:nvPr>
            <p:ph type="ftr" sz="quarter" idx="11"/>
          </p:nvPr>
        </p:nvSpPr>
        <p:spPr/>
        <p:txBody>
          <a:bodyPr/>
          <a:lstStyle>
            <a:lvl1pPr>
              <a:defRPr/>
            </a:lvl1pPr>
          </a:lstStyle>
          <a:p>
            <a:pPr>
              <a:defRPr/>
            </a:pPr>
            <a:r>
              <a:rPr lang="en-US"/>
              <a:t>Eldad Perahia (Intel)</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F990F1EA-9367-4D96-9B34-FED93D97473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January 2012</a:t>
            </a:r>
          </a:p>
        </p:txBody>
      </p:sp>
      <p:sp>
        <p:nvSpPr>
          <p:cNvPr id="3" name="Footer Placeholder 2"/>
          <p:cNvSpPr>
            <a:spLocks noGrp="1"/>
          </p:cNvSpPr>
          <p:nvPr>
            <p:ph type="ftr" sz="quarter" idx="11"/>
          </p:nvPr>
        </p:nvSpPr>
        <p:spPr/>
        <p:txBody>
          <a:bodyPr/>
          <a:lstStyle>
            <a:lvl1pPr>
              <a:defRPr/>
            </a:lvl1pPr>
          </a:lstStyle>
          <a:p>
            <a:pPr>
              <a:defRPr/>
            </a:pPr>
            <a:r>
              <a:rPr lang="en-US"/>
              <a:t>Eldad Perahia (Intel)</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D23ED263-403A-4F38-931E-307630065C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C7E0078D-A59A-46BB-8866-5AD10ECA63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A75AD1AC-5791-4ADE-9734-2C630AD5A7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atin typeface="Times New Roman" pitchFamily="18" charset="0"/>
              </a:defRPr>
            </a:lvl1pPr>
          </a:lstStyle>
          <a:p>
            <a:r>
              <a:rPr lang="en-US" dirty="0" smtClean="0"/>
              <a:t>July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754EBB73-0A65-4394-9BC5-2702EDBF93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802.11-13/0795r0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3/11-13-0514-00-0hew-usage-scenarios-and-applications.pptx" TargetMode="External"/><Relationship Id="rId2" Type="http://schemas.openxmlformats.org/officeDocument/2006/relationships/hyperlink" Target="https://mentor.ieee.org/802.11/dcn/13/11-13-0657-01-0hew-hew-sg-usage-models-and-requirements-liaison-with-wfa.ppt" TargetMode="External"/><Relationship Id="rId1" Type="http://schemas.openxmlformats.org/officeDocument/2006/relationships/slideLayout" Target="../slideLayouts/slideLayout2.xml"/><Relationship Id="rId4" Type="http://schemas.openxmlformats.org/officeDocument/2006/relationships/hyperlink" Target="https://mentor.ieee.org/802.11/dcn/07/11-07-2988-04-0000-liaison-from-wi-fi-alliance-to-802-11-regarding-wfa-vht-study-group-consolidation-of-usage-models.p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HEW Usage Scenarios Categorization</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a:t>
            </a:fld>
            <a:endParaRPr lang="en-US"/>
          </a:p>
        </p:txBody>
      </p:sp>
      <p:sp>
        <p:nvSpPr>
          <p:cNvPr id="8" name="Rectangle 6"/>
          <p:cNvSpPr txBox="1">
            <a:spLocks noChangeArrowheads="1"/>
          </p:cNvSpPr>
          <p:nvPr/>
        </p:nvSpPr>
        <p:spPr>
          <a:xfrm>
            <a:off x="685800" y="16764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t>
            </a:r>
            <a:r>
              <a:rPr kumimoji="0" lang="en-US" sz="2000" b="0" i="0" u="none" strike="noStrike" kern="0" cap="none" spc="0" normalizeH="0" baseline="0" noProof="0" dirty="0" smtClean="0">
                <a:ln>
                  <a:noFill/>
                </a:ln>
                <a:solidFill>
                  <a:schemeClr val="tx1"/>
                </a:solidFill>
                <a:effectLst/>
                <a:uLnTx/>
                <a:uFillTx/>
                <a:latin typeface="+mn-lt"/>
                <a:ea typeface="+mn-ea"/>
                <a:cs typeface="+mn-cs"/>
              </a:rPr>
              <a:t>2013-07-14</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3677988406"/>
              </p:ext>
            </p:extLst>
          </p:nvPr>
        </p:nvGraphicFramePr>
        <p:xfrm>
          <a:off x="517525" y="2392363"/>
          <a:ext cx="7377113" cy="3505200"/>
        </p:xfrm>
        <a:graphic>
          <a:graphicData uri="http://schemas.openxmlformats.org/presentationml/2006/ole">
            <mc:AlternateContent xmlns:mc="http://schemas.openxmlformats.org/markup-compatibility/2006">
              <mc:Choice xmlns:v="urn:schemas-microsoft-com:vml" Requires="v">
                <p:oleObj spid="_x0000_s15443" name="Document" r:id="rId4" imgW="8267030" imgH="3918716" progId="Word.Document.8">
                  <p:embed/>
                </p:oleObj>
              </mc:Choice>
              <mc:Fallback>
                <p:oleObj name="Document" r:id="rId4" imgW="8267030" imgH="3918716" progId="Word.Document.8">
                  <p:embed/>
                  <p:pic>
                    <p:nvPicPr>
                      <p:cNvPr id="0" name="Picture 17"/>
                      <p:cNvPicPr>
                        <a:picLocks noChangeAspect="1" noChangeArrowheads="1"/>
                      </p:cNvPicPr>
                      <p:nvPr/>
                    </p:nvPicPr>
                    <p:blipFill>
                      <a:blip r:embed="rId5"/>
                      <a:srcRect/>
                      <a:stretch>
                        <a:fillRect/>
                      </a:stretch>
                    </p:blipFill>
                    <p:spPr bwMode="auto">
                      <a:xfrm>
                        <a:off x="517525" y="2392363"/>
                        <a:ext cx="7377113" cy="350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Model</a:t>
            </a:r>
            <a:r>
              <a:rPr lang="en-US" dirty="0" smtClean="0"/>
              <a:t>: Stadium</a:t>
            </a:r>
            <a:endParaRPr lang="en-US" dirty="0"/>
          </a:p>
        </p:txBody>
      </p:sp>
      <p:sp>
        <p:nvSpPr>
          <p:cNvPr id="8" name="Content Placeholder 7"/>
          <p:cNvSpPr>
            <a:spLocks noGrp="1"/>
          </p:cNvSpPr>
          <p:nvPr>
            <p:ph idx="1"/>
          </p:nvPr>
        </p:nvSpPr>
        <p:spPr/>
        <p:txBody>
          <a:bodyPr/>
          <a:lstStyle/>
          <a:p>
            <a:r>
              <a:rPr lang="en-US" dirty="0" smtClean="0"/>
              <a:t>Covered in 11-13/0657r1, slide 17</a:t>
            </a:r>
            <a:endParaRPr lang="en-US" dirty="0"/>
          </a:p>
        </p:txBody>
      </p:sp>
      <p:sp>
        <p:nvSpPr>
          <p:cNvPr id="5" name="Date Placeholder 4"/>
          <p:cNvSpPr>
            <a:spLocks noGrp="1"/>
          </p:cNvSpPr>
          <p:nvPr>
            <p:ph type="dt" sz="half" idx="10"/>
          </p:nvPr>
        </p:nvSpPr>
        <p:spPr/>
        <p:txBody>
          <a:bodyPr/>
          <a:lstStyle/>
          <a:p>
            <a:r>
              <a:rPr lang="en-US" dirty="0"/>
              <a:t>July 2013</a:t>
            </a:r>
          </a:p>
        </p:txBody>
      </p:sp>
      <p:sp>
        <p:nvSpPr>
          <p:cNvPr id="6" name="Footer Placeholder 5"/>
          <p:cNvSpPr>
            <a:spLocks noGrp="1"/>
          </p:cNvSpPr>
          <p:nvPr>
            <p:ph type="ftr" sz="quarter" idx="11"/>
          </p:nvPr>
        </p:nvSpPr>
        <p:spPr/>
        <p:txBody>
          <a:bodyPr/>
          <a:lstStyle/>
          <a:p>
            <a:pPr>
              <a:defRPr/>
            </a:pPr>
            <a:r>
              <a:rPr lang="en-US" smtClean="0"/>
              <a:t>Eldad Perahia (Intel)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14426E09-725D-4934-A96A-1F827AD02F1C}" type="slidenum">
              <a:rPr lang="en-US" smtClean="0"/>
              <a:pPr>
                <a:defRPr/>
              </a:pPr>
              <a:t>10</a:t>
            </a:fld>
            <a:endParaRPr lang="en-US"/>
          </a:p>
        </p:txBody>
      </p:sp>
    </p:spTree>
    <p:extLst>
      <p:ext uri="{BB962C8B-B14F-4D97-AF65-F5344CB8AC3E}">
        <p14:creationId xmlns:p14="http://schemas.microsoft.com/office/powerpoint/2010/main" val="22598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Model: </a:t>
            </a:r>
            <a:r>
              <a:rPr lang="en-US" dirty="0" smtClean="0"/>
              <a:t>Dense </a:t>
            </a:r>
            <a:r>
              <a:rPr lang="en-US" dirty="0"/>
              <a:t>Outdoor </a:t>
            </a:r>
            <a:r>
              <a:rPr lang="en-US" dirty="0" smtClean="0"/>
              <a:t>Hotspot</a:t>
            </a:r>
            <a:endParaRPr lang="en-US" dirty="0"/>
          </a:p>
        </p:txBody>
      </p:sp>
      <p:sp>
        <p:nvSpPr>
          <p:cNvPr id="3" name="Content Placeholder 2"/>
          <p:cNvSpPr>
            <a:spLocks noGrp="1"/>
          </p:cNvSpPr>
          <p:nvPr>
            <p:ph idx="1"/>
          </p:nvPr>
        </p:nvSpPr>
        <p:spPr/>
        <p:txBody>
          <a:bodyPr/>
          <a:lstStyle/>
          <a:p>
            <a:r>
              <a:rPr lang="en-US" dirty="0"/>
              <a:t>Covered in </a:t>
            </a:r>
            <a:r>
              <a:rPr lang="en-US" dirty="0" smtClean="0"/>
              <a:t>11-13/0657r1</a:t>
            </a:r>
            <a:r>
              <a:rPr lang="en-US" dirty="0"/>
              <a:t>, </a:t>
            </a:r>
            <a:r>
              <a:rPr lang="en-US" dirty="0" smtClean="0"/>
              <a:t>slides 37-40</a:t>
            </a:r>
            <a:endParaRPr lang="en-US" dirty="0"/>
          </a:p>
        </p:txBody>
      </p:sp>
      <p:sp>
        <p:nvSpPr>
          <p:cNvPr id="4" name="Date Placeholder 3"/>
          <p:cNvSpPr>
            <a:spLocks noGrp="1"/>
          </p:cNvSpPr>
          <p:nvPr>
            <p:ph type="dt" sz="half" idx="10"/>
          </p:nvPr>
        </p:nvSpPr>
        <p:spPr/>
        <p:txBody>
          <a:bodyPr/>
          <a:lstStyle/>
          <a:p>
            <a:r>
              <a:rPr lang="en-US" dirty="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11</a:t>
            </a:fld>
            <a:endParaRPr lang="en-US"/>
          </a:p>
        </p:txBody>
      </p:sp>
    </p:spTree>
    <p:extLst>
      <p:ext uri="{BB962C8B-B14F-4D97-AF65-F5344CB8AC3E}">
        <p14:creationId xmlns:p14="http://schemas.microsoft.com/office/powerpoint/2010/main" val="243584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pPr lvl="1"/>
            <a:r>
              <a:rPr lang="en-US" sz="2400" dirty="0" smtClean="0"/>
              <a:t>Further details on Real-time Video Analytics &amp; Augmented Reality</a:t>
            </a:r>
            <a:endParaRPr lang="en-US" sz="2400" dirty="0"/>
          </a:p>
        </p:txBody>
      </p:sp>
      <p:sp>
        <p:nvSpPr>
          <p:cNvPr id="3" name="Content Placeholder 2"/>
          <p:cNvSpPr>
            <a:spLocks noGrp="1"/>
          </p:cNvSpPr>
          <p:nvPr>
            <p:ph sz="half" idx="1"/>
          </p:nvPr>
        </p:nvSpPr>
        <p:spPr>
          <a:xfrm>
            <a:off x="457200" y="1447800"/>
            <a:ext cx="4038600" cy="4953000"/>
          </a:xfrm>
        </p:spPr>
        <p:txBody>
          <a:bodyPr/>
          <a:lstStyle/>
          <a:p>
            <a:r>
              <a:rPr lang="en-US" sz="1400" dirty="0" smtClean="0"/>
              <a:t>Upload of image/video</a:t>
            </a:r>
          </a:p>
          <a:p>
            <a:r>
              <a:rPr lang="en-US" sz="1400" dirty="0" smtClean="0"/>
              <a:t>Image </a:t>
            </a:r>
          </a:p>
          <a:p>
            <a:pPr lvl="1"/>
            <a:r>
              <a:rPr lang="en-US" sz="1000" dirty="0" smtClean="0"/>
              <a:t>uplink</a:t>
            </a:r>
          </a:p>
          <a:p>
            <a:pPr lvl="1"/>
            <a:r>
              <a:rPr lang="en-US" sz="1000" dirty="0" smtClean="0"/>
              <a:t>descriptor data rate: 100kbps</a:t>
            </a:r>
          </a:p>
          <a:p>
            <a:pPr lvl="1"/>
            <a:r>
              <a:rPr lang="en-US" sz="1000" dirty="0" smtClean="0"/>
              <a:t>Latency not an issue</a:t>
            </a:r>
          </a:p>
          <a:p>
            <a:r>
              <a:rPr lang="en-US" sz="1400" dirty="0" smtClean="0"/>
              <a:t>Video</a:t>
            </a:r>
          </a:p>
          <a:p>
            <a:pPr lvl="1"/>
            <a:r>
              <a:rPr lang="en-US" sz="1000" dirty="0" smtClean="0"/>
              <a:t>Video on uplink</a:t>
            </a:r>
          </a:p>
          <a:p>
            <a:pPr lvl="1"/>
            <a:r>
              <a:rPr lang="en-US" sz="1000" dirty="0" smtClean="0"/>
              <a:t>Round trip delay (for getting information back): 10’s msec</a:t>
            </a:r>
            <a:endParaRPr lang="en-US" sz="1000" dirty="0"/>
          </a:p>
          <a:p>
            <a:pPr lvl="1"/>
            <a:r>
              <a:rPr lang="en-US" sz="1000" dirty="0" smtClean="0"/>
              <a:t>data rate: ?</a:t>
            </a:r>
          </a:p>
          <a:p>
            <a:pPr lvl="1"/>
            <a:r>
              <a:rPr lang="en-US" sz="1000" dirty="0" smtClean="0"/>
              <a:t>Textual/vector information on downlink</a:t>
            </a:r>
          </a:p>
          <a:p>
            <a:r>
              <a:rPr lang="en-US" sz="1400" dirty="0"/>
              <a:t>Density of devices, many people </a:t>
            </a:r>
            <a:r>
              <a:rPr lang="en-US" sz="1400" dirty="0" smtClean="0"/>
              <a:t>using on their smart phone in </a:t>
            </a:r>
            <a:r>
              <a:rPr lang="en-US" sz="1400" dirty="0"/>
              <a:t>close proximity</a:t>
            </a:r>
          </a:p>
          <a:p>
            <a:endParaRPr lang="en-US" sz="1400" dirty="0"/>
          </a:p>
        </p:txBody>
      </p:sp>
      <p:pic>
        <p:nvPicPr>
          <p:cNvPr id="2052" name="Picture 4" descr="http://cdn.thetechjournal.com/wp-content/uploads/images/1205/1336676458-pioneer-gps-image-credit-engadget-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3566" y="2060447"/>
            <a:ext cx="4474234" cy="2371344"/>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3"/>
          <p:cNvSpPr>
            <a:spLocks noGrp="1"/>
          </p:cNvSpPr>
          <p:nvPr>
            <p:ph type="dt" sz="half" idx="10"/>
          </p:nvPr>
        </p:nvSpPr>
        <p:spPr>
          <a:xfrm>
            <a:off x="696913" y="332601"/>
            <a:ext cx="968214" cy="276999"/>
          </a:xfrm>
        </p:spPr>
        <p:txBody>
          <a:bodyPr/>
          <a:lstStyle/>
          <a:p>
            <a:r>
              <a:rPr lang="en-US" dirty="0"/>
              <a:t>July 2013</a:t>
            </a:r>
          </a:p>
        </p:txBody>
      </p:sp>
      <p:sp>
        <p:nvSpPr>
          <p:cNvPr id="6" name="Footer Placeholder 4"/>
          <p:cNvSpPr>
            <a:spLocks noGrp="1"/>
          </p:cNvSpPr>
          <p:nvPr>
            <p:ph type="ftr" sz="quarter" idx="11"/>
          </p:nvPr>
        </p:nvSpPr>
        <p:spPr>
          <a:xfrm>
            <a:off x="8077200" y="6475413"/>
            <a:ext cx="466725" cy="182562"/>
          </a:xfrm>
        </p:spPr>
        <p:txBody>
          <a:bodyPr/>
          <a:lstStyle/>
          <a:p>
            <a:pPr>
              <a:defRPr/>
            </a:pPr>
            <a:r>
              <a:rPr lang="en-US" smtClean="0"/>
              <a:t>Eldad Perahia (Intel)</a:t>
            </a:r>
            <a:endParaRPr lang="en-US"/>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3CFB57A7-45DD-4B7F-8EF5-82A19C9099F0}" type="slidenum">
              <a:rPr lang="en-US" smtClean="0"/>
              <a:pPr>
                <a:defRPr/>
              </a:pPr>
              <a:t>12</a:t>
            </a:fld>
            <a:endParaRPr lang="en-US" dirty="0"/>
          </a:p>
        </p:txBody>
      </p:sp>
    </p:spTree>
    <p:extLst>
      <p:ext uri="{BB962C8B-B14F-4D97-AF65-F5344CB8AC3E}">
        <p14:creationId xmlns:p14="http://schemas.microsoft.com/office/powerpoint/2010/main" val="133793961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Further details on wearable </a:t>
            </a:r>
            <a:r>
              <a:rPr lang="en-US" dirty="0" smtClean="0"/>
              <a:t>devices</a:t>
            </a:r>
            <a:endParaRPr lang="en-US" dirty="0"/>
          </a:p>
        </p:txBody>
      </p:sp>
      <p:pic>
        <p:nvPicPr>
          <p:cNvPr id="3074" name="Picture 2" descr="http://www.designbuzz.com/wp-content/uploads/2012/07/samsung-nerve-wearable-communication-device-1_DRbvd_1877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2328" y="1798321"/>
            <a:ext cx="4360995" cy="211706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tatic.guim.co.uk/sys-images/Guardian/Pix/pictures/2012/7/18/1342629671354/Google-Glass-00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1966" y="3915386"/>
            <a:ext cx="3761358" cy="225681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274320" y="1676400"/>
            <a:ext cx="4471416" cy="4724400"/>
          </a:xfrm>
        </p:spPr>
        <p:txBody>
          <a:bodyPr/>
          <a:lstStyle/>
          <a:p>
            <a:r>
              <a:rPr lang="en-US" sz="1400" dirty="0" smtClean="0"/>
              <a:t>Propagation environment</a:t>
            </a:r>
          </a:p>
          <a:p>
            <a:pPr lvl="1"/>
            <a:r>
              <a:rPr lang="en-US" sz="1100" dirty="0" smtClean="0"/>
              <a:t>Body area network</a:t>
            </a:r>
          </a:p>
          <a:p>
            <a:r>
              <a:rPr lang="en-US" sz="1400" dirty="0" smtClean="0"/>
              <a:t>Multimedia requirements</a:t>
            </a:r>
          </a:p>
          <a:p>
            <a:pPr lvl="1"/>
            <a:r>
              <a:rPr lang="en-US" sz="1100" dirty="0" smtClean="0"/>
              <a:t>640x480 : 1-2 Mbps</a:t>
            </a:r>
          </a:p>
          <a:p>
            <a:pPr lvl="1"/>
            <a:r>
              <a:rPr lang="en-US" sz="1100" dirty="0" smtClean="0"/>
              <a:t>PLR: 10^-5 or 10^-6*</a:t>
            </a:r>
          </a:p>
          <a:p>
            <a:pPr lvl="1"/>
            <a:r>
              <a:rPr lang="en-US" sz="1100" dirty="0" smtClean="0"/>
              <a:t>Quality: MOS</a:t>
            </a:r>
          </a:p>
          <a:p>
            <a:pPr lvl="1"/>
            <a:r>
              <a:rPr lang="en-US" sz="1100" dirty="0" smtClean="0"/>
              <a:t>Latency: 10’s of msec</a:t>
            </a:r>
          </a:p>
          <a:p>
            <a:pPr lvl="1"/>
            <a:r>
              <a:rPr lang="en-US" sz="1100" dirty="0" smtClean="0"/>
              <a:t>Uplink</a:t>
            </a:r>
          </a:p>
          <a:p>
            <a:r>
              <a:rPr lang="en-US" sz="1400" dirty="0" smtClean="0"/>
              <a:t>Severe </a:t>
            </a:r>
            <a:r>
              <a:rPr lang="en-US" sz="1400" dirty="0"/>
              <a:t>limitations on </a:t>
            </a:r>
            <a:r>
              <a:rPr lang="en-US" sz="1400" dirty="0" smtClean="0"/>
              <a:t>power consumption, </a:t>
            </a:r>
            <a:r>
              <a:rPr lang="en-US" sz="1400" dirty="0"/>
              <a:t>size, antennas and </a:t>
            </a:r>
            <a:r>
              <a:rPr lang="en-US" sz="1400" dirty="0" smtClean="0"/>
              <a:t>EIRP</a:t>
            </a:r>
          </a:p>
          <a:p>
            <a:r>
              <a:rPr lang="en-US" sz="1400" dirty="0" smtClean="0"/>
              <a:t>Connectivity: either to an AP or companion device</a:t>
            </a:r>
            <a:endParaRPr lang="en-US" sz="1400" dirty="0"/>
          </a:p>
          <a:p>
            <a:r>
              <a:rPr lang="en-US" sz="1500" dirty="0" smtClean="0"/>
              <a:t>Density of devices: many people wearing in close proximity</a:t>
            </a:r>
            <a:endParaRPr lang="en-US" sz="1500" dirty="0"/>
          </a:p>
        </p:txBody>
      </p:sp>
      <p:sp>
        <p:nvSpPr>
          <p:cNvPr id="6" name="Date Placeholder 3"/>
          <p:cNvSpPr>
            <a:spLocks noGrp="1"/>
          </p:cNvSpPr>
          <p:nvPr>
            <p:ph type="dt" sz="half" idx="10"/>
          </p:nvPr>
        </p:nvSpPr>
        <p:spPr>
          <a:xfrm>
            <a:off x="696913" y="332601"/>
            <a:ext cx="968214" cy="276999"/>
          </a:xfrm>
        </p:spPr>
        <p:txBody>
          <a:bodyPr/>
          <a:lstStyle/>
          <a:p>
            <a:r>
              <a:rPr lang="en-US" dirty="0"/>
              <a:t>July 2013</a:t>
            </a:r>
          </a:p>
        </p:txBody>
      </p:sp>
      <p:sp>
        <p:nvSpPr>
          <p:cNvPr id="7" name="Footer Placeholder 4"/>
          <p:cNvSpPr>
            <a:spLocks noGrp="1"/>
          </p:cNvSpPr>
          <p:nvPr>
            <p:ph type="ftr" sz="quarter" idx="11"/>
          </p:nvPr>
        </p:nvSpPr>
        <p:spPr>
          <a:xfrm>
            <a:off x="8077200" y="6475413"/>
            <a:ext cx="466725" cy="182562"/>
          </a:xfrm>
        </p:spPr>
        <p:txBody>
          <a:bodyPr/>
          <a:lstStyle/>
          <a:p>
            <a:pPr>
              <a:defRPr/>
            </a:pPr>
            <a:r>
              <a:rPr lang="en-US" smtClean="0"/>
              <a:t>Eldad Perahia (Intel)</a:t>
            </a:r>
            <a:endParaRPr lang="en-US"/>
          </a:p>
        </p:txBody>
      </p:sp>
      <p:sp>
        <p:nvSpPr>
          <p:cNvPr id="8"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3CFB57A7-45DD-4B7F-8EF5-82A19C9099F0}" type="slidenum">
              <a:rPr lang="en-US" smtClean="0"/>
              <a:pPr>
                <a:defRPr/>
              </a:pPr>
              <a:t>13</a:t>
            </a:fld>
            <a:endParaRPr lang="en-US" dirty="0"/>
          </a:p>
        </p:txBody>
      </p:sp>
    </p:spTree>
    <p:extLst>
      <p:ext uri="{BB962C8B-B14F-4D97-AF65-F5344CB8AC3E}">
        <p14:creationId xmlns:p14="http://schemas.microsoft.com/office/powerpoint/2010/main" val="391033217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Model: </a:t>
            </a:r>
            <a:r>
              <a:rPr lang="en-US" dirty="0" smtClean="0"/>
              <a:t>Dense </a:t>
            </a:r>
            <a:r>
              <a:rPr lang="en-US" dirty="0"/>
              <a:t>Apartment / </a:t>
            </a:r>
            <a:r>
              <a:rPr lang="en-US" dirty="0" smtClean="0"/>
              <a:t>Residential</a:t>
            </a:r>
            <a:endParaRPr lang="en-US" dirty="0"/>
          </a:p>
        </p:txBody>
      </p:sp>
      <p:sp>
        <p:nvSpPr>
          <p:cNvPr id="3" name="Content Placeholder 2"/>
          <p:cNvSpPr>
            <a:spLocks noGrp="1"/>
          </p:cNvSpPr>
          <p:nvPr>
            <p:ph idx="1"/>
          </p:nvPr>
        </p:nvSpPr>
        <p:spPr/>
        <p:txBody>
          <a:bodyPr/>
          <a:lstStyle/>
          <a:p>
            <a:r>
              <a:rPr lang="en-US" dirty="0"/>
              <a:t>Covered in </a:t>
            </a:r>
            <a:r>
              <a:rPr lang="en-US" dirty="0" smtClean="0"/>
              <a:t>11-13/0657r1</a:t>
            </a:r>
            <a:r>
              <a:rPr lang="en-US" dirty="0"/>
              <a:t>, </a:t>
            </a:r>
            <a:r>
              <a:rPr lang="en-US" dirty="0" smtClean="0"/>
              <a:t>slides 33-34</a:t>
            </a:r>
            <a:endParaRPr lang="en-US" dirty="0"/>
          </a:p>
        </p:txBody>
      </p:sp>
      <p:sp>
        <p:nvSpPr>
          <p:cNvPr id="4" name="Date Placeholder 3"/>
          <p:cNvSpPr>
            <a:spLocks noGrp="1"/>
          </p:cNvSpPr>
          <p:nvPr>
            <p:ph type="dt" sz="half" idx="10"/>
          </p:nvPr>
        </p:nvSpPr>
        <p:spPr/>
        <p:txBody>
          <a:bodyPr/>
          <a:lstStyle/>
          <a:p>
            <a:r>
              <a:rPr lang="en-US" dirty="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14</a:t>
            </a:fld>
            <a:endParaRPr lang="en-US"/>
          </a:p>
        </p:txBody>
      </p:sp>
    </p:spTree>
    <p:extLst>
      <p:ext uri="{BB962C8B-B14F-4D97-AF65-F5344CB8AC3E}">
        <p14:creationId xmlns:p14="http://schemas.microsoft.com/office/powerpoint/2010/main" val="3120143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7772400" cy="4114800"/>
          </a:xfrm>
        </p:spPr>
        <p:txBody>
          <a:bodyPr/>
          <a:lstStyle/>
          <a:p>
            <a:r>
              <a:rPr lang="en-US" sz="2000" dirty="0">
                <a:hlinkClick r:id="rId2"/>
              </a:rPr>
              <a:t>https://</a:t>
            </a:r>
            <a:r>
              <a:rPr lang="en-US" sz="2000" dirty="0" smtClean="0">
                <a:hlinkClick r:id="rId2"/>
              </a:rPr>
              <a:t>mentor.ieee.org/802.11/dcn/13/11-13-0657-01-0hew-hew-sg-usage-models-and-requirements-liaison-with-wfa.ppt</a:t>
            </a:r>
            <a:endParaRPr lang="en-US" sz="2000" dirty="0" smtClean="0"/>
          </a:p>
          <a:p>
            <a:r>
              <a:rPr lang="en-US" sz="2000" dirty="0">
                <a:hlinkClick r:id="rId3"/>
              </a:rPr>
              <a:t>https://</a:t>
            </a:r>
            <a:r>
              <a:rPr lang="en-US" sz="2000" dirty="0" smtClean="0">
                <a:hlinkClick r:id="rId3"/>
              </a:rPr>
              <a:t>mentor.ieee.org/802.11/dcn/13/11-13-0514-00-0hew-usage-scenarios-and-applications.pptx</a:t>
            </a:r>
            <a:endParaRPr lang="en-US" sz="2000" dirty="0" smtClean="0"/>
          </a:p>
          <a:p>
            <a:r>
              <a:rPr lang="en-US" sz="2000" dirty="0">
                <a:hlinkClick r:id="rId4"/>
              </a:rPr>
              <a:t>https://</a:t>
            </a:r>
            <a:r>
              <a:rPr lang="en-US" sz="2000" dirty="0" smtClean="0">
                <a:hlinkClick r:id="rId4"/>
              </a:rPr>
              <a:t>mentor.ieee.org/802.11/dcn/07/11-07-2988-04-0000-liaison-from-wi-fi-alliance-to-802-11-regarding-wfa-vht-study-group-consolidation-of-usage-models.ppt</a:t>
            </a:r>
            <a:endParaRPr lang="en-US" sz="2000" dirty="0" smtClean="0"/>
          </a:p>
          <a:p>
            <a:endParaRPr lang="en-US" sz="2000" dirty="0" smtClean="0"/>
          </a:p>
          <a:p>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r>
              <a:rPr lang="en-US" dirty="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None/>
            </a:pPr>
            <a:r>
              <a:rPr lang="en-US" dirty="0" smtClean="0"/>
              <a:t>In this presentation we follow on from 13/0514 and categorize usage models, down select models to cover a range of categories, and provide more detail on select usage models.</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2013</a:t>
            </a:r>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Usage Scenario Categorization</a:t>
            </a:r>
            <a:endParaRPr lang="en-US" dirty="0"/>
          </a:p>
        </p:txBody>
      </p:sp>
      <p:sp>
        <p:nvSpPr>
          <p:cNvPr id="9" name="Content Placeholder 8"/>
          <p:cNvSpPr>
            <a:spLocks noGrp="1"/>
          </p:cNvSpPr>
          <p:nvPr>
            <p:ph idx="1"/>
          </p:nvPr>
        </p:nvSpPr>
        <p:spPr/>
        <p:txBody>
          <a:bodyPr/>
          <a:lstStyle/>
          <a:p>
            <a:r>
              <a:rPr lang="en-US" dirty="0" smtClean="0"/>
              <a:t>AP Density</a:t>
            </a:r>
          </a:p>
          <a:p>
            <a:r>
              <a:rPr lang="en-US" dirty="0" smtClean="0"/>
              <a:t>Client Density</a:t>
            </a:r>
          </a:p>
          <a:p>
            <a:r>
              <a:rPr lang="en-US" dirty="0" smtClean="0"/>
              <a:t>Single versus multiple management domains</a:t>
            </a:r>
          </a:p>
          <a:p>
            <a:r>
              <a:rPr lang="en-US" dirty="0" smtClean="0"/>
              <a:t>Indoor/Outdoor</a:t>
            </a:r>
            <a:endParaRPr lang="en-US" dirty="0"/>
          </a:p>
        </p:txBody>
      </p:sp>
      <p:sp>
        <p:nvSpPr>
          <p:cNvPr id="5" name="Date Placeholder 4"/>
          <p:cNvSpPr>
            <a:spLocks noGrp="1"/>
          </p:cNvSpPr>
          <p:nvPr>
            <p:ph type="dt" sz="half" idx="10"/>
          </p:nvPr>
        </p:nvSpPr>
        <p:spPr>
          <a:xfrm>
            <a:off x="696913" y="332601"/>
            <a:ext cx="942566" cy="276999"/>
          </a:xfrm>
        </p:spPr>
        <p:txBody>
          <a:bodyPr/>
          <a:lstStyle/>
          <a:p>
            <a:r>
              <a:rPr lang="en-US" dirty="0"/>
              <a:t>July 2013</a:t>
            </a:r>
          </a:p>
        </p:txBody>
      </p:sp>
      <p:sp>
        <p:nvSpPr>
          <p:cNvPr id="6" name="Footer Placeholder 5"/>
          <p:cNvSpPr>
            <a:spLocks noGrp="1"/>
          </p:cNvSpPr>
          <p:nvPr>
            <p:ph type="ftr" sz="quarter" idx="11"/>
          </p:nvPr>
        </p:nvSpPr>
        <p:spPr/>
        <p:txBody>
          <a:bodyPr/>
          <a:lstStyle/>
          <a:p>
            <a:pPr>
              <a:defRPr/>
            </a:pPr>
            <a:r>
              <a:rPr lang="en-US" smtClean="0"/>
              <a:t>Eldad Perahia (Intel)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14426E09-725D-4934-A96A-1F827AD02F1C}" type="slidenum">
              <a:rPr lang="en-US" smtClean="0"/>
              <a:pPr>
                <a:defRPr/>
              </a:pPr>
              <a:t>3</a:t>
            </a:fld>
            <a:endParaRPr lang="en-US"/>
          </a:p>
        </p:txBody>
      </p:sp>
    </p:spTree>
    <p:extLst>
      <p:ext uri="{BB962C8B-B14F-4D97-AF65-F5344CB8AC3E}">
        <p14:creationId xmlns:p14="http://schemas.microsoft.com/office/powerpoint/2010/main" val="4009280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Single Management Domain</a:t>
            </a: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4</a:t>
            </a:fld>
            <a:endParaRPr lang="en-US"/>
          </a:p>
        </p:txBody>
      </p:sp>
      <p:graphicFrame>
        <p:nvGraphicFramePr>
          <p:cNvPr id="8" name="Object 7"/>
          <p:cNvGraphicFramePr>
            <a:graphicFrameLocks noGrp="1" noChangeAspect="1"/>
          </p:cNvGraphicFramePr>
          <p:nvPr>
            <p:extLst>
              <p:ext uri="{D42A27DB-BD31-4B8C-83A1-F6EECF244321}">
                <p14:modId xmlns:p14="http://schemas.microsoft.com/office/powerpoint/2010/main" val="365032249"/>
              </p:ext>
            </p:extLst>
          </p:nvPr>
        </p:nvGraphicFramePr>
        <p:xfrm>
          <a:off x="838200" y="1295400"/>
          <a:ext cx="7562850" cy="5133975"/>
        </p:xfrm>
        <a:graphic>
          <a:graphicData uri="http://schemas.openxmlformats.org/presentationml/2006/ole">
            <mc:AlternateContent xmlns:mc="http://schemas.openxmlformats.org/markup-compatibility/2006">
              <mc:Choice xmlns:v="urn:schemas-microsoft-com:vml" Requires="v">
                <p:oleObj spid="_x0000_s30770" name="Visio" r:id="rId3" imgW="6304739" imgH="5530669" progId="Visio.Drawing.11">
                  <p:embed/>
                </p:oleObj>
              </mc:Choice>
              <mc:Fallback>
                <p:oleObj name="Visio" r:id="rId3" imgW="6304739" imgH="5530669" progId="Visio.Drawing.11">
                  <p:embed/>
                  <p:pic>
                    <p:nvPicPr>
                      <p:cNvPr id="0" name="Content Placeholder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295400"/>
                        <a:ext cx="7562850"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77982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a:t>
            </a:r>
            <a:r>
              <a:rPr lang="en-US" dirty="0"/>
              <a:t>and Requirements in Single Management Domain</a:t>
            </a:r>
          </a:p>
        </p:txBody>
      </p:sp>
      <p:sp>
        <p:nvSpPr>
          <p:cNvPr id="6" name="Content Placeholder 5"/>
          <p:cNvSpPr>
            <a:spLocks noGrp="1"/>
          </p:cNvSpPr>
          <p:nvPr>
            <p:ph sz="half" idx="1"/>
          </p:nvPr>
        </p:nvSpPr>
        <p:spPr/>
        <p:txBody>
          <a:bodyPr/>
          <a:lstStyle/>
          <a:p>
            <a:r>
              <a:rPr lang="en-US" sz="1800" dirty="0"/>
              <a:t>Stadium</a:t>
            </a:r>
          </a:p>
          <a:p>
            <a:pPr lvl="1"/>
            <a:r>
              <a:rPr lang="en-US" sz="1400" dirty="0"/>
              <a:t>Video</a:t>
            </a:r>
          </a:p>
          <a:p>
            <a:pPr lvl="2"/>
            <a:r>
              <a:rPr lang="en-US" sz="1200" dirty="0"/>
              <a:t>Point-of-Sight Selective Mobile Broadcasting</a:t>
            </a:r>
          </a:p>
          <a:p>
            <a:pPr lvl="2"/>
            <a:r>
              <a:rPr lang="en-US" sz="1200" dirty="0"/>
              <a:t>Event broadcast, multicast </a:t>
            </a:r>
          </a:p>
          <a:p>
            <a:pPr lvl="2"/>
            <a:r>
              <a:rPr lang="en-US" sz="1200" dirty="0"/>
              <a:t>Reception of VHD video feed highly compressed, 100 Mbps</a:t>
            </a:r>
          </a:p>
          <a:p>
            <a:pPr lvl="1"/>
            <a:r>
              <a:rPr lang="en-US" sz="1400" dirty="0"/>
              <a:t>Internet/Server Access </a:t>
            </a:r>
          </a:p>
          <a:p>
            <a:pPr lvl="2"/>
            <a:r>
              <a:rPr lang="en-US" sz="1200" dirty="0"/>
              <a:t>User upload </a:t>
            </a:r>
          </a:p>
          <a:p>
            <a:pPr lvl="2"/>
            <a:r>
              <a:rPr lang="en-US" sz="1200" dirty="0"/>
              <a:t>Internet access; 20 Mbps</a:t>
            </a:r>
          </a:p>
          <a:p>
            <a:pPr lvl="2"/>
            <a:r>
              <a:rPr lang="en-US" sz="1200" dirty="0"/>
              <a:t>ESPN (or equivalent) for supplemental content</a:t>
            </a:r>
          </a:p>
          <a:p>
            <a:pPr lvl="1"/>
            <a:r>
              <a:rPr lang="en-US" sz="1400" dirty="0"/>
              <a:t>Cellular offload</a:t>
            </a:r>
          </a:p>
          <a:p>
            <a:pPr lvl="2"/>
            <a:r>
              <a:rPr lang="en-US" sz="1200" dirty="0"/>
              <a:t>Cellular tethering / mobile hotspot</a:t>
            </a:r>
          </a:p>
          <a:p>
            <a:pPr lvl="1"/>
            <a:r>
              <a:rPr lang="en-US" sz="1400" dirty="0"/>
              <a:t>1 AP / 50-100 </a:t>
            </a:r>
            <a:r>
              <a:rPr lang="en-US" sz="1400" dirty="0" err="1"/>
              <a:t>sq.m</a:t>
            </a:r>
            <a:r>
              <a:rPr lang="en-US" sz="1400" dirty="0"/>
              <a:t>.; up to 100 STAs / </a:t>
            </a:r>
            <a:r>
              <a:rPr lang="en-US" sz="1400" dirty="0" smtClean="0"/>
              <a:t>AP</a:t>
            </a:r>
          </a:p>
          <a:p>
            <a:pPr lvl="1"/>
            <a:r>
              <a:rPr lang="en-US" sz="1400" dirty="0" smtClean="0"/>
              <a:t>Large indoor or outdoor</a:t>
            </a:r>
            <a:endParaRPr lang="en-US" sz="1400" dirty="0"/>
          </a:p>
        </p:txBody>
      </p:sp>
      <p:sp>
        <p:nvSpPr>
          <p:cNvPr id="7" name="Content Placeholder 6"/>
          <p:cNvSpPr>
            <a:spLocks noGrp="1"/>
          </p:cNvSpPr>
          <p:nvPr>
            <p:ph sz="half" idx="2"/>
          </p:nvPr>
        </p:nvSpPr>
        <p:spPr>
          <a:xfrm>
            <a:off x="4648200" y="1828800"/>
            <a:ext cx="3810000" cy="4648200"/>
          </a:xfrm>
        </p:spPr>
        <p:txBody>
          <a:bodyPr/>
          <a:lstStyle/>
          <a:p>
            <a:r>
              <a:rPr lang="en-US" sz="1600" dirty="0"/>
              <a:t>Large Office Enterprise</a:t>
            </a:r>
            <a:endParaRPr lang="en-US" sz="1400" dirty="0"/>
          </a:p>
          <a:p>
            <a:pPr lvl="1"/>
            <a:r>
              <a:rPr lang="en-US" sz="1200" dirty="0"/>
              <a:t>Unified communications</a:t>
            </a:r>
          </a:p>
          <a:p>
            <a:pPr lvl="1"/>
            <a:r>
              <a:rPr lang="en-US" sz="1200" dirty="0"/>
              <a:t>Cloud-based Virtual Desktop Infrastructure: 100 Mbps, best effort.</a:t>
            </a:r>
          </a:p>
          <a:p>
            <a:pPr lvl="1"/>
            <a:r>
              <a:rPr lang="en-US" sz="1200" dirty="0"/>
              <a:t>Wireless display</a:t>
            </a:r>
            <a:endParaRPr lang="en-GB" sz="1200" dirty="0"/>
          </a:p>
          <a:p>
            <a:pPr lvl="2"/>
            <a:r>
              <a:rPr lang="en-US" sz="1100" dirty="0"/>
              <a:t>desktop, projector</a:t>
            </a:r>
          </a:p>
          <a:p>
            <a:pPr lvl="2"/>
            <a:r>
              <a:rPr lang="en-US" sz="1100" dirty="0"/>
              <a:t>Tele-presence / video conferencing</a:t>
            </a:r>
          </a:p>
          <a:p>
            <a:pPr lvl="2"/>
            <a:r>
              <a:rPr lang="en-US" sz="1100" dirty="0"/>
              <a:t>VHD: ~600Mbps, jitter is </a:t>
            </a:r>
            <a:r>
              <a:rPr lang="en-US" sz="1100" dirty="0" smtClean="0"/>
              <a:t>&lt;30 </a:t>
            </a:r>
            <a:r>
              <a:rPr lang="en-US" sz="1100" dirty="0" err="1"/>
              <a:t>ms</a:t>
            </a:r>
            <a:r>
              <a:rPr lang="en-US" sz="1100" dirty="0"/>
              <a:t>, delay is &lt; </a:t>
            </a:r>
            <a:r>
              <a:rPr lang="en-US" sz="1100" dirty="0" smtClean="0"/>
              <a:t>30ms</a:t>
            </a:r>
            <a:r>
              <a:rPr lang="en-US" sz="1100" dirty="0"/>
              <a:t>, 1.0E-7 </a:t>
            </a:r>
            <a:r>
              <a:rPr lang="en-US" sz="1100" dirty="0" smtClean="0"/>
              <a:t>PLR*.</a:t>
            </a:r>
            <a:endParaRPr lang="en-US" sz="1100" dirty="0"/>
          </a:p>
          <a:p>
            <a:pPr lvl="2"/>
            <a:r>
              <a:rPr lang="en-US" sz="1100" dirty="0"/>
              <a:t>Multicast</a:t>
            </a:r>
          </a:p>
          <a:p>
            <a:pPr lvl="1"/>
            <a:r>
              <a:rPr lang="en-US" sz="1200" dirty="0"/>
              <a:t>Wireless docking and storage </a:t>
            </a:r>
            <a:endParaRPr lang="en-US" sz="1200" dirty="0" smtClean="0"/>
          </a:p>
          <a:p>
            <a:pPr lvl="1"/>
            <a:r>
              <a:rPr lang="en-US" sz="1200" dirty="0" smtClean="0"/>
              <a:t>Large indoor</a:t>
            </a:r>
            <a:endParaRPr lang="en-US" sz="1200" dirty="0"/>
          </a:p>
          <a:p>
            <a:r>
              <a:rPr lang="en-US" sz="1600" dirty="0"/>
              <a:t>Other</a:t>
            </a:r>
            <a:endParaRPr lang="en-US" sz="1800" dirty="0"/>
          </a:p>
          <a:p>
            <a:pPr lvl="1"/>
            <a:r>
              <a:rPr lang="en-US" sz="1200" dirty="0"/>
              <a:t>Many devices associating to an AP simultaneously (e.g. start of class, lecture, or public transportation)</a:t>
            </a:r>
          </a:p>
          <a:p>
            <a:pPr lvl="1"/>
            <a:r>
              <a:rPr lang="en-US" sz="1200" dirty="0"/>
              <a:t>Online gaming; 100 Mbps, &lt; 20 </a:t>
            </a:r>
            <a:r>
              <a:rPr lang="en-US" sz="1200" dirty="0" err="1"/>
              <a:t>ms</a:t>
            </a:r>
            <a:r>
              <a:rPr lang="en-US" sz="1200" dirty="0"/>
              <a:t> jitter; &lt; 20 </a:t>
            </a:r>
            <a:r>
              <a:rPr lang="en-US" sz="1200" dirty="0" err="1"/>
              <a:t>ms</a:t>
            </a:r>
            <a:r>
              <a:rPr lang="en-US" sz="1200" dirty="0"/>
              <a:t> latency</a:t>
            </a:r>
          </a:p>
          <a:p>
            <a:pPr lvl="1"/>
            <a:r>
              <a:rPr lang="en-US" sz="1200" dirty="0" smtClean="0"/>
              <a:t>Video </a:t>
            </a:r>
            <a:r>
              <a:rPr lang="en-US" sz="1200" dirty="0"/>
              <a:t>on Demand, 20Mbps / </a:t>
            </a:r>
            <a:r>
              <a:rPr lang="en-US" sz="1200" dirty="0" smtClean="0"/>
              <a:t>STA</a:t>
            </a:r>
          </a:p>
          <a:p>
            <a:pPr marL="457200" lvl="1" indent="0">
              <a:buNone/>
            </a:pPr>
            <a:r>
              <a:rPr lang="en-US" sz="1400" dirty="0" smtClean="0"/>
              <a:t>*under review, aim to relax requirement by resiliency of upper layers</a:t>
            </a:r>
            <a:endParaRPr lang="en-US" sz="1000" dirty="0"/>
          </a:p>
        </p:txBody>
      </p:sp>
      <p:sp>
        <p:nvSpPr>
          <p:cNvPr id="3" name="Date Placeholder 2"/>
          <p:cNvSpPr>
            <a:spLocks noGrp="1"/>
          </p:cNvSpPr>
          <p:nvPr>
            <p:ph type="dt" sz="half" idx="10"/>
          </p:nvPr>
        </p:nvSpPr>
        <p:spPr/>
        <p:txBody>
          <a:bodyPr/>
          <a:lstStyle/>
          <a:p>
            <a:r>
              <a:rPr lang="en-US" dirty="0"/>
              <a:t>July 2013</a:t>
            </a:r>
          </a:p>
        </p:txBody>
      </p:sp>
      <p:sp>
        <p:nvSpPr>
          <p:cNvPr id="4" name="Footer Placeholder 3"/>
          <p:cNvSpPr>
            <a:spLocks noGrp="1"/>
          </p:cNvSpPr>
          <p:nvPr>
            <p:ph type="ftr" sz="quarter" idx="11"/>
          </p:nvPr>
        </p:nvSpPr>
        <p:spPr/>
        <p:txBody>
          <a:bodyPr/>
          <a:lstStyle/>
          <a:p>
            <a:pPr>
              <a:defRPr/>
            </a:pPr>
            <a:r>
              <a:rPr lang="en-US" smtClean="0"/>
              <a:t>Eldad Perahia (Intel)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990F1EA-9367-4D96-9B34-FED93D974734}" type="slidenum">
              <a:rPr lang="en-US" smtClean="0"/>
              <a:pPr>
                <a:defRPr/>
              </a:pPr>
              <a:t>5</a:t>
            </a:fld>
            <a:endParaRPr lang="en-US"/>
          </a:p>
        </p:txBody>
      </p:sp>
    </p:spTree>
    <p:extLst>
      <p:ext uri="{BB962C8B-B14F-4D97-AF65-F5344CB8AC3E}">
        <p14:creationId xmlns:p14="http://schemas.microsoft.com/office/powerpoint/2010/main" val="236042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Multiple Management Domains</a:t>
            </a:r>
            <a:endParaRPr lang="en-US" dirty="0"/>
          </a:p>
        </p:txBody>
      </p:sp>
      <p:sp>
        <p:nvSpPr>
          <p:cNvPr id="5" name="Date Placeholder 4"/>
          <p:cNvSpPr>
            <a:spLocks noGrp="1"/>
          </p:cNvSpPr>
          <p:nvPr>
            <p:ph type="dt" sz="half" idx="10"/>
          </p:nvPr>
        </p:nvSpPr>
        <p:spPr>
          <a:xfrm>
            <a:off x="696913" y="332601"/>
            <a:ext cx="942566" cy="276999"/>
          </a:xfrm>
        </p:spPr>
        <p:txBody>
          <a:bodyPr/>
          <a:lstStyle/>
          <a:p>
            <a:r>
              <a:rPr lang="en-US" dirty="0"/>
              <a:t>July 2013</a:t>
            </a:r>
          </a:p>
        </p:txBody>
      </p:sp>
      <p:sp>
        <p:nvSpPr>
          <p:cNvPr id="6" name="Footer Placeholder 5"/>
          <p:cNvSpPr>
            <a:spLocks noGrp="1"/>
          </p:cNvSpPr>
          <p:nvPr>
            <p:ph type="ftr" sz="quarter" idx="11"/>
          </p:nvPr>
        </p:nvSpPr>
        <p:spPr/>
        <p:txBody>
          <a:bodyPr/>
          <a:lstStyle/>
          <a:p>
            <a:pPr>
              <a:defRPr/>
            </a:pPr>
            <a:r>
              <a:rPr lang="en-US" smtClean="0"/>
              <a:t>Eldad Perahia (Intel)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14426E09-725D-4934-A96A-1F827AD02F1C}" type="slidenum">
              <a:rPr lang="en-US" smtClean="0"/>
              <a:pPr>
                <a:defRPr/>
              </a:pPr>
              <a:t>6</a:t>
            </a:fld>
            <a:endParaRPr lang="en-US"/>
          </a:p>
        </p:txBody>
      </p:sp>
      <p:graphicFrame>
        <p:nvGraphicFramePr>
          <p:cNvPr id="9" name="Object 8"/>
          <p:cNvGraphicFramePr>
            <a:graphicFrameLocks noGrp="1" noChangeAspect="1"/>
          </p:cNvGraphicFramePr>
          <p:nvPr>
            <p:extLst>
              <p:ext uri="{D42A27DB-BD31-4B8C-83A1-F6EECF244321}">
                <p14:modId xmlns:p14="http://schemas.microsoft.com/office/powerpoint/2010/main" val="1918701073"/>
              </p:ext>
            </p:extLst>
          </p:nvPr>
        </p:nvGraphicFramePr>
        <p:xfrm>
          <a:off x="1066800" y="1447800"/>
          <a:ext cx="6961187" cy="4949825"/>
        </p:xfrm>
        <a:graphic>
          <a:graphicData uri="http://schemas.openxmlformats.org/presentationml/2006/ole">
            <mc:AlternateContent xmlns:mc="http://schemas.openxmlformats.org/markup-compatibility/2006">
              <mc:Choice xmlns:v="urn:schemas-microsoft-com:vml" Requires="v">
                <p:oleObj spid="_x0000_s31793" name="Visio" r:id="rId3" imgW="6304633" imgH="5530680" progId="Visio.Drawing.11">
                  <p:embed/>
                </p:oleObj>
              </mc:Choice>
              <mc:Fallback>
                <p:oleObj name="Visio" r:id="rId3" imgW="6304633" imgH="5530680" progId="Visio.Drawing.11">
                  <p:embed/>
                  <p:pic>
                    <p:nvPicPr>
                      <p:cNvPr id="0" name="Content Placeholder 3"/>
                      <p:cNvPicPr>
                        <a:picLocks noGrp="1" noChangeAspect="1" noChangeArrowheads="1"/>
                      </p:cNvPicPr>
                      <p:nvPr/>
                    </p:nvPicPr>
                    <p:blipFill>
                      <a:blip r:embed="rId4"/>
                      <a:srcRect/>
                      <a:stretch>
                        <a:fillRect/>
                      </a:stretch>
                    </p:blipFill>
                    <p:spPr bwMode="auto">
                      <a:xfrm>
                        <a:off x="1066800" y="1447800"/>
                        <a:ext cx="6961187"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889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a:t>
            </a:r>
            <a:r>
              <a:rPr lang="en-US" dirty="0"/>
              <a:t>and Requirements in Multiple Management Domains</a:t>
            </a:r>
          </a:p>
        </p:txBody>
      </p:sp>
      <p:sp>
        <p:nvSpPr>
          <p:cNvPr id="6" name="Content Placeholder 5"/>
          <p:cNvSpPr>
            <a:spLocks noGrp="1"/>
          </p:cNvSpPr>
          <p:nvPr>
            <p:ph sz="half" idx="1"/>
          </p:nvPr>
        </p:nvSpPr>
        <p:spPr/>
        <p:txBody>
          <a:bodyPr/>
          <a:lstStyle/>
          <a:p>
            <a:r>
              <a:rPr lang="en-US" sz="1600" dirty="0"/>
              <a:t>Dense Outdoor Hotspot</a:t>
            </a:r>
          </a:p>
          <a:p>
            <a:pPr lvl="1"/>
            <a:r>
              <a:rPr lang="en-US" sz="1400" dirty="0"/>
              <a:t>Video streaming, 20-100 Mbps / STA</a:t>
            </a:r>
          </a:p>
          <a:p>
            <a:pPr lvl="1"/>
            <a:r>
              <a:rPr lang="en-US" sz="1400" dirty="0"/>
              <a:t>Internet/Server Access, 10-20 Mbps / STA</a:t>
            </a:r>
          </a:p>
          <a:p>
            <a:pPr lvl="1"/>
            <a:r>
              <a:rPr lang="en-US" sz="1400" dirty="0"/>
              <a:t>Online gaming; </a:t>
            </a:r>
            <a:r>
              <a:rPr lang="en-US" altLang="ko-KR" sz="1400" dirty="0">
                <a:solidFill>
                  <a:srgbClr val="000000"/>
                </a:solidFill>
              </a:rPr>
              <a:t>20 Mbps</a:t>
            </a:r>
          </a:p>
          <a:p>
            <a:pPr lvl="1"/>
            <a:r>
              <a:rPr lang="en-US" altLang="ko-KR" sz="1400" dirty="0"/>
              <a:t>The inter-AP distance  10~200m</a:t>
            </a:r>
          </a:p>
          <a:p>
            <a:pPr lvl="1"/>
            <a:r>
              <a:rPr lang="en-US" altLang="ko-KR" sz="1400" dirty="0"/>
              <a:t>User density .1-1 user/m^2</a:t>
            </a:r>
          </a:p>
          <a:p>
            <a:pPr lvl="1"/>
            <a:r>
              <a:rPr lang="en-US" altLang="ko-KR" sz="1400" dirty="0"/>
              <a:t>Cellular offload</a:t>
            </a:r>
          </a:p>
          <a:p>
            <a:pPr lvl="1"/>
            <a:r>
              <a:rPr lang="en-US" altLang="ko-KR" sz="1400" dirty="0"/>
              <a:t>D2D discovery</a:t>
            </a:r>
          </a:p>
          <a:p>
            <a:pPr lvl="1"/>
            <a:r>
              <a:rPr lang="en-US" sz="1400" dirty="0"/>
              <a:t>Real-time Video Analytics &amp; Augmented Reality</a:t>
            </a:r>
          </a:p>
          <a:p>
            <a:pPr lvl="1"/>
            <a:r>
              <a:rPr lang="en-US" sz="1400" dirty="0"/>
              <a:t>wearable devices</a:t>
            </a:r>
          </a:p>
          <a:p>
            <a:pPr lvl="1"/>
            <a:r>
              <a:rPr lang="en-US" sz="1400" dirty="0"/>
              <a:t>Seamless hand-over between Cellular &amp; </a:t>
            </a:r>
            <a:r>
              <a:rPr lang="en-US" sz="1400" dirty="0" err="1" smtClean="0"/>
              <a:t>WiFi</a:t>
            </a:r>
            <a:endParaRPr lang="en-US" altLang="ko-KR" sz="1400" dirty="0"/>
          </a:p>
        </p:txBody>
      </p:sp>
      <p:sp>
        <p:nvSpPr>
          <p:cNvPr id="7" name="Content Placeholder 6"/>
          <p:cNvSpPr>
            <a:spLocks noGrp="1"/>
          </p:cNvSpPr>
          <p:nvPr>
            <p:ph sz="half" idx="2"/>
          </p:nvPr>
        </p:nvSpPr>
        <p:spPr>
          <a:xfrm>
            <a:off x="4648200" y="1981200"/>
            <a:ext cx="4191000" cy="4114800"/>
          </a:xfrm>
        </p:spPr>
        <p:txBody>
          <a:bodyPr/>
          <a:lstStyle/>
          <a:p>
            <a:r>
              <a:rPr lang="en-US" sz="1800" dirty="0"/>
              <a:t>Dense Apartment / </a:t>
            </a:r>
            <a:r>
              <a:rPr lang="en-US" sz="1800" dirty="0" smtClean="0"/>
              <a:t>Residential (indoor)</a:t>
            </a:r>
            <a:endParaRPr lang="en-US" sz="1800" dirty="0"/>
          </a:p>
          <a:p>
            <a:pPr lvl="1"/>
            <a:r>
              <a:rPr lang="en-US" sz="1600" dirty="0"/>
              <a:t>Building automation and connectivity (e.g. security, utilities)</a:t>
            </a:r>
          </a:p>
          <a:p>
            <a:pPr lvl="1"/>
            <a:r>
              <a:rPr lang="en-US" sz="1600" dirty="0"/>
              <a:t>Cellular offload</a:t>
            </a:r>
          </a:p>
          <a:p>
            <a:pPr lvl="1"/>
            <a:r>
              <a:rPr lang="en-US" sz="1600" dirty="0"/>
              <a:t>Compressed video streaming, 20-100 Mbps</a:t>
            </a:r>
          </a:p>
          <a:p>
            <a:pPr lvl="1"/>
            <a:r>
              <a:rPr lang="en-US" sz="1600" dirty="0"/>
              <a:t>Uncompressed </a:t>
            </a:r>
            <a:r>
              <a:rPr lang="en-US" sz="1600" dirty="0" smtClean="0"/>
              <a:t>streaming</a:t>
            </a:r>
            <a:r>
              <a:rPr lang="en-US" sz="1600" dirty="0"/>
              <a:t>, </a:t>
            </a:r>
            <a:r>
              <a:rPr lang="en-US" sz="1600" dirty="0" smtClean="0"/>
              <a:t>&gt; 1 Gbps</a:t>
            </a:r>
            <a:endParaRPr lang="en-US" sz="1600" dirty="0"/>
          </a:p>
          <a:p>
            <a:pPr lvl="1"/>
            <a:r>
              <a:rPr lang="en-US" sz="1600" dirty="0"/>
              <a:t>Internet access, 20 Mbps</a:t>
            </a:r>
          </a:p>
          <a:p>
            <a:pPr lvl="1"/>
            <a:r>
              <a:rPr lang="en-US" sz="1600" dirty="0"/>
              <a:t>Online gaming</a:t>
            </a:r>
          </a:p>
          <a:p>
            <a:pPr lvl="1"/>
            <a:r>
              <a:rPr lang="en-US" sz="1600" dirty="0"/>
              <a:t>Inter-AP distance </a:t>
            </a:r>
            <a:r>
              <a:rPr lang="en-US" sz="1600" dirty="0" smtClean="0"/>
              <a:t>5-30m</a:t>
            </a:r>
            <a:endParaRPr lang="en-US" sz="1600" dirty="0"/>
          </a:p>
          <a:p>
            <a:r>
              <a:rPr lang="en-US" sz="1600" dirty="0"/>
              <a:t>Other</a:t>
            </a:r>
          </a:p>
          <a:p>
            <a:pPr lvl="1"/>
            <a:r>
              <a:rPr lang="en-US" sz="1600" dirty="0"/>
              <a:t>Indoor location</a:t>
            </a:r>
          </a:p>
          <a:p>
            <a:pPr lvl="1"/>
            <a:r>
              <a:rPr lang="en-US" sz="1600" dirty="0"/>
              <a:t>Push, data download (e.g. coupons at the mall</a:t>
            </a:r>
            <a:r>
              <a:rPr lang="en-US" sz="1600" dirty="0" smtClean="0"/>
              <a:t>)</a:t>
            </a:r>
            <a:endParaRPr lang="en-US" sz="1600" dirty="0"/>
          </a:p>
        </p:txBody>
      </p:sp>
      <p:sp>
        <p:nvSpPr>
          <p:cNvPr id="3" name="Date Placeholder 2"/>
          <p:cNvSpPr>
            <a:spLocks noGrp="1"/>
          </p:cNvSpPr>
          <p:nvPr>
            <p:ph type="dt" sz="half" idx="10"/>
          </p:nvPr>
        </p:nvSpPr>
        <p:spPr/>
        <p:txBody>
          <a:bodyPr/>
          <a:lstStyle/>
          <a:p>
            <a:r>
              <a:rPr lang="en-US" dirty="0"/>
              <a:t>July 2013</a:t>
            </a:r>
          </a:p>
        </p:txBody>
      </p:sp>
      <p:sp>
        <p:nvSpPr>
          <p:cNvPr id="4" name="Footer Placeholder 3"/>
          <p:cNvSpPr>
            <a:spLocks noGrp="1"/>
          </p:cNvSpPr>
          <p:nvPr>
            <p:ph type="ftr" sz="quarter" idx="11"/>
          </p:nvPr>
        </p:nvSpPr>
        <p:spPr/>
        <p:txBody>
          <a:bodyPr/>
          <a:lstStyle/>
          <a:p>
            <a:pPr>
              <a:defRPr/>
            </a:pPr>
            <a:r>
              <a:rPr lang="en-US" smtClean="0"/>
              <a:t>Eldad Perahia (Intel)</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990F1EA-9367-4D96-9B34-FED93D974734}" type="slidenum">
              <a:rPr lang="en-US" smtClean="0"/>
              <a:pPr>
                <a:defRPr/>
              </a:pPr>
              <a:t>7</a:t>
            </a:fld>
            <a:endParaRPr lang="en-US"/>
          </a:p>
        </p:txBody>
      </p:sp>
    </p:spTree>
    <p:extLst>
      <p:ext uri="{BB962C8B-B14F-4D97-AF65-F5344CB8AC3E}">
        <p14:creationId xmlns:p14="http://schemas.microsoft.com/office/powerpoint/2010/main" val="1008469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Usage </a:t>
            </a:r>
            <a:r>
              <a:rPr lang="en-US" dirty="0" smtClean="0"/>
              <a:t>Model: Dense use of wireless docking in large office enterprise </a:t>
            </a:r>
            <a:endParaRPr lang="en-US" dirty="0"/>
          </a:p>
        </p:txBody>
      </p:sp>
      <p:sp>
        <p:nvSpPr>
          <p:cNvPr id="3" name="Content Placeholder 2"/>
          <p:cNvSpPr>
            <a:spLocks noGrp="1"/>
          </p:cNvSpPr>
          <p:nvPr>
            <p:ph sz="half" idx="1"/>
          </p:nvPr>
        </p:nvSpPr>
        <p:spPr>
          <a:xfrm>
            <a:off x="304800" y="1981200"/>
            <a:ext cx="4191000" cy="4114800"/>
          </a:xfrm>
        </p:spPr>
        <p:txBody>
          <a:bodyPr/>
          <a:lstStyle/>
          <a:p>
            <a:pPr marL="0" lvl="0" indent="0">
              <a:spcBef>
                <a:spcPct val="0"/>
              </a:spcBef>
              <a:buNone/>
            </a:pPr>
            <a:r>
              <a:rPr lang="en-US" sz="1400" u="sng" kern="1200" dirty="0">
                <a:solidFill>
                  <a:srgbClr val="000000"/>
                </a:solidFill>
                <a:latin typeface="Arial" charset="0"/>
                <a:ea typeface="ＭＳ Ｐゴシック" pitchFamily="34" charset="-128"/>
              </a:rPr>
              <a:t>Pre-Conditions:</a:t>
            </a:r>
            <a:r>
              <a:rPr lang="en-US" sz="1400" b="0" kern="1200" dirty="0">
                <a:solidFill>
                  <a:srgbClr val="000000"/>
                </a:solidFill>
                <a:latin typeface="Arial" charset="0"/>
                <a:ea typeface="ＭＳ Ｐゴシック" pitchFamily="34" charset="-128"/>
              </a:rPr>
              <a:t>  </a:t>
            </a:r>
          </a:p>
          <a:p>
            <a:pPr marL="0" lvl="0" indent="0">
              <a:spcBef>
                <a:spcPct val="0"/>
              </a:spcBef>
              <a:buNone/>
            </a:pPr>
            <a:r>
              <a:rPr lang="en-US" sz="1400" b="0" kern="1200" dirty="0">
                <a:solidFill>
                  <a:srgbClr val="000000"/>
                </a:solidFill>
                <a:latin typeface="Arial" charset="0"/>
                <a:ea typeface="ＭＳ Ｐゴシック" pitchFamily="34" charset="-128"/>
              </a:rPr>
              <a:t>User has operational WLAN network for Internet access and general data networking. The wireless network used for storage and display may or may not be part of the other operational WLAN network.</a:t>
            </a:r>
          </a:p>
          <a:p>
            <a:pPr marL="0" lvl="0" indent="0">
              <a:spcBef>
                <a:spcPct val="0"/>
              </a:spcBef>
              <a:buNone/>
            </a:pPr>
            <a:endParaRPr lang="en-US" sz="1400" b="0" kern="1200" dirty="0">
              <a:solidFill>
                <a:srgbClr val="000000"/>
              </a:solidFill>
              <a:latin typeface="Arial" charset="0"/>
              <a:ea typeface="ＭＳ Ｐゴシック" pitchFamily="34" charset="-128"/>
            </a:endParaRPr>
          </a:p>
          <a:p>
            <a:pPr marL="0" lvl="0" indent="0">
              <a:spcBef>
                <a:spcPct val="0"/>
              </a:spcBef>
              <a:buNone/>
            </a:pPr>
            <a:r>
              <a:rPr lang="en-US" sz="1400" u="sng" kern="1200" dirty="0">
                <a:solidFill>
                  <a:srgbClr val="000000"/>
                </a:solidFill>
                <a:latin typeface="Arial" charset="0"/>
                <a:ea typeface="ＭＳ Ｐゴシック" pitchFamily="34" charset="-128"/>
              </a:rPr>
              <a:t>Application:</a:t>
            </a:r>
            <a:r>
              <a:rPr lang="en-US" sz="1400" b="0" kern="1200" dirty="0">
                <a:solidFill>
                  <a:srgbClr val="000000"/>
                </a:solidFill>
                <a:latin typeface="Arial" charset="0"/>
                <a:ea typeface="ＭＳ Ｐゴシック" pitchFamily="34" charset="-128"/>
              </a:rPr>
              <a:t> </a:t>
            </a:r>
          </a:p>
          <a:p>
            <a:pPr marL="0" lvl="0" indent="0">
              <a:spcBef>
                <a:spcPct val="0"/>
              </a:spcBef>
              <a:buNone/>
            </a:pPr>
            <a:r>
              <a:rPr lang="en-US" sz="1400" b="0" kern="1200" dirty="0">
                <a:solidFill>
                  <a:srgbClr val="000000"/>
                </a:solidFill>
                <a:latin typeface="Arial" charset="0"/>
                <a:ea typeface="ＭＳ Ｐゴシック" pitchFamily="34" charset="-128"/>
              </a:rPr>
              <a:t>User can wirelessly display the output of the computer to </a:t>
            </a:r>
            <a:r>
              <a:rPr lang="en-US" sz="1400" b="0" kern="1200" dirty="0" smtClean="0">
                <a:solidFill>
                  <a:srgbClr val="000000"/>
                </a:solidFill>
                <a:latin typeface="Arial" charset="0"/>
                <a:ea typeface="ＭＳ Ｐゴシック" pitchFamily="34" charset="-128"/>
              </a:rPr>
              <a:t>monitor. </a:t>
            </a:r>
            <a:endParaRPr lang="en-US" sz="1400" b="0" kern="1200" dirty="0">
              <a:solidFill>
                <a:srgbClr val="000000"/>
              </a:solidFill>
              <a:latin typeface="Arial" charset="0"/>
              <a:ea typeface="ＭＳ Ｐゴシック" pitchFamily="34" charset="-128"/>
            </a:endParaRPr>
          </a:p>
          <a:p>
            <a:pPr marL="0" lvl="0" indent="0">
              <a:spcBef>
                <a:spcPct val="0"/>
              </a:spcBef>
              <a:buNone/>
            </a:pPr>
            <a:r>
              <a:rPr lang="en-US" sz="1400" b="0" kern="1200" dirty="0">
                <a:solidFill>
                  <a:srgbClr val="000000"/>
                </a:solidFill>
                <a:latin typeface="Arial" charset="0"/>
                <a:ea typeface="ＭＳ Ｐゴシック" pitchFamily="34" charset="-128"/>
              </a:rPr>
              <a:t>User can wirelessly store data from a computer to a </a:t>
            </a:r>
            <a:r>
              <a:rPr lang="en-US" sz="1400" b="0" kern="1200" dirty="0" err="1">
                <a:solidFill>
                  <a:srgbClr val="000000"/>
                </a:solidFill>
                <a:latin typeface="Arial" charset="0"/>
                <a:ea typeface="ＭＳ Ｐゴシック" pitchFamily="34" charset="-128"/>
              </a:rPr>
              <a:t>harddrive</a:t>
            </a:r>
            <a:r>
              <a:rPr lang="en-US" sz="1400" b="0" kern="1200" dirty="0">
                <a:solidFill>
                  <a:srgbClr val="000000"/>
                </a:solidFill>
                <a:latin typeface="Arial" charset="0"/>
                <a:ea typeface="ＭＳ Ｐゴシック" pitchFamily="34" charset="-128"/>
              </a:rPr>
              <a:t>. </a:t>
            </a:r>
            <a:endParaRPr lang="en-US" sz="800" b="0" kern="1200" dirty="0">
              <a:solidFill>
                <a:srgbClr val="000000"/>
              </a:solidFill>
              <a:latin typeface="Arial" charset="0"/>
              <a:ea typeface="ＭＳ Ｐゴシック" pitchFamily="34" charset="-128"/>
            </a:endParaRPr>
          </a:p>
          <a:p>
            <a:pPr marL="0" lvl="0" indent="0">
              <a:spcBef>
                <a:spcPct val="0"/>
              </a:spcBef>
              <a:buNone/>
            </a:pPr>
            <a:r>
              <a:rPr lang="en-US" sz="1400" u="sng" kern="1200" dirty="0">
                <a:solidFill>
                  <a:srgbClr val="000000"/>
                </a:solidFill>
                <a:latin typeface="Arial" charset="0"/>
                <a:ea typeface="ＭＳ Ｐゴシック" pitchFamily="34" charset="-128"/>
              </a:rPr>
              <a:t>Environment:</a:t>
            </a:r>
            <a:r>
              <a:rPr lang="en-US" sz="1400" b="0" kern="1200" dirty="0">
                <a:solidFill>
                  <a:srgbClr val="000000"/>
                </a:solidFill>
                <a:latin typeface="Arial" charset="0"/>
                <a:ea typeface="ＭＳ Ｐゴシック" pitchFamily="34" charset="-128"/>
              </a:rPr>
              <a:t> </a:t>
            </a:r>
          </a:p>
          <a:p>
            <a:pPr marL="0" lvl="0" indent="0">
              <a:spcBef>
                <a:spcPct val="0"/>
              </a:spcBef>
              <a:buNone/>
            </a:pPr>
            <a:r>
              <a:rPr lang="en-US" sz="1400" b="0" kern="1200" dirty="0">
                <a:solidFill>
                  <a:srgbClr val="000000"/>
                </a:solidFill>
                <a:latin typeface="Arial" charset="0"/>
                <a:ea typeface="ＭＳ Ｐゴシック" pitchFamily="34" charset="-128"/>
              </a:rPr>
              <a:t>Devices </a:t>
            </a:r>
            <a:r>
              <a:rPr lang="en-US" sz="1400" b="0" kern="1200" dirty="0" smtClean="0">
                <a:solidFill>
                  <a:srgbClr val="000000"/>
                </a:solidFill>
                <a:latin typeface="Arial" charset="0"/>
                <a:ea typeface="ＭＳ Ｐゴシック" pitchFamily="34" charset="-128"/>
              </a:rPr>
              <a:t>are operating in </a:t>
            </a:r>
            <a:r>
              <a:rPr lang="en-US" sz="1400" b="0" kern="1200" dirty="0">
                <a:solidFill>
                  <a:srgbClr val="000000"/>
                </a:solidFill>
                <a:latin typeface="Arial" charset="0"/>
                <a:ea typeface="ＭＳ Ｐゴシック" pitchFamily="34" charset="-128"/>
              </a:rPr>
              <a:t>close proximity to other similar clusters in a multi-cube office. Transmissions are mostly LOS. </a:t>
            </a:r>
          </a:p>
        </p:txBody>
      </p:sp>
      <p:sp>
        <p:nvSpPr>
          <p:cNvPr id="4" name="Content Placeholder 3"/>
          <p:cNvSpPr>
            <a:spLocks noGrp="1"/>
          </p:cNvSpPr>
          <p:nvPr>
            <p:ph sz="half" idx="2"/>
          </p:nvPr>
        </p:nvSpPr>
        <p:spPr/>
        <p:txBody>
          <a:bodyPr/>
          <a:lstStyle/>
          <a:p>
            <a:pPr marL="0" lvl="0" indent="0">
              <a:spcBef>
                <a:spcPct val="0"/>
              </a:spcBef>
              <a:buNone/>
            </a:pPr>
            <a:r>
              <a:rPr lang="en-US" sz="1400" u="sng" kern="1200" dirty="0">
                <a:solidFill>
                  <a:srgbClr val="000000"/>
                </a:solidFill>
                <a:latin typeface="Arial" charset="0"/>
                <a:ea typeface="ＭＳ Ｐゴシック" pitchFamily="34" charset="-128"/>
              </a:rPr>
              <a:t>Traffic Conditions:</a:t>
            </a:r>
            <a:r>
              <a:rPr lang="en-US" sz="1400" b="0" kern="1200" dirty="0">
                <a:solidFill>
                  <a:srgbClr val="000000"/>
                </a:solidFill>
                <a:latin typeface="Arial" charset="0"/>
                <a:ea typeface="ＭＳ Ｐゴシック" pitchFamily="34" charset="-128"/>
              </a:rPr>
              <a:t> </a:t>
            </a:r>
          </a:p>
          <a:p>
            <a:pPr marL="0" lvl="0" indent="0">
              <a:spcBef>
                <a:spcPct val="0"/>
              </a:spcBef>
              <a:buNone/>
            </a:pPr>
            <a:r>
              <a:rPr lang="en-US" sz="1400" b="0" kern="1200" dirty="0">
                <a:solidFill>
                  <a:srgbClr val="000000"/>
                </a:solidFill>
                <a:latin typeface="Arial" charset="0"/>
                <a:ea typeface="ＭＳ Ｐゴシック" pitchFamily="34" charset="-128"/>
              </a:rPr>
              <a:t>Potential interference from overlapping networks (e.g. neighbors, other WLANs). Data transfers and video display should be operational simultaneously.</a:t>
            </a:r>
          </a:p>
          <a:p>
            <a:pPr marL="0" lvl="0" indent="0">
              <a:spcBef>
                <a:spcPct val="0"/>
              </a:spcBef>
              <a:buNone/>
            </a:pPr>
            <a:endParaRPr lang="en-US" sz="1400" b="0" kern="1200" dirty="0">
              <a:solidFill>
                <a:srgbClr val="000000"/>
              </a:solidFill>
              <a:latin typeface="Arial" charset="0"/>
              <a:ea typeface="ＭＳ Ｐゴシック" pitchFamily="34" charset="-128"/>
            </a:endParaRPr>
          </a:p>
          <a:p>
            <a:pPr marL="0" lvl="0" indent="0">
              <a:spcBef>
                <a:spcPct val="0"/>
              </a:spcBef>
              <a:buNone/>
            </a:pPr>
            <a:r>
              <a:rPr lang="en-US" sz="1400" u="sng" kern="1200" dirty="0">
                <a:solidFill>
                  <a:srgbClr val="000000"/>
                </a:solidFill>
                <a:latin typeface="Arial" charset="0"/>
                <a:ea typeface="ＭＳ Ｐゴシック" pitchFamily="34" charset="-128"/>
              </a:rPr>
              <a:t>Use Case:</a:t>
            </a:r>
          </a:p>
          <a:p>
            <a:pPr marL="0" lvl="0" indent="0">
              <a:spcBef>
                <a:spcPct val="0"/>
              </a:spcBef>
              <a:buFontTx/>
              <a:buAutoNum type="arabicPeriod"/>
            </a:pPr>
            <a:r>
              <a:rPr lang="en-US" sz="1400" b="0" kern="1200" dirty="0">
                <a:solidFill>
                  <a:srgbClr val="000000"/>
                </a:solidFill>
                <a:latin typeface="Arial" charset="0"/>
                <a:ea typeface="ＭＳ Ｐゴシック" pitchFamily="34" charset="-128"/>
              </a:rPr>
              <a:t>User sits down to their desk, turns on their computer.</a:t>
            </a:r>
          </a:p>
          <a:p>
            <a:pPr marL="0" lvl="0" indent="0">
              <a:spcBef>
                <a:spcPct val="0"/>
              </a:spcBef>
              <a:buFontTx/>
              <a:buAutoNum type="arabicPeriod"/>
            </a:pPr>
            <a:r>
              <a:rPr lang="en-US" sz="1400" b="0" kern="1200" dirty="0">
                <a:solidFill>
                  <a:srgbClr val="000000"/>
                </a:solidFill>
                <a:latin typeface="Arial" charset="0"/>
                <a:ea typeface="ＭＳ Ｐゴシック" pitchFamily="34" charset="-128"/>
              </a:rPr>
              <a:t>Computer wirelessly forms an association to an external hard drive and the display with minimal user configuration.</a:t>
            </a:r>
          </a:p>
          <a:p>
            <a:pPr marL="0" lvl="0" indent="0">
              <a:spcBef>
                <a:spcPct val="0"/>
              </a:spcBef>
              <a:buFontTx/>
              <a:buAutoNum type="arabicPeriod"/>
            </a:pPr>
            <a:r>
              <a:rPr lang="en-US" sz="1400" b="0" kern="1200" dirty="0">
                <a:solidFill>
                  <a:srgbClr val="000000"/>
                </a:solidFill>
                <a:latin typeface="Arial" charset="0"/>
                <a:ea typeface="ＭＳ Ｐゴシック" pitchFamily="34" charset="-128"/>
              </a:rPr>
              <a:t> User works for extended hours without a visible sign that the display is using wireless technology.</a:t>
            </a:r>
          </a:p>
          <a:p>
            <a:pPr marL="0" lvl="0" indent="0">
              <a:spcBef>
                <a:spcPct val="0"/>
              </a:spcBef>
              <a:buFontTx/>
              <a:buAutoNum type="arabicPeriod"/>
            </a:pPr>
            <a:r>
              <a:rPr lang="en-US" sz="1400" b="0" kern="1200" dirty="0">
                <a:solidFill>
                  <a:srgbClr val="000000"/>
                </a:solidFill>
                <a:latin typeface="Arial" charset="0"/>
                <a:ea typeface="ＭＳ Ｐゴシック" pitchFamily="34" charset="-128"/>
              </a:rPr>
              <a:t> User stops working, then turns off computer.</a:t>
            </a:r>
          </a:p>
          <a:p>
            <a:endParaRPr lang="en-US" dirty="0"/>
          </a:p>
        </p:txBody>
      </p:sp>
      <p:sp>
        <p:nvSpPr>
          <p:cNvPr id="5" name="Date Placeholder 4"/>
          <p:cNvSpPr>
            <a:spLocks noGrp="1"/>
          </p:cNvSpPr>
          <p:nvPr>
            <p:ph type="dt" sz="half" idx="10"/>
          </p:nvPr>
        </p:nvSpPr>
        <p:spPr/>
        <p:txBody>
          <a:bodyPr/>
          <a:lstStyle/>
          <a:p>
            <a:r>
              <a:rPr lang="en-US" dirty="0"/>
              <a:t>July 2013</a:t>
            </a:r>
          </a:p>
        </p:txBody>
      </p:sp>
      <p:sp>
        <p:nvSpPr>
          <p:cNvPr id="6" name="Footer Placeholder 5"/>
          <p:cNvSpPr>
            <a:spLocks noGrp="1"/>
          </p:cNvSpPr>
          <p:nvPr>
            <p:ph type="ftr" sz="quarter" idx="11"/>
          </p:nvPr>
        </p:nvSpPr>
        <p:spPr/>
        <p:txBody>
          <a:bodyPr/>
          <a:lstStyle/>
          <a:p>
            <a:pPr>
              <a:defRPr/>
            </a:pPr>
            <a:r>
              <a:rPr lang="en-US" smtClean="0"/>
              <a:t>Eldad Perahia (Intel)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14426E09-725D-4934-A96A-1F827AD02F1C}" type="slidenum">
              <a:rPr lang="en-US" smtClean="0"/>
              <a:pPr>
                <a:defRPr/>
              </a:pPr>
              <a:t>8</a:t>
            </a:fld>
            <a:endParaRPr lang="en-US"/>
          </a:p>
        </p:txBody>
      </p:sp>
    </p:spTree>
    <p:extLst>
      <p:ext uri="{BB962C8B-B14F-4D97-AF65-F5344CB8AC3E}">
        <p14:creationId xmlns:p14="http://schemas.microsoft.com/office/powerpoint/2010/main" val="1757774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685800"/>
          </a:xfrm>
        </p:spPr>
        <p:txBody>
          <a:bodyPr/>
          <a:lstStyle/>
          <a:p>
            <a:r>
              <a:rPr lang="en-US" dirty="0" smtClean="0"/>
              <a:t>Further details</a:t>
            </a:r>
            <a:endParaRPr lang="en-US" dirty="0"/>
          </a:p>
        </p:txBody>
      </p:sp>
      <p:sp>
        <p:nvSpPr>
          <p:cNvPr id="8" name="Content Placeholder 7"/>
          <p:cNvSpPr>
            <a:spLocks noGrp="1"/>
          </p:cNvSpPr>
          <p:nvPr>
            <p:ph sz="half" idx="1"/>
          </p:nvPr>
        </p:nvSpPr>
        <p:spPr>
          <a:xfrm>
            <a:off x="685800" y="1295400"/>
            <a:ext cx="3810000" cy="4572000"/>
          </a:xfrm>
        </p:spPr>
        <p:txBody>
          <a:bodyPr/>
          <a:lstStyle/>
          <a:p>
            <a:r>
              <a:rPr lang="en-US" sz="1800" dirty="0" smtClean="0"/>
              <a:t>Docking / P2P</a:t>
            </a:r>
          </a:p>
          <a:p>
            <a:pPr lvl="1"/>
            <a:r>
              <a:rPr lang="en-US" sz="1400" dirty="0" smtClean="0"/>
              <a:t>Wireless Display </a:t>
            </a:r>
          </a:p>
          <a:p>
            <a:pPr lvl="2"/>
            <a:r>
              <a:rPr lang="en-US" sz="1200" dirty="0" smtClean="0"/>
              <a:t>target video rate: up to 300-600 Mbps</a:t>
            </a:r>
          </a:p>
          <a:p>
            <a:pPr lvl="2"/>
            <a:r>
              <a:rPr lang="en-US" sz="1200" dirty="0" smtClean="0"/>
              <a:t>Latency: &lt;30 msec (30 frames/ sec; 1 frame latency)</a:t>
            </a:r>
          </a:p>
          <a:p>
            <a:pPr lvl="2"/>
            <a:r>
              <a:rPr lang="en-US" sz="1200" dirty="0" smtClean="0"/>
              <a:t>Connection: mobile device to display</a:t>
            </a:r>
          </a:p>
          <a:p>
            <a:pPr lvl="1"/>
            <a:r>
              <a:rPr lang="en-US" sz="1400" dirty="0" smtClean="0"/>
              <a:t>Keyboard, mouse:</a:t>
            </a:r>
          </a:p>
          <a:p>
            <a:pPr lvl="2"/>
            <a:r>
              <a:rPr lang="en-US" sz="1200" dirty="0" smtClean="0"/>
              <a:t>Low latency</a:t>
            </a:r>
          </a:p>
          <a:p>
            <a:pPr lvl="2"/>
            <a:r>
              <a:rPr lang="en-US" sz="1200" dirty="0" smtClean="0"/>
              <a:t>Low throughput</a:t>
            </a:r>
          </a:p>
          <a:p>
            <a:pPr lvl="2"/>
            <a:r>
              <a:rPr lang="en-US" sz="1200" dirty="0"/>
              <a:t>Connection: K/M </a:t>
            </a:r>
            <a:r>
              <a:rPr lang="en-US" sz="1200" dirty="0" smtClean="0"/>
              <a:t>to mobile device</a:t>
            </a:r>
          </a:p>
          <a:p>
            <a:pPr lvl="1"/>
            <a:r>
              <a:rPr lang="en-US" sz="1400" dirty="0" smtClean="0"/>
              <a:t>External storage &amp; other peripherals</a:t>
            </a:r>
          </a:p>
          <a:p>
            <a:pPr lvl="2"/>
            <a:r>
              <a:rPr lang="en-US" sz="1200" dirty="0"/>
              <a:t>storage</a:t>
            </a:r>
            <a:endParaRPr lang="en-US" sz="1100" dirty="0"/>
          </a:p>
          <a:p>
            <a:pPr lvl="3"/>
            <a:r>
              <a:rPr lang="en-US" sz="1200" dirty="0" smtClean="0"/>
              <a:t>Short bursts of peak rate (e.g. USB3): 500-600 Mbps</a:t>
            </a:r>
          </a:p>
          <a:p>
            <a:pPr lvl="3"/>
            <a:r>
              <a:rPr lang="en-US" sz="1200" dirty="0" smtClean="0"/>
              <a:t>Connection: bi-directional between mobile device and external storage</a:t>
            </a:r>
          </a:p>
          <a:p>
            <a:pPr lvl="2"/>
            <a:r>
              <a:rPr lang="en-US" sz="1200" dirty="0" smtClean="0"/>
              <a:t>Other peripherals</a:t>
            </a:r>
          </a:p>
          <a:p>
            <a:pPr lvl="3"/>
            <a:r>
              <a:rPr lang="en-US" sz="1200" dirty="0" smtClean="0"/>
              <a:t>Data rate:</a:t>
            </a:r>
          </a:p>
          <a:p>
            <a:pPr lvl="3"/>
            <a:r>
              <a:rPr lang="en-US" sz="1200" dirty="0" smtClean="0"/>
              <a:t>Latency:</a:t>
            </a:r>
          </a:p>
          <a:p>
            <a:r>
              <a:rPr lang="en-US" sz="1800" dirty="0" smtClean="0"/>
              <a:t>Standard network access from AP</a:t>
            </a:r>
          </a:p>
          <a:p>
            <a:pPr lvl="1"/>
            <a:r>
              <a:rPr lang="en-US" sz="1400" dirty="0" smtClean="0"/>
              <a:t>10-20 Mbps</a:t>
            </a:r>
            <a:endParaRPr lang="en-US" sz="1600" dirty="0" smtClean="0"/>
          </a:p>
        </p:txBody>
      </p:sp>
      <p:sp>
        <p:nvSpPr>
          <p:cNvPr id="4" name="Date Placeholder 3"/>
          <p:cNvSpPr>
            <a:spLocks noGrp="1"/>
          </p:cNvSpPr>
          <p:nvPr>
            <p:ph type="dt" sz="half" idx="10"/>
          </p:nvPr>
        </p:nvSpPr>
        <p:spPr/>
        <p:txBody>
          <a:bodyPr/>
          <a:lstStyle/>
          <a:p>
            <a:r>
              <a:rPr lang="en-US" dirty="0"/>
              <a:t>July 2013</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3CFB57A7-45DD-4B7F-8EF5-82A19C9099F0}" type="slidenum">
              <a:rPr lang="en-US" smtClean="0"/>
              <a:pPr>
                <a:defRPr/>
              </a:pPr>
              <a:t>9</a:t>
            </a:fld>
            <a:endParaRPr lang="en-US" dirty="0"/>
          </a:p>
        </p:txBody>
      </p:sp>
      <p:graphicFrame>
        <p:nvGraphicFramePr>
          <p:cNvPr id="10" name="Object 4"/>
          <p:cNvGraphicFramePr>
            <a:graphicFrameLocks noChangeAspect="1"/>
          </p:cNvGraphicFramePr>
          <p:nvPr>
            <p:extLst>
              <p:ext uri="{D42A27DB-BD31-4B8C-83A1-F6EECF244321}">
                <p14:modId xmlns:p14="http://schemas.microsoft.com/office/powerpoint/2010/main" val="2870471927"/>
              </p:ext>
            </p:extLst>
          </p:nvPr>
        </p:nvGraphicFramePr>
        <p:xfrm>
          <a:off x="5029200" y="3089275"/>
          <a:ext cx="4114800" cy="3006725"/>
        </p:xfrm>
        <a:graphic>
          <a:graphicData uri="http://schemas.openxmlformats.org/presentationml/2006/ole">
            <mc:AlternateContent xmlns:mc="http://schemas.openxmlformats.org/markup-compatibility/2006">
              <mc:Choice xmlns:v="urn:schemas-microsoft-com:vml" Requires="v">
                <p:oleObj spid="_x0000_s29783" name="Visio" r:id="rId3" imgW="7381653" imgH="5365710" progId="Visio.Drawing.11">
                  <p:embed/>
                </p:oleObj>
              </mc:Choice>
              <mc:Fallback>
                <p:oleObj name="Visio" r:id="rId3" imgW="7381653" imgH="5365710" progId="Visio.Drawing.11">
                  <p:embed/>
                  <p:pic>
                    <p:nvPicPr>
                      <p:cNvPr id="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3089275"/>
                        <a:ext cx="4114800" cy="300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Content Placeholder 7"/>
          <p:cNvSpPr>
            <a:spLocks noGrp="1"/>
          </p:cNvSpPr>
          <p:nvPr>
            <p:ph sz="half" idx="1"/>
          </p:nvPr>
        </p:nvSpPr>
        <p:spPr>
          <a:xfrm>
            <a:off x="5029200" y="1752600"/>
            <a:ext cx="3810000" cy="1219200"/>
          </a:xfrm>
        </p:spPr>
        <p:txBody>
          <a:bodyPr/>
          <a:lstStyle/>
          <a:p>
            <a:r>
              <a:rPr lang="en-US" sz="1800" dirty="0" smtClean="0"/>
              <a:t>Cubicle size</a:t>
            </a:r>
          </a:p>
          <a:p>
            <a:pPr lvl="1"/>
            <a:r>
              <a:rPr lang="en-US" sz="1400" dirty="0" smtClean="0"/>
              <a:t>3x3 meter</a:t>
            </a:r>
          </a:p>
          <a:p>
            <a:pPr lvl="1"/>
            <a:r>
              <a:rPr lang="en-US" sz="1400" dirty="0" smtClean="0"/>
              <a:t>Docking solution every cube</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23521</TotalTime>
  <Words>935</Words>
  <Application>Microsoft Office PowerPoint</Application>
  <PresentationFormat>On-screen Show (4:3)</PresentationFormat>
  <Paragraphs>182</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802-11-Submission</vt:lpstr>
      <vt:lpstr>Document</vt:lpstr>
      <vt:lpstr>Visio</vt:lpstr>
      <vt:lpstr>HEW Usage Scenarios Categorization</vt:lpstr>
      <vt:lpstr>Abstract</vt:lpstr>
      <vt:lpstr>Usage Scenario Categorization</vt:lpstr>
      <vt:lpstr>Single Management Domain</vt:lpstr>
      <vt:lpstr>Applications and Requirements in Single Management Domain</vt:lpstr>
      <vt:lpstr>Multiple Management Domains</vt:lpstr>
      <vt:lpstr>Applications and Requirements in Multiple Management Domains</vt:lpstr>
      <vt:lpstr>Usage Model: Dense use of wireless docking in large office enterprise </vt:lpstr>
      <vt:lpstr>Further details</vt:lpstr>
      <vt:lpstr>Usage Model: Stadium</vt:lpstr>
      <vt:lpstr>Usage Model: Dense Outdoor Hotspot</vt:lpstr>
      <vt:lpstr>Further details on Real-time Video Analytics &amp; Augmented Reality</vt:lpstr>
      <vt:lpstr>Further details on wearable devices</vt:lpstr>
      <vt:lpstr>Usage Model: Dense Apartment / Residential</vt:lpstr>
      <vt:lpstr>References</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802.19 Liaison Report</dc:title>
  <dc:creator>Eldad Perahia</dc:creator>
  <cp:keywords>November 2011</cp:keywords>
  <cp:lastModifiedBy>Eldad Perahia</cp:lastModifiedBy>
  <cp:revision>988</cp:revision>
  <cp:lastPrinted>1998-02-10T13:28:06Z</cp:lastPrinted>
  <dcterms:created xsi:type="dcterms:W3CDTF">2006-05-16T19:53:05Z</dcterms:created>
  <dcterms:modified xsi:type="dcterms:W3CDTF">2013-07-14T20:25:20Z</dcterms:modified>
</cp:coreProperties>
</file>