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257" r:id="rId3"/>
    <p:sldId id="265" r:id="rId4"/>
    <p:sldId id="266" r:id="rId5"/>
    <p:sldId id="271" r:id="rId6"/>
    <p:sldId id="272" r:id="rId7"/>
    <p:sldId id="273" r:id="rId8"/>
    <p:sldId id="276" r:id="rId9"/>
    <p:sldId id="274" r:id="rId10"/>
    <p:sldId id="275" r:id="rId11"/>
    <p:sldId id="277" r:id="rId12"/>
    <p:sldId id="27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512" y="-11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802.11-13/0792r1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Edward Reuss, Clair Global</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4BFC3C7B-CC52-1143-8C2E-542B2ABF92C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205484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802.11-13/0792r1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2013</a:t>
            </a:r>
            <a:endParaRPr lang="en-US"/>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Edward Reuss, Clair Global</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7EEDD063-AA6E-9E48-8D5E-9A175FD0AAD5}"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20590004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802.11-13/0792r1</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Edward Reuss, Clair Global</a:t>
            </a:r>
            <a:endParaRPr lang="en-US"/>
          </a:p>
        </p:txBody>
      </p:sp>
      <p:sp>
        <p:nvSpPr>
          <p:cNvPr id="7" name="Rectangle 7"/>
          <p:cNvSpPr>
            <a:spLocks noGrp="1" noChangeArrowheads="1"/>
          </p:cNvSpPr>
          <p:nvPr>
            <p:ph type="sldNum" sz="quarter" idx="5"/>
          </p:nvPr>
        </p:nvSpPr>
        <p:spPr>
          <a:ln/>
        </p:spPr>
        <p:txBody>
          <a:bodyPr/>
          <a:lstStyle/>
          <a:p>
            <a:r>
              <a:rPr lang="en-US"/>
              <a:t>Page </a:t>
            </a:r>
            <a:fld id="{2C1C8BE6-30E3-C849-8A42-C6A3C1160842}" type="slidenum">
              <a:rPr lang="en-US"/>
              <a:pPr/>
              <a:t>1</a:t>
            </a:fld>
            <a:endParaRPr lang="en-US"/>
          </a:p>
        </p:txBody>
      </p:sp>
      <p:sp>
        <p:nvSpPr>
          <p:cNvPr id="31746" name="Rectangle 2"/>
          <p:cNvSpPr>
            <a:spLocks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802.11-13/0792r1</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Edward Reuss, Clair Global</a:t>
            </a:r>
            <a:endParaRPr lang="en-US"/>
          </a:p>
        </p:txBody>
      </p:sp>
      <p:sp>
        <p:nvSpPr>
          <p:cNvPr id="7" name="Rectangle 7"/>
          <p:cNvSpPr>
            <a:spLocks noGrp="1" noChangeArrowheads="1"/>
          </p:cNvSpPr>
          <p:nvPr>
            <p:ph type="sldNum" sz="quarter" idx="5"/>
          </p:nvPr>
        </p:nvSpPr>
        <p:spPr>
          <a:ln/>
        </p:spPr>
        <p:txBody>
          <a:bodyPr/>
          <a:lstStyle/>
          <a:p>
            <a:r>
              <a:rPr lang="en-US"/>
              <a:t>Page </a:t>
            </a:r>
            <a:fld id="{9AEC1280-D243-B345-8C6C-251C2C37C551}" type="slidenum">
              <a:rPr lang="en-US"/>
              <a:pPr/>
              <a:t>2</a:t>
            </a:fld>
            <a:endParaRPr lang="en-US"/>
          </a:p>
        </p:txBody>
      </p:sp>
      <p:sp>
        <p:nvSpPr>
          <p:cNvPr id="6146" name="Rectangle 2"/>
          <p:cNvSpPr>
            <a:spLocks noChangeArrowheads="1" noTextEdit="1"/>
          </p:cNvSpPr>
          <p:nvPr>
            <p:ph type="sldImg"/>
          </p:nvPr>
        </p:nvSpPr>
        <p:spPr>
          <a:xfrm>
            <a:off x="1154113" y="701675"/>
            <a:ext cx="4625975" cy="3468688"/>
          </a:xfrm>
          <a:ln cap="flat"/>
          <a:extLst>
            <a:ext uri="{FAA26D3D-D897-4be2-8F04-BA451C77F1D7}">
              <ma14:placeholderFlag xmlns:ma14="http://schemas.microsoft.com/office/mac/drawingml/2011/main" val="1"/>
            </a:ext>
          </a:extLs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Edward Reuss, Clair Global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4B11BC8-F81E-DB4E-8A26-13583609EDAC}" type="slidenum">
              <a:rPr lang="en-US"/>
              <a:pPr/>
              <a:t>‹#›</a:t>
            </a:fld>
            <a:endParaRPr lang="en-US"/>
          </a:p>
        </p:txBody>
      </p:sp>
    </p:spTree>
    <p:extLst>
      <p:ext uri="{BB962C8B-B14F-4D97-AF65-F5344CB8AC3E}">
        <p14:creationId xmlns:p14="http://schemas.microsoft.com/office/powerpoint/2010/main" val="3862433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Edward Reuss, Clair Global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9C8192B-BDF0-1042-B5BF-4AF974C9F2B9}" type="slidenum">
              <a:rPr lang="en-US"/>
              <a:pPr/>
              <a:t>‹#›</a:t>
            </a:fld>
            <a:endParaRPr lang="en-US"/>
          </a:p>
        </p:txBody>
      </p:sp>
    </p:spTree>
    <p:extLst>
      <p:ext uri="{BB962C8B-B14F-4D97-AF65-F5344CB8AC3E}">
        <p14:creationId xmlns:p14="http://schemas.microsoft.com/office/powerpoint/2010/main" val="748375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Edward Reuss, Clair Global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1C7A58C-B9CF-2F4F-8D87-60EE0CC6C14E}" type="slidenum">
              <a:rPr lang="en-US"/>
              <a:pPr/>
              <a:t>‹#›</a:t>
            </a:fld>
            <a:endParaRPr lang="en-US"/>
          </a:p>
        </p:txBody>
      </p:sp>
    </p:spTree>
    <p:extLst>
      <p:ext uri="{BB962C8B-B14F-4D97-AF65-F5344CB8AC3E}">
        <p14:creationId xmlns:p14="http://schemas.microsoft.com/office/powerpoint/2010/main" val="1411847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Edward Reuss, Clair Global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13540FB-53EE-5E41-B0DD-E1C75F0F5078}" type="slidenum">
              <a:rPr lang="en-US"/>
              <a:pPr/>
              <a:t>‹#›</a:t>
            </a:fld>
            <a:endParaRPr lang="en-US"/>
          </a:p>
        </p:txBody>
      </p:sp>
    </p:spTree>
    <p:extLst>
      <p:ext uri="{BB962C8B-B14F-4D97-AF65-F5344CB8AC3E}">
        <p14:creationId xmlns:p14="http://schemas.microsoft.com/office/powerpoint/2010/main" val="3676792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Edward Reuss, Clair Global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A61489B-E69B-5448-A429-830B802D4132}" type="slidenum">
              <a:rPr lang="en-US"/>
              <a:pPr/>
              <a:t>‹#›</a:t>
            </a:fld>
            <a:endParaRPr lang="en-US"/>
          </a:p>
        </p:txBody>
      </p:sp>
    </p:spTree>
    <p:extLst>
      <p:ext uri="{BB962C8B-B14F-4D97-AF65-F5344CB8AC3E}">
        <p14:creationId xmlns:p14="http://schemas.microsoft.com/office/powerpoint/2010/main" val="1342864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2013</a:t>
            </a:r>
            <a:endParaRPr lang="en-US"/>
          </a:p>
        </p:txBody>
      </p:sp>
      <p:sp>
        <p:nvSpPr>
          <p:cNvPr id="6" name="Footer Placeholder 5"/>
          <p:cNvSpPr>
            <a:spLocks noGrp="1"/>
          </p:cNvSpPr>
          <p:nvPr>
            <p:ph type="ftr" sz="quarter" idx="11"/>
          </p:nvPr>
        </p:nvSpPr>
        <p:spPr/>
        <p:txBody>
          <a:bodyPr/>
          <a:lstStyle>
            <a:lvl1pPr>
              <a:defRPr/>
            </a:lvl1pPr>
          </a:lstStyle>
          <a:p>
            <a:r>
              <a:rPr lang="en-US" smtClean="0"/>
              <a:t>Edward Reuss, Clair Global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B86684E-C466-DD4D-B665-94AC0A43D771}" type="slidenum">
              <a:rPr lang="en-US"/>
              <a:pPr/>
              <a:t>‹#›</a:t>
            </a:fld>
            <a:endParaRPr lang="en-US"/>
          </a:p>
        </p:txBody>
      </p:sp>
    </p:spTree>
    <p:extLst>
      <p:ext uri="{BB962C8B-B14F-4D97-AF65-F5344CB8AC3E}">
        <p14:creationId xmlns:p14="http://schemas.microsoft.com/office/powerpoint/2010/main" val="476699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2013</a:t>
            </a:r>
            <a:endParaRPr lang="en-US"/>
          </a:p>
        </p:txBody>
      </p:sp>
      <p:sp>
        <p:nvSpPr>
          <p:cNvPr id="8" name="Footer Placeholder 7"/>
          <p:cNvSpPr>
            <a:spLocks noGrp="1"/>
          </p:cNvSpPr>
          <p:nvPr>
            <p:ph type="ftr" sz="quarter" idx="11"/>
          </p:nvPr>
        </p:nvSpPr>
        <p:spPr/>
        <p:txBody>
          <a:bodyPr/>
          <a:lstStyle>
            <a:lvl1pPr>
              <a:defRPr/>
            </a:lvl1pPr>
          </a:lstStyle>
          <a:p>
            <a:r>
              <a:rPr lang="en-US" smtClean="0"/>
              <a:t>Edward Reuss, Clair Global</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83ABCB84-CB7A-0142-A7A8-9F787E7CBE1F}" type="slidenum">
              <a:rPr lang="en-US"/>
              <a:pPr/>
              <a:t>‹#›</a:t>
            </a:fld>
            <a:endParaRPr lang="en-US"/>
          </a:p>
        </p:txBody>
      </p:sp>
    </p:spTree>
    <p:extLst>
      <p:ext uri="{BB962C8B-B14F-4D97-AF65-F5344CB8AC3E}">
        <p14:creationId xmlns:p14="http://schemas.microsoft.com/office/powerpoint/2010/main" val="3488036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2013</a:t>
            </a:r>
            <a:endParaRPr lang="en-US"/>
          </a:p>
        </p:txBody>
      </p:sp>
      <p:sp>
        <p:nvSpPr>
          <p:cNvPr id="4" name="Footer Placeholder 3"/>
          <p:cNvSpPr>
            <a:spLocks noGrp="1"/>
          </p:cNvSpPr>
          <p:nvPr>
            <p:ph type="ftr" sz="quarter" idx="11"/>
          </p:nvPr>
        </p:nvSpPr>
        <p:spPr/>
        <p:txBody>
          <a:bodyPr/>
          <a:lstStyle>
            <a:lvl1pPr>
              <a:defRPr/>
            </a:lvl1pPr>
          </a:lstStyle>
          <a:p>
            <a:r>
              <a:rPr lang="en-US" smtClean="0"/>
              <a:t>Edward Reuss, Clair Global</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9D7EC142-587D-E34C-95D3-15B053643341}" type="slidenum">
              <a:rPr lang="en-US"/>
              <a:pPr/>
              <a:t>‹#›</a:t>
            </a:fld>
            <a:endParaRPr lang="en-US"/>
          </a:p>
        </p:txBody>
      </p:sp>
    </p:spTree>
    <p:extLst>
      <p:ext uri="{BB962C8B-B14F-4D97-AF65-F5344CB8AC3E}">
        <p14:creationId xmlns:p14="http://schemas.microsoft.com/office/powerpoint/2010/main" val="3798791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2013</a:t>
            </a:r>
            <a:endParaRPr lang="en-US"/>
          </a:p>
        </p:txBody>
      </p:sp>
      <p:sp>
        <p:nvSpPr>
          <p:cNvPr id="3" name="Footer Placeholder 2"/>
          <p:cNvSpPr>
            <a:spLocks noGrp="1"/>
          </p:cNvSpPr>
          <p:nvPr>
            <p:ph type="ftr" sz="quarter" idx="11"/>
          </p:nvPr>
        </p:nvSpPr>
        <p:spPr/>
        <p:txBody>
          <a:bodyPr/>
          <a:lstStyle>
            <a:lvl1pPr>
              <a:defRPr/>
            </a:lvl1pPr>
          </a:lstStyle>
          <a:p>
            <a:r>
              <a:rPr lang="en-US" smtClean="0"/>
              <a:t>Edward Reuss, Clair Global</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675D39B0-0044-854C-922F-2E8508C07F4B}" type="slidenum">
              <a:rPr lang="en-US"/>
              <a:pPr/>
              <a:t>‹#›</a:t>
            </a:fld>
            <a:endParaRPr lang="en-US"/>
          </a:p>
        </p:txBody>
      </p:sp>
    </p:spTree>
    <p:extLst>
      <p:ext uri="{BB962C8B-B14F-4D97-AF65-F5344CB8AC3E}">
        <p14:creationId xmlns:p14="http://schemas.microsoft.com/office/powerpoint/2010/main" val="2400056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2013</a:t>
            </a:r>
            <a:endParaRPr lang="en-US"/>
          </a:p>
        </p:txBody>
      </p:sp>
      <p:sp>
        <p:nvSpPr>
          <p:cNvPr id="6" name="Footer Placeholder 5"/>
          <p:cNvSpPr>
            <a:spLocks noGrp="1"/>
          </p:cNvSpPr>
          <p:nvPr>
            <p:ph type="ftr" sz="quarter" idx="11"/>
          </p:nvPr>
        </p:nvSpPr>
        <p:spPr/>
        <p:txBody>
          <a:bodyPr/>
          <a:lstStyle>
            <a:lvl1pPr>
              <a:defRPr/>
            </a:lvl1pPr>
          </a:lstStyle>
          <a:p>
            <a:r>
              <a:rPr lang="en-US" smtClean="0"/>
              <a:t>Edward Reuss, Clair Global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07C76B2-86B6-2445-A87D-85B3DEE22C3A}" type="slidenum">
              <a:rPr lang="en-US"/>
              <a:pPr/>
              <a:t>‹#›</a:t>
            </a:fld>
            <a:endParaRPr lang="en-US"/>
          </a:p>
        </p:txBody>
      </p:sp>
    </p:spTree>
    <p:extLst>
      <p:ext uri="{BB962C8B-B14F-4D97-AF65-F5344CB8AC3E}">
        <p14:creationId xmlns:p14="http://schemas.microsoft.com/office/powerpoint/2010/main" val="1255502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2013</a:t>
            </a:r>
            <a:endParaRPr lang="en-US"/>
          </a:p>
        </p:txBody>
      </p:sp>
      <p:sp>
        <p:nvSpPr>
          <p:cNvPr id="6" name="Footer Placeholder 5"/>
          <p:cNvSpPr>
            <a:spLocks noGrp="1"/>
          </p:cNvSpPr>
          <p:nvPr>
            <p:ph type="ftr" sz="quarter" idx="11"/>
          </p:nvPr>
        </p:nvSpPr>
        <p:spPr/>
        <p:txBody>
          <a:bodyPr/>
          <a:lstStyle>
            <a:lvl1pPr>
              <a:defRPr/>
            </a:lvl1pPr>
          </a:lstStyle>
          <a:p>
            <a:r>
              <a:rPr lang="en-US" smtClean="0"/>
              <a:t>Edward Reuss, Clair Global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D486373-FBE1-BE40-9D6C-ED6A8A866A8D}" type="slidenum">
              <a:rPr lang="en-US"/>
              <a:pPr/>
              <a:t>‹#›</a:t>
            </a:fld>
            <a:endParaRPr lang="en-US"/>
          </a:p>
        </p:txBody>
      </p:sp>
    </p:spTree>
    <p:extLst>
      <p:ext uri="{BB962C8B-B14F-4D97-AF65-F5344CB8AC3E}">
        <p14:creationId xmlns:p14="http://schemas.microsoft.com/office/powerpoint/2010/main" val="66450447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Edward Reuss, Clair Global</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03AB5CA5-8FB2-3943-A346-DF817CCA4981}" type="slidenum">
              <a:rPr lang="en-US"/>
              <a:pPr/>
              <a:t>‹#›</a:t>
            </a:fld>
            <a:endParaRPr lang="en-US"/>
          </a:p>
        </p:txBody>
      </p:sp>
      <p:sp>
        <p:nvSpPr>
          <p:cNvPr id="1031" name="Rectangle 7"/>
          <p:cNvSpPr>
            <a:spLocks noChangeArrowheads="1"/>
          </p:cNvSpPr>
          <p:nvPr/>
        </p:nvSpPr>
        <p:spPr bwMode="auto">
          <a:xfrm>
            <a:off x="5624115" y="332601"/>
            <a:ext cx="282138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r"/>
            <a:r>
              <a:rPr lang="en-US" sz="1800" b="1" dirty="0"/>
              <a:t>doc.: IEEE 802.11</a:t>
            </a:r>
            <a:r>
              <a:rPr lang="en-US" sz="1800" b="1" dirty="0" smtClean="0"/>
              <a:t>-13/0792r1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itunes.apple.com/us/app/aermonix/id630108107?mt=8"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July 2013</a:t>
            </a:r>
            <a:endParaRPr lang="en-US"/>
          </a:p>
        </p:txBody>
      </p:sp>
      <p:sp>
        <p:nvSpPr>
          <p:cNvPr id="7" name="Footer Placeholder 4"/>
          <p:cNvSpPr>
            <a:spLocks noGrp="1"/>
          </p:cNvSpPr>
          <p:nvPr>
            <p:ph type="ftr" sz="quarter" idx="11"/>
          </p:nvPr>
        </p:nvSpPr>
        <p:spPr/>
        <p:txBody>
          <a:bodyPr/>
          <a:lstStyle/>
          <a:p>
            <a:r>
              <a:rPr lang="en-US" smtClean="0"/>
              <a:t>Edward Reuss, Clair Global</a:t>
            </a:r>
            <a:endParaRPr lang="en-US"/>
          </a:p>
        </p:txBody>
      </p:sp>
      <p:sp>
        <p:nvSpPr>
          <p:cNvPr id="8" name="Slide Number Placeholder 5"/>
          <p:cNvSpPr>
            <a:spLocks noGrp="1"/>
          </p:cNvSpPr>
          <p:nvPr>
            <p:ph type="sldNum" sz="quarter" idx="12"/>
          </p:nvPr>
        </p:nvSpPr>
        <p:spPr/>
        <p:txBody>
          <a:bodyPr/>
          <a:lstStyle/>
          <a:p>
            <a:r>
              <a:rPr lang="en-US"/>
              <a:t>Slide </a:t>
            </a:r>
            <a:fld id="{77786E5E-05A7-0246-ACEA-FD41EAEB4B73}"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Effect of Power Save on Time-Sensitive Multicast Services</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2013-07-14</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4209501384"/>
              </p:ext>
            </p:extLst>
          </p:nvPr>
        </p:nvGraphicFramePr>
        <p:xfrm>
          <a:off x="508000" y="2058988"/>
          <a:ext cx="8156575" cy="2941637"/>
        </p:xfrm>
        <a:graphic>
          <a:graphicData uri="http://schemas.openxmlformats.org/presentationml/2006/ole">
            <mc:AlternateContent xmlns:mc="http://schemas.openxmlformats.org/markup-compatibility/2006">
              <mc:Choice xmlns:v="urn:schemas-microsoft-com:vml" Requires="v">
                <p:oleObj spid="_x0000_s30737" name="Document" r:id="rId4" imgW="8255000" imgH="2984500" progId="Word.Document.8">
                  <p:embed/>
                </p:oleObj>
              </mc:Choice>
              <mc:Fallback>
                <p:oleObj name="Document" r:id="rId4" imgW="8255000" imgH="2984500" progId="Word.Document.8">
                  <p:embed/>
                  <p:pic>
                    <p:nvPicPr>
                      <p:cNvPr id="0" name="Object 11"/>
                      <p:cNvPicPr>
                        <a:picLocks noChangeAspect="1" noChangeArrowheads="1"/>
                      </p:cNvPicPr>
                      <p:nvPr/>
                    </p:nvPicPr>
                    <p:blipFill>
                      <a:blip r:embed="rId5"/>
                      <a:srcRect/>
                      <a:stretch>
                        <a:fillRect/>
                      </a:stretch>
                    </p:blipFill>
                    <p:spPr bwMode="auto">
                      <a:xfrm>
                        <a:off x="508000" y="2058988"/>
                        <a:ext cx="8156575" cy="2941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Solutions</a:t>
            </a:r>
            <a:endParaRPr lang="en-US" dirty="0"/>
          </a:p>
        </p:txBody>
      </p:sp>
      <p:sp>
        <p:nvSpPr>
          <p:cNvPr id="3" name="Content Placeholder 2"/>
          <p:cNvSpPr>
            <a:spLocks noGrp="1"/>
          </p:cNvSpPr>
          <p:nvPr>
            <p:ph idx="1"/>
          </p:nvPr>
        </p:nvSpPr>
        <p:spPr/>
        <p:txBody>
          <a:bodyPr/>
          <a:lstStyle/>
          <a:p>
            <a:r>
              <a:rPr lang="en-US" dirty="0" smtClean="0"/>
              <a:t>If client requesting PS mode has not joined the multicast service associated with the incoming group addressed packet:</a:t>
            </a:r>
          </a:p>
          <a:p>
            <a:pPr lvl="1"/>
            <a:r>
              <a:rPr lang="en-US" dirty="0" smtClean="0"/>
              <a:t>Do not buffer the group addressed packets for that service.</a:t>
            </a:r>
          </a:p>
          <a:p>
            <a:r>
              <a:rPr lang="en-US" dirty="0" smtClean="0"/>
              <a:t>Reserve a traffic class and associated queue for unbuffered multicast services.</a:t>
            </a:r>
          </a:p>
          <a:p>
            <a:pPr lvl="1"/>
            <a:r>
              <a:rPr lang="en-US" dirty="0" smtClean="0"/>
              <a:t>Limited number of queues</a:t>
            </a:r>
            <a:endParaRPr lang="en-US" dirty="0" smtClean="0"/>
          </a:p>
          <a:p>
            <a:r>
              <a:rPr lang="en-US" dirty="0" smtClean="0"/>
              <a:t>Other alternatives?</a:t>
            </a:r>
          </a:p>
          <a:p>
            <a:pPr lvl="1"/>
            <a:r>
              <a:rPr lang="en-US" dirty="0" smtClean="0"/>
              <a:t>Where would this work belong in the WG?</a:t>
            </a:r>
            <a:endParaRPr lang="en-US" dirty="0" smtClean="0"/>
          </a:p>
          <a:p>
            <a:endParaRPr lang="en-US" dirty="0"/>
          </a:p>
        </p:txBody>
      </p:sp>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Edward Reuss, Clair Global</a:t>
            </a:r>
            <a:endParaRPr lang="en-US"/>
          </a:p>
        </p:txBody>
      </p:sp>
      <p:sp>
        <p:nvSpPr>
          <p:cNvPr id="6" name="Slide Number Placeholder 5"/>
          <p:cNvSpPr>
            <a:spLocks noGrp="1"/>
          </p:cNvSpPr>
          <p:nvPr>
            <p:ph type="sldNum" sz="quarter" idx="12"/>
          </p:nvPr>
        </p:nvSpPr>
        <p:spPr/>
        <p:txBody>
          <a:bodyPr/>
          <a:lstStyle/>
          <a:p>
            <a:r>
              <a:rPr lang="en-US" smtClean="0"/>
              <a:t>Slide </a:t>
            </a:r>
            <a:fld id="{F13540FB-53EE-5E41-B0DD-E1C75F0F5078}" type="slidenum">
              <a:rPr lang="en-US" smtClean="0"/>
              <a:pPr/>
              <a:t>10</a:t>
            </a:fld>
            <a:endParaRPr lang="en-US"/>
          </a:p>
        </p:txBody>
      </p:sp>
    </p:spTree>
    <p:extLst>
      <p:ext uri="{BB962C8B-B14F-4D97-AF65-F5344CB8AC3E}">
        <p14:creationId xmlns:p14="http://schemas.microsoft.com/office/powerpoint/2010/main" val="2662078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Going Forward</a:t>
            </a:r>
            <a:endParaRPr lang="en-US" dirty="0"/>
          </a:p>
        </p:txBody>
      </p:sp>
      <p:sp>
        <p:nvSpPr>
          <p:cNvPr id="3" name="Content Placeholder 2"/>
          <p:cNvSpPr>
            <a:spLocks noGrp="1"/>
          </p:cNvSpPr>
          <p:nvPr>
            <p:ph idx="1"/>
          </p:nvPr>
        </p:nvSpPr>
        <p:spPr/>
        <p:txBody>
          <a:bodyPr/>
          <a:lstStyle/>
          <a:p>
            <a:r>
              <a:rPr lang="en-US" dirty="0" smtClean="0"/>
              <a:t>Straw Poll:</a:t>
            </a:r>
          </a:p>
          <a:p>
            <a:pPr lvl="1"/>
            <a:r>
              <a:rPr lang="en-US" dirty="0" smtClean="0"/>
              <a:t>Should the WG pursue solutions to this problem?</a:t>
            </a:r>
          </a:p>
          <a:p>
            <a:pPr lvl="2"/>
            <a:r>
              <a:rPr lang="en-US" dirty="0" smtClean="0"/>
              <a:t>Yes</a:t>
            </a:r>
          </a:p>
          <a:p>
            <a:pPr lvl="2"/>
            <a:r>
              <a:rPr lang="en-US" dirty="0" smtClean="0"/>
              <a:t>No</a:t>
            </a:r>
          </a:p>
          <a:p>
            <a:pPr lvl="2"/>
            <a:r>
              <a:rPr lang="en-US" dirty="0" smtClean="0"/>
              <a:t>Abstain</a:t>
            </a:r>
          </a:p>
          <a:p>
            <a:endParaRPr lang="en-US" dirty="0" smtClean="0"/>
          </a:p>
          <a:p>
            <a:r>
              <a:rPr lang="en-US" dirty="0" smtClean="0"/>
              <a:t>If so, then:</a:t>
            </a:r>
          </a:p>
          <a:p>
            <a:pPr lvl="1"/>
            <a:r>
              <a:rPr lang="en-US" dirty="0" smtClean="0"/>
              <a:t>Form a new Study Group?</a:t>
            </a:r>
          </a:p>
          <a:p>
            <a:pPr lvl="1"/>
            <a:r>
              <a:rPr lang="en-US" dirty="0" smtClean="0"/>
              <a:t>Assign this to the IEEE 802.11 Architecture Group?</a:t>
            </a:r>
          </a:p>
          <a:p>
            <a:pPr lvl="1"/>
            <a:r>
              <a:rPr lang="en-US" dirty="0" smtClean="0"/>
              <a:t>Assign this to a different existing group? (HEW?)</a:t>
            </a:r>
          </a:p>
          <a:p>
            <a:endParaRPr lang="en-US" dirty="0"/>
          </a:p>
        </p:txBody>
      </p:sp>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Edward Reuss, Clair Global</a:t>
            </a:r>
            <a:endParaRPr lang="en-US"/>
          </a:p>
        </p:txBody>
      </p:sp>
      <p:sp>
        <p:nvSpPr>
          <p:cNvPr id="6" name="Slide Number Placeholder 5"/>
          <p:cNvSpPr>
            <a:spLocks noGrp="1"/>
          </p:cNvSpPr>
          <p:nvPr>
            <p:ph type="sldNum" sz="quarter" idx="12"/>
          </p:nvPr>
        </p:nvSpPr>
        <p:spPr/>
        <p:txBody>
          <a:bodyPr/>
          <a:lstStyle/>
          <a:p>
            <a:r>
              <a:rPr lang="en-US" smtClean="0"/>
              <a:t>Slide </a:t>
            </a:r>
            <a:fld id="{F13540FB-53EE-5E41-B0DD-E1C75F0F5078}" type="slidenum">
              <a:rPr lang="en-US" smtClean="0"/>
              <a:pPr/>
              <a:t>11</a:t>
            </a:fld>
            <a:endParaRPr lang="en-US"/>
          </a:p>
        </p:txBody>
      </p:sp>
    </p:spTree>
    <p:extLst>
      <p:ext uri="{BB962C8B-B14F-4D97-AF65-F5344CB8AC3E}">
        <p14:creationId xmlns:p14="http://schemas.microsoft.com/office/powerpoint/2010/main" val="1223761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Edward Reuss, Clair Global</a:t>
            </a:r>
            <a:endParaRPr lang="en-US"/>
          </a:p>
        </p:txBody>
      </p:sp>
      <p:sp>
        <p:nvSpPr>
          <p:cNvPr id="6" name="Slide Number Placeholder 5"/>
          <p:cNvSpPr>
            <a:spLocks noGrp="1"/>
          </p:cNvSpPr>
          <p:nvPr>
            <p:ph type="sldNum" sz="quarter" idx="12"/>
          </p:nvPr>
        </p:nvSpPr>
        <p:spPr/>
        <p:txBody>
          <a:bodyPr/>
          <a:lstStyle/>
          <a:p>
            <a:r>
              <a:rPr lang="en-US"/>
              <a:t>Slide </a:t>
            </a:r>
            <a:fld id="{DF7452F9-1BE0-F044-B78E-56458091F066}" type="slidenum">
              <a:rPr lang="en-US"/>
              <a:pPr/>
              <a:t>12</a:t>
            </a:fld>
            <a:endParaRPr lang="en-US"/>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a:xfrm>
            <a:off x="685800" y="1905000"/>
            <a:ext cx="7772400" cy="4114800"/>
          </a:xfrm>
        </p:spPr>
        <p:txBody>
          <a:bodyPr/>
          <a:lstStyle/>
          <a:p>
            <a:r>
              <a:rPr lang="en-US" dirty="0" smtClean="0"/>
              <a:t>IEEE 802.11-2012, “Part 11: Wireless LAN Medium Access Control (MAC) and Physical Layer (PHY) Specifications.</a:t>
            </a:r>
          </a:p>
          <a:p>
            <a:r>
              <a:rPr lang="en-US" dirty="0" smtClean="0"/>
              <a:t>RFC 5905, “Network Time Protocol Version 4: Protocol and Algorithms Specification”, Mills, et al, IETF, June 2010.</a:t>
            </a:r>
          </a:p>
          <a:p>
            <a:r>
              <a:rPr lang="en-US" dirty="0" smtClean="0"/>
              <a:t>Aermonix, Andrei </a:t>
            </a:r>
            <a:r>
              <a:rPr lang="en-US" dirty="0" err="1" smtClean="0"/>
              <a:t>Krishkevich</a:t>
            </a:r>
            <a:r>
              <a:rPr lang="en-US" dirty="0" smtClean="0"/>
              <a:t>, iTunes Store, updated 01 July 2013.</a:t>
            </a:r>
          </a:p>
          <a:p>
            <a:pPr lvl="1"/>
            <a:r>
              <a:rPr lang="en-US" dirty="0" smtClean="0">
                <a:hlinkClick r:id="rId2"/>
              </a:rPr>
              <a:t>https://</a:t>
            </a:r>
            <a:r>
              <a:rPr lang="en-US" dirty="0" err="1" smtClean="0">
                <a:hlinkClick r:id="rId2"/>
              </a:rPr>
              <a:t>itunes.apple.com</a:t>
            </a:r>
            <a:r>
              <a:rPr lang="en-US" dirty="0" smtClean="0">
                <a:hlinkClick r:id="rId2"/>
              </a:rPr>
              <a:t>/us/app/</a:t>
            </a:r>
            <a:r>
              <a:rPr lang="en-US" dirty="0" err="1" smtClean="0">
                <a:hlinkClick r:id="rId2"/>
              </a:rPr>
              <a:t>aermonix</a:t>
            </a:r>
            <a:r>
              <a:rPr lang="en-US" dirty="0" smtClean="0">
                <a:hlinkClick r:id="rId2"/>
              </a:rPr>
              <a:t>/id630108107?mt=8</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Edward Reuss, Clair Global</a:t>
            </a:r>
            <a:endParaRPr lang="en-US"/>
          </a:p>
        </p:txBody>
      </p:sp>
      <p:sp>
        <p:nvSpPr>
          <p:cNvPr id="6" name="Slide Number Placeholder 5"/>
          <p:cNvSpPr>
            <a:spLocks noGrp="1"/>
          </p:cNvSpPr>
          <p:nvPr>
            <p:ph type="sldNum" sz="quarter" idx="12"/>
          </p:nvPr>
        </p:nvSpPr>
        <p:spPr/>
        <p:txBody>
          <a:bodyPr/>
          <a:lstStyle/>
          <a:p>
            <a:r>
              <a:rPr lang="en-US"/>
              <a:t>Slide </a:t>
            </a:r>
            <a:fld id="{20D3AABB-00BE-3C45-B6E7-75197BA35122}"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Several time-sensitive services use multicast addressing to reach many devices simultaneously. Two examples are NTP and the Clair Global Aermonix audio delivery system for concerts and music festivals. However, when any device on the BSS requests to enter Power Save mode, the AP buffers all multicast packets to all clients until the next DTIM beacon frame, regardless of whether the device has joined that time-sensitive multicast service or not. This causes added latency, compromising those time-sensitive services. This paper presents the problem and possible solutions for the WG to consider.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Edward Reuss, Clair Global</a:t>
            </a:r>
            <a:endParaRPr lang="en-US"/>
          </a:p>
        </p:txBody>
      </p:sp>
      <p:sp>
        <p:nvSpPr>
          <p:cNvPr id="6" name="Slide Number Placeholder 5"/>
          <p:cNvSpPr>
            <a:spLocks noGrp="1"/>
          </p:cNvSpPr>
          <p:nvPr>
            <p:ph type="sldNum" sz="quarter" idx="12"/>
          </p:nvPr>
        </p:nvSpPr>
        <p:spPr/>
        <p:txBody>
          <a:bodyPr/>
          <a:lstStyle/>
          <a:p>
            <a:r>
              <a:rPr lang="en-US"/>
              <a:t>Slide </a:t>
            </a:r>
            <a:fld id="{853F0ABA-7F15-DC4F-826F-8E6D3A689BBE}" type="slidenum">
              <a:rPr lang="en-US"/>
              <a:pPr/>
              <a:t>3</a:t>
            </a:fld>
            <a:endParaRPr lang="en-US"/>
          </a:p>
        </p:txBody>
      </p:sp>
      <p:sp>
        <p:nvSpPr>
          <p:cNvPr id="20482" name="Rectangle 2"/>
          <p:cNvSpPr>
            <a:spLocks noGrp="1" noChangeArrowheads="1"/>
          </p:cNvSpPr>
          <p:nvPr>
            <p:ph type="title"/>
          </p:nvPr>
        </p:nvSpPr>
        <p:spPr/>
        <p:txBody>
          <a:bodyPr/>
          <a:lstStyle/>
          <a:p>
            <a:r>
              <a:rPr lang="en-US" dirty="0" smtClean="0"/>
              <a:t>Multicast During Power Save Mode</a:t>
            </a:r>
            <a:endParaRPr lang="en-US" dirty="0"/>
          </a:p>
        </p:txBody>
      </p:sp>
      <p:sp>
        <p:nvSpPr>
          <p:cNvPr id="20483" name="Rectangle 3"/>
          <p:cNvSpPr>
            <a:spLocks noGrp="1" noChangeArrowheads="1"/>
          </p:cNvSpPr>
          <p:nvPr>
            <p:ph type="body" idx="1"/>
          </p:nvPr>
        </p:nvSpPr>
        <p:spPr/>
        <p:txBody>
          <a:bodyPr/>
          <a:lstStyle/>
          <a:p>
            <a:r>
              <a:rPr lang="en-US" dirty="0" smtClean="0"/>
              <a:t>IEEE 802.11-2012, 10.2.1.1, fourth paragraph:</a:t>
            </a:r>
          </a:p>
          <a:p>
            <a:pPr lvl="1"/>
            <a:r>
              <a:rPr lang="en-US" dirty="0" smtClean="0"/>
              <a:t>“If any STA in its BSS is in PS mode, the AP shall buffer all group addressed BUs and deliver them to all STAs immediately following the next Beacon frame containing a DTIM transmission.”</a:t>
            </a:r>
          </a:p>
          <a:p>
            <a:r>
              <a:rPr lang="en-US" dirty="0" smtClean="0"/>
              <a:t>This is true no matter which multicast services each client STA has joined.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Edward Reuss, Clair Global</a:t>
            </a:r>
            <a:endParaRPr lang="en-US"/>
          </a:p>
        </p:txBody>
      </p:sp>
      <p:sp>
        <p:nvSpPr>
          <p:cNvPr id="6" name="Slide Number Placeholder 5"/>
          <p:cNvSpPr>
            <a:spLocks noGrp="1"/>
          </p:cNvSpPr>
          <p:nvPr>
            <p:ph type="sldNum" sz="quarter" idx="12"/>
          </p:nvPr>
        </p:nvSpPr>
        <p:spPr/>
        <p:txBody>
          <a:bodyPr/>
          <a:lstStyle/>
          <a:p>
            <a:r>
              <a:rPr lang="en-US"/>
              <a:t>Slide </a:t>
            </a:r>
            <a:fld id="{385763E4-B474-2F47-B303-0B1A5EE28C73}" type="slidenum">
              <a:rPr lang="en-US"/>
              <a:pPr/>
              <a:t>4</a:t>
            </a:fld>
            <a:endParaRPr lang="en-US"/>
          </a:p>
        </p:txBody>
      </p:sp>
      <p:sp>
        <p:nvSpPr>
          <p:cNvPr id="21506" name="Rectangle 2"/>
          <p:cNvSpPr>
            <a:spLocks noGrp="1" noChangeArrowheads="1"/>
          </p:cNvSpPr>
          <p:nvPr>
            <p:ph type="title"/>
          </p:nvPr>
        </p:nvSpPr>
        <p:spPr/>
        <p:txBody>
          <a:bodyPr/>
          <a:lstStyle/>
          <a:p>
            <a:r>
              <a:rPr lang="en-GB" dirty="0" smtClean="0"/>
              <a:t>Time-Sensitive Multicast Services (1)</a:t>
            </a:r>
            <a:endParaRPr lang="en-GB" dirty="0"/>
          </a:p>
        </p:txBody>
      </p:sp>
      <p:sp>
        <p:nvSpPr>
          <p:cNvPr id="21507" name="Rectangle 3"/>
          <p:cNvSpPr>
            <a:spLocks noGrp="1" noChangeArrowheads="1"/>
          </p:cNvSpPr>
          <p:nvPr>
            <p:ph type="body" idx="1"/>
          </p:nvPr>
        </p:nvSpPr>
        <p:spPr/>
        <p:txBody>
          <a:bodyPr/>
          <a:lstStyle/>
          <a:p>
            <a:pPr>
              <a:spcBef>
                <a:spcPts val="1000"/>
              </a:spcBef>
            </a:pPr>
            <a:r>
              <a:rPr lang="en-US" dirty="0" smtClean="0"/>
              <a:t>Audio &amp; Video Streams for Large Audiences</a:t>
            </a:r>
          </a:p>
          <a:p>
            <a:pPr lvl="1"/>
            <a:r>
              <a:rPr lang="en-US" dirty="0" smtClean="0"/>
              <a:t>Concert Sonics “Aermonix” system</a:t>
            </a:r>
          </a:p>
          <a:p>
            <a:pPr lvl="1"/>
            <a:r>
              <a:rPr lang="en-US" dirty="0" smtClean="0"/>
              <a:t>Designed for large events: 1,000 to 100,000 clients</a:t>
            </a:r>
          </a:p>
          <a:p>
            <a:pPr lvl="2"/>
            <a:r>
              <a:rPr lang="en-US" dirty="0" smtClean="0"/>
              <a:t>Music festivals, Rock concerts, Theatrical, Symphonies, Operas, Sports, Etc.</a:t>
            </a:r>
          </a:p>
          <a:p>
            <a:pPr lvl="2"/>
            <a:r>
              <a:rPr lang="en-US" dirty="0" smtClean="0"/>
              <a:t>20 to 2,000 clients/AP</a:t>
            </a:r>
          </a:p>
          <a:p>
            <a:pPr lvl="2"/>
            <a:r>
              <a:rPr lang="en-US" dirty="0" smtClean="0"/>
              <a:t>Delivers “Front of House” stereo audio mix to every client device in the venue via IEEE 802.11</a:t>
            </a:r>
          </a:p>
          <a:p>
            <a:pPr lvl="2"/>
            <a:r>
              <a:rPr lang="en-US" dirty="0" smtClean="0"/>
              <a:t>Improved audio experience, especially for listeners farthest from the stage</a:t>
            </a:r>
          </a:p>
          <a:p>
            <a:pPr lvl="3"/>
            <a:r>
              <a:rPr lang="en-US" dirty="0" smtClean="0"/>
              <a:t>Restores high frequencies lost in acoustic path</a:t>
            </a:r>
          </a:p>
          <a:p>
            <a:pPr lvl="3"/>
            <a:r>
              <a:rPr lang="en-US" dirty="0" smtClean="0"/>
              <a:t>Eliminates reverberation effects due to hard surfaces</a:t>
            </a:r>
          </a:p>
          <a:p>
            <a:pPr lvl="2"/>
            <a:r>
              <a:rPr lang="en-US" dirty="0" smtClean="0"/>
              <a:t>Must deliver the audio data stream faster than the speed of sound.</a:t>
            </a:r>
          </a:p>
          <a:p>
            <a:pPr lvl="3"/>
            <a:r>
              <a:rPr lang="en-US" dirty="0" smtClean="0"/>
              <a:t>Aermonix app time aligns the audio data to the sound from the stage speakers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Time-Sensitive Multicast Services (2)</a:t>
            </a:r>
            <a:endParaRPr lang="en-US" dirty="0"/>
          </a:p>
        </p:txBody>
      </p:sp>
      <p:sp>
        <p:nvSpPr>
          <p:cNvPr id="3" name="Content Placeholder 2"/>
          <p:cNvSpPr>
            <a:spLocks noGrp="1"/>
          </p:cNvSpPr>
          <p:nvPr>
            <p:ph idx="1"/>
          </p:nvPr>
        </p:nvSpPr>
        <p:spPr/>
        <p:txBody>
          <a:bodyPr/>
          <a:lstStyle/>
          <a:p>
            <a:r>
              <a:rPr lang="en-US" dirty="0" smtClean="0"/>
              <a:t>Network Time Protocol (RFC 5905)</a:t>
            </a:r>
          </a:p>
          <a:p>
            <a:pPr lvl="1"/>
            <a:r>
              <a:rPr lang="en-US" dirty="0" smtClean="0"/>
              <a:t>Supplies time and date information for any client device on the Internet</a:t>
            </a:r>
          </a:p>
          <a:p>
            <a:pPr lvl="1"/>
            <a:r>
              <a:rPr lang="en-US" dirty="0" smtClean="0"/>
              <a:t>Defines the accuracy of the client’s internal time of day services</a:t>
            </a:r>
          </a:p>
          <a:p>
            <a:r>
              <a:rPr lang="en-US" dirty="0" smtClean="0"/>
              <a:t>Any other service requiring low latency delivery to many clients</a:t>
            </a:r>
          </a:p>
          <a:p>
            <a:pPr lvl="1"/>
            <a:r>
              <a:rPr lang="en-US" dirty="0" smtClean="0"/>
              <a:t>Often, but not necessarily, audio or video services.</a:t>
            </a:r>
          </a:p>
          <a:p>
            <a:endParaRPr lang="en-US" dirty="0"/>
          </a:p>
        </p:txBody>
      </p:sp>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Edward Reuss, Clair Global</a:t>
            </a:r>
            <a:endParaRPr lang="en-US"/>
          </a:p>
        </p:txBody>
      </p:sp>
      <p:sp>
        <p:nvSpPr>
          <p:cNvPr id="6" name="Slide Number Placeholder 5"/>
          <p:cNvSpPr>
            <a:spLocks noGrp="1"/>
          </p:cNvSpPr>
          <p:nvPr>
            <p:ph type="sldNum" sz="quarter" idx="12"/>
          </p:nvPr>
        </p:nvSpPr>
        <p:spPr/>
        <p:txBody>
          <a:bodyPr/>
          <a:lstStyle/>
          <a:p>
            <a:r>
              <a:rPr lang="en-US" smtClean="0"/>
              <a:t>Slide </a:t>
            </a:r>
            <a:fld id="{F13540FB-53EE-5E41-B0DD-E1C75F0F5078}" type="slidenum">
              <a:rPr lang="en-US" smtClean="0"/>
              <a:pPr/>
              <a:t>5</a:t>
            </a:fld>
            <a:endParaRPr lang="en-US"/>
          </a:p>
        </p:txBody>
      </p:sp>
    </p:spTree>
    <p:extLst>
      <p:ext uri="{BB962C8B-B14F-4D97-AF65-F5344CB8AC3E}">
        <p14:creationId xmlns:p14="http://schemas.microsoft.com/office/powerpoint/2010/main" val="894571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Save on Multicast Services (1)</a:t>
            </a:r>
            <a:endParaRPr lang="en-US" dirty="0"/>
          </a:p>
        </p:txBody>
      </p:sp>
      <p:sp>
        <p:nvSpPr>
          <p:cNvPr id="3" name="Content Placeholder 2"/>
          <p:cNvSpPr>
            <a:spLocks noGrp="1"/>
          </p:cNvSpPr>
          <p:nvPr>
            <p:ph idx="1"/>
          </p:nvPr>
        </p:nvSpPr>
        <p:spPr/>
        <p:txBody>
          <a:bodyPr/>
          <a:lstStyle/>
          <a:p>
            <a:r>
              <a:rPr lang="en-US" dirty="0" smtClean="0"/>
              <a:t>Any device associated with the AP can initiate Power Save mode.</a:t>
            </a:r>
          </a:p>
          <a:p>
            <a:pPr lvl="1"/>
            <a:r>
              <a:rPr lang="en-US" dirty="0" smtClean="0"/>
              <a:t>Even devices that have not joined the multicast service.</a:t>
            </a:r>
          </a:p>
          <a:p>
            <a:pPr lvl="1"/>
            <a:r>
              <a:rPr lang="en-US" dirty="0" smtClean="0"/>
              <a:t>This causes all audio packets to buffer until the next DTIM beacon frame, typically 100 </a:t>
            </a:r>
            <a:r>
              <a:rPr lang="en-US" dirty="0" err="1" smtClean="0"/>
              <a:t>msec</a:t>
            </a:r>
            <a:r>
              <a:rPr lang="en-US" dirty="0" smtClean="0"/>
              <a:t> max.</a:t>
            </a:r>
          </a:p>
        </p:txBody>
      </p:sp>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Edward Reuss, Clair Global</a:t>
            </a:r>
            <a:endParaRPr lang="en-US"/>
          </a:p>
        </p:txBody>
      </p:sp>
      <p:sp>
        <p:nvSpPr>
          <p:cNvPr id="6" name="Slide Number Placeholder 5"/>
          <p:cNvSpPr>
            <a:spLocks noGrp="1"/>
          </p:cNvSpPr>
          <p:nvPr>
            <p:ph type="sldNum" sz="quarter" idx="12"/>
          </p:nvPr>
        </p:nvSpPr>
        <p:spPr/>
        <p:txBody>
          <a:bodyPr/>
          <a:lstStyle/>
          <a:p>
            <a:r>
              <a:rPr lang="en-US" smtClean="0"/>
              <a:t>Slide </a:t>
            </a:r>
            <a:fld id="{F13540FB-53EE-5E41-B0DD-E1C75F0F5078}" type="slidenum">
              <a:rPr lang="en-US" smtClean="0"/>
              <a:pPr/>
              <a:t>6</a:t>
            </a:fld>
            <a:endParaRPr lang="en-US"/>
          </a:p>
        </p:txBody>
      </p:sp>
    </p:spTree>
    <p:extLst>
      <p:ext uri="{BB962C8B-B14F-4D97-AF65-F5344CB8AC3E}">
        <p14:creationId xmlns:p14="http://schemas.microsoft.com/office/powerpoint/2010/main" val="2920757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Save on Multicast Services</a:t>
            </a:r>
            <a:endParaRPr lang="en-US" dirty="0"/>
          </a:p>
        </p:txBody>
      </p:sp>
      <p:sp>
        <p:nvSpPr>
          <p:cNvPr id="3" name="Content Placeholder 2"/>
          <p:cNvSpPr>
            <a:spLocks noGrp="1"/>
          </p:cNvSpPr>
          <p:nvPr>
            <p:ph idx="1"/>
          </p:nvPr>
        </p:nvSpPr>
        <p:spPr/>
        <p:txBody>
          <a:bodyPr/>
          <a:lstStyle/>
          <a:p>
            <a:pPr>
              <a:spcBef>
                <a:spcPts val="1000"/>
              </a:spcBef>
            </a:pPr>
            <a:r>
              <a:rPr lang="en-US" dirty="0" smtClean="0"/>
              <a:t>Scenario: Music Festival</a:t>
            </a:r>
          </a:p>
          <a:p>
            <a:pPr lvl="1"/>
            <a:r>
              <a:rPr lang="en-US" dirty="0" smtClean="0"/>
              <a:t>Hundreds of users listening to the audio stream on an AP</a:t>
            </a:r>
          </a:p>
          <a:p>
            <a:pPr lvl="1"/>
            <a:r>
              <a:rPr lang="en-US" dirty="0" smtClean="0"/>
              <a:t>One user connects their device with the AP.</a:t>
            </a:r>
          </a:p>
          <a:p>
            <a:pPr lvl="1"/>
            <a:r>
              <a:rPr lang="en-US" dirty="0" smtClean="0"/>
              <a:t>After association, the device enters Power Save mode, causing group addressed audio packets to wait until the next DTIM beacon frame.</a:t>
            </a:r>
          </a:p>
          <a:p>
            <a:pPr lvl="1"/>
            <a:r>
              <a:rPr lang="en-US" dirty="0" smtClean="0"/>
              <a:t>Suddenly, the audio stream to hundreds of listeners is buffered longer than the acoustic propagation time from the speakers.</a:t>
            </a:r>
          </a:p>
          <a:p>
            <a:pPr lvl="1"/>
            <a:r>
              <a:rPr lang="en-US" dirty="0" smtClean="0"/>
              <a:t>Audio experience for hundreds of listeners is destroyed by this one new device.</a:t>
            </a:r>
          </a:p>
          <a:p>
            <a:pPr lvl="1"/>
            <a:r>
              <a:rPr lang="en-US" dirty="0" smtClean="0"/>
              <a:t>The new device is not even a member of the audio multicast service.</a:t>
            </a:r>
          </a:p>
          <a:p>
            <a:endParaRPr lang="en-US" dirty="0"/>
          </a:p>
        </p:txBody>
      </p:sp>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Edward Reuss, Clair Global</a:t>
            </a:r>
            <a:endParaRPr lang="en-US"/>
          </a:p>
        </p:txBody>
      </p:sp>
      <p:sp>
        <p:nvSpPr>
          <p:cNvPr id="6" name="Slide Number Placeholder 5"/>
          <p:cNvSpPr>
            <a:spLocks noGrp="1"/>
          </p:cNvSpPr>
          <p:nvPr>
            <p:ph type="sldNum" sz="quarter" idx="12"/>
          </p:nvPr>
        </p:nvSpPr>
        <p:spPr/>
        <p:txBody>
          <a:bodyPr/>
          <a:lstStyle/>
          <a:p>
            <a:r>
              <a:rPr lang="en-US" smtClean="0"/>
              <a:t>Slide </a:t>
            </a:r>
            <a:fld id="{F13540FB-53EE-5E41-B0DD-E1C75F0F5078}" type="slidenum">
              <a:rPr lang="en-US" smtClean="0"/>
              <a:pPr/>
              <a:t>7</a:t>
            </a:fld>
            <a:endParaRPr lang="en-US"/>
          </a:p>
        </p:txBody>
      </p:sp>
    </p:spTree>
    <p:extLst>
      <p:ext uri="{BB962C8B-B14F-4D97-AF65-F5344CB8AC3E}">
        <p14:creationId xmlns:p14="http://schemas.microsoft.com/office/powerpoint/2010/main" val="3916833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of Power Save on Audio Latency</a:t>
            </a:r>
            <a:endParaRPr lang="en-US" dirty="0"/>
          </a:p>
        </p:txBody>
      </p:sp>
      <p:sp>
        <p:nvSpPr>
          <p:cNvPr id="3" name="Content Placeholder 2"/>
          <p:cNvSpPr>
            <a:spLocks noGrp="1"/>
          </p:cNvSpPr>
          <p:nvPr>
            <p:ph idx="1"/>
          </p:nvPr>
        </p:nvSpPr>
        <p:spPr/>
        <p:txBody>
          <a:bodyPr/>
          <a:lstStyle/>
          <a:p>
            <a:pPr marL="0" indent="0">
              <a:buNone/>
            </a:pPr>
            <a:r>
              <a:rPr lang="en-US" dirty="0" smtClean="0"/>
              <a:t> </a:t>
            </a:r>
            <a:endParaRPr lang="en-US" dirty="0"/>
          </a:p>
        </p:txBody>
      </p:sp>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Edward Reuss, Clair Global</a:t>
            </a:r>
            <a:endParaRPr lang="en-US"/>
          </a:p>
        </p:txBody>
      </p:sp>
      <p:sp>
        <p:nvSpPr>
          <p:cNvPr id="6" name="Slide Number Placeholder 5"/>
          <p:cNvSpPr>
            <a:spLocks noGrp="1"/>
          </p:cNvSpPr>
          <p:nvPr>
            <p:ph type="sldNum" sz="quarter" idx="12"/>
          </p:nvPr>
        </p:nvSpPr>
        <p:spPr/>
        <p:txBody>
          <a:bodyPr/>
          <a:lstStyle/>
          <a:p>
            <a:r>
              <a:rPr lang="en-US" smtClean="0"/>
              <a:t>Slide </a:t>
            </a:r>
            <a:fld id="{F13540FB-53EE-5E41-B0DD-E1C75F0F5078}" type="slidenum">
              <a:rPr lang="en-US" smtClean="0"/>
              <a:pPr/>
              <a:t>8</a:t>
            </a:fld>
            <a:endParaRPr lang="en-US"/>
          </a:p>
        </p:txBody>
      </p:sp>
      <p:grpSp>
        <p:nvGrpSpPr>
          <p:cNvPr id="401" name="Group 400"/>
          <p:cNvGrpSpPr/>
          <p:nvPr/>
        </p:nvGrpSpPr>
        <p:grpSpPr>
          <a:xfrm>
            <a:off x="838200" y="1828800"/>
            <a:ext cx="7848600" cy="4114800"/>
            <a:chOff x="1637476" y="2327146"/>
            <a:chExt cx="6590405" cy="2666338"/>
          </a:xfrm>
        </p:grpSpPr>
        <p:cxnSp>
          <p:nvCxnSpPr>
            <p:cNvPr id="402" name="AutoShape 1"/>
            <p:cNvCxnSpPr>
              <a:cxnSpLocks noChangeShapeType="1"/>
              <a:stCxn id="595" idx="255"/>
              <a:endCxn id="595" idx="255"/>
            </p:cNvCxnSpPr>
            <p:nvPr/>
          </p:nvCxnSpPr>
          <p:spPr bwMode="auto">
            <a:xfrm>
              <a:off x="1930757" y="2655160"/>
              <a:ext cx="3736" cy="311776"/>
            </a:xfrm>
            <a:prstGeom prst="straightConnector1">
              <a:avLst/>
            </a:prstGeom>
            <a:noFill/>
            <a:ln w="14400">
              <a:solidFill>
                <a:srgbClr val="000000"/>
              </a:solidFill>
              <a:round/>
              <a:headEnd type="none" w="sm" len="sm"/>
              <a:tailEnd type="none" w="sm" len="sm"/>
            </a:ln>
            <a:extLst>
              <a:ext uri="{909E8E84-426E-40dd-AFC4-6F175D3DCCD1}">
                <a14:hiddenFill xmlns:a14="http://schemas.microsoft.com/office/drawing/2010/main">
                  <a:noFill/>
                </a14:hiddenFill>
              </a:ext>
            </a:extLst>
          </p:spPr>
        </p:cxnSp>
        <p:cxnSp>
          <p:nvCxnSpPr>
            <p:cNvPr id="403" name="AutoShape 2"/>
            <p:cNvCxnSpPr>
              <a:cxnSpLocks noChangeShapeType="1"/>
              <a:stCxn id="595" idx="255"/>
              <a:endCxn id="595" idx="255"/>
            </p:cNvCxnSpPr>
            <p:nvPr/>
          </p:nvCxnSpPr>
          <p:spPr bwMode="auto">
            <a:xfrm>
              <a:off x="7312548" y="2655160"/>
              <a:ext cx="1867" cy="311776"/>
            </a:xfrm>
            <a:prstGeom prst="straightConnector1">
              <a:avLst/>
            </a:prstGeom>
            <a:noFill/>
            <a:ln w="14400">
              <a:solidFill>
                <a:srgbClr val="000000"/>
              </a:solidFill>
              <a:round/>
              <a:headEnd type="none" w="sm" len="sm"/>
              <a:tailEnd type="none" w="sm" len="sm"/>
            </a:ln>
            <a:extLst>
              <a:ext uri="{909E8E84-426E-40dd-AFC4-6F175D3DCCD1}">
                <a14:hiddenFill xmlns:a14="http://schemas.microsoft.com/office/drawing/2010/main">
                  <a:noFill/>
                </a14:hiddenFill>
              </a:ext>
            </a:extLst>
          </p:spPr>
        </p:cxnSp>
        <p:cxnSp>
          <p:nvCxnSpPr>
            <p:cNvPr id="404" name="AutoShape 3"/>
            <p:cNvCxnSpPr>
              <a:cxnSpLocks noChangeShapeType="1"/>
              <a:stCxn id="595" idx="255"/>
              <a:endCxn id="595" idx="255"/>
            </p:cNvCxnSpPr>
            <p:nvPr/>
          </p:nvCxnSpPr>
          <p:spPr bwMode="auto">
            <a:xfrm>
              <a:off x="1960645"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05" name="AutoShape 4"/>
            <p:cNvCxnSpPr>
              <a:cxnSpLocks noChangeShapeType="1"/>
              <a:stCxn id="595" idx="255"/>
              <a:endCxn id="595" idx="255"/>
            </p:cNvCxnSpPr>
            <p:nvPr/>
          </p:nvCxnSpPr>
          <p:spPr bwMode="auto">
            <a:xfrm>
              <a:off x="2309967" y="2655160"/>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06" name="AutoShape 5"/>
            <p:cNvCxnSpPr>
              <a:cxnSpLocks noChangeShapeType="1"/>
              <a:stCxn id="595" idx="255"/>
              <a:endCxn id="595" idx="255"/>
            </p:cNvCxnSpPr>
            <p:nvPr/>
          </p:nvCxnSpPr>
          <p:spPr bwMode="auto">
            <a:xfrm>
              <a:off x="2633135" y="2655160"/>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07" name="AutoShape 6"/>
            <p:cNvCxnSpPr>
              <a:cxnSpLocks noChangeShapeType="1"/>
              <a:stCxn id="595" idx="255"/>
              <a:endCxn id="595" idx="255"/>
            </p:cNvCxnSpPr>
            <p:nvPr/>
          </p:nvCxnSpPr>
          <p:spPr bwMode="auto">
            <a:xfrm>
              <a:off x="2956305" y="2655160"/>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08" name="AutoShape 7"/>
            <p:cNvCxnSpPr>
              <a:cxnSpLocks noChangeShapeType="1"/>
              <a:stCxn id="595" idx="255"/>
              <a:endCxn id="595" idx="255"/>
            </p:cNvCxnSpPr>
            <p:nvPr/>
          </p:nvCxnSpPr>
          <p:spPr bwMode="auto">
            <a:xfrm>
              <a:off x="3279473" y="2655160"/>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09" name="AutoShape 8"/>
            <p:cNvCxnSpPr>
              <a:cxnSpLocks noChangeShapeType="1"/>
              <a:stCxn id="595" idx="255"/>
              <a:endCxn id="595" idx="255"/>
            </p:cNvCxnSpPr>
            <p:nvPr/>
          </p:nvCxnSpPr>
          <p:spPr bwMode="auto">
            <a:xfrm flipH="1">
              <a:off x="3600774" y="2655160"/>
              <a:ext cx="1869"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10" name="AutoShape 9"/>
            <p:cNvCxnSpPr>
              <a:cxnSpLocks noChangeShapeType="1"/>
              <a:stCxn id="595" idx="255"/>
              <a:endCxn id="595" idx="255"/>
            </p:cNvCxnSpPr>
            <p:nvPr/>
          </p:nvCxnSpPr>
          <p:spPr bwMode="auto">
            <a:xfrm>
              <a:off x="3923943" y="2655160"/>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11" name="AutoShape 10"/>
            <p:cNvCxnSpPr>
              <a:cxnSpLocks noChangeShapeType="1"/>
              <a:stCxn id="595" idx="255"/>
              <a:endCxn id="595" idx="255"/>
            </p:cNvCxnSpPr>
            <p:nvPr/>
          </p:nvCxnSpPr>
          <p:spPr bwMode="auto">
            <a:xfrm>
              <a:off x="4247112" y="2655160"/>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12" name="AutoShape 11"/>
            <p:cNvCxnSpPr>
              <a:cxnSpLocks noChangeShapeType="1"/>
              <a:stCxn id="595" idx="255"/>
              <a:endCxn id="595" idx="255"/>
            </p:cNvCxnSpPr>
            <p:nvPr/>
          </p:nvCxnSpPr>
          <p:spPr bwMode="auto">
            <a:xfrm>
              <a:off x="4570281" y="2655160"/>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13" name="AutoShape 12"/>
            <p:cNvCxnSpPr>
              <a:cxnSpLocks noChangeShapeType="1"/>
              <a:stCxn id="595" idx="255"/>
              <a:endCxn id="595" idx="255"/>
            </p:cNvCxnSpPr>
            <p:nvPr/>
          </p:nvCxnSpPr>
          <p:spPr bwMode="auto">
            <a:xfrm>
              <a:off x="4893450" y="2655160"/>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14" name="AutoShape 13"/>
            <p:cNvCxnSpPr>
              <a:cxnSpLocks noChangeShapeType="1"/>
              <a:stCxn id="595" idx="255"/>
              <a:endCxn id="595" idx="255"/>
            </p:cNvCxnSpPr>
            <p:nvPr/>
          </p:nvCxnSpPr>
          <p:spPr bwMode="auto">
            <a:xfrm>
              <a:off x="5214750" y="2655160"/>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15" name="AutoShape 14"/>
            <p:cNvCxnSpPr>
              <a:cxnSpLocks noChangeShapeType="1"/>
              <a:stCxn id="595" idx="255"/>
              <a:endCxn id="595" idx="255"/>
            </p:cNvCxnSpPr>
            <p:nvPr/>
          </p:nvCxnSpPr>
          <p:spPr bwMode="auto">
            <a:xfrm>
              <a:off x="5537920" y="2655160"/>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16" name="AutoShape 15"/>
            <p:cNvCxnSpPr>
              <a:cxnSpLocks noChangeShapeType="1"/>
              <a:stCxn id="595" idx="255"/>
              <a:endCxn id="595" idx="255"/>
            </p:cNvCxnSpPr>
            <p:nvPr/>
          </p:nvCxnSpPr>
          <p:spPr bwMode="auto">
            <a:xfrm>
              <a:off x="5861088" y="2655160"/>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17" name="AutoShape 16"/>
            <p:cNvCxnSpPr>
              <a:cxnSpLocks noChangeShapeType="1"/>
              <a:stCxn id="595" idx="255"/>
              <a:endCxn id="595" idx="255"/>
            </p:cNvCxnSpPr>
            <p:nvPr/>
          </p:nvCxnSpPr>
          <p:spPr bwMode="auto">
            <a:xfrm>
              <a:off x="6184258" y="2655160"/>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18" name="AutoShape 17"/>
            <p:cNvCxnSpPr>
              <a:cxnSpLocks noChangeShapeType="1"/>
              <a:stCxn id="595" idx="255"/>
              <a:endCxn id="595" idx="255"/>
            </p:cNvCxnSpPr>
            <p:nvPr/>
          </p:nvCxnSpPr>
          <p:spPr bwMode="auto">
            <a:xfrm>
              <a:off x="6507426" y="2655160"/>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19" name="AutoShape 18"/>
            <p:cNvCxnSpPr>
              <a:cxnSpLocks noChangeShapeType="1"/>
              <a:stCxn id="595" idx="255"/>
              <a:endCxn id="595" idx="255"/>
            </p:cNvCxnSpPr>
            <p:nvPr/>
          </p:nvCxnSpPr>
          <p:spPr bwMode="auto">
            <a:xfrm>
              <a:off x="6828727" y="2655160"/>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20" name="AutoShape 19"/>
            <p:cNvCxnSpPr>
              <a:cxnSpLocks noChangeShapeType="1"/>
              <a:stCxn id="595" idx="255"/>
              <a:endCxn id="595" idx="255"/>
            </p:cNvCxnSpPr>
            <p:nvPr/>
          </p:nvCxnSpPr>
          <p:spPr bwMode="auto">
            <a:xfrm>
              <a:off x="7151897" y="2655160"/>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21" name="AutoShape 20"/>
            <p:cNvCxnSpPr>
              <a:cxnSpLocks noChangeShapeType="1"/>
              <a:stCxn id="595" idx="255"/>
              <a:endCxn id="595" idx="255"/>
            </p:cNvCxnSpPr>
            <p:nvPr/>
          </p:nvCxnSpPr>
          <p:spPr bwMode="auto">
            <a:xfrm>
              <a:off x="7475065" y="2655160"/>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22" name="AutoShape 21"/>
            <p:cNvCxnSpPr>
              <a:cxnSpLocks noChangeShapeType="1"/>
              <a:stCxn id="595" idx="255"/>
              <a:endCxn id="595" idx="255"/>
            </p:cNvCxnSpPr>
            <p:nvPr/>
          </p:nvCxnSpPr>
          <p:spPr bwMode="auto">
            <a:xfrm>
              <a:off x="7798234" y="2655160"/>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23" name="AutoShape 22"/>
            <p:cNvCxnSpPr>
              <a:cxnSpLocks noChangeShapeType="1"/>
              <a:stCxn id="595" idx="255"/>
              <a:endCxn id="595" idx="255"/>
            </p:cNvCxnSpPr>
            <p:nvPr/>
          </p:nvCxnSpPr>
          <p:spPr bwMode="auto">
            <a:xfrm>
              <a:off x="1665496" y="2655160"/>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24" name="AutoShape 23"/>
            <p:cNvCxnSpPr>
              <a:cxnSpLocks noChangeShapeType="1"/>
              <a:stCxn id="595" idx="255"/>
              <a:endCxn id="595" idx="255"/>
            </p:cNvCxnSpPr>
            <p:nvPr/>
          </p:nvCxnSpPr>
          <p:spPr bwMode="auto">
            <a:xfrm>
              <a:off x="1934492" y="3122825"/>
              <a:ext cx="0" cy="311776"/>
            </a:xfrm>
            <a:prstGeom prst="straightConnector1">
              <a:avLst/>
            </a:prstGeom>
            <a:noFill/>
            <a:ln w="14400">
              <a:solidFill>
                <a:srgbClr val="000000"/>
              </a:solidFill>
              <a:round/>
              <a:headEnd type="none" w="sm" len="sm"/>
              <a:tailEnd type="none" w="sm" len="sm"/>
            </a:ln>
            <a:extLst>
              <a:ext uri="{909E8E84-426E-40dd-AFC4-6F175D3DCCD1}">
                <a14:hiddenFill xmlns:a14="http://schemas.microsoft.com/office/drawing/2010/main">
                  <a:noFill/>
                </a14:hiddenFill>
              </a:ext>
            </a:extLst>
          </p:spPr>
        </p:cxnSp>
        <p:cxnSp>
          <p:nvCxnSpPr>
            <p:cNvPr id="425" name="AutoShape 24"/>
            <p:cNvCxnSpPr>
              <a:cxnSpLocks noChangeShapeType="1"/>
              <a:stCxn id="595" idx="255"/>
              <a:endCxn id="595" idx="255"/>
            </p:cNvCxnSpPr>
            <p:nvPr/>
          </p:nvCxnSpPr>
          <p:spPr bwMode="auto">
            <a:xfrm>
              <a:off x="7314414" y="3122825"/>
              <a:ext cx="0" cy="311776"/>
            </a:xfrm>
            <a:prstGeom prst="straightConnector1">
              <a:avLst/>
            </a:prstGeom>
            <a:noFill/>
            <a:ln w="14400">
              <a:solidFill>
                <a:srgbClr val="000000"/>
              </a:solidFill>
              <a:round/>
              <a:headEnd type="none" w="sm" len="sm"/>
              <a:tailEnd type="none" w="sm" len="sm"/>
            </a:ln>
            <a:extLst>
              <a:ext uri="{909E8E84-426E-40dd-AFC4-6F175D3DCCD1}">
                <a14:hiddenFill xmlns:a14="http://schemas.microsoft.com/office/drawing/2010/main">
                  <a:noFill/>
                </a14:hiddenFill>
              </a:ext>
            </a:extLst>
          </p:spPr>
        </p:cxnSp>
        <p:cxnSp>
          <p:nvCxnSpPr>
            <p:cNvPr id="426" name="AutoShape 25"/>
            <p:cNvCxnSpPr>
              <a:cxnSpLocks noChangeShapeType="1"/>
              <a:stCxn id="595" idx="255"/>
              <a:endCxn id="595" idx="255"/>
            </p:cNvCxnSpPr>
            <p:nvPr/>
          </p:nvCxnSpPr>
          <p:spPr bwMode="auto">
            <a:xfrm flipH="1">
              <a:off x="7340567"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27" name="AutoShape 26"/>
            <p:cNvCxnSpPr>
              <a:cxnSpLocks noChangeShapeType="1"/>
              <a:stCxn id="595" idx="255"/>
              <a:endCxn id="595" idx="255"/>
            </p:cNvCxnSpPr>
            <p:nvPr/>
          </p:nvCxnSpPr>
          <p:spPr bwMode="auto">
            <a:xfrm>
              <a:off x="1986797" y="2655160"/>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28" name="AutoShape 27"/>
            <p:cNvCxnSpPr>
              <a:cxnSpLocks noChangeShapeType="1"/>
              <a:stCxn id="595" idx="255"/>
              <a:endCxn id="595" idx="255"/>
            </p:cNvCxnSpPr>
            <p:nvPr/>
          </p:nvCxnSpPr>
          <p:spPr bwMode="auto">
            <a:xfrm>
              <a:off x="1934492" y="4214043"/>
              <a:ext cx="0" cy="310694"/>
            </a:xfrm>
            <a:prstGeom prst="straightConnector1">
              <a:avLst/>
            </a:prstGeom>
            <a:noFill/>
            <a:ln w="14400">
              <a:solidFill>
                <a:srgbClr val="000000"/>
              </a:solidFill>
              <a:round/>
              <a:headEnd type="none" w="sm" len="sm"/>
              <a:tailEnd type="none" w="sm" len="sm"/>
            </a:ln>
            <a:extLst>
              <a:ext uri="{909E8E84-426E-40dd-AFC4-6F175D3DCCD1}">
                <a14:hiddenFill xmlns:a14="http://schemas.microsoft.com/office/drawing/2010/main">
                  <a:noFill/>
                </a14:hiddenFill>
              </a:ext>
            </a:extLst>
          </p:spPr>
        </p:cxnSp>
        <p:cxnSp>
          <p:nvCxnSpPr>
            <p:cNvPr id="429" name="AutoShape 28"/>
            <p:cNvCxnSpPr>
              <a:cxnSpLocks noChangeShapeType="1"/>
              <a:stCxn id="595" idx="255"/>
              <a:endCxn id="595" idx="255"/>
            </p:cNvCxnSpPr>
            <p:nvPr/>
          </p:nvCxnSpPr>
          <p:spPr bwMode="auto">
            <a:xfrm>
              <a:off x="7314414" y="4214043"/>
              <a:ext cx="0" cy="310694"/>
            </a:xfrm>
            <a:prstGeom prst="straightConnector1">
              <a:avLst/>
            </a:prstGeom>
            <a:noFill/>
            <a:ln w="14400">
              <a:solidFill>
                <a:srgbClr val="000000"/>
              </a:solidFill>
              <a:round/>
              <a:headEnd type="none" w="sm" len="sm"/>
              <a:tailEnd type="none" w="sm" len="sm"/>
            </a:ln>
            <a:extLst>
              <a:ext uri="{909E8E84-426E-40dd-AFC4-6F175D3DCCD1}">
                <a14:hiddenFill xmlns:a14="http://schemas.microsoft.com/office/drawing/2010/main">
                  <a:noFill/>
                </a14:hiddenFill>
              </a:ext>
            </a:extLst>
          </p:spPr>
        </p:cxnSp>
        <p:cxnSp>
          <p:nvCxnSpPr>
            <p:cNvPr id="430" name="AutoShape 29"/>
            <p:cNvCxnSpPr>
              <a:cxnSpLocks noChangeShapeType="1"/>
              <a:stCxn id="595" idx="255"/>
              <a:endCxn id="595" idx="255"/>
            </p:cNvCxnSpPr>
            <p:nvPr/>
          </p:nvCxnSpPr>
          <p:spPr bwMode="auto">
            <a:xfrm>
              <a:off x="2283814"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31" name="AutoShape 30"/>
            <p:cNvCxnSpPr>
              <a:cxnSpLocks noChangeShapeType="1"/>
              <a:stCxn id="595" idx="255"/>
              <a:endCxn id="595" idx="255"/>
            </p:cNvCxnSpPr>
            <p:nvPr/>
          </p:nvCxnSpPr>
          <p:spPr bwMode="auto">
            <a:xfrm>
              <a:off x="2606983"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32" name="AutoShape 31"/>
            <p:cNvCxnSpPr>
              <a:cxnSpLocks noChangeShapeType="1"/>
              <a:stCxn id="595" idx="255"/>
              <a:endCxn id="595" idx="255"/>
            </p:cNvCxnSpPr>
            <p:nvPr/>
          </p:nvCxnSpPr>
          <p:spPr bwMode="auto">
            <a:xfrm flipH="1">
              <a:off x="2928284"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33" name="AutoShape 32"/>
            <p:cNvCxnSpPr>
              <a:cxnSpLocks noChangeShapeType="1"/>
              <a:stCxn id="595" idx="255"/>
              <a:endCxn id="595" idx="255"/>
            </p:cNvCxnSpPr>
            <p:nvPr/>
          </p:nvCxnSpPr>
          <p:spPr bwMode="auto">
            <a:xfrm>
              <a:off x="3251453"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34" name="AutoShape 33"/>
            <p:cNvCxnSpPr>
              <a:cxnSpLocks noChangeShapeType="1"/>
              <a:stCxn id="595" idx="255"/>
              <a:endCxn id="595" idx="255"/>
            </p:cNvCxnSpPr>
            <p:nvPr/>
          </p:nvCxnSpPr>
          <p:spPr bwMode="auto">
            <a:xfrm>
              <a:off x="3574621"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35" name="AutoShape 34"/>
            <p:cNvCxnSpPr>
              <a:cxnSpLocks noChangeShapeType="1"/>
              <a:stCxn id="595" idx="255"/>
              <a:endCxn id="595" idx="255"/>
            </p:cNvCxnSpPr>
            <p:nvPr/>
          </p:nvCxnSpPr>
          <p:spPr bwMode="auto">
            <a:xfrm>
              <a:off x="3897791"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36" name="AutoShape 35"/>
            <p:cNvCxnSpPr>
              <a:cxnSpLocks noChangeShapeType="1"/>
              <a:stCxn id="595" idx="255"/>
              <a:endCxn id="595" idx="255"/>
            </p:cNvCxnSpPr>
            <p:nvPr/>
          </p:nvCxnSpPr>
          <p:spPr bwMode="auto">
            <a:xfrm>
              <a:off x="4220959"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37" name="AutoShape 36"/>
            <p:cNvCxnSpPr>
              <a:cxnSpLocks noChangeShapeType="1"/>
              <a:stCxn id="595" idx="255"/>
              <a:endCxn id="595" idx="255"/>
            </p:cNvCxnSpPr>
            <p:nvPr/>
          </p:nvCxnSpPr>
          <p:spPr bwMode="auto">
            <a:xfrm flipH="1">
              <a:off x="4542260"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38" name="AutoShape 37"/>
            <p:cNvCxnSpPr>
              <a:cxnSpLocks noChangeShapeType="1"/>
              <a:stCxn id="595" idx="255"/>
              <a:endCxn id="595" idx="255"/>
            </p:cNvCxnSpPr>
            <p:nvPr/>
          </p:nvCxnSpPr>
          <p:spPr bwMode="auto">
            <a:xfrm>
              <a:off x="4865430"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39" name="AutoShape 38"/>
            <p:cNvCxnSpPr>
              <a:cxnSpLocks noChangeShapeType="1"/>
              <a:stCxn id="595" idx="255"/>
              <a:endCxn id="595" idx="255"/>
            </p:cNvCxnSpPr>
            <p:nvPr/>
          </p:nvCxnSpPr>
          <p:spPr bwMode="auto">
            <a:xfrm>
              <a:off x="5188598"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40" name="AutoShape 39"/>
            <p:cNvCxnSpPr>
              <a:cxnSpLocks noChangeShapeType="1"/>
              <a:stCxn id="595" idx="255"/>
              <a:endCxn id="595" idx="255"/>
            </p:cNvCxnSpPr>
            <p:nvPr/>
          </p:nvCxnSpPr>
          <p:spPr bwMode="auto">
            <a:xfrm>
              <a:off x="5511768"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41" name="AutoShape 40"/>
            <p:cNvCxnSpPr>
              <a:cxnSpLocks noChangeShapeType="1"/>
              <a:stCxn id="595" idx="255"/>
              <a:endCxn id="595" idx="255"/>
            </p:cNvCxnSpPr>
            <p:nvPr/>
          </p:nvCxnSpPr>
          <p:spPr bwMode="auto">
            <a:xfrm>
              <a:off x="5834936"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42" name="AutoShape 41"/>
            <p:cNvCxnSpPr>
              <a:cxnSpLocks noChangeShapeType="1"/>
              <a:stCxn id="595" idx="255"/>
              <a:endCxn id="595" idx="255"/>
            </p:cNvCxnSpPr>
            <p:nvPr/>
          </p:nvCxnSpPr>
          <p:spPr bwMode="auto">
            <a:xfrm>
              <a:off x="6156237"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43" name="AutoShape 42"/>
            <p:cNvCxnSpPr>
              <a:cxnSpLocks noChangeShapeType="1"/>
              <a:stCxn id="595" idx="255"/>
              <a:endCxn id="595" idx="255"/>
            </p:cNvCxnSpPr>
            <p:nvPr/>
          </p:nvCxnSpPr>
          <p:spPr bwMode="auto">
            <a:xfrm>
              <a:off x="6479406"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44" name="AutoShape 43"/>
            <p:cNvCxnSpPr>
              <a:cxnSpLocks noChangeShapeType="1"/>
              <a:stCxn id="595" idx="255"/>
              <a:endCxn id="595" idx="255"/>
            </p:cNvCxnSpPr>
            <p:nvPr/>
          </p:nvCxnSpPr>
          <p:spPr bwMode="auto">
            <a:xfrm>
              <a:off x="6802575"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45" name="AutoShape 44"/>
            <p:cNvCxnSpPr>
              <a:cxnSpLocks noChangeShapeType="1"/>
              <a:stCxn id="595" idx="255"/>
              <a:endCxn id="595" idx="255"/>
            </p:cNvCxnSpPr>
            <p:nvPr/>
          </p:nvCxnSpPr>
          <p:spPr bwMode="auto">
            <a:xfrm>
              <a:off x="7125744"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46" name="AutoShape 45"/>
            <p:cNvCxnSpPr>
              <a:cxnSpLocks noChangeShapeType="1"/>
              <a:stCxn id="595" idx="255"/>
              <a:endCxn id="595" idx="255"/>
            </p:cNvCxnSpPr>
            <p:nvPr/>
          </p:nvCxnSpPr>
          <p:spPr bwMode="auto">
            <a:xfrm>
              <a:off x="7448912"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47" name="AutoShape 46"/>
            <p:cNvCxnSpPr>
              <a:cxnSpLocks noChangeShapeType="1"/>
              <a:stCxn id="595" idx="255"/>
              <a:endCxn id="595" idx="255"/>
            </p:cNvCxnSpPr>
            <p:nvPr/>
          </p:nvCxnSpPr>
          <p:spPr bwMode="auto">
            <a:xfrm>
              <a:off x="7770213"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48" name="AutoShape 47"/>
            <p:cNvCxnSpPr>
              <a:cxnSpLocks noChangeShapeType="1"/>
              <a:stCxn id="595" idx="255"/>
              <a:endCxn id="595" idx="255"/>
            </p:cNvCxnSpPr>
            <p:nvPr/>
          </p:nvCxnSpPr>
          <p:spPr bwMode="auto">
            <a:xfrm>
              <a:off x="1637476"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49" name="AutoShape 48"/>
            <p:cNvCxnSpPr>
              <a:cxnSpLocks noChangeShapeType="1"/>
              <a:stCxn id="595" idx="255"/>
              <a:endCxn id="595" idx="255"/>
            </p:cNvCxnSpPr>
            <p:nvPr/>
          </p:nvCxnSpPr>
          <p:spPr bwMode="auto">
            <a:xfrm>
              <a:off x="1932626" y="4681708"/>
              <a:ext cx="1867" cy="311776"/>
            </a:xfrm>
            <a:prstGeom prst="straightConnector1">
              <a:avLst/>
            </a:prstGeom>
            <a:noFill/>
            <a:ln w="14400">
              <a:solidFill>
                <a:srgbClr val="000000"/>
              </a:solidFill>
              <a:round/>
              <a:headEnd type="none" w="sm" len="sm"/>
              <a:tailEnd type="none" w="sm" len="sm"/>
            </a:ln>
            <a:extLst>
              <a:ext uri="{909E8E84-426E-40dd-AFC4-6F175D3DCCD1}">
                <a14:hiddenFill xmlns:a14="http://schemas.microsoft.com/office/drawing/2010/main">
                  <a:noFill/>
                </a14:hiddenFill>
              </a:ext>
            </a:extLst>
          </p:spPr>
        </p:cxnSp>
        <p:cxnSp>
          <p:nvCxnSpPr>
            <p:cNvPr id="450" name="AutoShape 49"/>
            <p:cNvCxnSpPr>
              <a:cxnSpLocks noChangeShapeType="1"/>
              <a:stCxn id="595" idx="255"/>
              <a:endCxn id="595" idx="255"/>
            </p:cNvCxnSpPr>
            <p:nvPr/>
          </p:nvCxnSpPr>
          <p:spPr bwMode="auto">
            <a:xfrm>
              <a:off x="7314414" y="4681708"/>
              <a:ext cx="0" cy="311776"/>
            </a:xfrm>
            <a:prstGeom prst="straightConnector1">
              <a:avLst/>
            </a:prstGeom>
            <a:noFill/>
            <a:ln w="14400">
              <a:solidFill>
                <a:srgbClr val="000000"/>
              </a:solidFill>
              <a:round/>
              <a:headEnd type="none" w="sm" len="sm"/>
              <a:tailEnd type="none" w="sm" len="sm"/>
            </a:ln>
            <a:extLst>
              <a:ext uri="{909E8E84-426E-40dd-AFC4-6F175D3DCCD1}">
                <a14:hiddenFill xmlns:a14="http://schemas.microsoft.com/office/drawing/2010/main">
                  <a:noFill/>
                </a14:hiddenFill>
              </a:ext>
            </a:extLst>
          </p:spPr>
        </p:cxnSp>
        <p:cxnSp>
          <p:nvCxnSpPr>
            <p:cNvPr id="451" name="AutoShape 50"/>
            <p:cNvCxnSpPr>
              <a:cxnSpLocks noChangeShapeType="1"/>
              <a:stCxn id="595" idx="255"/>
              <a:endCxn id="595" idx="255"/>
            </p:cNvCxnSpPr>
            <p:nvPr/>
          </p:nvCxnSpPr>
          <p:spPr bwMode="auto">
            <a:xfrm>
              <a:off x="1960645"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52" name="AutoShape 51"/>
            <p:cNvCxnSpPr>
              <a:cxnSpLocks noChangeShapeType="1"/>
              <a:stCxn id="595" idx="255"/>
              <a:endCxn id="595" idx="255"/>
            </p:cNvCxnSpPr>
            <p:nvPr/>
          </p:nvCxnSpPr>
          <p:spPr bwMode="auto">
            <a:xfrm>
              <a:off x="1799994"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53" name="AutoShape 52"/>
            <p:cNvCxnSpPr>
              <a:cxnSpLocks noChangeShapeType="1"/>
              <a:stCxn id="595" idx="255"/>
              <a:endCxn id="595" idx="255"/>
            </p:cNvCxnSpPr>
            <p:nvPr/>
          </p:nvCxnSpPr>
          <p:spPr bwMode="auto">
            <a:xfrm>
              <a:off x="2121295"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54" name="AutoShape 53"/>
            <p:cNvCxnSpPr>
              <a:cxnSpLocks noChangeShapeType="1"/>
              <a:stCxn id="595" idx="255"/>
              <a:endCxn id="595" idx="255"/>
            </p:cNvCxnSpPr>
            <p:nvPr/>
          </p:nvCxnSpPr>
          <p:spPr bwMode="auto">
            <a:xfrm>
              <a:off x="2444465"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55" name="AutoShape 54"/>
            <p:cNvCxnSpPr>
              <a:cxnSpLocks noChangeShapeType="1"/>
              <a:stCxn id="595" idx="255"/>
              <a:endCxn id="595" idx="255"/>
            </p:cNvCxnSpPr>
            <p:nvPr/>
          </p:nvCxnSpPr>
          <p:spPr bwMode="auto">
            <a:xfrm>
              <a:off x="2767633"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56" name="AutoShape 55"/>
            <p:cNvCxnSpPr>
              <a:cxnSpLocks noChangeShapeType="1"/>
              <a:stCxn id="595" idx="255"/>
              <a:endCxn id="595" idx="255"/>
            </p:cNvCxnSpPr>
            <p:nvPr/>
          </p:nvCxnSpPr>
          <p:spPr bwMode="auto">
            <a:xfrm>
              <a:off x="3090803"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57" name="AutoShape 56"/>
            <p:cNvCxnSpPr>
              <a:cxnSpLocks noChangeShapeType="1"/>
              <a:stCxn id="595" idx="255"/>
              <a:endCxn id="595" idx="255"/>
            </p:cNvCxnSpPr>
            <p:nvPr/>
          </p:nvCxnSpPr>
          <p:spPr bwMode="auto">
            <a:xfrm>
              <a:off x="3413971"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58" name="AutoShape 57"/>
            <p:cNvCxnSpPr>
              <a:cxnSpLocks noChangeShapeType="1"/>
              <a:stCxn id="595" idx="255"/>
              <a:endCxn id="595" idx="255"/>
            </p:cNvCxnSpPr>
            <p:nvPr/>
          </p:nvCxnSpPr>
          <p:spPr bwMode="auto">
            <a:xfrm flipH="1">
              <a:off x="3735272"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59" name="AutoShape 58"/>
            <p:cNvCxnSpPr>
              <a:cxnSpLocks noChangeShapeType="1"/>
              <a:stCxn id="595" idx="255"/>
              <a:endCxn id="595" idx="255"/>
            </p:cNvCxnSpPr>
            <p:nvPr/>
          </p:nvCxnSpPr>
          <p:spPr bwMode="auto">
            <a:xfrm flipH="1">
              <a:off x="4058441"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60" name="AutoShape 59"/>
            <p:cNvCxnSpPr>
              <a:cxnSpLocks noChangeShapeType="1"/>
              <a:stCxn id="595" idx="255"/>
              <a:endCxn id="595" idx="255"/>
            </p:cNvCxnSpPr>
            <p:nvPr/>
          </p:nvCxnSpPr>
          <p:spPr bwMode="auto">
            <a:xfrm>
              <a:off x="4381610"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61" name="AutoShape 60"/>
            <p:cNvCxnSpPr>
              <a:cxnSpLocks noChangeShapeType="1"/>
              <a:stCxn id="595" idx="255"/>
              <a:endCxn id="595" idx="255"/>
            </p:cNvCxnSpPr>
            <p:nvPr/>
          </p:nvCxnSpPr>
          <p:spPr bwMode="auto">
            <a:xfrm>
              <a:off x="4704779"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62" name="AutoShape 61"/>
            <p:cNvCxnSpPr>
              <a:cxnSpLocks noChangeShapeType="1"/>
              <a:stCxn id="595" idx="255"/>
              <a:endCxn id="595" idx="255"/>
            </p:cNvCxnSpPr>
            <p:nvPr/>
          </p:nvCxnSpPr>
          <p:spPr bwMode="auto">
            <a:xfrm>
              <a:off x="5027948"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63" name="AutoShape 62"/>
            <p:cNvCxnSpPr>
              <a:cxnSpLocks noChangeShapeType="1"/>
              <a:stCxn id="595" idx="255"/>
              <a:endCxn id="595" idx="255"/>
            </p:cNvCxnSpPr>
            <p:nvPr/>
          </p:nvCxnSpPr>
          <p:spPr bwMode="auto">
            <a:xfrm flipH="1">
              <a:off x="5349248"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64" name="AutoShape 63"/>
            <p:cNvCxnSpPr>
              <a:cxnSpLocks noChangeShapeType="1"/>
              <a:stCxn id="595" idx="255"/>
              <a:endCxn id="595" idx="255"/>
            </p:cNvCxnSpPr>
            <p:nvPr/>
          </p:nvCxnSpPr>
          <p:spPr bwMode="auto">
            <a:xfrm>
              <a:off x="5672418"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65" name="AutoShape 64"/>
            <p:cNvCxnSpPr>
              <a:cxnSpLocks noChangeShapeType="1"/>
              <a:stCxn id="595" idx="255"/>
              <a:endCxn id="595" idx="255"/>
            </p:cNvCxnSpPr>
            <p:nvPr/>
          </p:nvCxnSpPr>
          <p:spPr bwMode="auto">
            <a:xfrm>
              <a:off x="5995586"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66" name="AutoShape 65"/>
            <p:cNvCxnSpPr>
              <a:cxnSpLocks noChangeShapeType="1"/>
              <a:stCxn id="595" idx="255"/>
              <a:endCxn id="595" idx="255"/>
            </p:cNvCxnSpPr>
            <p:nvPr/>
          </p:nvCxnSpPr>
          <p:spPr bwMode="auto">
            <a:xfrm>
              <a:off x="6318756"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67" name="AutoShape 66"/>
            <p:cNvCxnSpPr>
              <a:cxnSpLocks noChangeShapeType="1"/>
              <a:stCxn id="595" idx="255"/>
              <a:endCxn id="595" idx="255"/>
            </p:cNvCxnSpPr>
            <p:nvPr/>
          </p:nvCxnSpPr>
          <p:spPr bwMode="auto">
            <a:xfrm>
              <a:off x="6641924"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68" name="AutoShape 67"/>
            <p:cNvCxnSpPr>
              <a:cxnSpLocks noChangeShapeType="1"/>
              <a:stCxn id="595" idx="255"/>
              <a:endCxn id="595" idx="255"/>
            </p:cNvCxnSpPr>
            <p:nvPr/>
          </p:nvCxnSpPr>
          <p:spPr bwMode="auto">
            <a:xfrm>
              <a:off x="6963225"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69" name="AutoShape 68"/>
            <p:cNvCxnSpPr>
              <a:cxnSpLocks noChangeShapeType="1"/>
              <a:stCxn id="595" idx="255"/>
              <a:endCxn id="595" idx="255"/>
            </p:cNvCxnSpPr>
            <p:nvPr/>
          </p:nvCxnSpPr>
          <p:spPr bwMode="auto">
            <a:xfrm>
              <a:off x="7278923" y="4214043"/>
              <a:ext cx="7472"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70" name="AutoShape 69"/>
            <p:cNvCxnSpPr>
              <a:cxnSpLocks noChangeShapeType="1"/>
              <a:stCxn id="595" idx="255"/>
              <a:endCxn id="595" idx="255"/>
            </p:cNvCxnSpPr>
            <p:nvPr/>
          </p:nvCxnSpPr>
          <p:spPr bwMode="auto">
            <a:xfrm>
              <a:off x="7609563" y="4214043"/>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471" name="AutoShape 70"/>
            <p:cNvCxnSpPr>
              <a:cxnSpLocks noChangeShapeType="1"/>
              <a:stCxn id="595" idx="255"/>
              <a:endCxn id="595" idx="255"/>
            </p:cNvCxnSpPr>
            <p:nvPr/>
          </p:nvCxnSpPr>
          <p:spPr bwMode="auto">
            <a:xfrm flipH="1">
              <a:off x="7340567"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grpSp>
          <p:nvGrpSpPr>
            <p:cNvPr id="472" name="Group 71"/>
            <p:cNvGrpSpPr>
              <a:grpSpLocks/>
            </p:cNvGrpSpPr>
            <p:nvPr/>
          </p:nvGrpSpPr>
          <p:grpSpPr bwMode="auto">
            <a:xfrm>
              <a:off x="1960645" y="4525819"/>
              <a:ext cx="5381791" cy="153723"/>
              <a:chOff x="0" y="0"/>
              <a:chExt cx="2882" cy="143"/>
            </a:xfrm>
          </p:grpSpPr>
          <p:sp>
            <p:nvSpPr>
              <p:cNvPr id="596" name="Freeform 72"/>
              <p:cNvSpPr>
                <a:spLocks noChangeArrowheads="1"/>
              </p:cNvSpPr>
              <p:nvPr/>
            </p:nvSpPr>
            <p:spPr bwMode="auto">
              <a:xfrm>
                <a:off x="0" y="0"/>
                <a:ext cx="2882" cy="143"/>
              </a:xfrm>
              <a:custGeom>
                <a:avLst/>
                <a:gdLst>
                  <a:gd name="T0" fmla="*/ 0 w 2881"/>
                  <a:gd name="T1" fmla="*/ 0 h 142"/>
                  <a:gd name="T2" fmla="*/ 0 w 2881"/>
                  <a:gd name="T3" fmla="*/ 71 h 142"/>
                  <a:gd name="T4" fmla="*/ 2881 w 2881"/>
                  <a:gd name="T5" fmla="*/ 71 h 142"/>
                  <a:gd name="T6" fmla="*/ 2881 w 2881"/>
                  <a:gd name="T7" fmla="*/ 142 h 142"/>
                </a:gdLst>
                <a:ahLst/>
                <a:cxnLst>
                  <a:cxn ang="0">
                    <a:pos x="T0" y="T1"/>
                  </a:cxn>
                  <a:cxn ang="0">
                    <a:pos x="T2" y="T3"/>
                  </a:cxn>
                  <a:cxn ang="0">
                    <a:pos x="T4" y="T5"/>
                  </a:cxn>
                  <a:cxn ang="0">
                    <a:pos x="T6" y="T7"/>
                  </a:cxn>
                </a:cxnLst>
                <a:rect l="0" t="0" r="r" b="b"/>
                <a:pathLst>
                  <a:path w="2881" h="142">
                    <a:moveTo>
                      <a:pt x="0" y="0"/>
                    </a:moveTo>
                    <a:lnTo>
                      <a:pt x="0" y="71"/>
                    </a:lnTo>
                    <a:lnTo>
                      <a:pt x="2881" y="71"/>
                    </a:lnTo>
                    <a:lnTo>
                      <a:pt x="2881" y="142"/>
                    </a:lnTo>
                  </a:path>
                </a:pathLst>
              </a:custGeom>
              <a:noFill/>
              <a:ln w="14400">
                <a:solidFill>
                  <a:srgbClr val="26D76D"/>
                </a:solidFill>
                <a:round/>
                <a:headEnd type="triangle" w="sm" len="sm"/>
                <a:tailEnd type="triangle" w="sm" len="sm"/>
              </a:ln>
              <a:extLst>
                <a:ext uri="{909E8E84-426E-40dd-AFC4-6F175D3DCCD1}">
                  <a14:hiddenFill xmlns:a14="http://schemas.microsoft.com/office/drawing/2010/main">
                    <a:solidFill>
                      <a:srgbClr val="26D76D"/>
                    </a:solidFill>
                  </a14:hiddenFill>
                </a:ext>
              </a:extLst>
            </p:spPr>
            <p:txBody>
              <a:bodyPr/>
              <a:lstStyle/>
              <a:p>
                <a:endParaRPr lang="en-US"/>
              </a:p>
            </p:txBody>
          </p:sp>
          <p:sp>
            <p:nvSpPr>
              <p:cNvPr id="597" name="Text Box 73"/>
              <p:cNvSpPr txBox="1">
                <a:spLocks noChangeArrowheads="1"/>
              </p:cNvSpPr>
              <p:nvPr/>
            </p:nvSpPr>
            <p:spPr bwMode="auto">
              <a:xfrm>
                <a:off x="836" y="4"/>
                <a:ext cx="1209" cy="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lstStyle>
                <a:lvl1pPr defTabSz="455613">
                  <a:defRPr sz="2400">
                    <a:solidFill>
                      <a:schemeClr val="tx1"/>
                    </a:solidFill>
                    <a:latin typeface="Monaco" charset="0"/>
                    <a:ea typeface="ＭＳ Ｐゴシック" charset="0"/>
                  </a:defRPr>
                </a:lvl1pPr>
                <a:lvl2pPr defTabSz="455613">
                  <a:defRPr sz="2400">
                    <a:solidFill>
                      <a:schemeClr val="tx1"/>
                    </a:solidFill>
                    <a:latin typeface="Monaco" charset="0"/>
                    <a:ea typeface="ＭＳ Ｐゴシック" charset="0"/>
                  </a:defRPr>
                </a:lvl2pPr>
                <a:lvl3pPr defTabSz="455613">
                  <a:defRPr sz="2400">
                    <a:solidFill>
                      <a:schemeClr val="tx1"/>
                    </a:solidFill>
                    <a:latin typeface="Monaco" charset="0"/>
                    <a:ea typeface="ＭＳ Ｐゴシック" charset="0"/>
                  </a:defRPr>
                </a:lvl3pPr>
                <a:lvl4pPr defTabSz="455613">
                  <a:defRPr sz="2400">
                    <a:solidFill>
                      <a:schemeClr val="tx1"/>
                    </a:solidFill>
                    <a:latin typeface="Monaco" charset="0"/>
                    <a:ea typeface="ＭＳ Ｐゴシック" charset="0"/>
                  </a:defRPr>
                </a:lvl4pPr>
                <a:lvl5pPr defTabSz="455613">
                  <a:defRPr sz="2400">
                    <a:solidFill>
                      <a:schemeClr val="tx1"/>
                    </a:solidFill>
                    <a:latin typeface="Monaco" charset="0"/>
                    <a:ea typeface="ＭＳ Ｐゴシック" charset="0"/>
                  </a:defRPr>
                </a:lvl5pPr>
                <a:lvl6pPr defTabSz="455613" eaLnBrk="0" fontAlgn="base" hangingPunct="0">
                  <a:spcBef>
                    <a:spcPct val="0"/>
                  </a:spcBef>
                  <a:spcAft>
                    <a:spcPct val="0"/>
                  </a:spcAft>
                  <a:defRPr sz="2400">
                    <a:solidFill>
                      <a:schemeClr val="tx1"/>
                    </a:solidFill>
                    <a:latin typeface="Monaco" charset="0"/>
                    <a:ea typeface="ＭＳ Ｐゴシック" charset="0"/>
                  </a:defRPr>
                </a:lvl6pPr>
                <a:lvl7pPr defTabSz="455613" eaLnBrk="0" fontAlgn="base" hangingPunct="0">
                  <a:spcBef>
                    <a:spcPct val="0"/>
                  </a:spcBef>
                  <a:spcAft>
                    <a:spcPct val="0"/>
                  </a:spcAft>
                  <a:defRPr sz="2400">
                    <a:solidFill>
                      <a:schemeClr val="tx1"/>
                    </a:solidFill>
                    <a:latin typeface="Monaco" charset="0"/>
                    <a:ea typeface="ＭＳ Ｐゴシック" charset="0"/>
                  </a:defRPr>
                </a:lvl7pPr>
                <a:lvl8pPr defTabSz="455613" eaLnBrk="0" fontAlgn="base" hangingPunct="0">
                  <a:spcBef>
                    <a:spcPct val="0"/>
                  </a:spcBef>
                  <a:spcAft>
                    <a:spcPct val="0"/>
                  </a:spcAft>
                  <a:defRPr sz="2400">
                    <a:solidFill>
                      <a:schemeClr val="tx1"/>
                    </a:solidFill>
                    <a:latin typeface="Monaco" charset="0"/>
                    <a:ea typeface="ＭＳ Ｐゴシック" charset="0"/>
                  </a:defRPr>
                </a:lvl8pPr>
                <a:lvl9pPr defTabSz="455613" eaLnBrk="0" fontAlgn="base" hangingPunct="0">
                  <a:spcBef>
                    <a:spcPct val="0"/>
                  </a:spcBef>
                  <a:spcAft>
                    <a:spcPct val="0"/>
                  </a:spcAft>
                  <a:defRPr sz="2400">
                    <a:solidFill>
                      <a:schemeClr val="tx1"/>
                    </a:solidFill>
                    <a:latin typeface="Monaco" charset="0"/>
                    <a:ea typeface="ＭＳ Ｐゴシック" charset="0"/>
                  </a:defRPr>
                </a:lvl9pPr>
              </a:lstStyle>
              <a:p>
                <a:pPr algn="ctr"/>
                <a:r>
                  <a:rPr lang="en-GB" sz="800"/>
                  <a:t>Max. added latency = 100 msec.</a:t>
                </a:r>
              </a:p>
            </p:txBody>
          </p:sp>
        </p:grpSp>
        <p:grpSp>
          <p:nvGrpSpPr>
            <p:cNvPr id="473" name="Group 74"/>
            <p:cNvGrpSpPr>
              <a:grpSpLocks/>
            </p:cNvGrpSpPr>
            <p:nvPr/>
          </p:nvGrpSpPr>
          <p:grpSpPr bwMode="auto">
            <a:xfrm>
              <a:off x="1986798" y="2966937"/>
              <a:ext cx="5355638" cy="154806"/>
              <a:chOff x="0" y="0"/>
              <a:chExt cx="2868" cy="144"/>
            </a:xfrm>
          </p:grpSpPr>
          <p:sp>
            <p:nvSpPr>
              <p:cNvPr id="594" name="Freeform 75"/>
              <p:cNvSpPr>
                <a:spLocks noChangeArrowheads="1"/>
              </p:cNvSpPr>
              <p:nvPr/>
            </p:nvSpPr>
            <p:spPr bwMode="auto">
              <a:xfrm>
                <a:off x="0" y="0"/>
                <a:ext cx="2868" cy="144"/>
              </a:xfrm>
              <a:custGeom>
                <a:avLst/>
                <a:gdLst>
                  <a:gd name="T0" fmla="*/ 0 w 2866"/>
                  <a:gd name="T1" fmla="*/ 0 h 143"/>
                  <a:gd name="T2" fmla="*/ 0 w 2866"/>
                  <a:gd name="T3" fmla="*/ 71 h 143"/>
                  <a:gd name="T4" fmla="*/ 2866 w 2866"/>
                  <a:gd name="T5" fmla="*/ 71 h 143"/>
                  <a:gd name="T6" fmla="*/ 2866 w 2866"/>
                  <a:gd name="T7" fmla="*/ 143 h 143"/>
                </a:gdLst>
                <a:ahLst/>
                <a:cxnLst>
                  <a:cxn ang="0">
                    <a:pos x="T0" y="T1"/>
                  </a:cxn>
                  <a:cxn ang="0">
                    <a:pos x="T2" y="T3"/>
                  </a:cxn>
                  <a:cxn ang="0">
                    <a:pos x="T4" y="T5"/>
                  </a:cxn>
                  <a:cxn ang="0">
                    <a:pos x="T6" y="T7"/>
                  </a:cxn>
                </a:cxnLst>
                <a:rect l="0" t="0" r="r" b="b"/>
                <a:pathLst>
                  <a:path w="2866" h="143">
                    <a:moveTo>
                      <a:pt x="0" y="0"/>
                    </a:moveTo>
                    <a:lnTo>
                      <a:pt x="0" y="71"/>
                    </a:lnTo>
                    <a:lnTo>
                      <a:pt x="2866" y="71"/>
                    </a:lnTo>
                    <a:lnTo>
                      <a:pt x="2866" y="143"/>
                    </a:lnTo>
                  </a:path>
                </a:pathLst>
              </a:custGeom>
              <a:noFill/>
              <a:ln w="14400">
                <a:solidFill>
                  <a:srgbClr val="FF0000"/>
                </a:solidFill>
                <a:round/>
                <a:headEnd type="triangle" w="sm" len="sm"/>
                <a:tailEnd type="triangle" w="sm" len="sm"/>
              </a:ln>
              <a:extLst>
                <a:ext uri="{909E8E84-426E-40dd-AFC4-6F175D3DCCD1}">
                  <a14:hiddenFill xmlns:a14="http://schemas.microsoft.com/office/drawing/2010/main">
                    <a:solidFill>
                      <a:srgbClr val="26D76D"/>
                    </a:solidFill>
                  </a14:hiddenFill>
                </a:ext>
              </a:extLst>
            </p:spPr>
            <p:txBody>
              <a:bodyPr/>
              <a:lstStyle/>
              <a:p>
                <a:endParaRPr lang="en-US"/>
              </a:p>
            </p:txBody>
          </p:sp>
          <p:sp>
            <p:nvSpPr>
              <p:cNvPr id="595" name="Text Box 76"/>
              <p:cNvSpPr txBox="1">
                <a:spLocks noChangeArrowheads="1"/>
              </p:cNvSpPr>
              <p:nvPr/>
            </p:nvSpPr>
            <p:spPr bwMode="auto">
              <a:xfrm>
                <a:off x="828" y="4"/>
                <a:ext cx="1209"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lstStyle>
                <a:lvl1pPr defTabSz="455613">
                  <a:defRPr sz="2400">
                    <a:solidFill>
                      <a:schemeClr val="tx1"/>
                    </a:solidFill>
                    <a:latin typeface="Monaco" charset="0"/>
                    <a:ea typeface="ＭＳ Ｐゴシック" charset="0"/>
                  </a:defRPr>
                </a:lvl1pPr>
                <a:lvl2pPr defTabSz="455613">
                  <a:defRPr sz="2400">
                    <a:solidFill>
                      <a:schemeClr val="tx1"/>
                    </a:solidFill>
                    <a:latin typeface="Monaco" charset="0"/>
                    <a:ea typeface="ＭＳ Ｐゴシック" charset="0"/>
                  </a:defRPr>
                </a:lvl2pPr>
                <a:lvl3pPr defTabSz="455613">
                  <a:defRPr sz="2400">
                    <a:solidFill>
                      <a:schemeClr val="tx1"/>
                    </a:solidFill>
                    <a:latin typeface="Monaco" charset="0"/>
                    <a:ea typeface="ＭＳ Ｐゴシック" charset="0"/>
                  </a:defRPr>
                </a:lvl3pPr>
                <a:lvl4pPr defTabSz="455613">
                  <a:defRPr sz="2400">
                    <a:solidFill>
                      <a:schemeClr val="tx1"/>
                    </a:solidFill>
                    <a:latin typeface="Monaco" charset="0"/>
                    <a:ea typeface="ＭＳ Ｐゴシック" charset="0"/>
                  </a:defRPr>
                </a:lvl4pPr>
                <a:lvl5pPr defTabSz="455613">
                  <a:defRPr sz="2400">
                    <a:solidFill>
                      <a:schemeClr val="tx1"/>
                    </a:solidFill>
                    <a:latin typeface="Monaco" charset="0"/>
                    <a:ea typeface="ＭＳ Ｐゴシック" charset="0"/>
                  </a:defRPr>
                </a:lvl5pPr>
                <a:lvl6pPr defTabSz="455613" eaLnBrk="0" fontAlgn="base" hangingPunct="0">
                  <a:spcBef>
                    <a:spcPct val="0"/>
                  </a:spcBef>
                  <a:spcAft>
                    <a:spcPct val="0"/>
                  </a:spcAft>
                  <a:defRPr sz="2400">
                    <a:solidFill>
                      <a:schemeClr val="tx1"/>
                    </a:solidFill>
                    <a:latin typeface="Monaco" charset="0"/>
                    <a:ea typeface="ＭＳ Ｐゴシック" charset="0"/>
                  </a:defRPr>
                </a:lvl6pPr>
                <a:lvl7pPr defTabSz="455613" eaLnBrk="0" fontAlgn="base" hangingPunct="0">
                  <a:spcBef>
                    <a:spcPct val="0"/>
                  </a:spcBef>
                  <a:spcAft>
                    <a:spcPct val="0"/>
                  </a:spcAft>
                  <a:defRPr sz="2400">
                    <a:solidFill>
                      <a:schemeClr val="tx1"/>
                    </a:solidFill>
                    <a:latin typeface="Monaco" charset="0"/>
                    <a:ea typeface="ＭＳ Ｐゴシック" charset="0"/>
                  </a:defRPr>
                </a:lvl7pPr>
                <a:lvl8pPr defTabSz="455613" eaLnBrk="0" fontAlgn="base" hangingPunct="0">
                  <a:spcBef>
                    <a:spcPct val="0"/>
                  </a:spcBef>
                  <a:spcAft>
                    <a:spcPct val="0"/>
                  </a:spcAft>
                  <a:defRPr sz="2400">
                    <a:solidFill>
                      <a:schemeClr val="tx1"/>
                    </a:solidFill>
                    <a:latin typeface="Monaco" charset="0"/>
                    <a:ea typeface="ＭＳ Ｐゴシック" charset="0"/>
                  </a:defRPr>
                </a:lvl8pPr>
                <a:lvl9pPr defTabSz="455613" eaLnBrk="0" fontAlgn="base" hangingPunct="0">
                  <a:spcBef>
                    <a:spcPct val="0"/>
                  </a:spcBef>
                  <a:spcAft>
                    <a:spcPct val="0"/>
                  </a:spcAft>
                  <a:defRPr sz="2400">
                    <a:solidFill>
                      <a:schemeClr val="tx1"/>
                    </a:solidFill>
                    <a:latin typeface="Monaco" charset="0"/>
                    <a:ea typeface="ＭＳ Ｐゴシック" charset="0"/>
                  </a:defRPr>
                </a:lvl9pPr>
              </a:lstStyle>
              <a:p>
                <a:pPr algn="ctr"/>
                <a:r>
                  <a:rPr lang="en-GB" sz="800"/>
                  <a:t>Max. added latency = 100 msec.</a:t>
                </a:r>
              </a:p>
            </p:txBody>
          </p:sp>
        </p:grpSp>
        <p:sp>
          <p:nvSpPr>
            <p:cNvPr id="474" name="Line 77"/>
            <p:cNvSpPr>
              <a:spLocks noChangeShapeType="1"/>
            </p:cNvSpPr>
            <p:nvPr/>
          </p:nvSpPr>
          <p:spPr bwMode="auto">
            <a:xfrm rot="5340000">
              <a:off x="1877850" y="2576675"/>
              <a:ext cx="124494" cy="0"/>
            </a:xfrm>
            <a:prstGeom prst="line">
              <a:avLst/>
            </a:prstGeom>
            <a:noFill/>
            <a:ln w="9525">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75" name="Line 78"/>
            <p:cNvSpPr>
              <a:spLocks noChangeShapeType="1"/>
            </p:cNvSpPr>
            <p:nvPr/>
          </p:nvSpPr>
          <p:spPr bwMode="auto">
            <a:xfrm rot="5340000">
              <a:off x="7252167" y="2576675"/>
              <a:ext cx="124494" cy="0"/>
            </a:xfrm>
            <a:prstGeom prst="line">
              <a:avLst/>
            </a:prstGeom>
            <a:noFill/>
            <a:ln w="9525">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76" name="Line 79"/>
            <p:cNvSpPr>
              <a:spLocks noChangeShapeType="1"/>
            </p:cNvSpPr>
            <p:nvPr/>
          </p:nvSpPr>
          <p:spPr bwMode="auto">
            <a:xfrm>
              <a:off x="1938229" y="2545822"/>
              <a:ext cx="5376186" cy="0"/>
            </a:xfrm>
            <a:prstGeom prst="line">
              <a:avLst/>
            </a:prstGeom>
            <a:noFill/>
            <a:ln w="9525">
              <a:solidFill>
                <a:srgbClr val="000000"/>
              </a:solidFill>
              <a:round/>
              <a:headEnd type="triangle" w="sm" len="sm"/>
              <a:tailEnd type="triangle" w="sm" len="sm"/>
            </a:ln>
            <a:extLst>
              <a:ext uri="{909E8E84-426E-40dd-AFC4-6F175D3DCCD1}">
                <a14:hiddenFill xmlns:a14="http://schemas.microsoft.com/office/drawing/2010/main">
                  <a:noFill/>
                </a14:hiddenFill>
              </a:ext>
            </a:extLst>
          </p:spPr>
          <p:txBody>
            <a:bodyPr lIns="36000" tIns="36000" rIns="36000" bIns="36000" anchor="ctr"/>
            <a:lstStyle/>
            <a:p>
              <a:pPr algn="ctr" defTabSz="455613"/>
              <a:r>
                <a:rPr lang="en-GB" sz="600"/>
                <a:t>100 msec. Beacon Interval</a:t>
              </a:r>
            </a:p>
          </p:txBody>
        </p:sp>
        <p:sp>
          <p:nvSpPr>
            <p:cNvPr id="477" name="Line 80"/>
            <p:cNvSpPr>
              <a:spLocks noChangeShapeType="1"/>
            </p:cNvSpPr>
            <p:nvPr/>
          </p:nvSpPr>
          <p:spPr bwMode="auto">
            <a:xfrm>
              <a:off x="3279473" y="2616188"/>
              <a:ext cx="323170" cy="0"/>
            </a:xfrm>
            <a:prstGeom prst="line">
              <a:avLst/>
            </a:prstGeom>
            <a:noFill/>
            <a:ln w="9525">
              <a:solidFill>
                <a:srgbClr val="000000"/>
              </a:solidFill>
              <a:round/>
              <a:headEnd type="triangle" w="sm" len="sm"/>
              <a:tailEnd type="triangle" w="sm" len="sm"/>
            </a:ln>
            <a:extLst>
              <a:ext uri="{909E8E84-426E-40dd-AFC4-6F175D3DCCD1}">
                <a14:hiddenFill xmlns:a14="http://schemas.microsoft.com/office/drawing/2010/main">
                  <a:noFill/>
                </a14:hiddenFill>
              </a:ext>
            </a:extLst>
          </p:spPr>
          <p:txBody>
            <a:bodyPr lIns="36000" tIns="36000" rIns="36000" bIns="36000" anchor="ctr"/>
            <a:lstStyle/>
            <a:p>
              <a:pPr algn="ctr" defTabSz="455613"/>
              <a:r>
                <a:rPr lang="en-GB" sz="500"/>
                <a:t>5.8 msec</a:t>
              </a:r>
            </a:p>
          </p:txBody>
        </p:sp>
        <p:sp>
          <p:nvSpPr>
            <p:cNvPr id="478" name="Line 81"/>
            <p:cNvSpPr>
              <a:spLocks noChangeShapeType="1"/>
            </p:cNvSpPr>
            <p:nvPr/>
          </p:nvSpPr>
          <p:spPr bwMode="auto">
            <a:xfrm rot="5400000">
              <a:off x="3248620" y="2608069"/>
              <a:ext cx="61706" cy="0"/>
            </a:xfrm>
            <a:prstGeom prst="line">
              <a:avLst/>
            </a:prstGeom>
            <a:noFill/>
            <a:ln w="9525">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79" name="Line 82"/>
            <p:cNvSpPr>
              <a:spLocks noChangeShapeType="1"/>
            </p:cNvSpPr>
            <p:nvPr/>
          </p:nvSpPr>
          <p:spPr bwMode="auto">
            <a:xfrm rot="5460000">
              <a:off x="3571248" y="2607528"/>
              <a:ext cx="62788" cy="0"/>
            </a:xfrm>
            <a:prstGeom prst="line">
              <a:avLst/>
            </a:prstGeom>
            <a:noFill/>
            <a:ln w="9525">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80" name="Rectangle 83"/>
            <p:cNvSpPr>
              <a:spLocks noChangeArrowheads="1"/>
            </p:cNvSpPr>
            <p:nvPr/>
          </p:nvSpPr>
          <p:spPr bwMode="auto">
            <a:xfrm>
              <a:off x="1949437" y="2581546"/>
              <a:ext cx="1367397" cy="51963"/>
            </a:xfrm>
            <a:prstGeom prst="rect">
              <a:avLst/>
            </a:prstGeom>
            <a:noFill/>
            <a:ln>
              <a:noFill/>
            </a:ln>
            <a:extLst>
              <a:ext uri="{909E8E84-426E-40dd-AFC4-6F175D3DCCD1}">
                <a14:hiddenFill xmlns:a14="http://schemas.microsoft.com/office/drawing/2010/main">
                  <a:solidFill>
                    <a:srgbClr val="26D76D"/>
                  </a:solidFill>
                </a14:hiddenFill>
              </a:ext>
              <a:ext uri="{91240B29-F687-4f45-9708-019B960494DF}">
                <a14:hiddenLine xmlns:a14="http://schemas.microsoft.com/office/drawing/2010/main" w="14400">
                  <a:solidFill>
                    <a:srgbClr val="26D76D"/>
                  </a:solidFill>
                  <a:miter lim="800000"/>
                  <a:headEnd type="none" w="sm" len="sm"/>
                  <a:tailEnd type="none" w="sm" len="sm"/>
                </a14:hiddenLine>
              </a:ext>
            </a:extLst>
          </p:spPr>
          <p:txBody>
            <a:bodyPr lIns="36000" tIns="36000" rIns="36000" bIns="36000" anchor="ctr"/>
            <a:lstStyle/>
            <a:p>
              <a:pPr algn="ctr" defTabSz="455613"/>
              <a:r>
                <a:rPr lang="en-GB" sz="500"/>
                <a:t>Isochronous Packet Intervals</a:t>
              </a:r>
            </a:p>
          </p:txBody>
        </p:sp>
        <p:cxnSp>
          <p:nvCxnSpPr>
            <p:cNvPr id="481" name="AutoShape 84"/>
            <p:cNvCxnSpPr>
              <a:cxnSpLocks noChangeShapeType="1"/>
              <a:stCxn id="595" idx="255"/>
              <a:endCxn id="595" idx="255"/>
            </p:cNvCxnSpPr>
            <p:nvPr/>
          </p:nvCxnSpPr>
          <p:spPr bwMode="auto">
            <a:xfrm flipH="1">
              <a:off x="7366719"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82" name="AutoShape 85"/>
            <p:cNvCxnSpPr>
              <a:cxnSpLocks noChangeShapeType="1"/>
              <a:stCxn id="595" idx="255"/>
              <a:endCxn id="595" idx="255"/>
            </p:cNvCxnSpPr>
            <p:nvPr/>
          </p:nvCxnSpPr>
          <p:spPr bwMode="auto">
            <a:xfrm flipH="1">
              <a:off x="7394740"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83" name="AutoShape 86"/>
            <p:cNvCxnSpPr>
              <a:cxnSpLocks noChangeShapeType="1"/>
              <a:stCxn id="595" idx="255"/>
              <a:endCxn id="595" idx="255"/>
            </p:cNvCxnSpPr>
            <p:nvPr/>
          </p:nvCxnSpPr>
          <p:spPr bwMode="auto">
            <a:xfrm flipH="1">
              <a:off x="7420893"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84" name="AutoShape 87"/>
            <p:cNvCxnSpPr>
              <a:cxnSpLocks noChangeShapeType="1"/>
              <a:stCxn id="595" idx="255"/>
              <a:endCxn id="595" idx="255"/>
            </p:cNvCxnSpPr>
            <p:nvPr/>
          </p:nvCxnSpPr>
          <p:spPr bwMode="auto">
            <a:xfrm flipH="1">
              <a:off x="7448912"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85" name="AutoShape 88"/>
            <p:cNvCxnSpPr>
              <a:cxnSpLocks noChangeShapeType="1"/>
              <a:stCxn id="595" idx="255"/>
              <a:endCxn id="595" idx="255"/>
            </p:cNvCxnSpPr>
            <p:nvPr/>
          </p:nvCxnSpPr>
          <p:spPr bwMode="auto">
            <a:xfrm flipH="1">
              <a:off x="7475065"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86" name="AutoShape 89"/>
            <p:cNvCxnSpPr>
              <a:cxnSpLocks noChangeShapeType="1"/>
              <a:stCxn id="595" idx="255"/>
              <a:endCxn id="595" idx="255"/>
            </p:cNvCxnSpPr>
            <p:nvPr/>
          </p:nvCxnSpPr>
          <p:spPr bwMode="auto">
            <a:xfrm flipH="1">
              <a:off x="7501217"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87" name="AutoShape 90"/>
            <p:cNvCxnSpPr>
              <a:cxnSpLocks noChangeShapeType="1"/>
              <a:stCxn id="595" idx="255"/>
              <a:endCxn id="595" idx="255"/>
            </p:cNvCxnSpPr>
            <p:nvPr/>
          </p:nvCxnSpPr>
          <p:spPr bwMode="auto">
            <a:xfrm flipH="1">
              <a:off x="7529238"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88" name="AutoShape 91"/>
            <p:cNvCxnSpPr>
              <a:cxnSpLocks noChangeShapeType="1"/>
              <a:stCxn id="595" idx="255"/>
              <a:endCxn id="595" idx="255"/>
            </p:cNvCxnSpPr>
            <p:nvPr/>
          </p:nvCxnSpPr>
          <p:spPr bwMode="auto">
            <a:xfrm flipH="1">
              <a:off x="7555391"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89" name="AutoShape 92"/>
            <p:cNvCxnSpPr>
              <a:cxnSpLocks noChangeShapeType="1"/>
              <a:stCxn id="595" idx="255"/>
              <a:endCxn id="595" idx="255"/>
            </p:cNvCxnSpPr>
            <p:nvPr/>
          </p:nvCxnSpPr>
          <p:spPr bwMode="auto">
            <a:xfrm flipH="1">
              <a:off x="7583411"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90" name="AutoShape 93"/>
            <p:cNvCxnSpPr>
              <a:cxnSpLocks noChangeShapeType="1"/>
              <a:stCxn id="595" idx="255"/>
              <a:endCxn id="595" idx="255"/>
            </p:cNvCxnSpPr>
            <p:nvPr/>
          </p:nvCxnSpPr>
          <p:spPr bwMode="auto">
            <a:xfrm flipH="1">
              <a:off x="7609563"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91" name="AutoShape 94"/>
            <p:cNvCxnSpPr>
              <a:cxnSpLocks noChangeShapeType="1"/>
              <a:stCxn id="595" idx="255"/>
              <a:endCxn id="595" idx="255"/>
            </p:cNvCxnSpPr>
            <p:nvPr/>
          </p:nvCxnSpPr>
          <p:spPr bwMode="auto">
            <a:xfrm flipH="1">
              <a:off x="7635715"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92" name="AutoShape 95"/>
            <p:cNvCxnSpPr>
              <a:cxnSpLocks noChangeShapeType="1"/>
              <a:stCxn id="595" idx="255"/>
              <a:endCxn id="595" idx="255"/>
            </p:cNvCxnSpPr>
            <p:nvPr/>
          </p:nvCxnSpPr>
          <p:spPr bwMode="auto">
            <a:xfrm flipH="1">
              <a:off x="7663736"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93" name="AutoShape 96"/>
            <p:cNvCxnSpPr>
              <a:cxnSpLocks noChangeShapeType="1"/>
              <a:stCxn id="595" idx="255"/>
              <a:endCxn id="595" idx="255"/>
            </p:cNvCxnSpPr>
            <p:nvPr/>
          </p:nvCxnSpPr>
          <p:spPr bwMode="auto">
            <a:xfrm flipH="1">
              <a:off x="7689889"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94" name="AutoShape 97"/>
            <p:cNvCxnSpPr>
              <a:cxnSpLocks noChangeShapeType="1"/>
              <a:stCxn id="595" idx="255"/>
              <a:endCxn id="595" idx="255"/>
            </p:cNvCxnSpPr>
            <p:nvPr/>
          </p:nvCxnSpPr>
          <p:spPr bwMode="auto">
            <a:xfrm flipH="1">
              <a:off x="7717909"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95" name="AutoShape 98"/>
            <p:cNvCxnSpPr>
              <a:cxnSpLocks noChangeShapeType="1"/>
              <a:stCxn id="595" idx="255"/>
              <a:endCxn id="595" idx="255"/>
            </p:cNvCxnSpPr>
            <p:nvPr/>
          </p:nvCxnSpPr>
          <p:spPr bwMode="auto">
            <a:xfrm flipH="1">
              <a:off x="7744061"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96" name="AutoShape 99"/>
            <p:cNvCxnSpPr>
              <a:cxnSpLocks noChangeShapeType="1"/>
              <a:stCxn id="595" idx="255"/>
              <a:endCxn id="595" idx="255"/>
            </p:cNvCxnSpPr>
            <p:nvPr/>
          </p:nvCxnSpPr>
          <p:spPr bwMode="auto">
            <a:xfrm flipH="1">
              <a:off x="7770213"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97" name="AutoShape 100"/>
            <p:cNvCxnSpPr>
              <a:cxnSpLocks noChangeShapeType="1"/>
              <a:stCxn id="595" idx="255"/>
              <a:endCxn id="595" idx="255"/>
            </p:cNvCxnSpPr>
            <p:nvPr/>
          </p:nvCxnSpPr>
          <p:spPr bwMode="auto">
            <a:xfrm>
              <a:off x="1986797"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98" name="AutoShape 101"/>
            <p:cNvCxnSpPr>
              <a:cxnSpLocks noChangeShapeType="1"/>
              <a:stCxn id="595" idx="255"/>
              <a:endCxn id="595" idx="255"/>
            </p:cNvCxnSpPr>
            <p:nvPr/>
          </p:nvCxnSpPr>
          <p:spPr bwMode="auto">
            <a:xfrm>
              <a:off x="2014818"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99" name="AutoShape 102"/>
            <p:cNvCxnSpPr>
              <a:cxnSpLocks noChangeShapeType="1"/>
              <a:stCxn id="595" idx="255"/>
              <a:endCxn id="595" idx="255"/>
            </p:cNvCxnSpPr>
            <p:nvPr/>
          </p:nvCxnSpPr>
          <p:spPr bwMode="auto">
            <a:xfrm>
              <a:off x="2040971"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500" name="AutoShape 103"/>
            <p:cNvCxnSpPr>
              <a:cxnSpLocks noChangeShapeType="1"/>
              <a:stCxn id="595" idx="255"/>
              <a:endCxn id="595" idx="255"/>
            </p:cNvCxnSpPr>
            <p:nvPr/>
          </p:nvCxnSpPr>
          <p:spPr bwMode="auto">
            <a:xfrm>
              <a:off x="2068990"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501" name="AutoShape 104"/>
            <p:cNvCxnSpPr>
              <a:cxnSpLocks noChangeShapeType="1"/>
              <a:stCxn id="595" idx="255"/>
              <a:endCxn id="595" idx="255"/>
            </p:cNvCxnSpPr>
            <p:nvPr/>
          </p:nvCxnSpPr>
          <p:spPr bwMode="auto">
            <a:xfrm>
              <a:off x="2095143"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502" name="AutoShape 105"/>
            <p:cNvCxnSpPr>
              <a:cxnSpLocks noChangeShapeType="1"/>
              <a:stCxn id="595" idx="255"/>
              <a:endCxn id="595" idx="255"/>
            </p:cNvCxnSpPr>
            <p:nvPr/>
          </p:nvCxnSpPr>
          <p:spPr bwMode="auto">
            <a:xfrm>
              <a:off x="2121295"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503" name="AutoShape 106"/>
            <p:cNvCxnSpPr>
              <a:cxnSpLocks noChangeShapeType="1"/>
              <a:stCxn id="595" idx="255"/>
              <a:endCxn id="595" idx="255"/>
            </p:cNvCxnSpPr>
            <p:nvPr/>
          </p:nvCxnSpPr>
          <p:spPr bwMode="auto">
            <a:xfrm>
              <a:off x="2149316"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504" name="AutoShape 107"/>
            <p:cNvCxnSpPr>
              <a:cxnSpLocks noChangeShapeType="1"/>
              <a:stCxn id="595" idx="255"/>
              <a:endCxn id="595" idx="255"/>
            </p:cNvCxnSpPr>
            <p:nvPr/>
          </p:nvCxnSpPr>
          <p:spPr bwMode="auto">
            <a:xfrm>
              <a:off x="2175469"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505" name="AutoShape 108"/>
            <p:cNvCxnSpPr>
              <a:cxnSpLocks noChangeShapeType="1"/>
              <a:stCxn id="595" idx="255"/>
              <a:endCxn id="595" idx="255"/>
            </p:cNvCxnSpPr>
            <p:nvPr/>
          </p:nvCxnSpPr>
          <p:spPr bwMode="auto">
            <a:xfrm>
              <a:off x="2203489"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506" name="AutoShape 109"/>
            <p:cNvCxnSpPr>
              <a:cxnSpLocks noChangeShapeType="1"/>
              <a:stCxn id="595" idx="255"/>
              <a:endCxn id="595" idx="255"/>
            </p:cNvCxnSpPr>
            <p:nvPr/>
          </p:nvCxnSpPr>
          <p:spPr bwMode="auto">
            <a:xfrm>
              <a:off x="2229641"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507" name="AutoShape 110"/>
            <p:cNvCxnSpPr>
              <a:cxnSpLocks noChangeShapeType="1"/>
              <a:stCxn id="595" idx="255"/>
              <a:endCxn id="595" idx="255"/>
            </p:cNvCxnSpPr>
            <p:nvPr/>
          </p:nvCxnSpPr>
          <p:spPr bwMode="auto">
            <a:xfrm>
              <a:off x="2255793"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508" name="AutoShape 111"/>
            <p:cNvCxnSpPr>
              <a:cxnSpLocks noChangeShapeType="1"/>
              <a:stCxn id="595" idx="255"/>
              <a:endCxn id="595" idx="255"/>
            </p:cNvCxnSpPr>
            <p:nvPr/>
          </p:nvCxnSpPr>
          <p:spPr bwMode="auto">
            <a:xfrm>
              <a:off x="2283814"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509" name="AutoShape 112"/>
            <p:cNvCxnSpPr>
              <a:cxnSpLocks noChangeShapeType="1"/>
              <a:stCxn id="595" idx="255"/>
              <a:endCxn id="595" idx="255"/>
            </p:cNvCxnSpPr>
            <p:nvPr/>
          </p:nvCxnSpPr>
          <p:spPr bwMode="auto">
            <a:xfrm>
              <a:off x="2309967"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510" name="AutoShape 113"/>
            <p:cNvCxnSpPr>
              <a:cxnSpLocks noChangeShapeType="1"/>
              <a:stCxn id="595" idx="255"/>
              <a:endCxn id="595" idx="255"/>
            </p:cNvCxnSpPr>
            <p:nvPr/>
          </p:nvCxnSpPr>
          <p:spPr bwMode="auto">
            <a:xfrm>
              <a:off x="2337987"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511" name="AutoShape 114"/>
            <p:cNvCxnSpPr>
              <a:cxnSpLocks noChangeShapeType="1"/>
              <a:stCxn id="595" idx="255"/>
              <a:endCxn id="595" idx="255"/>
            </p:cNvCxnSpPr>
            <p:nvPr/>
          </p:nvCxnSpPr>
          <p:spPr bwMode="auto">
            <a:xfrm>
              <a:off x="2364139"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512" name="AutoShape 115"/>
            <p:cNvCxnSpPr>
              <a:cxnSpLocks noChangeShapeType="1"/>
              <a:stCxn id="595" idx="255"/>
              <a:endCxn id="595" idx="255"/>
            </p:cNvCxnSpPr>
            <p:nvPr/>
          </p:nvCxnSpPr>
          <p:spPr bwMode="auto">
            <a:xfrm>
              <a:off x="2390291" y="3122825"/>
              <a:ext cx="0" cy="311776"/>
            </a:xfrm>
            <a:prstGeom prst="straightConnector1">
              <a:avLst/>
            </a:prstGeom>
            <a:noFill/>
            <a:ln w="14400">
              <a:solidFill>
                <a:srgbClr val="FF0000"/>
              </a:solidFill>
              <a:round/>
              <a:headEnd type="none" w="sm" len="sm"/>
              <a:tailEnd type="none" w="sm" len="sm"/>
            </a:ln>
            <a:extLst>
              <a:ext uri="{909E8E84-426E-40dd-AFC4-6F175D3DCCD1}">
                <a14:hiddenFill xmlns:a14="http://schemas.microsoft.com/office/drawing/2010/main">
                  <a:noFill/>
                </a14:hiddenFill>
              </a:ext>
            </a:extLst>
          </p:spPr>
        </p:cxnSp>
        <p:sp>
          <p:nvSpPr>
            <p:cNvPr id="513" name="Line 116"/>
            <p:cNvSpPr>
              <a:spLocks noChangeShapeType="1"/>
            </p:cNvSpPr>
            <p:nvPr/>
          </p:nvSpPr>
          <p:spPr bwMode="auto">
            <a:xfrm rot="5340000">
              <a:off x="1877850" y="4137723"/>
              <a:ext cx="124494" cy="0"/>
            </a:xfrm>
            <a:prstGeom prst="line">
              <a:avLst/>
            </a:prstGeom>
            <a:noFill/>
            <a:ln w="9525">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14" name="Line 117"/>
            <p:cNvSpPr>
              <a:spLocks noChangeShapeType="1"/>
            </p:cNvSpPr>
            <p:nvPr/>
          </p:nvSpPr>
          <p:spPr bwMode="auto">
            <a:xfrm rot="5340000">
              <a:off x="7252167" y="4137723"/>
              <a:ext cx="124494" cy="0"/>
            </a:xfrm>
            <a:prstGeom prst="line">
              <a:avLst/>
            </a:prstGeom>
            <a:noFill/>
            <a:ln w="9525">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15" name="Line 118"/>
            <p:cNvSpPr>
              <a:spLocks noChangeShapeType="1"/>
            </p:cNvSpPr>
            <p:nvPr/>
          </p:nvSpPr>
          <p:spPr bwMode="auto">
            <a:xfrm>
              <a:off x="1938229" y="4106870"/>
              <a:ext cx="5376186" cy="0"/>
            </a:xfrm>
            <a:prstGeom prst="line">
              <a:avLst/>
            </a:prstGeom>
            <a:noFill/>
            <a:ln w="9525">
              <a:solidFill>
                <a:srgbClr val="000000"/>
              </a:solidFill>
              <a:round/>
              <a:headEnd type="triangle" w="sm" len="sm"/>
              <a:tailEnd type="triangle" w="sm" len="sm"/>
            </a:ln>
            <a:extLst>
              <a:ext uri="{909E8E84-426E-40dd-AFC4-6F175D3DCCD1}">
                <a14:hiddenFill xmlns:a14="http://schemas.microsoft.com/office/drawing/2010/main">
                  <a:noFill/>
                </a14:hiddenFill>
              </a:ext>
            </a:extLst>
          </p:spPr>
          <p:txBody>
            <a:bodyPr lIns="36000" tIns="36000" rIns="36000" bIns="36000" anchor="ctr"/>
            <a:lstStyle/>
            <a:p>
              <a:pPr algn="ctr" defTabSz="455613"/>
              <a:r>
                <a:rPr lang="en-GB" sz="600"/>
                <a:t>100 msec. Beacon Interval</a:t>
              </a:r>
            </a:p>
          </p:txBody>
        </p:sp>
        <p:sp>
          <p:nvSpPr>
            <p:cNvPr id="516" name="Line 119"/>
            <p:cNvSpPr>
              <a:spLocks noChangeShapeType="1"/>
            </p:cNvSpPr>
            <p:nvPr/>
          </p:nvSpPr>
          <p:spPr bwMode="auto">
            <a:xfrm rot="5400000">
              <a:off x="3382577" y="4168576"/>
              <a:ext cx="62788" cy="0"/>
            </a:xfrm>
            <a:prstGeom prst="line">
              <a:avLst/>
            </a:prstGeom>
            <a:noFill/>
            <a:ln w="9525">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17" name="Line 120"/>
            <p:cNvSpPr>
              <a:spLocks noChangeShapeType="1"/>
            </p:cNvSpPr>
            <p:nvPr/>
          </p:nvSpPr>
          <p:spPr bwMode="auto">
            <a:xfrm rot="5460000">
              <a:off x="3543227" y="4166411"/>
              <a:ext cx="62788" cy="0"/>
            </a:xfrm>
            <a:prstGeom prst="line">
              <a:avLst/>
            </a:prstGeom>
            <a:noFill/>
            <a:ln w="9525">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18" name="Rectangle 121"/>
            <p:cNvSpPr>
              <a:spLocks noChangeArrowheads="1"/>
            </p:cNvSpPr>
            <p:nvPr/>
          </p:nvSpPr>
          <p:spPr bwMode="auto">
            <a:xfrm>
              <a:off x="1949437" y="4142594"/>
              <a:ext cx="1367397" cy="51963"/>
            </a:xfrm>
            <a:prstGeom prst="rect">
              <a:avLst/>
            </a:prstGeom>
            <a:noFill/>
            <a:ln>
              <a:noFill/>
            </a:ln>
            <a:extLst>
              <a:ext uri="{909E8E84-426E-40dd-AFC4-6F175D3DCCD1}">
                <a14:hiddenFill xmlns:a14="http://schemas.microsoft.com/office/drawing/2010/main">
                  <a:solidFill>
                    <a:srgbClr val="26D76D"/>
                  </a:solidFill>
                </a14:hiddenFill>
              </a:ext>
              <a:ext uri="{91240B29-F687-4f45-9708-019B960494DF}">
                <a14:hiddenLine xmlns:a14="http://schemas.microsoft.com/office/drawing/2010/main" w="14400">
                  <a:solidFill>
                    <a:srgbClr val="26D76D"/>
                  </a:solidFill>
                  <a:miter lim="800000"/>
                  <a:headEnd type="none" w="sm" len="sm"/>
                  <a:tailEnd type="none" w="sm" len="sm"/>
                </a14:hiddenLine>
              </a:ext>
            </a:extLst>
          </p:spPr>
          <p:txBody>
            <a:bodyPr lIns="36000" tIns="36000" rIns="36000" bIns="36000" anchor="ctr"/>
            <a:lstStyle/>
            <a:p>
              <a:pPr algn="ctr" defTabSz="455613"/>
              <a:r>
                <a:rPr lang="en-GB" sz="500"/>
                <a:t>Isochronous Packet Intervals</a:t>
              </a:r>
            </a:p>
          </p:txBody>
        </p:sp>
        <p:cxnSp>
          <p:nvCxnSpPr>
            <p:cNvPr id="519" name="AutoShape 122"/>
            <p:cNvCxnSpPr>
              <a:cxnSpLocks noChangeShapeType="1"/>
              <a:stCxn id="516" idx="2"/>
              <a:endCxn id="518" idx="3"/>
            </p:cNvCxnSpPr>
            <p:nvPr/>
          </p:nvCxnSpPr>
          <p:spPr bwMode="auto">
            <a:xfrm flipH="1" flipV="1">
              <a:off x="3305626" y="4168575"/>
              <a:ext cx="108346" cy="0"/>
            </a:xfrm>
            <a:prstGeom prst="straightConnector1">
              <a:avLst/>
            </a:prstGeom>
            <a:noFill/>
            <a:ln w="9525">
              <a:solidFill>
                <a:srgbClr val="000000"/>
              </a:solidFill>
              <a:round/>
              <a:headEnd type="triangle" w="sm" len="sm"/>
              <a:tailEnd type="none" w="sm" len="sm"/>
            </a:ln>
            <a:extLst>
              <a:ext uri="{909E8E84-426E-40dd-AFC4-6F175D3DCCD1}">
                <a14:hiddenFill xmlns:a14="http://schemas.microsoft.com/office/drawing/2010/main">
                  <a:noFill/>
                </a14:hiddenFill>
              </a:ext>
            </a:extLst>
          </p:spPr>
        </p:cxnSp>
        <p:cxnSp>
          <p:nvCxnSpPr>
            <p:cNvPr id="520" name="AutoShape 123"/>
            <p:cNvCxnSpPr>
              <a:cxnSpLocks noChangeShapeType="1"/>
              <a:stCxn id="517" idx="2"/>
              <a:endCxn id="595" idx="255"/>
            </p:cNvCxnSpPr>
            <p:nvPr/>
          </p:nvCxnSpPr>
          <p:spPr bwMode="auto">
            <a:xfrm>
              <a:off x="3574622" y="4166410"/>
              <a:ext cx="106478" cy="2165"/>
            </a:xfrm>
            <a:prstGeom prst="straightConnector1">
              <a:avLst/>
            </a:prstGeom>
            <a:noFill/>
            <a:ln w="9525">
              <a:solidFill>
                <a:srgbClr val="000000"/>
              </a:solidFill>
              <a:round/>
              <a:headEnd type="triangle" w="sm" len="sm"/>
              <a:tailEnd type="none" w="sm" len="sm"/>
            </a:ln>
            <a:extLst>
              <a:ext uri="{909E8E84-426E-40dd-AFC4-6F175D3DCCD1}">
                <a14:hiddenFill xmlns:a14="http://schemas.microsoft.com/office/drawing/2010/main">
                  <a:noFill/>
                </a14:hiddenFill>
              </a:ext>
            </a:extLst>
          </p:spPr>
        </p:cxnSp>
        <p:sp>
          <p:nvSpPr>
            <p:cNvPr id="521" name="Rectangle 124"/>
            <p:cNvSpPr>
              <a:spLocks noChangeArrowheads="1"/>
            </p:cNvSpPr>
            <p:nvPr/>
          </p:nvSpPr>
          <p:spPr bwMode="auto">
            <a:xfrm>
              <a:off x="3617587" y="4144759"/>
              <a:ext cx="558540" cy="48715"/>
            </a:xfrm>
            <a:prstGeom prst="rect">
              <a:avLst/>
            </a:prstGeom>
            <a:noFill/>
            <a:ln>
              <a:noFill/>
            </a:ln>
            <a:extLst>
              <a:ext uri="{909E8E84-426E-40dd-AFC4-6F175D3DCCD1}">
                <a14:hiddenFill xmlns:a14="http://schemas.microsoft.com/office/drawing/2010/main">
                  <a:solidFill>
                    <a:srgbClr val="26D76D"/>
                  </a:solidFill>
                </a14:hiddenFill>
              </a:ext>
              <a:ext uri="{91240B29-F687-4f45-9708-019B960494DF}">
                <a14:hiddenLine xmlns:a14="http://schemas.microsoft.com/office/drawing/2010/main" w="9525">
                  <a:solidFill>
                    <a:srgbClr val="000000"/>
                  </a:solidFill>
                  <a:miter lim="800000"/>
                  <a:headEnd type="triangle" w="sm" len="sm"/>
                  <a:tailEnd type="none" w="sm" len="sm"/>
                </a14:hiddenLine>
              </a:ext>
            </a:extLst>
          </p:spPr>
          <p:txBody>
            <a:bodyPr lIns="36000" tIns="36000" rIns="36000" bIns="36000" anchor="ctr"/>
            <a:lstStyle/>
            <a:p>
              <a:pPr algn="ctr" defTabSz="455613"/>
              <a:r>
                <a:rPr lang="en-GB" sz="500"/>
                <a:t>2.9 msec.</a:t>
              </a:r>
            </a:p>
          </p:txBody>
        </p:sp>
        <p:sp>
          <p:nvSpPr>
            <p:cNvPr id="522" name="Rectangle 125"/>
            <p:cNvSpPr>
              <a:spLocks noChangeArrowheads="1"/>
            </p:cNvSpPr>
            <p:nvPr/>
          </p:nvSpPr>
          <p:spPr bwMode="auto">
            <a:xfrm>
              <a:off x="2463145" y="2327146"/>
              <a:ext cx="4326354" cy="187282"/>
            </a:xfrm>
            <a:prstGeom prst="rect">
              <a:avLst/>
            </a:prstGeom>
            <a:noFill/>
            <a:ln>
              <a:noFill/>
            </a:ln>
            <a:extLst>
              <a:ext uri="{909E8E84-426E-40dd-AFC4-6F175D3DCCD1}">
                <a14:hiddenFill xmlns:a14="http://schemas.microsoft.com/office/drawing/2010/main">
                  <a:solidFill>
                    <a:srgbClr val="26D76D"/>
                  </a:solidFill>
                </a14:hiddenFill>
              </a:ext>
              <a:ext uri="{91240B29-F687-4f45-9708-019B960494DF}">
                <a14:hiddenLine xmlns:a14="http://schemas.microsoft.com/office/drawing/2010/main" w="9525">
                  <a:solidFill>
                    <a:srgbClr val="000000"/>
                  </a:solidFill>
                  <a:miter lim="800000"/>
                  <a:headEnd type="triangle" w="sm" len="sm"/>
                  <a:tailEnd type="none" w="sm" len="sm"/>
                </a14:hiddenLine>
              </a:ext>
            </a:extLst>
          </p:spPr>
          <p:txBody>
            <a:bodyPr lIns="36000" tIns="36000" rIns="36000" bIns="36000" anchor="ctr"/>
            <a:lstStyle/>
            <a:p>
              <a:pPr algn="ctr" defTabSz="455613"/>
              <a:r>
                <a:rPr lang="en-GB" sz="1000"/>
                <a:t>Isochronous Packets @ 256 Audio Samples/Packet</a:t>
              </a:r>
            </a:p>
          </p:txBody>
        </p:sp>
        <p:sp>
          <p:nvSpPr>
            <p:cNvPr id="523" name="Rectangle 126"/>
            <p:cNvSpPr>
              <a:spLocks noChangeArrowheads="1"/>
            </p:cNvSpPr>
            <p:nvPr/>
          </p:nvSpPr>
          <p:spPr bwMode="auto">
            <a:xfrm>
              <a:off x="2567755" y="3215925"/>
              <a:ext cx="4326354" cy="187283"/>
            </a:xfrm>
            <a:prstGeom prst="rect">
              <a:avLst/>
            </a:prstGeom>
            <a:noFill/>
            <a:ln>
              <a:noFill/>
            </a:ln>
            <a:extLst>
              <a:ext uri="{909E8E84-426E-40dd-AFC4-6F175D3DCCD1}">
                <a14:hiddenFill xmlns:a14="http://schemas.microsoft.com/office/drawing/2010/main">
                  <a:solidFill>
                    <a:srgbClr val="26D76D"/>
                  </a:solidFill>
                </a14:hiddenFill>
              </a:ext>
              <a:ext uri="{91240B29-F687-4f45-9708-019B960494DF}">
                <a14:hiddenLine xmlns:a14="http://schemas.microsoft.com/office/drawing/2010/main" w="9525">
                  <a:solidFill>
                    <a:srgbClr val="000000"/>
                  </a:solidFill>
                  <a:miter lim="800000"/>
                  <a:headEnd type="triangle" w="sm" len="sm"/>
                  <a:tailEnd type="none" w="sm" len="sm"/>
                </a14:hiddenLine>
              </a:ext>
            </a:extLst>
          </p:spPr>
          <p:txBody>
            <a:bodyPr lIns="36000" tIns="36000" rIns="36000" bIns="36000" anchor="ctr"/>
            <a:lstStyle/>
            <a:p>
              <a:pPr algn="ctr" defTabSz="455613"/>
              <a:r>
                <a:rPr lang="en-GB" sz="1000"/>
                <a:t>Buffered Packets @ 256 Audio Samples/Packet</a:t>
              </a:r>
            </a:p>
          </p:txBody>
        </p:sp>
        <p:sp>
          <p:nvSpPr>
            <p:cNvPr id="524" name="Rectangle 127"/>
            <p:cNvSpPr>
              <a:spLocks noChangeArrowheads="1"/>
            </p:cNvSpPr>
            <p:nvPr/>
          </p:nvSpPr>
          <p:spPr bwMode="auto">
            <a:xfrm>
              <a:off x="2470617" y="3888194"/>
              <a:ext cx="4326354" cy="187282"/>
            </a:xfrm>
            <a:prstGeom prst="rect">
              <a:avLst/>
            </a:prstGeom>
            <a:noFill/>
            <a:ln>
              <a:noFill/>
            </a:ln>
            <a:extLst>
              <a:ext uri="{909E8E84-426E-40dd-AFC4-6F175D3DCCD1}">
                <a14:hiddenFill xmlns:a14="http://schemas.microsoft.com/office/drawing/2010/main">
                  <a:solidFill>
                    <a:srgbClr val="26D76D"/>
                  </a:solidFill>
                </a14:hiddenFill>
              </a:ext>
              <a:ext uri="{91240B29-F687-4f45-9708-019B960494DF}">
                <a14:hiddenLine xmlns:a14="http://schemas.microsoft.com/office/drawing/2010/main" w="9525">
                  <a:solidFill>
                    <a:srgbClr val="000000"/>
                  </a:solidFill>
                  <a:miter lim="800000"/>
                  <a:headEnd type="triangle" w="sm" len="sm"/>
                  <a:tailEnd type="none" w="sm" len="sm"/>
                </a14:hiddenLine>
              </a:ext>
            </a:extLst>
          </p:spPr>
          <p:txBody>
            <a:bodyPr lIns="36000" tIns="36000" rIns="36000" bIns="36000" anchor="ctr"/>
            <a:lstStyle/>
            <a:p>
              <a:pPr algn="ctr" defTabSz="455613"/>
              <a:r>
                <a:rPr lang="en-GB" sz="1000"/>
                <a:t>Isochronous Packets @ 128 Audio Samples/Packet</a:t>
              </a:r>
            </a:p>
          </p:txBody>
        </p:sp>
        <p:sp>
          <p:nvSpPr>
            <p:cNvPr id="525" name="Rectangle 128"/>
            <p:cNvSpPr>
              <a:spLocks noChangeArrowheads="1"/>
            </p:cNvSpPr>
            <p:nvPr/>
          </p:nvSpPr>
          <p:spPr bwMode="auto">
            <a:xfrm>
              <a:off x="2890923" y="4774807"/>
              <a:ext cx="4057358" cy="187283"/>
            </a:xfrm>
            <a:prstGeom prst="rect">
              <a:avLst/>
            </a:prstGeom>
            <a:noFill/>
            <a:ln>
              <a:noFill/>
            </a:ln>
            <a:extLst>
              <a:ext uri="{909E8E84-426E-40dd-AFC4-6F175D3DCCD1}">
                <a14:hiddenFill xmlns:a14="http://schemas.microsoft.com/office/drawing/2010/main">
                  <a:solidFill>
                    <a:srgbClr val="26D76D"/>
                  </a:solidFill>
                </a14:hiddenFill>
              </a:ext>
              <a:ext uri="{91240B29-F687-4f45-9708-019B960494DF}">
                <a14:hiddenLine xmlns:a14="http://schemas.microsoft.com/office/drawing/2010/main" w="9525">
                  <a:solidFill>
                    <a:srgbClr val="000000"/>
                  </a:solidFill>
                  <a:miter lim="800000"/>
                  <a:headEnd type="triangle" w="sm" len="sm"/>
                  <a:tailEnd type="none" w="sm" len="sm"/>
                </a14:hiddenLine>
              </a:ext>
            </a:extLst>
          </p:spPr>
          <p:txBody>
            <a:bodyPr lIns="36000" tIns="36000" rIns="36000" bIns="36000" anchor="ctr"/>
            <a:lstStyle/>
            <a:p>
              <a:pPr algn="ctr" defTabSz="455613"/>
              <a:r>
                <a:rPr lang="en-GB" sz="1000"/>
                <a:t>Buffered Packets @ 128 Audio Samples/Packet</a:t>
              </a:r>
            </a:p>
          </p:txBody>
        </p:sp>
        <p:cxnSp>
          <p:nvCxnSpPr>
            <p:cNvPr id="526" name="AutoShape 129"/>
            <p:cNvCxnSpPr>
              <a:cxnSpLocks noChangeShapeType="1"/>
              <a:stCxn id="595" idx="255"/>
              <a:endCxn id="595" idx="255"/>
            </p:cNvCxnSpPr>
            <p:nvPr/>
          </p:nvCxnSpPr>
          <p:spPr bwMode="auto">
            <a:xfrm>
              <a:off x="1960645"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27" name="AutoShape 130"/>
            <p:cNvCxnSpPr>
              <a:cxnSpLocks noChangeShapeType="1"/>
              <a:stCxn id="595" idx="255"/>
              <a:endCxn id="595" idx="255"/>
            </p:cNvCxnSpPr>
            <p:nvPr/>
          </p:nvCxnSpPr>
          <p:spPr bwMode="auto">
            <a:xfrm>
              <a:off x="1986797"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28" name="AutoShape 131"/>
            <p:cNvCxnSpPr>
              <a:cxnSpLocks noChangeShapeType="1"/>
              <a:stCxn id="595" idx="255"/>
              <a:endCxn id="595" idx="255"/>
            </p:cNvCxnSpPr>
            <p:nvPr/>
          </p:nvCxnSpPr>
          <p:spPr bwMode="auto">
            <a:xfrm>
              <a:off x="2014818"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29" name="AutoShape 132"/>
            <p:cNvCxnSpPr>
              <a:cxnSpLocks noChangeShapeType="1"/>
              <a:stCxn id="595" idx="255"/>
              <a:endCxn id="595" idx="255"/>
            </p:cNvCxnSpPr>
            <p:nvPr/>
          </p:nvCxnSpPr>
          <p:spPr bwMode="auto">
            <a:xfrm>
              <a:off x="2040971"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30" name="AutoShape 133"/>
            <p:cNvCxnSpPr>
              <a:cxnSpLocks noChangeShapeType="1"/>
              <a:stCxn id="595" idx="255"/>
              <a:endCxn id="595" idx="255"/>
            </p:cNvCxnSpPr>
            <p:nvPr/>
          </p:nvCxnSpPr>
          <p:spPr bwMode="auto">
            <a:xfrm>
              <a:off x="2068990"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31" name="AutoShape 134"/>
            <p:cNvCxnSpPr>
              <a:cxnSpLocks noChangeShapeType="1"/>
              <a:stCxn id="595" idx="255"/>
              <a:endCxn id="595" idx="255"/>
            </p:cNvCxnSpPr>
            <p:nvPr/>
          </p:nvCxnSpPr>
          <p:spPr bwMode="auto">
            <a:xfrm>
              <a:off x="2095143"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32" name="AutoShape 135"/>
            <p:cNvCxnSpPr>
              <a:cxnSpLocks noChangeShapeType="1"/>
              <a:stCxn id="595" idx="255"/>
              <a:endCxn id="595" idx="255"/>
            </p:cNvCxnSpPr>
            <p:nvPr/>
          </p:nvCxnSpPr>
          <p:spPr bwMode="auto">
            <a:xfrm>
              <a:off x="2121295"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33" name="AutoShape 136"/>
            <p:cNvCxnSpPr>
              <a:cxnSpLocks noChangeShapeType="1"/>
              <a:stCxn id="595" idx="255"/>
              <a:endCxn id="595" idx="255"/>
            </p:cNvCxnSpPr>
            <p:nvPr/>
          </p:nvCxnSpPr>
          <p:spPr bwMode="auto">
            <a:xfrm>
              <a:off x="2149316"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34" name="AutoShape 137"/>
            <p:cNvCxnSpPr>
              <a:cxnSpLocks noChangeShapeType="1"/>
              <a:stCxn id="595" idx="255"/>
              <a:endCxn id="595" idx="255"/>
            </p:cNvCxnSpPr>
            <p:nvPr/>
          </p:nvCxnSpPr>
          <p:spPr bwMode="auto">
            <a:xfrm>
              <a:off x="2175469"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35" name="AutoShape 138"/>
            <p:cNvCxnSpPr>
              <a:cxnSpLocks noChangeShapeType="1"/>
              <a:stCxn id="595" idx="255"/>
              <a:endCxn id="595" idx="255"/>
            </p:cNvCxnSpPr>
            <p:nvPr/>
          </p:nvCxnSpPr>
          <p:spPr bwMode="auto">
            <a:xfrm>
              <a:off x="2203489"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36" name="AutoShape 139"/>
            <p:cNvCxnSpPr>
              <a:cxnSpLocks noChangeShapeType="1"/>
              <a:stCxn id="595" idx="255"/>
              <a:endCxn id="595" idx="255"/>
            </p:cNvCxnSpPr>
            <p:nvPr/>
          </p:nvCxnSpPr>
          <p:spPr bwMode="auto">
            <a:xfrm>
              <a:off x="2229641"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37" name="AutoShape 140"/>
            <p:cNvCxnSpPr>
              <a:cxnSpLocks noChangeShapeType="1"/>
              <a:stCxn id="595" idx="255"/>
              <a:endCxn id="595" idx="255"/>
            </p:cNvCxnSpPr>
            <p:nvPr/>
          </p:nvCxnSpPr>
          <p:spPr bwMode="auto">
            <a:xfrm>
              <a:off x="2255793"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38" name="AutoShape 141"/>
            <p:cNvCxnSpPr>
              <a:cxnSpLocks noChangeShapeType="1"/>
              <a:stCxn id="595" idx="255"/>
              <a:endCxn id="595" idx="255"/>
            </p:cNvCxnSpPr>
            <p:nvPr/>
          </p:nvCxnSpPr>
          <p:spPr bwMode="auto">
            <a:xfrm>
              <a:off x="2283814"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39" name="AutoShape 142"/>
            <p:cNvCxnSpPr>
              <a:cxnSpLocks noChangeShapeType="1"/>
              <a:stCxn id="595" idx="255"/>
              <a:endCxn id="595" idx="255"/>
            </p:cNvCxnSpPr>
            <p:nvPr/>
          </p:nvCxnSpPr>
          <p:spPr bwMode="auto">
            <a:xfrm>
              <a:off x="2309967"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40" name="AutoShape 143"/>
            <p:cNvCxnSpPr>
              <a:cxnSpLocks noChangeShapeType="1"/>
              <a:stCxn id="595" idx="255"/>
              <a:endCxn id="595" idx="255"/>
            </p:cNvCxnSpPr>
            <p:nvPr/>
          </p:nvCxnSpPr>
          <p:spPr bwMode="auto">
            <a:xfrm>
              <a:off x="2337987"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41" name="AutoShape 144"/>
            <p:cNvCxnSpPr>
              <a:cxnSpLocks noChangeShapeType="1"/>
              <a:stCxn id="595" idx="255"/>
              <a:endCxn id="595" idx="255"/>
            </p:cNvCxnSpPr>
            <p:nvPr/>
          </p:nvCxnSpPr>
          <p:spPr bwMode="auto">
            <a:xfrm>
              <a:off x="2364139"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42" name="AutoShape 145"/>
            <p:cNvCxnSpPr>
              <a:cxnSpLocks noChangeShapeType="1"/>
              <a:stCxn id="595" idx="255"/>
              <a:endCxn id="595" idx="255"/>
            </p:cNvCxnSpPr>
            <p:nvPr/>
          </p:nvCxnSpPr>
          <p:spPr bwMode="auto">
            <a:xfrm>
              <a:off x="2390291"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43" name="AutoShape 146"/>
            <p:cNvCxnSpPr>
              <a:cxnSpLocks noChangeShapeType="1"/>
              <a:stCxn id="595" idx="255"/>
              <a:endCxn id="595" idx="255"/>
            </p:cNvCxnSpPr>
            <p:nvPr/>
          </p:nvCxnSpPr>
          <p:spPr bwMode="auto">
            <a:xfrm>
              <a:off x="2418312"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44" name="AutoShape 147"/>
            <p:cNvCxnSpPr>
              <a:cxnSpLocks noChangeShapeType="1"/>
              <a:stCxn id="595" idx="255"/>
              <a:endCxn id="595" idx="255"/>
            </p:cNvCxnSpPr>
            <p:nvPr/>
          </p:nvCxnSpPr>
          <p:spPr bwMode="auto">
            <a:xfrm>
              <a:off x="2444465"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45" name="AutoShape 148"/>
            <p:cNvCxnSpPr>
              <a:cxnSpLocks noChangeShapeType="1"/>
              <a:stCxn id="595" idx="255"/>
              <a:endCxn id="595" idx="255"/>
            </p:cNvCxnSpPr>
            <p:nvPr/>
          </p:nvCxnSpPr>
          <p:spPr bwMode="auto">
            <a:xfrm>
              <a:off x="2472485"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46" name="AutoShape 149"/>
            <p:cNvCxnSpPr>
              <a:cxnSpLocks noChangeShapeType="1"/>
              <a:stCxn id="595" idx="255"/>
              <a:endCxn id="595" idx="255"/>
            </p:cNvCxnSpPr>
            <p:nvPr/>
          </p:nvCxnSpPr>
          <p:spPr bwMode="auto">
            <a:xfrm>
              <a:off x="2498637"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47" name="AutoShape 150"/>
            <p:cNvCxnSpPr>
              <a:cxnSpLocks noChangeShapeType="1"/>
              <a:stCxn id="595" idx="255"/>
              <a:endCxn id="595" idx="255"/>
            </p:cNvCxnSpPr>
            <p:nvPr/>
          </p:nvCxnSpPr>
          <p:spPr bwMode="auto">
            <a:xfrm>
              <a:off x="2524789"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48" name="AutoShape 151"/>
            <p:cNvCxnSpPr>
              <a:cxnSpLocks noChangeShapeType="1"/>
              <a:stCxn id="595" idx="255"/>
              <a:endCxn id="595" idx="255"/>
            </p:cNvCxnSpPr>
            <p:nvPr/>
          </p:nvCxnSpPr>
          <p:spPr bwMode="auto">
            <a:xfrm>
              <a:off x="2552810"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49" name="AutoShape 152"/>
            <p:cNvCxnSpPr>
              <a:cxnSpLocks noChangeShapeType="1"/>
              <a:stCxn id="595" idx="255"/>
              <a:endCxn id="595" idx="255"/>
            </p:cNvCxnSpPr>
            <p:nvPr/>
          </p:nvCxnSpPr>
          <p:spPr bwMode="auto">
            <a:xfrm>
              <a:off x="2578963"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50" name="AutoShape 153"/>
            <p:cNvCxnSpPr>
              <a:cxnSpLocks noChangeShapeType="1"/>
              <a:stCxn id="595" idx="255"/>
              <a:endCxn id="595" idx="255"/>
            </p:cNvCxnSpPr>
            <p:nvPr/>
          </p:nvCxnSpPr>
          <p:spPr bwMode="auto">
            <a:xfrm>
              <a:off x="2606983"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51" name="AutoShape 154"/>
            <p:cNvCxnSpPr>
              <a:cxnSpLocks noChangeShapeType="1"/>
              <a:stCxn id="595" idx="255"/>
              <a:endCxn id="595" idx="255"/>
            </p:cNvCxnSpPr>
            <p:nvPr/>
          </p:nvCxnSpPr>
          <p:spPr bwMode="auto">
            <a:xfrm flipH="1">
              <a:off x="7366719"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52" name="AutoShape 155"/>
            <p:cNvCxnSpPr>
              <a:cxnSpLocks noChangeShapeType="1"/>
              <a:stCxn id="595" idx="255"/>
              <a:endCxn id="595" idx="255"/>
            </p:cNvCxnSpPr>
            <p:nvPr/>
          </p:nvCxnSpPr>
          <p:spPr bwMode="auto">
            <a:xfrm flipH="1">
              <a:off x="7394740"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53" name="AutoShape 156"/>
            <p:cNvCxnSpPr>
              <a:cxnSpLocks noChangeShapeType="1"/>
              <a:stCxn id="595" idx="255"/>
              <a:endCxn id="595" idx="255"/>
            </p:cNvCxnSpPr>
            <p:nvPr/>
          </p:nvCxnSpPr>
          <p:spPr bwMode="auto">
            <a:xfrm flipH="1">
              <a:off x="7420893"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54" name="AutoShape 157"/>
            <p:cNvCxnSpPr>
              <a:cxnSpLocks noChangeShapeType="1"/>
              <a:stCxn id="595" idx="255"/>
              <a:endCxn id="595" idx="255"/>
            </p:cNvCxnSpPr>
            <p:nvPr/>
          </p:nvCxnSpPr>
          <p:spPr bwMode="auto">
            <a:xfrm flipH="1">
              <a:off x="7448912"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55" name="AutoShape 158"/>
            <p:cNvCxnSpPr>
              <a:cxnSpLocks noChangeShapeType="1"/>
              <a:stCxn id="595" idx="255"/>
              <a:endCxn id="595" idx="255"/>
            </p:cNvCxnSpPr>
            <p:nvPr/>
          </p:nvCxnSpPr>
          <p:spPr bwMode="auto">
            <a:xfrm flipH="1">
              <a:off x="7475065"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56" name="AutoShape 159"/>
            <p:cNvCxnSpPr>
              <a:cxnSpLocks noChangeShapeType="1"/>
              <a:stCxn id="595" idx="255"/>
              <a:endCxn id="595" idx="255"/>
            </p:cNvCxnSpPr>
            <p:nvPr/>
          </p:nvCxnSpPr>
          <p:spPr bwMode="auto">
            <a:xfrm flipH="1">
              <a:off x="7501217"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57" name="AutoShape 160"/>
            <p:cNvCxnSpPr>
              <a:cxnSpLocks noChangeShapeType="1"/>
              <a:stCxn id="595" idx="255"/>
              <a:endCxn id="595" idx="255"/>
            </p:cNvCxnSpPr>
            <p:nvPr/>
          </p:nvCxnSpPr>
          <p:spPr bwMode="auto">
            <a:xfrm flipH="1">
              <a:off x="7529238"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58" name="AutoShape 161"/>
            <p:cNvCxnSpPr>
              <a:cxnSpLocks noChangeShapeType="1"/>
              <a:stCxn id="595" idx="255"/>
              <a:endCxn id="595" idx="255"/>
            </p:cNvCxnSpPr>
            <p:nvPr/>
          </p:nvCxnSpPr>
          <p:spPr bwMode="auto">
            <a:xfrm flipH="1">
              <a:off x="7555391"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59" name="AutoShape 162"/>
            <p:cNvCxnSpPr>
              <a:cxnSpLocks noChangeShapeType="1"/>
              <a:stCxn id="595" idx="255"/>
              <a:endCxn id="595" idx="255"/>
            </p:cNvCxnSpPr>
            <p:nvPr/>
          </p:nvCxnSpPr>
          <p:spPr bwMode="auto">
            <a:xfrm flipH="1">
              <a:off x="7583411"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60" name="AutoShape 163"/>
            <p:cNvCxnSpPr>
              <a:cxnSpLocks noChangeShapeType="1"/>
              <a:stCxn id="595" idx="255"/>
              <a:endCxn id="595" idx="255"/>
            </p:cNvCxnSpPr>
            <p:nvPr/>
          </p:nvCxnSpPr>
          <p:spPr bwMode="auto">
            <a:xfrm flipH="1">
              <a:off x="7609563"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61" name="AutoShape 164"/>
            <p:cNvCxnSpPr>
              <a:cxnSpLocks noChangeShapeType="1"/>
              <a:stCxn id="595" idx="255"/>
              <a:endCxn id="595" idx="255"/>
            </p:cNvCxnSpPr>
            <p:nvPr/>
          </p:nvCxnSpPr>
          <p:spPr bwMode="auto">
            <a:xfrm flipH="1">
              <a:off x="7635715"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62" name="AutoShape 165"/>
            <p:cNvCxnSpPr>
              <a:cxnSpLocks noChangeShapeType="1"/>
              <a:stCxn id="595" idx="255"/>
              <a:endCxn id="595" idx="255"/>
            </p:cNvCxnSpPr>
            <p:nvPr/>
          </p:nvCxnSpPr>
          <p:spPr bwMode="auto">
            <a:xfrm flipH="1">
              <a:off x="7663736"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63" name="AutoShape 166"/>
            <p:cNvCxnSpPr>
              <a:cxnSpLocks noChangeShapeType="1"/>
              <a:stCxn id="595" idx="255"/>
              <a:endCxn id="595" idx="255"/>
            </p:cNvCxnSpPr>
            <p:nvPr/>
          </p:nvCxnSpPr>
          <p:spPr bwMode="auto">
            <a:xfrm flipH="1">
              <a:off x="7689889"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64" name="AutoShape 167"/>
            <p:cNvCxnSpPr>
              <a:cxnSpLocks noChangeShapeType="1"/>
              <a:stCxn id="595" idx="255"/>
              <a:endCxn id="595" idx="255"/>
            </p:cNvCxnSpPr>
            <p:nvPr/>
          </p:nvCxnSpPr>
          <p:spPr bwMode="auto">
            <a:xfrm flipH="1">
              <a:off x="7717909"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65" name="AutoShape 168"/>
            <p:cNvCxnSpPr>
              <a:cxnSpLocks noChangeShapeType="1"/>
              <a:stCxn id="595" idx="255"/>
              <a:endCxn id="595" idx="255"/>
            </p:cNvCxnSpPr>
            <p:nvPr/>
          </p:nvCxnSpPr>
          <p:spPr bwMode="auto">
            <a:xfrm flipH="1">
              <a:off x="7744061"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66" name="AutoShape 169"/>
            <p:cNvCxnSpPr>
              <a:cxnSpLocks noChangeShapeType="1"/>
              <a:stCxn id="595" idx="255"/>
              <a:endCxn id="595" idx="255"/>
            </p:cNvCxnSpPr>
            <p:nvPr/>
          </p:nvCxnSpPr>
          <p:spPr bwMode="auto">
            <a:xfrm flipH="1">
              <a:off x="7770213"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67" name="AutoShape 170"/>
            <p:cNvCxnSpPr>
              <a:cxnSpLocks noChangeShapeType="1"/>
              <a:stCxn id="595" idx="255"/>
              <a:endCxn id="595" idx="255"/>
            </p:cNvCxnSpPr>
            <p:nvPr/>
          </p:nvCxnSpPr>
          <p:spPr bwMode="auto">
            <a:xfrm flipH="1">
              <a:off x="7798234"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68" name="AutoShape 171"/>
            <p:cNvCxnSpPr>
              <a:cxnSpLocks noChangeShapeType="1"/>
              <a:stCxn id="595" idx="255"/>
              <a:endCxn id="595" idx="255"/>
            </p:cNvCxnSpPr>
            <p:nvPr/>
          </p:nvCxnSpPr>
          <p:spPr bwMode="auto">
            <a:xfrm flipH="1">
              <a:off x="7824387"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69" name="AutoShape 172"/>
            <p:cNvCxnSpPr>
              <a:cxnSpLocks noChangeShapeType="1"/>
              <a:stCxn id="595" idx="255"/>
              <a:endCxn id="595" idx="255"/>
            </p:cNvCxnSpPr>
            <p:nvPr/>
          </p:nvCxnSpPr>
          <p:spPr bwMode="auto">
            <a:xfrm flipH="1">
              <a:off x="7850539"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70" name="AutoShape 173"/>
            <p:cNvCxnSpPr>
              <a:cxnSpLocks noChangeShapeType="1"/>
              <a:stCxn id="595" idx="255"/>
              <a:endCxn id="595" idx="255"/>
            </p:cNvCxnSpPr>
            <p:nvPr/>
          </p:nvCxnSpPr>
          <p:spPr bwMode="auto">
            <a:xfrm flipH="1">
              <a:off x="7878559"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71" name="AutoShape 174"/>
            <p:cNvCxnSpPr>
              <a:cxnSpLocks noChangeShapeType="1"/>
              <a:stCxn id="595" idx="255"/>
              <a:endCxn id="595" idx="255"/>
            </p:cNvCxnSpPr>
            <p:nvPr/>
          </p:nvCxnSpPr>
          <p:spPr bwMode="auto">
            <a:xfrm flipH="1">
              <a:off x="7904711"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72" name="AutoShape 175"/>
            <p:cNvCxnSpPr>
              <a:cxnSpLocks noChangeShapeType="1"/>
              <a:stCxn id="595" idx="255"/>
              <a:endCxn id="595" idx="255"/>
            </p:cNvCxnSpPr>
            <p:nvPr/>
          </p:nvCxnSpPr>
          <p:spPr bwMode="auto">
            <a:xfrm flipH="1">
              <a:off x="7932732"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73" name="AutoShape 176"/>
            <p:cNvCxnSpPr>
              <a:cxnSpLocks noChangeShapeType="1"/>
              <a:stCxn id="595" idx="255"/>
              <a:endCxn id="595" idx="255"/>
            </p:cNvCxnSpPr>
            <p:nvPr/>
          </p:nvCxnSpPr>
          <p:spPr bwMode="auto">
            <a:xfrm flipH="1">
              <a:off x="7958885"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74" name="AutoShape 177"/>
            <p:cNvCxnSpPr>
              <a:cxnSpLocks noChangeShapeType="1"/>
              <a:stCxn id="595" idx="255"/>
              <a:endCxn id="595" idx="255"/>
            </p:cNvCxnSpPr>
            <p:nvPr/>
          </p:nvCxnSpPr>
          <p:spPr bwMode="auto">
            <a:xfrm flipH="1">
              <a:off x="7985037"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75" name="AutoShape 178"/>
            <p:cNvCxnSpPr>
              <a:cxnSpLocks noChangeShapeType="1"/>
              <a:stCxn id="595" idx="255"/>
              <a:endCxn id="595" idx="255"/>
            </p:cNvCxnSpPr>
            <p:nvPr/>
          </p:nvCxnSpPr>
          <p:spPr bwMode="auto">
            <a:xfrm flipH="1">
              <a:off x="8013057"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76" name="AutoShape 179"/>
            <p:cNvCxnSpPr>
              <a:cxnSpLocks noChangeShapeType="1"/>
              <a:stCxn id="595" idx="255"/>
              <a:endCxn id="595" idx="255"/>
            </p:cNvCxnSpPr>
            <p:nvPr/>
          </p:nvCxnSpPr>
          <p:spPr bwMode="auto">
            <a:xfrm flipH="1">
              <a:off x="8039209"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77" name="AutoShape 180"/>
            <p:cNvCxnSpPr>
              <a:cxnSpLocks noChangeShapeType="1"/>
              <a:stCxn id="595" idx="255"/>
              <a:endCxn id="595" idx="255"/>
            </p:cNvCxnSpPr>
            <p:nvPr/>
          </p:nvCxnSpPr>
          <p:spPr bwMode="auto">
            <a:xfrm flipH="1">
              <a:off x="8067230"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78" name="AutoShape 181"/>
            <p:cNvCxnSpPr>
              <a:cxnSpLocks noChangeShapeType="1"/>
              <a:stCxn id="595" idx="255"/>
              <a:endCxn id="595" idx="255"/>
            </p:cNvCxnSpPr>
            <p:nvPr/>
          </p:nvCxnSpPr>
          <p:spPr bwMode="auto">
            <a:xfrm flipH="1">
              <a:off x="8093383"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79" name="AutoShape 182"/>
            <p:cNvCxnSpPr>
              <a:cxnSpLocks noChangeShapeType="1"/>
              <a:stCxn id="595" idx="255"/>
              <a:endCxn id="595" idx="255"/>
            </p:cNvCxnSpPr>
            <p:nvPr/>
          </p:nvCxnSpPr>
          <p:spPr bwMode="auto">
            <a:xfrm flipH="1">
              <a:off x="8119535"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80" name="AutoShape 183"/>
            <p:cNvCxnSpPr>
              <a:cxnSpLocks noChangeShapeType="1"/>
              <a:stCxn id="595" idx="255"/>
              <a:endCxn id="595" idx="255"/>
            </p:cNvCxnSpPr>
            <p:nvPr/>
          </p:nvCxnSpPr>
          <p:spPr bwMode="auto">
            <a:xfrm flipH="1">
              <a:off x="8147555"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81" name="AutoShape 184"/>
            <p:cNvCxnSpPr>
              <a:cxnSpLocks noChangeShapeType="1"/>
              <a:stCxn id="595" idx="255"/>
              <a:endCxn id="595" idx="255"/>
            </p:cNvCxnSpPr>
            <p:nvPr/>
          </p:nvCxnSpPr>
          <p:spPr bwMode="auto">
            <a:xfrm flipH="1">
              <a:off x="8173708"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82" name="AutoShape 185"/>
            <p:cNvCxnSpPr>
              <a:cxnSpLocks noChangeShapeType="1"/>
              <a:stCxn id="595" idx="255"/>
              <a:endCxn id="595" idx="255"/>
            </p:cNvCxnSpPr>
            <p:nvPr/>
          </p:nvCxnSpPr>
          <p:spPr bwMode="auto">
            <a:xfrm flipH="1">
              <a:off x="8201729"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83" name="AutoShape 186"/>
            <p:cNvCxnSpPr>
              <a:cxnSpLocks noChangeShapeType="1"/>
              <a:stCxn id="595" idx="255"/>
              <a:endCxn id="595" idx="255"/>
            </p:cNvCxnSpPr>
            <p:nvPr/>
          </p:nvCxnSpPr>
          <p:spPr bwMode="auto">
            <a:xfrm flipH="1">
              <a:off x="8227881"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84" name="AutoShape 187"/>
            <p:cNvCxnSpPr>
              <a:cxnSpLocks noChangeShapeType="1"/>
              <a:stCxn id="595" idx="255"/>
              <a:endCxn id="595" idx="255"/>
            </p:cNvCxnSpPr>
            <p:nvPr/>
          </p:nvCxnSpPr>
          <p:spPr bwMode="auto">
            <a:xfrm>
              <a:off x="2633135"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85" name="AutoShape 188"/>
            <p:cNvCxnSpPr>
              <a:cxnSpLocks noChangeShapeType="1"/>
              <a:stCxn id="595" idx="255"/>
              <a:endCxn id="595" idx="255"/>
            </p:cNvCxnSpPr>
            <p:nvPr/>
          </p:nvCxnSpPr>
          <p:spPr bwMode="auto">
            <a:xfrm>
              <a:off x="2659287"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86" name="AutoShape 189"/>
            <p:cNvCxnSpPr>
              <a:cxnSpLocks noChangeShapeType="1"/>
              <a:stCxn id="595" idx="255"/>
              <a:endCxn id="595" idx="255"/>
            </p:cNvCxnSpPr>
            <p:nvPr/>
          </p:nvCxnSpPr>
          <p:spPr bwMode="auto">
            <a:xfrm>
              <a:off x="2687308"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87" name="AutoShape 190"/>
            <p:cNvCxnSpPr>
              <a:cxnSpLocks noChangeShapeType="1"/>
              <a:stCxn id="595" idx="255"/>
              <a:endCxn id="595" idx="255"/>
            </p:cNvCxnSpPr>
            <p:nvPr/>
          </p:nvCxnSpPr>
          <p:spPr bwMode="auto">
            <a:xfrm>
              <a:off x="2713461"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88" name="AutoShape 191"/>
            <p:cNvCxnSpPr>
              <a:cxnSpLocks noChangeShapeType="1"/>
              <a:stCxn id="595" idx="255"/>
              <a:endCxn id="595" idx="255"/>
            </p:cNvCxnSpPr>
            <p:nvPr/>
          </p:nvCxnSpPr>
          <p:spPr bwMode="auto">
            <a:xfrm>
              <a:off x="2741481"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89" name="AutoShape 192"/>
            <p:cNvCxnSpPr>
              <a:cxnSpLocks noChangeShapeType="1"/>
              <a:stCxn id="595" idx="255"/>
              <a:endCxn id="595" idx="255"/>
            </p:cNvCxnSpPr>
            <p:nvPr/>
          </p:nvCxnSpPr>
          <p:spPr bwMode="auto">
            <a:xfrm>
              <a:off x="2767633"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90" name="AutoShape 193"/>
            <p:cNvCxnSpPr>
              <a:cxnSpLocks noChangeShapeType="1"/>
              <a:stCxn id="595" idx="255"/>
              <a:endCxn id="595" idx="255"/>
            </p:cNvCxnSpPr>
            <p:nvPr/>
          </p:nvCxnSpPr>
          <p:spPr bwMode="auto">
            <a:xfrm>
              <a:off x="2793786"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91" name="AutoShape 194"/>
            <p:cNvCxnSpPr>
              <a:cxnSpLocks noChangeShapeType="1"/>
              <a:stCxn id="595" idx="255"/>
              <a:endCxn id="595" idx="255"/>
            </p:cNvCxnSpPr>
            <p:nvPr/>
          </p:nvCxnSpPr>
          <p:spPr bwMode="auto">
            <a:xfrm>
              <a:off x="2821807"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92" name="AutoShape 195"/>
            <p:cNvCxnSpPr>
              <a:cxnSpLocks noChangeShapeType="1"/>
              <a:stCxn id="595" idx="255"/>
              <a:endCxn id="595" idx="255"/>
            </p:cNvCxnSpPr>
            <p:nvPr/>
          </p:nvCxnSpPr>
          <p:spPr bwMode="auto">
            <a:xfrm>
              <a:off x="2847959"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cxnSp>
          <p:nvCxnSpPr>
            <p:cNvPr id="593" name="AutoShape 196"/>
            <p:cNvCxnSpPr>
              <a:cxnSpLocks noChangeShapeType="1"/>
              <a:stCxn id="595" idx="255"/>
              <a:endCxn id="595" idx="255"/>
            </p:cNvCxnSpPr>
            <p:nvPr/>
          </p:nvCxnSpPr>
          <p:spPr bwMode="auto">
            <a:xfrm>
              <a:off x="2875979" y="4681708"/>
              <a:ext cx="0" cy="311776"/>
            </a:xfrm>
            <a:prstGeom prst="straightConnector1">
              <a:avLst/>
            </a:prstGeom>
            <a:noFill/>
            <a:ln w="14400">
              <a:solidFill>
                <a:srgbClr val="26D76D"/>
              </a:solidFill>
              <a:round/>
              <a:headEnd type="none" w="sm" len="sm"/>
              <a:tailEnd type="none" w="sm" len="sm"/>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595782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Solutions</a:t>
            </a:r>
            <a:endParaRPr lang="en-US" dirty="0"/>
          </a:p>
        </p:txBody>
      </p:sp>
      <p:sp>
        <p:nvSpPr>
          <p:cNvPr id="3" name="Content Placeholder 2"/>
          <p:cNvSpPr>
            <a:spLocks noGrp="1"/>
          </p:cNvSpPr>
          <p:nvPr>
            <p:ph idx="1"/>
          </p:nvPr>
        </p:nvSpPr>
        <p:spPr/>
        <p:txBody>
          <a:bodyPr/>
          <a:lstStyle/>
          <a:p>
            <a:r>
              <a:rPr lang="en-US" dirty="0" smtClean="0"/>
              <a:t>Use Directed Multicast Service</a:t>
            </a:r>
          </a:p>
          <a:p>
            <a:pPr lvl="1"/>
            <a:r>
              <a:rPr lang="en-US" dirty="0" smtClean="0"/>
              <a:t>AP converts all multicast packets to clients to unicast. (IEEE 802.11-2012, Section 10.23.15)</a:t>
            </a:r>
          </a:p>
          <a:p>
            <a:pPr lvl="1"/>
            <a:r>
              <a:rPr lang="en-US" dirty="0" smtClean="0"/>
              <a:t>Channel can only support 20 to 30 clients</a:t>
            </a:r>
          </a:p>
          <a:p>
            <a:pPr>
              <a:spcBef>
                <a:spcPts val="1000"/>
              </a:spcBef>
            </a:pPr>
            <a:r>
              <a:rPr lang="en-US" dirty="0" smtClean="0"/>
              <a:t>Change DTIM Beacon Interval</a:t>
            </a:r>
          </a:p>
          <a:p>
            <a:pPr lvl="1"/>
            <a:r>
              <a:rPr lang="en-US" dirty="0" smtClean="0"/>
              <a:t>DTIM = 1, Beacon Interval = 10 to 20 msec.</a:t>
            </a:r>
          </a:p>
          <a:p>
            <a:pPr lvl="1"/>
            <a:r>
              <a:rPr lang="en-US" dirty="0" smtClean="0"/>
              <a:t>For NTP, this still adds 10 to 20 </a:t>
            </a:r>
            <a:r>
              <a:rPr lang="en-US" dirty="0" err="1" smtClean="0"/>
              <a:t>msec</a:t>
            </a:r>
            <a:r>
              <a:rPr lang="en-US" dirty="0" smtClean="0"/>
              <a:t> of timing uncertainty.</a:t>
            </a:r>
          </a:p>
          <a:p>
            <a:pPr lvl="1"/>
            <a:r>
              <a:rPr lang="en-US" dirty="0" smtClean="0"/>
              <a:t>For concerts, it adds 3 to 7 meters (11 to 22 feet) minimum latency, eliminating many potential listeners in the venue.</a:t>
            </a:r>
          </a:p>
          <a:p>
            <a:pPr lvl="1"/>
            <a:r>
              <a:rPr lang="en-US" dirty="0" smtClean="0"/>
              <a:t>Increases channel load with additional beacons.</a:t>
            </a:r>
          </a:p>
          <a:p>
            <a:pPr>
              <a:spcBef>
                <a:spcPts val="1000"/>
              </a:spcBef>
            </a:pPr>
            <a:r>
              <a:rPr lang="en-US" dirty="0" smtClean="0"/>
              <a:t>Neither of these are adequate long term solutions.</a:t>
            </a:r>
          </a:p>
          <a:p>
            <a:endParaRPr lang="en-US" dirty="0"/>
          </a:p>
        </p:txBody>
      </p:sp>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Edward Reuss, Clair Global</a:t>
            </a:r>
            <a:endParaRPr lang="en-US"/>
          </a:p>
        </p:txBody>
      </p:sp>
      <p:sp>
        <p:nvSpPr>
          <p:cNvPr id="6" name="Slide Number Placeholder 5"/>
          <p:cNvSpPr>
            <a:spLocks noGrp="1"/>
          </p:cNvSpPr>
          <p:nvPr>
            <p:ph type="sldNum" sz="quarter" idx="12"/>
          </p:nvPr>
        </p:nvSpPr>
        <p:spPr/>
        <p:txBody>
          <a:bodyPr/>
          <a:lstStyle/>
          <a:p>
            <a:r>
              <a:rPr lang="en-US" smtClean="0"/>
              <a:t>Slide </a:t>
            </a:r>
            <a:fld id="{F13540FB-53EE-5E41-B0DD-E1C75F0F5078}" type="slidenum">
              <a:rPr lang="en-US" smtClean="0"/>
              <a:pPr/>
              <a:t>9</a:t>
            </a:fld>
            <a:endParaRPr lang="en-US"/>
          </a:p>
        </p:txBody>
      </p:sp>
    </p:spTree>
    <p:extLst>
      <p:ext uri="{BB962C8B-B14F-4D97-AF65-F5344CB8AC3E}">
        <p14:creationId xmlns:p14="http://schemas.microsoft.com/office/powerpoint/2010/main" val="94695318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87</TotalTime>
  <Words>1042</Words>
  <Application>Microsoft Macintosh PowerPoint</Application>
  <PresentationFormat>On-screen Show (4:3)</PresentationFormat>
  <Paragraphs>130</Paragraphs>
  <Slides>12</Slides>
  <Notes>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5" baseType="lpstr">
      <vt:lpstr>Times New Roman</vt:lpstr>
      <vt:lpstr>802-11-Submission</vt:lpstr>
      <vt:lpstr>Microsoft Word 97 - 2004 Document</vt:lpstr>
      <vt:lpstr>Effect of Power Save on Time-Sensitive Multicast Services</vt:lpstr>
      <vt:lpstr>Abstract</vt:lpstr>
      <vt:lpstr>Multicast During Power Save Mode</vt:lpstr>
      <vt:lpstr>Time-Sensitive Multicast Services (1)</vt:lpstr>
      <vt:lpstr>Time-Sensitive Multicast Services (2)</vt:lpstr>
      <vt:lpstr>Power Save on Multicast Services (1)</vt:lpstr>
      <vt:lpstr>Power Save on Multicast Services</vt:lpstr>
      <vt:lpstr>Effect of Power Save on Audio Latency</vt:lpstr>
      <vt:lpstr>Existing Solutions</vt:lpstr>
      <vt:lpstr>Possible Solutions</vt:lpstr>
      <vt:lpstr>Going Forward</vt:lpstr>
      <vt:lpstr>References</vt:lpstr>
    </vt:vector>
  </TitlesOfParts>
  <Manager/>
  <Company>Clair Global</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 of Power Save on Time-Sensitive Multicast Services</dc:title>
  <dc:subject/>
  <dc:creator>Edward Reuss</dc:creator>
  <cp:keywords/>
  <dc:description/>
  <cp:lastModifiedBy>Edward Reuss</cp:lastModifiedBy>
  <cp:revision>16</cp:revision>
  <cp:lastPrinted>1998-02-10T13:28:06Z</cp:lastPrinted>
  <dcterms:created xsi:type="dcterms:W3CDTF">2007-05-21T21:00:37Z</dcterms:created>
  <dcterms:modified xsi:type="dcterms:W3CDTF">2013-07-14T17:22:40Z</dcterms:modified>
  <cp:category/>
</cp:coreProperties>
</file>